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5" r:id="rId3"/>
    <p:sldId id="264" r:id="rId4"/>
    <p:sldId id="294" r:id="rId5"/>
    <p:sldId id="258" r:id="rId6"/>
    <p:sldId id="274" r:id="rId7"/>
    <p:sldId id="259" r:id="rId8"/>
    <p:sldId id="277" r:id="rId9"/>
    <p:sldId id="275" r:id="rId10"/>
    <p:sldId id="276" r:id="rId11"/>
    <p:sldId id="273" r:id="rId12"/>
    <p:sldId id="260" r:id="rId13"/>
    <p:sldId id="262" r:id="rId14"/>
    <p:sldId id="269" r:id="rId15"/>
    <p:sldId id="263" r:id="rId16"/>
    <p:sldId id="270" r:id="rId17"/>
    <p:sldId id="296" r:id="rId18"/>
    <p:sldId id="261" r:id="rId19"/>
    <p:sldId id="297" r:id="rId20"/>
    <p:sldId id="266" r:id="rId21"/>
    <p:sldId id="278" r:id="rId22"/>
    <p:sldId id="306" r:id="rId23"/>
    <p:sldId id="305" r:id="rId24"/>
    <p:sldId id="307" r:id="rId25"/>
    <p:sldId id="265" r:id="rId26"/>
    <p:sldId id="268" r:id="rId27"/>
    <p:sldId id="280" r:id="rId28"/>
    <p:sldId id="298" r:id="rId29"/>
    <p:sldId id="299" r:id="rId30"/>
    <p:sldId id="300" r:id="rId31"/>
    <p:sldId id="301" r:id="rId32"/>
    <p:sldId id="302" r:id="rId33"/>
    <p:sldId id="304" r:id="rId34"/>
    <p:sldId id="287" r:id="rId35"/>
    <p:sldId id="288" r:id="rId36"/>
    <p:sldId id="282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  <a:srgbClr val="33CCFF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D4641ED-A9F0-421B-AF99-05DD8C693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3B2373C-48F0-4698-91BC-C3AEAC40BBDD}" type="datetimeFigureOut">
              <a:rPr lang="en-US"/>
              <a:pPr>
                <a:defRPr/>
              </a:pPr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C9015F3-5B7F-431E-850B-AA8699D9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D11374-3DCA-4001-9419-9303E530D34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7BCA0-CE2F-47E1-A04F-AC9E748CCA5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Streptomyces – y in name</a:t>
            </a:r>
          </a:p>
          <a:p>
            <a:pPr>
              <a:spcBef>
                <a:spcPct val="0"/>
              </a:spcBef>
            </a:pPr>
            <a:r>
              <a:rPr lang="en-US" smtClean="0"/>
              <a:t>Micromonospora – i in name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7BCA0-CE2F-47E1-A04F-AC9E748CCA5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Streptomyces – y in name</a:t>
            </a:r>
          </a:p>
          <a:p>
            <a:pPr>
              <a:spcBef>
                <a:spcPct val="0"/>
              </a:spcBef>
            </a:pPr>
            <a:r>
              <a:rPr lang="en-US" smtClean="0"/>
              <a:t>Micromonospora – i in name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7BCA0-CE2F-47E1-A04F-AC9E748CCA5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015F3-5B7F-431E-850B-AA8699D977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015F3-5B7F-431E-850B-AA8699D977B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Structurally related to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aminoglycosides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- lacks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aminosugars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glycosidic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bonds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Pain at inj site, occasionally fever and nausea;</a:t>
            </a:r>
            <a:r>
              <a:rPr lang="en-US" baseline="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rarely nephrotoxicity and anemia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015F3-5B7F-431E-850B-AA8699D977B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Structurally related to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aminoglycosides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- lacks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aminosugars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glycosidic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bonds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Pain at inj site, occasionally fever and nausea;</a:t>
            </a:r>
            <a:r>
              <a:rPr lang="en-US" baseline="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rarely nephrotoxicity and anemia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015F3-5B7F-431E-850B-AA8699D977B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Structurally related to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aminoglycosides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- lacks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aminosugars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glycosidic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bonds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Pain at inj site, occasionally fever and nausea;</a:t>
            </a:r>
            <a:r>
              <a:rPr lang="en-US" baseline="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rarely nephrotoxicity and anemia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015F3-5B7F-431E-850B-AA8699D977B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B24BC-70E9-4D66-A8B4-7FFE34CC88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84CF9-F7B3-4B26-BD41-AC52636B47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1F61D-1D89-45F0-8533-392BADFC20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CF1B4-9DD5-4F2F-A5F8-E3D8DAF344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4C9D0-41B5-4066-8CB9-F181F346C1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62CE-5C03-4EDB-ACB0-3AB6A94EA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16FE3-D30D-424E-AD06-CD4A216F3E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14BBA-FD07-4934-A7BC-BAD2870945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ADA8E-E18F-43E4-B1BF-81861FEE1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89336-D450-4BD9-B1A0-E2FEACA231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359BF-B667-41CA-BCFE-D425AF239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E53770-5FA1-43EF-8899-403229EAF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David" pitchFamily="34" charset="-79"/>
              </a:rPr>
              <a:t>AMINOGLYCOSIDES</a:t>
            </a:r>
            <a:r>
              <a:rPr lang="en-US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David" pitchFamily="34" charset="-79"/>
              </a:rPr>
              <a:t/>
            </a:r>
            <a:br>
              <a:rPr lang="en-US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David" pitchFamily="34" charset="-79"/>
              </a:rPr>
            </a:br>
            <a:endParaRPr lang="en-US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1111"/>
          <a:stretch>
            <a:fillRect/>
          </a:stretch>
        </p:blipFill>
        <p:spPr>
          <a:xfrm>
            <a:off x="304800" y="228600"/>
            <a:ext cx="8534400" cy="640080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effectLst/>
                <a:latin typeface="Comic Sans MS" pitchFamily="66" charset="0"/>
              </a:rPr>
              <a:t>RESISTANCE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Clr>
                <a:srgbClr val="FFFF00"/>
              </a:buClr>
              <a:buSzPct val="85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Production of enzymes:</a:t>
            </a:r>
          </a:p>
          <a:p>
            <a:pPr marL="514350" indent="-514350" eaLnBrk="1" hangingPunct="1">
              <a:buClr>
                <a:srgbClr val="FFFF00"/>
              </a:buClr>
              <a:buSzPct val="85000"/>
              <a:buAutoNum type="arabicPeriod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Acetyl </a:t>
            </a:r>
            <a:r>
              <a:rPr lang="en-US" sz="3000" dirty="0" err="1" smtClean="0">
                <a:solidFill>
                  <a:schemeClr val="bg1"/>
                </a:solidFill>
                <a:latin typeface="Comic Sans MS" pitchFamily="66" charset="0"/>
              </a:rPr>
              <a:t>Transferase</a:t>
            </a:r>
            <a:endParaRPr lang="en-US" sz="3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buSzPct val="85000"/>
              <a:buAutoNum type="arabicPeriod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Adenyl </a:t>
            </a:r>
            <a:r>
              <a:rPr lang="en-US" sz="3000" dirty="0" err="1" smtClean="0">
                <a:solidFill>
                  <a:schemeClr val="bg1"/>
                </a:solidFill>
                <a:latin typeface="Comic Sans MS" pitchFamily="66" charset="0"/>
              </a:rPr>
              <a:t>transferase</a:t>
            </a:r>
            <a:endParaRPr lang="en-US" sz="3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buSzPct val="85000"/>
              <a:buAutoNum type="arabicPeriod"/>
              <a:defRPr/>
            </a:pPr>
            <a:r>
              <a:rPr lang="en-US" sz="3000" dirty="0" err="1" smtClean="0">
                <a:solidFill>
                  <a:schemeClr val="bg1"/>
                </a:solidFill>
                <a:latin typeface="Comic Sans MS" pitchFamily="66" charset="0"/>
              </a:rPr>
              <a:t>Phosphorylases</a:t>
            </a:r>
            <a:endParaRPr lang="en-US" sz="3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500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5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Lack of permeation to 30S ribosomal sub unit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500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5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Change in receptor protein on 30S ribosomal sub unit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5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5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47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effectLst/>
                <a:latin typeface="Comic Sans MS" pitchFamily="66" charset="0"/>
              </a:rPr>
              <a:t>SPECTRUM OF ACTIVITY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219200"/>
            <a:ext cx="8458200" cy="4800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Narrow</a:t>
            </a:r>
          </a:p>
          <a:p>
            <a:pPr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>No activity against 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G +</a:t>
            </a:r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>ve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b="1" u="sng" dirty="0" smtClean="0">
                <a:solidFill>
                  <a:schemeClr val="bg1"/>
                </a:solidFill>
                <a:latin typeface="Comic Sans MS" pitchFamily="66" charset="0"/>
              </a:rPr>
              <a:t>Only G -ve Aerobic 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Pseudomonas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aeuriginosa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Enterobacter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Proteus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Klebsiella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Shigella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2971800"/>
            <a:ext cx="3276600" cy="30480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FF00"/>
              </a:buClr>
              <a:buNone/>
              <a:defRPr/>
            </a:pPr>
            <a:endParaRPr lang="en-US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E.Coli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Serratia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H. Influenza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Brucella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M. Tuberculosis</a:t>
            </a:r>
            <a:endParaRPr lang="en-US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defRPr/>
            </a:pP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effectLst/>
                <a:latin typeface="Comic Sans MS" pitchFamily="66" charset="0"/>
                <a:cs typeface="David" pitchFamily="34" charset="-79"/>
              </a:rPr>
              <a:t>SIDE EFFECTS</a:t>
            </a:r>
            <a:endParaRPr lang="en-US" b="1" dirty="0" smtClean="0">
              <a:latin typeface="Comic Sans MS" pitchFamily="66" charset="0"/>
              <a:cs typeface="David" pitchFamily="34" charset="-79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Ototoxicity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Irreversible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Auditory damage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Vestibular damage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Permanent deafness, tinnitus, nausea, vomiting, dizziness, ataxia 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Aggravated by furosemide &amp;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ethacrynic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acid</a:t>
            </a:r>
          </a:p>
          <a:p>
            <a:pPr eaLnBrk="1" hangingPunct="1">
              <a:defRPr/>
            </a:pP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05800" cy="51054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Nephrotoxicity:-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Reversible 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Renal malfunction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Decreased GFR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Proteins, hyaline &amp; granular casts.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Aggravated by Vancomycin,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Cyclosporin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amphotericin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Neomycin,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tobramycin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amikacin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562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Neuromuscular blockade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endParaRPr lang="en-US" sz="5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500" b="1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Curare like effect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Decreased acetylcholine release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Decreased sensitivity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Respiratory paralysis</a:t>
            </a:r>
          </a:p>
          <a:p>
            <a:pPr eaLnBrk="1" hangingPunct="1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Antidotes:- Ca-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gluconate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or Neostigmine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7150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Hypersensitivity reactions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Skin rashes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Contact dermatitis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Blood dyscrasias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CNS effects (Rare)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Optic nerve damage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Peripheral neuritis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effectLst/>
                <a:latin typeface="Comic Sans MS" pitchFamily="66" charset="0"/>
              </a:rPr>
              <a:t>DRUG INTERACTIONS</a:t>
            </a:r>
            <a:endParaRPr lang="en-US" b="1" dirty="0" smtClean="0">
              <a:effectLst/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153400" cy="53340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Loop diuretics</a:t>
            </a:r>
          </a:p>
          <a:p>
            <a:pPr marL="609600" indent="-609600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Amphotericin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B</a:t>
            </a:r>
          </a:p>
          <a:p>
            <a:pPr marL="609600" indent="-609600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Cyclosporin</a:t>
            </a:r>
            <a:endParaRPr lang="en-US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Vancomycin</a:t>
            </a:r>
          </a:p>
          <a:p>
            <a:pPr marL="609600" indent="-609600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Skeletal muscle relaxants</a:t>
            </a:r>
            <a:endParaRPr lang="en-US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609600" indent="-609600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endParaRPr lang="en-US" sz="3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effectLst/>
                <a:latin typeface="Comic Sans MS" pitchFamily="66" charset="0"/>
              </a:rPr>
              <a:t>THERAPEUTIC 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924800" cy="53340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609600" indent="-609600" eaLnBrk="1" hangingPunct="1">
              <a:buClr>
                <a:srgbClr val="FFFF00"/>
              </a:buClr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Gram Negative Bacterial Infections </a:t>
            </a:r>
          </a:p>
          <a:p>
            <a:pPr marL="609600" indent="-609600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Alone or with beta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lactam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antibiotics</a:t>
            </a:r>
          </a:p>
          <a:p>
            <a:pPr marL="609600" indent="-609600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UTIs </a:t>
            </a:r>
          </a:p>
          <a:p>
            <a:pPr marL="609600" indent="-609600" eaLnBrk="1" hangingPunct="1">
              <a:buClr>
                <a:srgbClr val="FFFF00"/>
              </a:buClr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Pneumonia</a:t>
            </a:r>
          </a:p>
          <a:p>
            <a:pPr marL="609600" indent="-609600" eaLnBrk="1" hangingPunct="1">
              <a:buClr>
                <a:srgbClr val="FFFF00"/>
              </a:buClr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Meningitis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 Peritonitis after peritoneal dialysis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 MRSA infections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 Enterococcal </a:t>
            </a:r>
            <a:r>
              <a:rPr lang="en-US" sz="3000" dirty="0" err="1" smtClean="0">
                <a:solidFill>
                  <a:schemeClr val="bg1"/>
                </a:solidFill>
                <a:latin typeface="Comic Sans MS" pitchFamily="66" charset="0"/>
              </a:rPr>
              <a:t>endocarditis</a:t>
            </a:r>
            <a:endParaRPr lang="en-US" sz="3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 Pseudomonas infections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 Gram negative bacillus sepsis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STREPTOMYCIN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eaLnBrk="1" hangingPunct="1">
              <a:spcBef>
                <a:spcPts val="1800"/>
              </a:spcBef>
              <a:buClr>
                <a:srgbClr val="FFFF00"/>
              </a:buClr>
              <a:buNone/>
              <a:defRPr/>
            </a:pPr>
            <a:endParaRPr lang="en-US" sz="1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SOURCE: </a:t>
            </a:r>
            <a:r>
              <a:rPr lang="en-US" i="1" dirty="0" err="1" smtClean="0">
                <a:solidFill>
                  <a:srgbClr val="FFFF00"/>
                </a:solidFill>
                <a:latin typeface="Comic Sans MS" pitchFamily="66" charset="0"/>
              </a:rPr>
              <a:t>Streptomyces</a:t>
            </a: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latin typeface="Comic Sans MS" pitchFamily="66" charset="0"/>
              </a:rPr>
              <a:t>griseus</a:t>
            </a:r>
            <a:endParaRPr lang="en-US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TUBERCULOUS </a:t>
            </a: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INFECTIONS</a:t>
            </a: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Treatment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of TB along with other Anti-TB drugs. (I/V or I/M)</a:t>
            </a:r>
          </a:p>
          <a:p>
            <a:pPr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0.5-1gm/day (7.5-15mg/kg/day)</a:t>
            </a:r>
          </a:p>
          <a:p>
            <a:pPr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DOT regimen</a:t>
            </a:r>
            <a:endParaRPr lang="en-US" dirty="0" smtClean="0">
              <a:solidFill>
                <a:schemeClr val="bg1"/>
              </a:solidFill>
              <a:effectLst/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LEARNING OBJECTIVES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153400" cy="5181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457200" eaLnBrk="1" hangingPunct="1">
              <a:lnSpc>
                <a:spcPct val="150000"/>
              </a:lnSpc>
              <a:buFontTx/>
              <a:buNone/>
              <a:defRPr/>
            </a:pPr>
            <a:r>
              <a:rPr lang="en-US" dirty="0" smtClean="0">
                <a:solidFill>
                  <a:srgbClr val="00FF00"/>
                </a:solidFill>
                <a:effectLst/>
                <a:latin typeface="Comic Sans MS" pitchFamily="66" charset="0"/>
              </a:rPr>
              <a:t>After this session you should be able to:</a:t>
            </a:r>
            <a:endParaRPr lang="en-US" dirty="0" smtClean="0">
              <a:solidFill>
                <a:srgbClr val="00FF00"/>
              </a:solidFill>
              <a:effectLst/>
              <a:latin typeface="Comic Sans MS" pitchFamily="66" charset="0"/>
            </a:endParaRPr>
          </a:p>
          <a:p>
            <a:pPr marL="457200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now the source &amp; chemistry of aminoglycosides;</a:t>
            </a:r>
          </a:p>
          <a:p>
            <a:pPr marL="457200" algn="just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escribe salient pharmacokinetic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features of aminoglycosides; 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algn="just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escribe the mechanism of action, resistance, adverse effects &amp;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drug interactions of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aminoglycosides; and</a:t>
            </a:r>
          </a:p>
          <a:p>
            <a:pPr marL="457200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omprehend the spectrum of activity &amp; clinical uses of aminoglycosides.</a:t>
            </a:r>
          </a:p>
          <a:p>
            <a:pPr marL="457200">
              <a:lnSpc>
                <a:spcPct val="90000"/>
              </a:lnSpc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>
              <a:lnSpc>
                <a:spcPct val="90000"/>
              </a:lnSpc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STREPTOMYCIN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eaLnBrk="1" hangingPunct="1">
              <a:spcBef>
                <a:spcPts val="1800"/>
              </a:spcBef>
              <a:buClr>
                <a:srgbClr val="FFFF00"/>
              </a:buClr>
              <a:buNone/>
              <a:defRPr/>
            </a:pPr>
            <a:endParaRPr lang="en-US" sz="1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Clr>
                <a:srgbClr val="FFFF00"/>
              </a:buClr>
              <a:buNone/>
              <a:defRPr/>
            </a:pP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NON-TUBERCULOUS INFECTIONS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Tularemia </a:t>
            </a:r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(With tetracyclines)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Plague	  	</a:t>
            </a:r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 ”	”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Brucellosis   	</a:t>
            </a:r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”	”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Bacterial (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enterococcal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&amp; streptococcal)  endocarditis </a:t>
            </a:r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(with Penicillins)</a:t>
            </a:r>
          </a:p>
          <a:p>
            <a:pPr eaLnBrk="1" hangingPunct="1">
              <a:buClr>
                <a:srgbClr val="FFFF00"/>
              </a:buClr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Enterococcal peritonitis    </a:t>
            </a:r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”	       ”</a:t>
            </a:r>
          </a:p>
          <a:p>
            <a:pPr eaLnBrk="1" hangingPunct="1">
              <a:buClr>
                <a:srgbClr val="FFFF00"/>
              </a:buClr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>
                <a:latin typeface="Comic Sans MS" pitchFamily="66" charset="0"/>
              </a:rPr>
              <a:t>GENTAMICIN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2578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3300" dirty="0" smtClean="0">
                <a:solidFill>
                  <a:srgbClr val="FFFF00"/>
                </a:solidFill>
                <a:latin typeface="Comic Sans MS" pitchFamily="66" charset="0"/>
              </a:rPr>
              <a:t>SOURCE: </a:t>
            </a:r>
            <a:r>
              <a:rPr lang="en-US" sz="3300" i="1" dirty="0" err="1" smtClean="0">
                <a:solidFill>
                  <a:srgbClr val="FFFF00"/>
                </a:solidFill>
                <a:latin typeface="Comic Sans MS" pitchFamily="66" charset="0"/>
              </a:rPr>
              <a:t>micromonospora</a:t>
            </a:r>
            <a:r>
              <a:rPr lang="en-US" sz="3300" i="1" dirty="0" smtClean="0">
                <a:solidFill>
                  <a:srgbClr val="FFFF00"/>
                </a:solidFill>
                <a:latin typeface="Comic Sans MS" pitchFamily="66" charset="0"/>
              </a:rPr>
              <a:t> purpurae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Active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against both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gm+ve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gm-ve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Staphylococci,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coliforms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&amp; other gm-ve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bacteria-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pseudomonas,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proteus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enterobcter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klebsiella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serratia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No activity against anaerobes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None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>
                <a:latin typeface="Comic Sans MS" pitchFamily="66" charset="0"/>
              </a:rPr>
              <a:t>GENTAMICIN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2578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Intravenous </a:t>
            </a: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or intra muscular administration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Sepsis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pneumonia,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UTI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Endocarditis (+ cell wall active drugs )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3300" b="1" dirty="0" smtClean="0">
                <a:solidFill>
                  <a:srgbClr val="92D050"/>
                </a:solidFill>
                <a:latin typeface="Comic Sans MS" pitchFamily="66" charset="0"/>
              </a:rPr>
              <a:t>Topical-</a:t>
            </a:r>
            <a:r>
              <a:rPr lang="en-US" sz="33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Infected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burns, wounds, prevention of IV catheter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infection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3300" b="1" dirty="0" smtClean="0">
                <a:solidFill>
                  <a:srgbClr val="92D050"/>
                </a:solidFill>
                <a:latin typeface="Comic Sans MS" pitchFamily="66" charset="0"/>
              </a:rPr>
              <a:t>Ocular </a:t>
            </a:r>
            <a:r>
              <a:rPr lang="en-US" sz="3300" b="1" dirty="0" smtClean="0">
                <a:solidFill>
                  <a:srgbClr val="92D050"/>
                </a:solidFill>
                <a:latin typeface="Comic Sans MS" pitchFamily="66" charset="0"/>
              </a:rPr>
              <a:t>infections-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Sub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conjunctival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inj.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3300" b="1" dirty="0" err="1" smtClean="0">
                <a:solidFill>
                  <a:srgbClr val="92D050"/>
                </a:solidFill>
                <a:latin typeface="Comic Sans MS" pitchFamily="66" charset="0"/>
              </a:rPr>
              <a:t>Intrathecal</a:t>
            </a:r>
            <a:r>
              <a:rPr lang="en-US" sz="3300" b="1" dirty="0" smtClean="0">
                <a:solidFill>
                  <a:srgbClr val="92D050"/>
                </a:solidFill>
                <a:latin typeface="Comic Sans MS" pitchFamily="66" charset="0"/>
              </a:rPr>
              <a:t>- </a:t>
            </a:r>
            <a:r>
              <a:rPr lang="en-US" sz="3300" dirty="0" smtClean="0">
                <a:solidFill>
                  <a:schemeClr val="bg1"/>
                </a:solidFill>
                <a:latin typeface="Comic Sans MS" pitchFamily="66" charset="0"/>
              </a:rPr>
              <a:t>meningitis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(3</a:t>
            </a:r>
            <a:r>
              <a:rPr lang="en-US" baseline="30000" dirty="0" smtClean="0">
                <a:solidFill>
                  <a:schemeClr val="bg1"/>
                </a:solidFill>
                <a:latin typeface="Comic Sans MS" pitchFamily="66" charset="0"/>
              </a:rPr>
              <a:t>rd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gen preferred)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TOBRAMYCIN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Spectrum similar to gentamicin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Solution for </a:t>
            </a:r>
            <a:r>
              <a:rPr lang="en-US" i="1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P aeruginosa </a:t>
            </a:r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LRTI complicating cystic fibrosis</a:t>
            </a:r>
            <a:endParaRPr lang="en-US" dirty="0" smtClean="0">
              <a:solidFill>
                <a:schemeClr val="bg1"/>
              </a:solidFill>
              <a:effectLst/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AMIKACIN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Semisynthetic derivative of </a:t>
            </a:r>
            <a:r>
              <a:rPr lang="en-US" dirty="0" err="1" smtClean="0">
                <a:solidFill>
                  <a:schemeClr val="bg1"/>
                </a:solidFill>
                <a:effectLst/>
                <a:latin typeface="Comic Sans MS" pitchFamily="66" charset="0"/>
              </a:rPr>
              <a:t>kanamycin</a:t>
            </a:r>
            <a:endParaRPr lang="en-US" dirty="0" smtClean="0">
              <a:solidFill>
                <a:schemeClr val="bg1"/>
              </a:solidFill>
              <a:effectLst/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92D050"/>
                </a:solidFill>
                <a:effectLst/>
                <a:latin typeface="Comic Sans MS" pitchFamily="66" charset="0"/>
              </a:rPr>
              <a:t>Resistant </a:t>
            </a:r>
            <a:r>
              <a:rPr lang="en-US" dirty="0" smtClean="0">
                <a:solidFill>
                  <a:srgbClr val="92D050"/>
                </a:solidFill>
                <a:effectLst/>
                <a:latin typeface="Comic Sans MS" pitchFamily="66" charset="0"/>
              </a:rPr>
              <a:t>to many enzymes that inactivate gentamicin &amp; </a:t>
            </a:r>
            <a:r>
              <a:rPr lang="en-US" dirty="0" err="1" smtClean="0">
                <a:solidFill>
                  <a:srgbClr val="92D050"/>
                </a:solidFill>
                <a:effectLst/>
                <a:latin typeface="Comic Sans MS" pitchFamily="66" charset="0"/>
              </a:rPr>
              <a:t>tobramycin</a:t>
            </a:r>
            <a:endParaRPr lang="en-US" dirty="0" smtClean="0">
              <a:solidFill>
                <a:srgbClr val="92D050"/>
              </a:solidFill>
              <a:effectLst/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TB (7.5-15mg/kg/d)</a:t>
            </a:r>
            <a:endParaRPr lang="en-US" dirty="0" smtClean="0"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NEOMYCIN Group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Neomycin,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kanamycin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paromomycin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Gm+ve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&amp; gm-ve bacteria; some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mycobacteria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Poorly absorbed from GIT</a:t>
            </a:r>
          </a:p>
          <a:p>
            <a:pPr algn="just" eaLnBrk="1" hangingPunct="1">
              <a:buClr>
                <a:srgbClr val="FFFF00"/>
              </a:buClr>
              <a:buNone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NEOMYCIN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opically in infections of skin, mucous membranes including infected burns, ulcers, wounds and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dermatosis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Oral use for preparation of bowel for surgery</a:t>
            </a: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Hepatic coma to prevent encephalopathy</a:t>
            </a: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562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dirty="0" err="1" smtClean="0">
                <a:solidFill>
                  <a:srgbClr val="FFFF00"/>
                </a:solidFill>
                <a:latin typeface="Comic Sans MS" pitchFamily="66" charset="0"/>
              </a:rPr>
              <a:t>Parmomycin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is used for treatment of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intestinal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moebiasis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visceral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leishmaniasis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dirty="0" err="1" smtClean="0">
                <a:solidFill>
                  <a:srgbClr val="FFFF00"/>
                </a:solidFill>
                <a:latin typeface="Comic Sans MS" pitchFamily="66" charset="0"/>
              </a:rPr>
              <a:t>Kanamycin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Instilled into peritoneal cavity after operation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Neomycin,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Paromomycin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Framycetin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should not be used parenterally because of marked toxicity.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  <a:latin typeface="Comic Sans MS" pitchFamily="66" charset="0"/>
              </a:rPr>
              <a:t>SPECTINOMYCIN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Aminocyclitol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antibiotic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Structurally related to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aminoglycosides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Active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against many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gm+ve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&amp; gm-ve organisms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Solely used as an alternative to penicillin in treatment of gonorrhea (drug resistant or penicillin allergic pts)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I/M-rapid absorption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Single dose of 40mg/kg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upto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max of 2gm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N" sz="4800" b="1" dirty="0" smtClean="0">
                <a:latin typeface="Comic Sans MS" pitchFamily="66" charset="0"/>
              </a:rPr>
              <a:t>CLINDAMYCIN </a:t>
            </a:r>
            <a:endParaRPr lang="en-IN" sz="4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>
              <a:defRPr/>
            </a:pPr>
            <a:endParaRPr lang="en-IN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smtClean="0">
                <a:solidFill>
                  <a:schemeClr val="bg1"/>
                </a:solidFill>
                <a:latin typeface="Comic Sans MS" pitchFamily="66" charset="0"/>
              </a:rPr>
              <a:t>Chlorine derivative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of </a:t>
            </a:r>
            <a:r>
              <a:rPr lang="en-IN" dirty="0" err="1" smtClean="0">
                <a:solidFill>
                  <a:schemeClr val="bg1"/>
                </a:solidFill>
                <a:latin typeface="Comic Sans MS" pitchFamily="66" charset="0"/>
              </a:rPr>
              <a:t>lincomycin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i="1" dirty="0" err="1" smtClean="0">
                <a:solidFill>
                  <a:schemeClr val="bg1"/>
                </a:solidFill>
                <a:latin typeface="Comic Sans MS" pitchFamily="66" charset="0"/>
              </a:rPr>
              <a:t>Streptomyces</a:t>
            </a:r>
            <a:r>
              <a:rPr lang="en-IN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IN" i="1" dirty="0" err="1" smtClean="0">
                <a:solidFill>
                  <a:schemeClr val="bg1"/>
                </a:solidFill>
                <a:latin typeface="Comic Sans MS" pitchFamily="66" charset="0"/>
              </a:rPr>
              <a:t>lincolnensis</a:t>
            </a:r>
            <a:endParaRPr lang="en-IN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IN" b="1" dirty="0" smtClean="0">
                <a:solidFill>
                  <a:srgbClr val="FFFF00"/>
                </a:solidFill>
                <a:latin typeface="Comic Sans MS" pitchFamily="66" charset="0"/>
              </a:rPr>
              <a:t>Mechanism </a:t>
            </a:r>
            <a:r>
              <a:rPr lang="en-IN" b="1" dirty="0" smtClean="0">
                <a:solidFill>
                  <a:srgbClr val="FFFF00"/>
                </a:solidFill>
                <a:latin typeface="Comic Sans MS" pitchFamily="66" charset="0"/>
              </a:rPr>
              <a:t>of Action</a:t>
            </a:r>
          </a:p>
          <a:p>
            <a:pPr marL="457200" indent="-457200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Inhibits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protein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synthesis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Binding site on the 50 s subunit of bacterial ribosome is identical with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erythromycin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endParaRPr lang="en-IN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IN" b="1" dirty="0" smtClean="0">
                <a:latin typeface="Comic Sans MS" pitchFamily="66" charset="0"/>
              </a:rPr>
              <a:t>ANTIBACTERIAL SPECTRUM</a:t>
            </a:r>
            <a:endParaRPr lang="en-IN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>
              <a:defRPr/>
            </a:pPr>
            <a:endParaRPr lang="en-IN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Streptococci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, staphylococci and </a:t>
            </a:r>
            <a:r>
              <a:rPr lang="en-IN" dirty="0" err="1" smtClean="0">
                <a:solidFill>
                  <a:schemeClr val="bg1"/>
                </a:solidFill>
                <a:latin typeface="Comic Sans MS" pitchFamily="66" charset="0"/>
              </a:rPr>
              <a:t>pneumococci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Bacteroides species and other anaerobes, both gram positive and gram negative are usually susceptible.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endParaRPr lang="en-IN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  <a:latin typeface="Comic Sans MS" pitchFamily="66" charset="0"/>
              </a:rPr>
              <a:t>SOURCES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457200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FF00"/>
                </a:solidFill>
                <a:effectLst/>
                <a:latin typeface="Comic Sans MS" pitchFamily="66" charset="0"/>
              </a:rPr>
              <a:t>Natural</a:t>
            </a: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Streptomycin	- Streptomyces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griseus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Tobramycin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Streptomyces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tenebrarius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Neomycin	- Streptomyces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fradiae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Kanamycin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Streptomyces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kanamyciticus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Gentamicin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Micromonospora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purpurae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FF00"/>
                </a:solidFill>
                <a:effectLst/>
                <a:latin typeface="Comic Sans MS" pitchFamily="66" charset="0"/>
              </a:rPr>
              <a:t>Semisynthetic</a:t>
            </a: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Amikacin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Netilmicin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Paromomycin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b="1" dirty="0" smtClean="0">
                <a:latin typeface="Comic Sans MS" pitchFamily="66" charset="0"/>
              </a:rPr>
              <a:t>RESISTANCE </a:t>
            </a:r>
            <a:endParaRPr lang="en-IN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marL="514350" indent="-514350">
              <a:buClr>
                <a:srgbClr val="FFFF00"/>
              </a:buClr>
              <a:buSzPct val="80000"/>
              <a:buNone/>
              <a:defRPr/>
            </a:pPr>
            <a:endParaRPr lang="en-IN" sz="1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Clr>
                <a:srgbClr val="FFFF00"/>
              </a:buClr>
              <a:buSzPct val="80000"/>
              <a:buFont typeface="+mj-lt"/>
              <a:buAutoNum type="arabicPeriod"/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Mutation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of the ribosomal receptor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site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Clr>
                <a:srgbClr val="FFFF00"/>
              </a:buClr>
              <a:buSzPct val="80000"/>
              <a:buFont typeface="+mj-lt"/>
              <a:buAutoNum type="arabicPeriod"/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Modification of receptor by </a:t>
            </a:r>
            <a:r>
              <a:rPr lang="en-IN" dirty="0" err="1" smtClean="0">
                <a:solidFill>
                  <a:schemeClr val="bg1"/>
                </a:solidFill>
                <a:latin typeface="Comic Sans MS" pitchFamily="66" charset="0"/>
              </a:rPr>
              <a:t>methylase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Clr>
                <a:srgbClr val="FFFF00"/>
              </a:buClr>
              <a:buSzPct val="80000"/>
              <a:buFont typeface="+mj-lt"/>
              <a:buAutoNum type="arabicPeriod"/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Enzymatic inactivation of </a:t>
            </a:r>
            <a:r>
              <a:rPr lang="en-IN" dirty="0" err="1" smtClean="0">
                <a:solidFill>
                  <a:schemeClr val="bg1"/>
                </a:solidFill>
                <a:latin typeface="Comic Sans MS" pitchFamily="66" charset="0"/>
              </a:rPr>
              <a:t>clindamycin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Clr>
                <a:srgbClr val="FFFF00"/>
              </a:buClr>
              <a:buSzPct val="80000"/>
              <a:buFont typeface="+mj-lt"/>
              <a:buAutoNum type="arabicPeriod"/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Gram-negative aerobic species are resistant because of poor permeability of outer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membrane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endParaRPr lang="en-IN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b="1" dirty="0" smtClean="0">
                <a:latin typeface="Comic Sans MS" pitchFamily="66" charset="0"/>
              </a:rPr>
              <a:t>PHARMACOKINETICS </a:t>
            </a:r>
            <a:endParaRPr lang="en-IN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>
              <a:spcBef>
                <a:spcPts val="1800"/>
              </a:spcBef>
              <a:defRPr/>
            </a:pPr>
            <a:endParaRPr lang="en-IN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ts val="1800"/>
              </a:spcBef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90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% protein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bound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Penetrates well into tissues, abscesses except into brain and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CSF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Metabolized by liver excreted in bile and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urine</a:t>
            </a:r>
            <a:endParaRPr lang="en-IN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b="1" dirty="0" smtClean="0">
                <a:latin typeface="Comic Sans MS" pitchFamily="66" charset="0"/>
              </a:rPr>
              <a:t>CLINICAL USES</a:t>
            </a:r>
            <a:endParaRPr lang="en-IN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Skin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&amp;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soft tissues infections caused by streptococci and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staphylococci-MRSA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Anaerobic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infections caused by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bacteroides</a:t>
            </a: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In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combination with aminoglycosides for penetrating wound of the abdomen and gut infections (septic abortions, pelvic infections)</a:t>
            </a: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With primaquin for Pneumocystis jiroveci pneumonia in AIDS patient</a:t>
            </a:r>
          </a:p>
          <a:p>
            <a:pPr>
              <a:defRPr/>
            </a:pP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endParaRPr lang="en-IN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b="1" dirty="0" smtClean="0">
                <a:latin typeface="Comic Sans MS" pitchFamily="66" charset="0"/>
              </a:rPr>
              <a:t>ADVERSE EFFECTS</a:t>
            </a:r>
            <a:endParaRPr lang="en-IN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>
              <a:defRPr/>
            </a:pPr>
            <a:endParaRPr lang="en-IN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Diarrhea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nausea</a:t>
            </a: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Skin rashes</a:t>
            </a:r>
            <a:endParaRPr lang="en-IN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Impaired liver </a:t>
            </a:r>
            <a:r>
              <a:rPr lang="en-IN" dirty="0" smtClean="0">
                <a:solidFill>
                  <a:schemeClr val="bg1"/>
                </a:solidFill>
                <a:latin typeface="Comic Sans MS" pitchFamily="66" charset="0"/>
              </a:rPr>
              <a:t>function</a:t>
            </a:r>
          </a:p>
          <a:p>
            <a:pPr>
              <a:defRPr/>
            </a:pPr>
            <a:r>
              <a:rPr lang="en-IN" dirty="0" err="1" smtClean="0">
                <a:solidFill>
                  <a:schemeClr val="bg1"/>
                </a:solidFill>
                <a:latin typeface="Comic Sans MS" pitchFamily="66" charset="0"/>
              </a:rPr>
              <a:t>Enterocolitis</a:t>
            </a:r>
            <a:endParaRPr lang="en-IN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effectLst/>
                <a:latin typeface="Comic Sans MS" pitchFamily="66" charset="0"/>
              </a:rPr>
              <a:t>STREPTOGRAMINS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3800" b="1" dirty="0" err="1">
                <a:solidFill>
                  <a:srgbClr val="00FF00"/>
                </a:solidFill>
                <a:latin typeface="Comic Sans MS" pitchFamily="66" charset="0"/>
              </a:rPr>
              <a:t>Quinupristin</a:t>
            </a:r>
            <a:r>
              <a:rPr lang="en-US" sz="3800" b="1" dirty="0">
                <a:solidFill>
                  <a:srgbClr val="00FF00"/>
                </a:solidFill>
                <a:latin typeface="Comic Sans MS" pitchFamily="66" charset="0"/>
              </a:rPr>
              <a:t> – </a:t>
            </a:r>
            <a:r>
              <a:rPr lang="en-US" sz="3800" b="1" dirty="0" err="1">
                <a:solidFill>
                  <a:srgbClr val="00FF00"/>
                </a:solidFill>
                <a:latin typeface="Comic Sans MS" pitchFamily="66" charset="0"/>
              </a:rPr>
              <a:t>streptogramin</a:t>
            </a:r>
            <a:r>
              <a:rPr lang="en-US" sz="3800" b="1" dirty="0">
                <a:solidFill>
                  <a:srgbClr val="00FF00"/>
                </a:solidFill>
                <a:latin typeface="Comic Sans MS" pitchFamily="66" charset="0"/>
              </a:rPr>
              <a:t> B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3800" b="1" dirty="0" err="1">
                <a:solidFill>
                  <a:srgbClr val="00FF00"/>
                </a:solidFill>
                <a:latin typeface="Comic Sans MS" pitchFamily="66" charset="0"/>
              </a:rPr>
              <a:t>Dalfopristin</a:t>
            </a:r>
            <a:r>
              <a:rPr lang="en-US" sz="3800" b="1" dirty="0">
                <a:solidFill>
                  <a:srgbClr val="00FF00"/>
                </a:solidFill>
                <a:latin typeface="Comic Sans MS" pitchFamily="66" charset="0"/>
              </a:rPr>
              <a:t> – </a:t>
            </a:r>
            <a:r>
              <a:rPr lang="en-US" sz="3800" b="1" dirty="0" err="1" smtClean="0">
                <a:solidFill>
                  <a:srgbClr val="00FF00"/>
                </a:solidFill>
                <a:latin typeface="Comic Sans MS" pitchFamily="66" charset="0"/>
              </a:rPr>
              <a:t>streptogramin</a:t>
            </a:r>
            <a:r>
              <a:rPr lang="en-US" sz="3800" b="1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en-US" sz="3800" b="1" dirty="0">
                <a:solidFill>
                  <a:srgbClr val="00FF00"/>
                </a:solidFill>
                <a:latin typeface="Comic Sans MS" pitchFamily="66" charset="0"/>
              </a:rPr>
              <a:t>A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300" dirty="0" smtClean="0">
                <a:solidFill>
                  <a:schemeClr val="bg1"/>
                </a:solidFill>
                <a:latin typeface="Comic Sans MS" pitchFamily="66" charset="0"/>
              </a:rPr>
              <a:t>Bactericidal</a:t>
            </a:r>
            <a:endParaRPr lang="en-US" sz="33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bg1"/>
                </a:solidFill>
                <a:latin typeface="Comic Sans MS" pitchFamily="66" charset="0"/>
              </a:rPr>
              <a:t>Gm +ve </a:t>
            </a:r>
            <a:r>
              <a:rPr lang="en-US" sz="3300" dirty="0" err="1">
                <a:solidFill>
                  <a:schemeClr val="bg1"/>
                </a:solidFill>
                <a:latin typeface="Comic Sans MS" pitchFamily="66" charset="0"/>
              </a:rPr>
              <a:t>cocci</a:t>
            </a:r>
            <a:r>
              <a:rPr lang="en-US" sz="33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bg1"/>
                </a:solidFill>
                <a:latin typeface="Comic Sans MS" pitchFamily="66" charset="0"/>
              </a:rPr>
              <a:t>Protein synthesis inhibitors – 50S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bg1"/>
                </a:solidFill>
                <a:latin typeface="Comic Sans MS" pitchFamily="66" charset="0"/>
              </a:rPr>
              <a:t>Resistance: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bg1"/>
                </a:solidFill>
                <a:latin typeface="Comic Sans MS" pitchFamily="66" charset="0"/>
              </a:rPr>
              <a:t>Modification of the </a:t>
            </a:r>
            <a:r>
              <a:rPr lang="en-US" sz="3300" dirty="0" err="1">
                <a:solidFill>
                  <a:schemeClr val="bg1"/>
                </a:solidFill>
                <a:latin typeface="Comic Sans MS" pitchFamily="66" charset="0"/>
              </a:rPr>
              <a:t>quinupristin</a:t>
            </a:r>
            <a:r>
              <a:rPr lang="en-US" sz="3300" dirty="0">
                <a:solidFill>
                  <a:schemeClr val="bg1"/>
                </a:solidFill>
                <a:latin typeface="Comic Sans MS" pitchFamily="66" charset="0"/>
              </a:rPr>
              <a:t> binding site (MLS-B type)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bg1"/>
                </a:solidFill>
                <a:latin typeface="Comic Sans MS" pitchFamily="66" charset="0"/>
              </a:rPr>
              <a:t>Enzymatic inactivation of </a:t>
            </a:r>
            <a:r>
              <a:rPr lang="en-US" sz="3300" dirty="0" err="1">
                <a:solidFill>
                  <a:schemeClr val="bg1"/>
                </a:solidFill>
                <a:latin typeface="Comic Sans MS" pitchFamily="66" charset="0"/>
              </a:rPr>
              <a:t>dalfopristin</a:t>
            </a:r>
            <a:endParaRPr lang="en-US" sz="33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300" dirty="0" smtClean="0">
                <a:solidFill>
                  <a:schemeClr val="bg1"/>
                </a:solidFill>
                <a:latin typeface="Comic Sans MS" pitchFamily="66" charset="0"/>
              </a:rPr>
              <a:t>Efflux</a:t>
            </a:r>
            <a:endParaRPr lang="en-US" sz="33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FFFF00"/>
              </a:buClr>
              <a:buSzPct val="8000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Treatment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of infections caused by staphylococcus, vancomycin resistant strains of E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faecium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Intravenous over 1 hr in 5% dextrose</a:t>
            </a:r>
          </a:p>
          <a:p>
            <a: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Enzyme inhibitors – CYP3A4</a:t>
            </a:r>
          </a:p>
          <a:p>
            <a: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Pain at infusion site,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arthralgia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-myalgia syndrome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omic Sans MS" pitchFamily="66" charset="0"/>
              </a:rPr>
              <a:t>LINEZOLID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Oxazolidinone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Gm +ve organisms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Bacteriostatic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Mycobacterium tuberculosis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Protein synthesis inhibitor – 23S ribosomal RNA of 50 S subunit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Resistance: mutation of binding site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Hematologic toxicity, optic &amp; peripheral neuropathy, lactic acidosis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marL="365760">
              <a:lnSpc>
                <a:spcPct val="14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100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% oral BA</a:t>
            </a:r>
          </a:p>
          <a:p>
            <a:pPr marL="365760">
              <a:lnSpc>
                <a:spcPct val="14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T1/2 4-6 hrs</a:t>
            </a:r>
          </a:p>
          <a:p>
            <a:pPr marL="365760">
              <a:lnSpc>
                <a:spcPct val="14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Weak reversible MAO inhibitor</a:t>
            </a:r>
          </a:p>
          <a:p>
            <a:pPr marL="365760">
              <a:lnSpc>
                <a:spcPct val="14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Serotonin syndrome with SRIs</a:t>
            </a:r>
          </a:p>
          <a:p>
            <a:pPr marL="365760">
              <a:lnSpc>
                <a:spcPct val="14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600mg BD</a:t>
            </a:r>
          </a:p>
          <a:p>
            <a:pPr marL="365760">
              <a:lnSpc>
                <a:spcPct val="140000"/>
              </a:lnSpc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Vancomycin resistant E,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faecium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nosocomial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pneumonia, CAP, skin infections, MDR gm +ve bacterial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infections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486399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omic Sans MS" pitchFamily="66" charset="0"/>
              </a:rPr>
              <a:t>THANK YOU!</a:t>
            </a:r>
            <a:endParaRPr lang="en-US" sz="5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  <a:latin typeface="Comic Sans MS" pitchFamily="66" charset="0"/>
              </a:rPr>
              <a:t>CHEMISTRY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181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457200" eaLnBrk="1" hangingPunct="1">
              <a:lnSpc>
                <a:spcPct val="90000"/>
              </a:lnSpc>
              <a:buNone/>
              <a:defRPr/>
            </a:pP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Hexose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ring: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streptidine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/ 2-deoxystreptamine</a:t>
            </a: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Amino sugars attached by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glycosidic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linkages</a:t>
            </a:r>
          </a:p>
          <a:p>
            <a:pPr marL="457200"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Water soluble</a:t>
            </a: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Highly polar</a:t>
            </a:r>
          </a:p>
          <a:p>
            <a:pPr marL="45720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Stable in solution</a:t>
            </a:r>
          </a:p>
        </p:txBody>
      </p:sp>
      <p:pic>
        <p:nvPicPr>
          <p:cNvPr id="4" name="Picture 2" descr="D:\nyla\Pharmacology Books\Katzung basis and clinical pharmacology 11th Ed 2009\Chapter 45_files\loadBinary_004.gif"/>
          <p:cNvPicPr>
            <a:picLocks noChangeAspect="1" noChangeArrowheads="1"/>
          </p:cNvPicPr>
          <p:nvPr/>
        </p:nvPicPr>
        <p:blipFill>
          <a:blip r:embed="rId3" cstate="print"/>
          <a:srcRect b="15223"/>
          <a:stretch>
            <a:fillRect/>
          </a:stretch>
        </p:blipFill>
        <p:spPr bwMode="auto">
          <a:xfrm>
            <a:off x="4114800" y="2819400"/>
            <a:ext cx="4572000" cy="3537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effectLst/>
                <a:latin typeface="Comic Sans MS" pitchFamily="66" charset="0"/>
              </a:rPr>
              <a:t>PHARMACOKINETICS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marL="457200" eaLnBrk="1" hangingPunct="1">
              <a:lnSpc>
                <a:spcPct val="150000"/>
              </a:lnSpc>
              <a:buClr>
                <a:srgbClr val="FFFF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Highly polar – poorly absorbed and distributed</a:t>
            </a:r>
          </a:p>
          <a:p>
            <a:pPr marL="457200" eaLnBrk="1" hangingPunct="1">
              <a:buClr>
                <a:srgbClr val="FFFF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Administered I/V 30-60min infusion</a:t>
            </a:r>
          </a:p>
          <a:p>
            <a:pPr marL="457200" eaLnBrk="1" hangingPunct="1">
              <a:buClr>
                <a:srgbClr val="FFFF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Concentration dependent killing</a:t>
            </a:r>
          </a:p>
          <a:p>
            <a:pPr marL="457200" eaLnBrk="1" hangingPunct="1">
              <a:buClr>
                <a:srgbClr val="FFFF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Post antibiotic effect</a:t>
            </a:r>
          </a:p>
          <a:p>
            <a:pPr marL="457200" eaLnBrk="1" hangingPunct="1">
              <a:buClr>
                <a:srgbClr val="FFFF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Toxicity – time &amp; conc. dependent</a:t>
            </a:r>
          </a:p>
          <a:p>
            <a:pPr marL="457200" lvl="1" eaLnBrk="1" hangingPunct="1">
              <a:buClr>
                <a:srgbClr val="FFFF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rgbClr val="92D050"/>
                </a:solidFill>
                <a:latin typeface="Comic Sans MS" pitchFamily="66" charset="0"/>
              </a:rPr>
              <a:t>Trough concentration above 2mcg/ml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marL="457200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Dose adjustment in renal function</a:t>
            </a:r>
          </a:p>
          <a:p>
            <a:pPr marL="457200" lvl="1">
              <a:lnSpc>
                <a:spcPct val="150000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Normal dose/creatinine clearance</a:t>
            </a:r>
          </a:p>
          <a:p>
            <a:pPr marL="457200" lvl="1">
              <a:lnSpc>
                <a:spcPct val="150000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Cockcroft- </a:t>
            </a:r>
            <a:r>
              <a:rPr lang="en-US" sz="3200" dirty="0" err="1" smtClean="0">
                <a:solidFill>
                  <a:schemeClr val="bg1"/>
                </a:solidFill>
                <a:latin typeface="Comic Sans MS" pitchFamily="66" charset="0"/>
              </a:rPr>
              <a:t>Gault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 formula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effectLst/>
                <a:latin typeface="Comic Sans MS" pitchFamily="66" charset="0"/>
              </a:rPr>
              <a:t>MECHANISM OF 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458200" cy="52578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Irreversible inhibition of protein synthesis by binding to 30 S ribosomal subunit</a:t>
            </a: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Passive diffusion</a:t>
            </a: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Active transport with the transmembrane electrochemical gradient supplying the energy</a:t>
            </a: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Low pH and anaerobic conditions inhibit transport</a:t>
            </a: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</a:rPr>
              <a:t>Synergism with cell wall synthesis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407"/>
          <a:stretch>
            <a:fillRect/>
          </a:stretch>
        </p:blipFill>
        <p:spPr>
          <a:xfrm>
            <a:off x="457200" y="304800"/>
            <a:ext cx="8305800" cy="62484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 marL="514350" indent="-514350" algn="just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Inhibition of protein synthesis by:</a:t>
            </a:r>
          </a:p>
          <a:p>
            <a:pPr marL="514350" indent="-514350" algn="just" eaLnBrk="1" hangingPunct="1">
              <a:buSzPct val="100000"/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Interference with initiation complex of peptide formation</a:t>
            </a:r>
          </a:p>
          <a:p>
            <a:pPr marL="514350" indent="-514350" algn="just" eaLnBrk="1" hangingPunct="1">
              <a:buSzPct val="100000"/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Misreading of mRNA</a:t>
            </a:r>
          </a:p>
          <a:p>
            <a:pPr marL="514350" indent="-514350" algn="just" eaLnBrk="1" hangingPunct="1">
              <a:buSzPct val="100000"/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Breakup of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</a:rPr>
              <a:t>polysomes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 into nonfunctional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</a:rPr>
              <a:t>monosomes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Damage of inner cytoplasmic membrane</a:t>
            </a:r>
          </a:p>
          <a:p>
            <a:pPr algn="just" eaLnBrk="1" hangingPunct="1">
              <a:buClr>
                <a:srgbClr val="FFFF00"/>
              </a:buClr>
              <a:buNone/>
              <a:defRPr/>
            </a:pPr>
            <a:endParaRPr lang="en-US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Interference with the bacterial respiration</a:t>
            </a:r>
          </a:p>
          <a:p>
            <a:pPr algn="just" eaLnBrk="1" hangingPunct="1">
              <a:defRPr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1032</Words>
  <Application>Microsoft Office PowerPoint</Application>
  <PresentationFormat>On-screen Show (4:3)</PresentationFormat>
  <Paragraphs>259</Paragraphs>
  <Slides>38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AMINOGLYCOSIDES </vt:lpstr>
      <vt:lpstr>LEARNING OBJECTIVES</vt:lpstr>
      <vt:lpstr>SOURCES</vt:lpstr>
      <vt:lpstr>CHEMISTRY</vt:lpstr>
      <vt:lpstr>PHARMACOKINETICS</vt:lpstr>
      <vt:lpstr>Slide 6</vt:lpstr>
      <vt:lpstr>MECHANISM OF ACTION</vt:lpstr>
      <vt:lpstr>Slide 8</vt:lpstr>
      <vt:lpstr>Slide 9</vt:lpstr>
      <vt:lpstr>Slide 10</vt:lpstr>
      <vt:lpstr>RESISTANCE</vt:lpstr>
      <vt:lpstr>SPECTRUM OF ACTIVITY</vt:lpstr>
      <vt:lpstr>SIDE EFFECTS</vt:lpstr>
      <vt:lpstr>Slide 14</vt:lpstr>
      <vt:lpstr>Slide 15</vt:lpstr>
      <vt:lpstr>Slide 16</vt:lpstr>
      <vt:lpstr>DRUG INTERACTIONS</vt:lpstr>
      <vt:lpstr>THERAPEUTIC USES</vt:lpstr>
      <vt:lpstr>STREPTOMYCIN</vt:lpstr>
      <vt:lpstr>STREPTOMYCIN</vt:lpstr>
      <vt:lpstr>GENTAMICIN</vt:lpstr>
      <vt:lpstr>GENTAMICIN</vt:lpstr>
      <vt:lpstr>Slide 23</vt:lpstr>
      <vt:lpstr>NEOMYCIN Group</vt:lpstr>
      <vt:lpstr>NEOMYCIN</vt:lpstr>
      <vt:lpstr>Slide 26</vt:lpstr>
      <vt:lpstr>SPECTINOMYCIN</vt:lpstr>
      <vt:lpstr>CLINDAMYCIN </vt:lpstr>
      <vt:lpstr>ANTIBACTERIAL SPECTRUM</vt:lpstr>
      <vt:lpstr>RESISTANCE </vt:lpstr>
      <vt:lpstr>PHARMACOKINETICS </vt:lpstr>
      <vt:lpstr>CLINICAL USES</vt:lpstr>
      <vt:lpstr>ADVERSE EFFECTS</vt:lpstr>
      <vt:lpstr>STREPTOGRAMINS</vt:lpstr>
      <vt:lpstr>Slide 35</vt:lpstr>
      <vt:lpstr>LINEZOLID</vt:lpstr>
      <vt:lpstr>Slide 37</vt:lpstr>
      <vt:lpstr>THANK YOU!</vt:lpstr>
    </vt:vector>
  </TitlesOfParts>
  <Company>FMC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AMINOGLYCOSIDES</dc:title>
  <dc:creator>Pharmacology</dc:creator>
  <cp:lastModifiedBy>Dell</cp:lastModifiedBy>
  <cp:revision>53</cp:revision>
  <dcterms:created xsi:type="dcterms:W3CDTF">2029-06-12T21:00:01Z</dcterms:created>
  <dcterms:modified xsi:type="dcterms:W3CDTF">2013-04-04T04:02:01Z</dcterms:modified>
</cp:coreProperties>
</file>