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56"/>
  </p:notesMasterIdLst>
  <p:handoutMasterIdLst>
    <p:handoutMasterId r:id="rId57"/>
  </p:handoutMasterIdLst>
  <p:sldIdLst>
    <p:sldId id="272" r:id="rId2"/>
    <p:sldId id="328" r:id="rId3"/>
    <p:sldId id="274" r:id="rId4"/>
    <p:sldId id="275" r:id="rId5"/>
    <p:sldId id="329" r:id="rId6"/>
    <p:sldId id="277" r:id="rId7"/>
    <p:sldId id="279" r:id="rId8"/>
    <p:sldId id="281" r:id="rId9"/>
    <p:sldId id="276" r:id="rId10"/>
    <p:sldId id="280" r:id="rId11"/>
    <p:sldId id="330" r:id="rId12"/>
    <p:sldId id="325" r:id="rId13"/>
    <p:sldId id="284" r:id="rId14"/>
    <p:sldId id="285" r:id="rId15"/>
    <p:sldId id="294" r:id="rId16"/>
    <p:sldId id="290" r:id="rId17"/>
    <p:sldId id="287" r:id="rId18"/>
    <p:sldId id="288" r:id="rId19"/>
    <p:sldId id="289" r:id="rId20"/>
    <p:sldId id="296" r:id="rId21"/>
    <p:sldId id="297" r:id="rId22"/>
    <p:sldId id="326" r:id="rId23"/>
    <p:sldId id="298" r:id="rId24"/>
    <p:sldId id="322" r:id="rId25"/>
    <p:sldId id="323" r:id="rId26"/>
    <p:sldId id="324" r:id="rId27"/>
    <p:sldId id="321" r:id="rId28"/>
    <p:sldId id="319" r:id="rId29"/>
    <p:sldId id="320" r:id="rId30"/>
    <p:sldId id="299" r:id="rId31"/>
    <p:sldId id="300" r:id="rId32"/>
    <p:sldId id="301" r:id="rId33"/>
    <p:sldId id="302" r:id="rId34"/>
    <p:sldId id="331" r:id="rId35"/>
    <p:sldId id="303" r:id="rId36"/>
    <p:sldId id="332" r:id="rId37"/>
    <p:sldId id="333" r:id="rId38"/>
    <p:sldId id="334" r:id="rId39"/>
    <p:sldId id="304" r:id="rId40"/>
    <p:sldId id="305" r:id="rId41"/>
    <p:sldId id="306" r:id="rId42"/>
    <p:sldId id="307" r:id="rId43"/>
    <p:sldId id="308" r:id="rId44"/>
    <p:sldId id="310" r:id="rId45"/>
    <p:sldId id="311" r:id="rId46"/>
    <p:sldId id="309" r:id="rId47"/>
    <p:sldId id="312" r:id="rId48"/>
    <p:sldId id="335" r:id="rId49"/>
    <p:sldId id="313" r:id="rId50"/>
    <p:sldId id="317" r:id="rId51"/>
    <p:sldId id="315" r:id="rId52"/>
    <p:sldId id="318" r:id="rId53"/>
    <p:sldId id="292" r:id="rId54"/>
    <p:sldId id="293" r:id="rId5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33"/>
    <a:srgbClr val="660066"/>
    <a:srgbClr val="FFFF97"/>
    <a:srgbClr val="FFFF66"/>
    <a:srgbClr val="FFCC66"/>
    <a:srgbClr val="0066FF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65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2FAC8565-7768-4DAC-9E79-A69F9AE49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5EA7F-5073-404E-BEA0-00AC81B8C9AE}" type="datetimeFigureOut">
              <a:rPr lang="en-US" smtClean="0"/>
              <a:pPr/>
              <a:t>30-Apr-14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88AF-E17C-4A26-99FC-A6F0BF82D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88AF-E17C-4A26-99FC-A6F0BF82DBE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Causal prophylactics: prevent erythrocytic infection</a:t>
            </a:r>
          </a:p>
          <a:p>
            <a:r>
              <a:rPr lang="en-US" dirty="0" smtClean="0"/>
              <a:t>Clinical curatives</a:t>
            </a:r>
            <a:r>
              <a:rPr lang="en-US" baseline="0" dirty="0" smtClean="0"/>
              <a:t> (blood schizonticides): act on erythrocytic parasite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88AF-E17C-4A26-99FC-A6F0BF82DBE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Tissue schizonticides:</a:t>
            </a:r>
            <a:r>
              <a:rPr lang="en-US" baseline="0" dirty="0" smtClean="0"/>
              <a:t> eliminate developing or dormant liver forms</a:t>
            </a:r>
          </a:p>
          <a:p>
            <a:r>
              <a:rPr lang="en-US" baseline="0" dirty="0" smtClean="0"/>
              <a:t>Blood schizonticides: act on </a:t>
            </a:r>
            <a:r>
              <a:rPr lang="en-US" baseline="0" dirty="0" err="1" smtClean="0"/>
              <a:t>erthyrocytic</a:t>
            </a:r>
            <a:r>
              <a:rPr lang="en-US" baseline="0" dirty="0" smtClean="0"/>
              <a:t> parasites</a:t>
            </a:r>
          </a:p>
          <a:p>
            <a:r>
              <a:rPr lang="en-US" baseline="0" dirty="0" err="1" smtClean="0"/>
              <a:t>Gametocytocidals</a:t>
            </a:r>
            <a:r>
              <a:rPr lang="en-US" baseline="0" dirty="0" smtClean="0"/>
              <a:t>: kill sexual stage &amp; prevent transmission to mosquitoes </a:t>
            </a:r>
          </a:p>
          <a:p>
            <a:r>
              <a:rPr lang="en-US" baseline="0" dirty="0" smtClean="0"/>
              <a:t>Radical curatives: eliminate both hepatic &amp; erythrocytic stages</a:t>
            </a:r>
          </a:p>
          <a:p>
            <a:r>
              <a:rPr lang="en-US" baseline="0" dirty="0" smtClean="0"/>
              <a:t>Causal prophylactics: prevent erythrocytic infection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88AF-E17C-4A26-99FC-A6F0BF82DB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88AF-E17C-4A26-99FC-A6F0BF82DBE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88AF-E17C-4A26-99FC-A6F0BF82DBE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88AF-E17C-4A26-99FC-A6F0BF82DBE1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D03C4-5974-4AE2-8A96-949BBF9CB3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68912-DF6A-4A2A-BF88-66B3A5F2A4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EE196-945C-4C85-8B34-0D2B62A8D2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C0502-F3B1-47E3-81A4-E5D95D764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2AB9E-6C7E-420A-83B8-0AE0553E51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591EA298-BEBB-418A-8855-E58489184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9DE6D-0FB4-4B46-B247-289A9466ED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17BA1-9C73-44A2-94F7-E49BE98544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E952D-FBC6-403A-81E9-3522920D9F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CBBB9-7CD8-4707-BD1F-FE908EDB05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B5C6-9FF2-4ABD-AFEE-8269589F21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8C076-35CF-4B77-AD65-FFB7D42D7A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F93F05F-34E1-4F8F-9EC0-49053B0648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72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ANTIMALARIAL</a:t>
            </a:r>
            <a:br>
              <a:rPr lang="en-US" sz="72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sz="72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DRUGS</a:t>
            </a:r>
            <a:endParaRPr lang="en-US" sz="72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TISSUE SCHIZONTICIDES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2800" dirty="0" smtClean="0">
                <a:solidFill>
                  <a:srgbClr val="660066"/>
                </a:solidFill>
                <a:latin typeface="Arial Rounded MT Bold" pitchFamily="34" charset="0"/>
              </a:rPr>
              <a:t>(Radical curatives- for vivax &amp; ovale)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- Primaquine 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GAMETOCYTOCIDAL DRUGS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2800" dirty="0" smtClean="0">
                <a:solidFill>
                  <a:srgbClr val="660066"/>
                </a:solidFill>
                <a:latin typeface="Arial Rounded MT Bold" pitchFamily="34" charset="0"/>
              </a:rPr>
              <a:t>For vivax			For falciparum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- Chloroquine		- Primaquine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- Quinine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SPORONTOCIDES</a:t>
            </a:r>
          </a:p>
          <a:p>
            <a:pPr marL="274320" lvl="1" indent="-457200">
              <a:buClr>
                <a:srgbClr val="C00000"/>
              </a:buClr>
              <a:buNone/>
            </a:pPr>
            <a:r>
              <a:rPr lang="en-US" sz="2800" dirty="0" smtClean="0">
                <a:solidFill>
                  <a:srgbClr val="660066"/>
                </a:solidFill>
                <a:latin typeface="Arial Rounded MT Bold" pitchFamily="34" charset="0"/>
              </a:rPr>
              <a:t>      (inhibit life cycle of malarial parasite in </a:t>
            </a:r>
          </a:p>
          <a:p>
            <a:pPr marL="274320" lvl="1" indent="-457200">
              <a:buClr>
                <a:srgbClr val="C00000"/>
              </a:buClr>
              <a:buNone/>
            </a:pPr>
            <a:r>
              <a:rPr lang="en-US" sz="2800" dirty="0" smtClean="0">
                <a:solidFill>
                  <a:srgbClr val="660066"/>
                </a:solidFill>
                <a:latin typeface="Arial Rounded MT Bold" pitchFamily="34" charset="0"/>
              </a:rPr>
              <a:t>       mosquito)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- Primaquine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latin typeface="Arial Rounded MT Bold" pitchFamily="34" charset="0"/>
              </a:rPr>
              <a:t>Chloroguanide</a:t>
            </a: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  <a:latin typeface="Arial Rounded MT Bold" pitchFamily="34" charset="0"/>
              </a:rPr>
              <a:t>proguanil</a:t>
            </a: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)</a:t>
            </a:r>
            <a:endParaRPr lang="en-US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  <a:latin typeface="Arial Rounded MT Bold" pitchFamily="34" charset="0"/>
              </a:rPr>
              <a:t>RELAPSE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Recurrence of disease without bite of mosquito due to reactivation of the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hypnozoites</a:t>
            </a: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May occur after 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months to years</a:t>
            </a: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  <a:latin typeface="Arial Rounded MT Bold" pitchFamily="34" charset="0"/>
              </a:rPr>
              <a:t>RECRUDESCENCE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Due to residual parasitemia which persists after drug treatment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Within 3 to 4 wks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Chemoprophylaxis</a:t>
            </a:r>
            <a:b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(prevention of malaria in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travellers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)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Chloroquine sensitive: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Chloroquine (500mg weekly)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Chloroquine resistant 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P. falciparum: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Malarone (atovaquone +proguanil - 1 OD)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Chloroquine resistant 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P. falciparum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Mefloquine (250mg weekly)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Multi-drug resistant 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P. falciparum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Doxycycline (100mg OD)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Terminal prophylaxis of 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P. vivax &amp; P. ovale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Primaquine (30mg daily for 2wks)</a:t>
            </a:r>
          </a:p>
          <a:p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CHLOROQUINE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  <a:latin typeface="Arial Rounded MT Bold" pitchFamily="34" charset="0"/>
              </a:rPr>
              <a:t>Chemistry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Synthetic 4-aminoquinoline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Rapid and completely absorbed from GIT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Large apparent Vd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1/2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: 3-5 days (terminal t</a:t>
            </a:r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1/2 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of 1-2 months)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Excreted in urine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949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  <a:latin typeface="Arial Rounded MT Bold" pitchFamily="34" charset="0"/>
              </a:rPr>
              <a:t>Antimalarial Action</a:t>
            </a:r>
          </a:p>
          <a:p>
            <a:pPr>
              <a:buNone/>
            </a:pPr>
            <a:endParaRPr lang="en-US" sz="1000" b="1" u="sng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Blood schizonticide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Moderately effective against gametocytes of  vivax, ovale &amp; malariae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NOT ACTIVE against liver stage parasites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Antipyretic properties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None/>
            </a:pPr>
            <a:r>
              <a:rPr lang="en-US" sz="3600" b="1" u="sng" dirty="0" smtClean="0">
                <a:solidFill>
                  <a:srgbClr val="C00000"/>
                </a:solidFill>
                <a:latin typeface="Arial Rounded MT Bold" pitchFamily="34" charset="0"/>
              </a:rPr>
              <a:t>Mechanism of Action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Concentrates in the parasite food vacoule - role of pH gradient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Inactivation of heme - polymerase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Prevents biocrystallinization of hemoglobin breakdown product, heme, into hemozoin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Heme accumulates &amp; elicits parasite toxicity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Damage to biological membranes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Arial Rounded MT Bold" pitchFamily="34" charset="0"/>
              </a:rPr>
              <a:t>Resistance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Mutation in transporter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Efflux </a:t>
            </a:r>
          </a:p>
          <a:p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88"/>
          <p:cNvSpPr>
            <a:spLocks noChangeArrowheads="1"/>
          </p:cNvSpPr>
          <p:nvPr/>
        </p:nvSpPr>
        <p:spPr bwMode="auto">
          <a:xfrm>
            <a:off x="1828800" y="2057400"/>
            <a:ext cx="4419600" cy="4343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10243" name="Text Box 40"/>
          <p:cNvSpPr txBox="1">
            <a:spLocks noChangeArrowheads="1"/>
          </p:cNvSpPr>
          <p:nvPr/>
        </p:nvSpPr>
        <p:spPr bwMode="auto">
          <a:xfrm>
            <a:off x="669925" y="76200"/>
            <a:ext cx="8057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MECHANISM OF ACTION OF CHLOROQUINE </a:t>
            </a:r>
          </a:p>
        </p:txBody>
      </p:sp>
      <p:sp>
        <p:nvSpPr>
          <p:cNvPr id="10244" name="Freeform 57"/>
          <p:cNvSpPr>
            <a:spLocks/>
          </p:cNvSpPr>
          <p:nvPr/>
        </p:nvSpPr>
        <p:spPr bwMode="auto">
          <a:xfrm rot="10800000">
            <a:off x="6592888" y="1738313"/>
            <a:ext cx="188912" cy="4343400"/>
          </a:xfrm>
          <a:custGeom>
            <a:avLst/>
            <a:gdLst>
              <a:gd name="T0" fmla="*/ 16218932 w 1216"/>
              <a:gd name="T1" fmla="*/ 0 h 3888"/>
              <a:gd name="T2" fmla="*/ 26645291 w 1216"/>
              <a:gd name="T3" fmla="*/ 2147483647 h 3888"/>
              <a:gd name="T4" fmla="*/ 0 w 1216"/>
              <a:gd name="T5" fmla="*/ 2147483647 h 3888"/>
              <a:gd name="T6" fmla="*/ 0 60000 65536"/>
              <a:gd name="T7" fmla="*/ 0 60000 65536"/>
              <a:gd name="T8" fmla="*/ 0 60000 65536"/>
              <a:gd name="T9" fmla="*/ 0 w 1216"/>
              <a:gd name="T10" fmla="*/ 0 h 3888"/>
              <a:gd name="T11" fmla="*/ 1216 w 1216"/>
              <a:gd name="T12" fmla="*/ 3888 h 3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6" h="3888">
                <a:moveTo>
                  <a:pt x="672" y="0"/>
                </a:moveTo>
                <a:cubicBezTo>
                  <a:pt x="944" y="732"/>
                  <a:pt x="1216" y="1464"/>
                  <a:pt x="1104" y="2112"/>
                </a:cubicBezTo>
                <a:cubicBezTo>
                  <a:pt x="992" y="2760"/>
                  <a:pt x="192" y="3600"/>
                  <a:pt x="0" y="388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Freeform 58"/>
          <p:cNvSpPr>
            <a:spLocks/>
          </p:cNvSpPr>
          <p:nvPr/>
        </p:nvSpPr>
        <p:spPr bwMode="auto">
          <a:xfrm>
            <a:off x="1311275" y="1695450"/>
            <a:ext cx="187325" cy="4310063"/>
          </a:xfrm>
          <a:custGeom>
            <a:avLst/>
            <a:gdLst>
              <a:gd name="T0" fmla="*/ 15947580 w 1216"/>
              <a:gd name="T1" fmla="*/ 0 h 3888"/>
              <a:gd name="T2" fmla="*/ 26199465 w 1216"/>
              <a:gd name="T3" fmla="*/ 2147483647 h 3888"/>
              <a:gd name="T4" fmla="*/ 0 w 1216"/>
              <a:gd name="T5" fmla="*/ 2147483647 h 3888"/>
              <a:gd name="T6" fmla="*/ 0 60000 65536"/>
              <a:gd name="T7" fmla="*/ 0 60000 65536"/>
              <a:gd name="T8" fmla="*/ 0 60000 65536"/>
              <a:gd name="T9" fmla="*/ 0 w 1216"/>
              <a:gd name="T10" fmla="*/ 0 h 3888"/>
              <a:gd name="T11" fmla="*/ 1216 w 1216"/>
              <a:gd name="T12" fmla="*/ 3888 h 3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6" h="3888">
                <a:moveTo>
                  <a:pt x="672" y="0"/>
                </a:moveTo>
                <a:cubicBezTo>
                  <a:pt x="944" y="732"/>
                  <a:pt x="1216" y="1464"/>
                  <a:pt x="1104" y="2112"/>
                </a:cubicBezTo>
                <a:cubicBezTo>
                  <a:pt x="992" y="2760"/>
                  <a:pt x="192" y="3600"/>
                  <a:pt x="0" y="388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Oval 63"/>
          <p:cNvSpPr>
            <a:spLocks noChangeArrowheads="1"/>
          </p:cNvSpPr>
          <p:nvPr/>
        </p:nvSpPr>
        <p:spPr bwMode="auto">
          <a:xfrm>
            <a:off x="2133600" y="2438400"/>
            <a:ext cx="3733800" cy="3581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10247" name="Text Box 64"/>
          <p:cNvSpPr txBox="1">
            <a:spLocks noChangeArrowheads="1"/>
          </p:cNvSpPr>
          <p:nvPr/>
        </p:nvSpPr>
        <p:spPr bwMode="auto">
          <a:xfrm>
            <a:off x="2882900" y="604838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	B	C</a:t>
            </a:r>
          </a:p>
        </p:txBody>
      </p:sp>
      <p:sp>
        <p:nvSpPr>
          <p:cNvPr id="10248" name="Text Box 65"/>
          <p:cNvSpPr txBox="1">
            <a:spLocks noChangeArrowheads="1"/>
          </p:cNvSpPr>
          <p:nvPr/>
        </p:nvSpPr>
        <p:spPr bwMode="auto">
          <a:xfrm>
            <a:off x="2127250" y="1295400"/>
            <a:ext cx="3928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 Rounded MT Bold" pitchFamily="34" charset="0"/>
              </a:rPr>
              <a:t>Ingestion of Host Hb into the food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Arial Rounded MT Bold" pitchFamily="34" charset="0"/>
              </a:rPr>
              <a:t>Vacuole of Malarial parasite</a:t>
            </a:r>
          </a:p>
        </p:txBody>
      </p:sp>
      <p:sp>
        <p:nvSpPr>
          <p:cNvPr id="10249" name="WordArt 67"/>
          <p:cNvSpPr>
            <a:spLocks noChangeArrowheads="1" noChangeShapeType="1" noTextEdit="1"/>
          </p:cNvSpPr>
          <p:nvPr/>
        </p:nvSpPr>
        <p:spPr bwMode="auto">
          <a:xfrm>
            <a:off x="3200400" y="2303463"/>
            <a:ext cx="1704975" cy="3095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99FF33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Arial Black"/>
              </a:rPr>
              <a:t>Food   Vacuole</a:t>
            </a:r>
          </a:p>
        </p:txBody>
      </p:sp>
      <p:sp>
        <p:nvSpPr>
          <p:cNvPr id="10250" name="Text Box 69"/>
          <p:cNvSpPr txBox="1">
            <a:spLocks noChangeArrowheads="1"/>
          </p:cNvSpPr>
          <p:nvPr/>
        </p:nvSpPr>
        <p:spPr bwMode="auto">
          <a:xfrm>
            <a:off x="2727325" y="3009900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Degradation of Host Hb</a:t>
            </a:r>
          </a:p>
        </p:txBody>
      </p:sp>
      <p:sp>
        <p:nvSpPr>
          <p:cNvPr id="10251" name="Text Box 70"/>
          <p:cNvSpPr txBox="1">
            <a:spLocks noChangeArrowheads="1"/>
          </p:cNvSpPr>
          <p:nvPr/>
        </p:nvSpPr>
        <p:spPr bwMode="auto">
          <a:xfrm>
            <a:off x="2209800" y="3756025"/>
            <a:ext cx="357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Liberation of free soluble </a:t>
            </a:r>
            <a:r>
              <a:rPr lang="en-US" b="1" dirty="0" smtClean="0"/>
              <a:t>heme</a:t>
            </a:r>
            <a:endParaRPr lang="en-US" b="1" dirty="0"/>
          </a:p>
          <a:p>
            <a:r>
              <a:rPr lang="en-US" b="1" dirty="0"/>
              <a:t>and production of FPIX</a:t>
            </a:r>
          </a:p>
        </p:txBody>
      </p:sp>
      <p:sp>
        <p:nvSpPr>
          <p:cNvPr id="10252" name="Text Box 71"/>
          <p:cNvSpPr txBox="1">
            <a:spLocks noChangeArrowheads="1"/>
          </p:cNvSpPr>
          <p:nvPr/>
        </p:nvSpPr>
        <p:spPr bwMode="auto">
          <a:xfrm>
            <a:off x="2651125" y="4746625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CQ</a:t>
            </a:r>
            <a:r>
              <a:rPr lang="en-US" b="1" dirty="0"/>
              <a:t> </a:t>
            </a:r>
            <a:r>
              <a:rPr lang="en-US" b="1" dirty="0">
                <a:solidFill>
                  <a:srgbClr val="FFCC66"/>
                </a:solidFill>
              </a:rPr>
              <a:t>Polymerase</a:t>
            </a:r>
          </a:p>
        </p:txBody>
      </p:sp>
      <p:sp>
        <p:nvSpPr>
          <p:cNvPr id="10253" name="Text Box 72"/>
          <p:cNvSpPr txBox="1">
            <a:spLocks noChangeArrowheads="1"/>
          </p:cNvSpPr>
          <p:nvPr/>
        </p:nvSpPr>
        <p:spPr bwMode="auto">
          <a:xfrm>
            <a:off x="3810000" y="5295900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Haemozoin</a:t>
            </a:r>
          </a:p>
        </p:txBody>
      </p:sp>
      <p:sp>
        <p:nvSpPr>
          <p:cNvPr id="10254" name="Line 73"/>
          <p:cNvSpPr>
            <a:spLocks noChangeShapeType="1"/>
          </p:cNvSpPr>
          <p:nvPr/>
        </p:nvSpPr>
        <p:spPr bwMode="auto">
          <a:xfrm>
            <a:off x="3886200" y="2119313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74"/>
          <p:cNvSpPr>
            <a:spLocks noChangeShapeType="1"/>
          </p:cNvSpPr>
          <p:nvPr/>
        </p:nvSpPr>
        <p:spPr bwMode="auto">
          <a:xfrm>
            <a:off x="3905250" y="3338513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Freeform 78"/>
          <p:cNvSpPr>
            <a:spLocks/>
          </p:cNvSpPr>
          <p:nvPr/>
        </p:nvSpPr>
        <p:spPr bwMode="auto">
          <a:xfrm rot="-4475002">
            <a:off x="3309144" y="-929481"/>
            <a:ext cx="1571625" cy="5211763"/>
          </a:xfrm>
          <a:custGeom>
            <a:avLst/>
            <a:gdLst>
              <a:gd name="T0" fmla="*/ 0 w 1064"/>
              <a:gd name="T1" fmla="*/ 0 h 2784"/>
              <a:gd name="T2" fmla="*/ 1256714864 w 1064"/>
              <a:gd name="T3" fmla="*/ 2018614882 h 2784"/>
              <a:gd name="T4" fmla="*/ 1989799674 w 1064"/>
              <a:gd name="T5" fmla="*/ 2147483647 h 2784"/>
              <a:gd name="T6" fmla="*/ 2147483647 w 1064"/>
              <a:gd name="T7" fmla="*/ 2147483647 h 2784"/>
              <a:gd name="T8" fmla="*/ 2094525390 w 1064"/>
              <a:gd name="T9" fmla="*/ 2147483647 h 27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4"/>
              <a:gd name="T16" fmla="*/ 0 h 2784"/>
              <a:gd name="T17" fmla="*/ 1064 w 1064"/>
              <a:gd name="T18" fmla="*/ 2784 h 27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4" h="2784">
                <a:moveTo>
                  <a:pt x="0" y="0"/>
                </a:moveTo>
                <a:cubicBezTo>
                  <a:pt x="212" y="188"/>
                  <a:pt x="424" y="376"/>
                  <a:pt x="576" y="576"/>
                </a:cubicBezTo>
                <a:cubicBezTo>
                  <a:pt x="728" y="776"/>
                  <a:pt x="832" y="976"/>
                  <a:pt x="912" y="1200"/>
                </a:cubicBezTo>
                <a:cubicBezTo>
                  <a:pt x="992" y="1424"/>
                  <a:pt x="1048" y="1656"/>
                  <a:pt x="1056" y="1920"/>
                </a:cubicBezTo>
                <a:cubicBezTo>
                  <a:pt x="1064" y="2184"/>
                  <a:pt x="1012" y="2484"/>
                  <a:pt x="960" y="2784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Freeform 79"/>
          <p:cNvSpPr>
            <a:spLocks/>
          </p:cNvSpPr>
          <p:nvPr/>
        </p:nvSpPr>
        <p:spPr bwMode="auto">
          <a:xfrm rot="6318905">
            <a:off x="3199607" y="3463131"/>
            <a:ext cx="1568450" cy="5221287"/>
          </a:xfrm>
          <a:custGeom>
            <a:avLst/>
            <a:gdLst>
              <a:gd name="T0" fmla="*/ 0 w 1064"/>
              <a:gd name="T1" fmla="*/ 0 h 2784"/>
              <a:gd name="T2" fmla="*/ 1251643532 w 1064"/>
              <a:gd name="T3" fmla="*/ 2025998367 h 2784"/>
              <a:gd name="T4" fmla="*/ 1981767359 w 1064"/>
              <a:gd name="T5" fmla="*/ 2147483647 h 2784"/>
              <a:gd name="T6" fmla="*/ 2147483647 w 1064"/>
              <a:gd name="T7" fmla="*/ 2147483647 h 2784"/>
              <a:gd name="T8" fmla="*/ 2086072184 w 1064"/>
              <a:gd name="T9" fmla="*/ 2147483647 h 27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4"/>
              <a:gd name="T16" fmla="*/ 0 h 2784"/>
              <a:gd name="T17" fmla="*/ 1064 w 1064"/>
              <a:gd name="T18" fmla="*/ 2784 h 27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4" h="2784">
                <a:moveTo>
                  <a:pt x="0" y="0"/>
                </a:moveTo>
                <a:cubicBezTo>
                  <a:pt x="212" y="188"/>
                  <a:pt x="424" y="376"/>
                  <a:pt x="576" y="576"/>
                </a:cubicBezTo>
                <a:cubicBezTo>
                  <a:pt x="728" y="776"/>
                  <a:pt x="832" y="976"/>
                  <a:pt x="912" y="1200"/>
                </a:cubicBezTo>
                <a:cubicBezTo>
                  <a:pt x="992" y="1424"/>
                  <a:pt x="1048" y="1656"/>
                  <a:pt x="1056" y="1920"/>
                </a:cubicBezTo>
                <a:cubicBezTo>
                  <a:pt x="1064" y="2184"/>
                  <a:pt x="1012" y="2484"/>
                  <a:pt x="960" y="2784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Text Box 80"/>
          <p:cNvSpPr txBox="1">
            <a:spLocks noChangeArrowheads="1"/>
          </p:cNvSpPr>
          <p:nvPr/>
        </p:nvSpPr>
        <p:spPr bwMode="auto">
          <a:xfrm>
            <a:off x="288925" y="4746625"/>
            <a:ext cx="169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CQ             CQ</a:t>
            </a:r>
          </a:p>
        </p:txBody>
      </p:sp>
      <p:sp>
        <p:nvSpPr>
          <p:cNvPr id="10259" name="Line 81"/>
          <p:cNvSpPr>
            <a:spLocks noChangeShapeType="1"/>
          </p:cNvSpPr>
          <p:nvPr/>
        </p:nvSpPr>
        <p:spPr bwMode="auto">
          <a:xfrm>
            <a:off x="838200" y="49530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82"/>
          <p:cNvSpPr>
            <a:spLocks noChangeShapeType="1"/>
          </p:cNvSpPr>
          <p:nvPr/>
        </p:nvSpPr>
        <p:spPr bwMode="auto">
          <a:xfrm>
            <a:off x="2003425" y="4938713"/>
            <a:ext cx="6635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Line 83"/>
          <p:cNvSpPr>
            <a:spLocks noChangeShapeType="1"/>
          </p:cNvSpPr>
          <p:nvPr/>
        </p:nvSpPr>
        <p:spPr bwMode="auto">
          <a:xfrm>
            <a:off x="4495800" y="4405313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Text Box 84"/>
          <p:cNvSpPr txBox="1">
            <a:spLocks noChangeArrowheads="1"/>
          </p:cNvSpPr>
          <p:nvPr/>
        </p:nvSpPr>
        <p:spPr bwMode="auto">
          <a:xfrm>
            <a:off x="3048000" y="4495800"/>
            <a:ext cx="7425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CC66"/>
                </a:solidFill>
              </a:rPr>
              <a:t>Heme</a:t>
            </a:r>
            <a:endParaRPr lang="en-US" sz="1600" b="1" dirty="0">
              <a:solidFill>
                <a:srgbClr val="FFCC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Arial Rounded MT Bold" pitchFamily="34" charset="0"/>
              </a:rPr>
              <a:t>CLINICAL USES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Treatment of malaria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Erythrocytic stage of all four species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Gametocytocidal vivax, ovale, malariae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Chemoprophylaxis of malaria-500mg wkly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Amebic liver abscess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Rheumatoid arthritis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SLE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Sarcoidosis </a:t>
            </a: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900" b="1" dirty="0" smtClean="0">
                <a:solidFill>
                  <a:srgbClr val="C00000"/>
                </a:solidFill>
                <a:latin typeface="Arial Rounded MT Bold" pitchFamily="34" charset="0"/>
              </a:rPr>
              <a:t>ADVERSE EFFECTS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Pruritis, Urticaria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NV, abdominal pain, anorexia, malaise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Blurring of vision, Impaired hearing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Hemolysis in G6PD-deficient patients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Confusion, psychosis, seizures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Agranulocytosis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Exfoliative dermatitis, alopecia, bleaching of hair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Hypotension, ECG changes (QRS widening)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711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  <a:latin typeface="Arial Rounded MT Bold" pitchFamily="34" charset="0"/>
              </a:rPr>
              <a:t>LONG -TERM USE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Irreversible ototoxicity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Retinopathy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Myopathy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Peripheral neuropathy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Large I/M or rapid I/V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Hypotension, respiratory &amp; cardiac arrest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LEARNING OBJECTIVES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After these sessions, you will be able to: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classify antimalarial drugs chemically &amp; therapeutically;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describe in detail the pharmacology of chloroquine, quinine,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artemesinin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derivatives;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outline salient features of other antimalarial drugs; 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enlist antimalarial combinations;  and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discuss pharmacological management of malaria including chemoprophylaxis.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None/>
            </a:pPr>
            <a:r>
              <a:rPr lang="en-US" sz="3200" dirty="0" smtClean="0">
                <a:solidFill>
                  <a:srgbClr val="C00000"/>
                </a:solidFill>
                <a:latin typeface="Arial Rounded MT Bold" pitchFamily="34" charset="0"/>
              </a:rPr>
              <a:t>CONTRAINDICATIONS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Psoriasis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Porphyria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Retinal or visual field abnormalities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Myopathy</a:t>
            </a:r>
          </a:p>
          <a:p>
            <a:pPr>
              <a:buClr>
                <a:srgbClr val="C00000"/>
              </a:buClr>
              <a:buNone/>
            </a:pPr>
            <a:r>
              <a:rPr lang="en-US" sz="3200" dirty="0" smtClean="0">
                <a:solidFill>
                  <a:srgbClr val="C00000"/>
                </a:solidFill>
                <a:latin typeface="Arial Rounded MT Bold" pitchFamily="34" charset="0"/>
              </a:rPr>
              <a:t>DRUG INTERACTIONS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Antidiarrheal agents containing kaolin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Ca</a:t>
            </a:r>
            <a:r>
              <a:rPr lang="en-US" baseline="30000" dirty="0" smtClean="0">
                <a:solidFill>
                  <a:schemeClr val="bg1"/>
                </a:solidFill>
                <a:latin typeface="Arial Rounded MT Bold" pitchFamily="34" charset="0"/>
              </a:rPr>
              <a:t>++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and Mg</a:t>
            </a:r>
            <a:r>
              <a:rPr lang="en-US" baseline="30000" dirty="0" smtClean="0">
                <a:solidFill>
                  <a:schemeClr val="bg1"/>
                </a:solidFill>
                <a:latin typeface="Arial Rounded MT Bold" pitchFamily="34" charset="0"/>
              </a:rPr>
              <a:t>++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containing antacids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Ø"/>
            </a:pPr>
            <a:endParaRPr lang="en-US" sz="3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>
              <a:buClr>
                <a:srgbClr val="C00000"/>
              </a:buClr>
              <a:buNone/>
            </a:pPr>
            <a:r>
              <a:rPr lang="en-US" sz="3600" i="1" u="sng" dirty="0" smtClean="0">
                <a:solidFill>
                  <a:srgbClr val="FF0000"/>
                </a:solidFill>
                <a:latin typeface="Arial Rounded MT Bold" pitchFamily="34" charset="0"/>
              </a:rPr>
              <a:t>Safe in pregnancy &amp; children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AMODIAQUINE</a:t>
            </a:r>
            <a:endParaRPr lang="en-US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Closely related to chloroquine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Widely used because of its low cost, limited toxicity and in some areas effectiveness against chloroquine resistant strains of 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P. falciparum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Agranulocytosis, aplastic anemia &amp; hepatotoxicity (serious toxicity is rare)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949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Amodiaquine + artesunate 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(WHO recommended therapy for falciparum malaria resistant to older drugs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Amodiaquine + sulfadoxine- pyrimethamine 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(WHO recommended interim alternative if artemisinin containing therapies are unavailable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Chemoprophylaxis is best avoided due to increased toxicity with long-term use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PIPERAQUINE</a:t>
            </a:r>
            <a:endParaRPr lang="en-US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Structurally related to chloroquine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Longer t</a:t>
            </a:r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1/2</a:t>
            </a: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Piperaquine + Dihydroartemisinin 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(longer period of post-treatment prophylaxis)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Falciparum malaria</a:t>
            </a: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ARTEMISININ &amp; DERIVATIVES</a:t>
            </a:r>
            <a:endParaRPr lang="en-US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Qinghaosu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Sesquiterpene lactone endoperoxide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Insoluble – only used orally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Artesunate – oral I/V, I/M &amp; rectal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Artemether -  oral I/m, rectal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Dihydroartemisinin – oral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Co-formulations – standard for treatment of uncomplicated falciparum malaria</a:t>
            </a:r>
          </a:p>
          <a:p>
            <a:pPr>
              <a:buClr>
                <a:srgbClr val="C00000"/>
              </a:buClr>
            </a:pP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Blood schizonticides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Production of free radicals that follow the iron-catalyzed cleavage of the artemisinin endoperoxide bridge in parasite food vacoule OR inhibition of parasite Calcium ATPase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Artemether – Lumefantrine (Coartem)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Dihydroartemisinin – </a:t>
            </a:r>
            <a:r>
              <a:rPr lang="en-US" dirty="0" err="1" smtClean="0">
                <a:solidFill>
                  <a:srgbClr val="C00000"/>
                </a:solidFill>
                <a:latin typeface="Arial Rounded MT Bold" pitchFamily="34" charset="0"/>
              </a:rPr>
              <a:t>Piperaquine</a:t>
            </a: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 (</a:t>
            </a:r>
            <a:r>
              <a:rPr lang="en-US" dirty="0" err="1" smtClean="0">
                <a:solidFill>
                  <a:srgbClr val="C00000"/>
                </a:solidFill>
                <a:latin typeface="Arial Rounded MT Bold" pitchFamily="34" charset="0"/>
              </a:rPr>
              <a:t>Artekin</a:t>
            </a: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)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Artemisinin – Mefloquine 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Artesunate – Amodiaquine (</a:t>
            </a:r>
            <a:r>
              <a:rPr lang="en-US" dirty="0" err="1" smtClean="0">
                <a:solidFill>
                  <a:srgbClr val="C00000"/>
                </a:solidFill>
                <a:latin typeface="Arial Rounded MT Bold" pitchFamily="34" charset="0"/>
              </a:rPr>
              <a:t>Arsucum</a:t>
            </a: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)</a:t>
            </a:r>
            <a:endParaRPr lang="en-US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I/M artemether efficacy equal to quinine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I/V artesunate superior to I/V quinine – better parasite clearance time, patient survival, side-effect profile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Well tolerated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NVD, dizziness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Rarely: neutropenia, anemia, </a:t>
            </a:r>
            <a:r>
              <a:rPr lang="en-US" dirty="0" err="1" smtClean="0">
                <a:latin typeface="Arial Rounded MT Bold" pitchFamily="34" charset="0"/>
              </a:rPr>
              <a:t>hemolysis</a:t>
            </a:r>
            <a:r>
              <a:rPr lang="en-US" dirty="0" smtClean="0">
                <a:latin typeface="Arial Rounded MT Bold" pitchFamily="34" charset="0"/>
              </a:rPr>
              <a:t>, allergic reactions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Safe in pregnancy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HALOFANTRINE &amp;LUMEFANTRINE</a:t>
            </a:r>
            <a:endParaRPr lang="en-US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091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buNone/>
            </a:pPr>
            <a:r>
              <a:rPr lang="en-US" dirty="0" smtClean="0">
                <a:latin typeface="Arial Rounded MT Bold" pitchFamily="34" charset="0"/>
              </a:rPr>
              <a:t>HALOFANTRINE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Effective against erythrocytic stages of all four species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Cardiac toxicity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latin typeface="Arial Rounded MT Bold" pitchFamily="34" charset="0"/>
              </a:rPr>
              <a:t>LUMEFANTRINE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Available only as FDC with Artemether (COARTEM) – Uncomplicated F. Malaria</a:t>
            </a:r>
          </a:p>
          <a:p>
            <a:pPr>
              <a:buClr>
                <a:srgbClr val="C00000"/>
              </a:buClr>
            </a:pPr>
            <a:endParaRPr lang="en-US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>
              <a:buClr>
                <a:srgbClr val="C00000"/>
              </a:buClr>
            </a:pP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ANTIBIOTICS</a:t>
            </a:r>
            <a:endParaRPr lang="en-US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Bacterial Synthesis Inhibitors – inhibit protein synthesis in plasmodial prokaryote-like organelle, the apicoplast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Tetracycline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Doxycycline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Active against erythrocytic schizonts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Not used alone – slower action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Doxycycline – used in combination with quinine 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1 week treatment course after initial course with quinine or artesunate in severe falciparum 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Chemoprophylactic drug</a:t>
            </a:r>
          </a:p>
          <a:p>
            <a:pPr>
              <a:buClr>
                <a:srgbClr val="C00000"/>
              </a:buClr>
            </a:pP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Clindamycin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Slowly acting against erythrocytic schizonts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After treatment course when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doxycycline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cannot be given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Azithromycin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Under study as an alternative chemoprophylactic drug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MALARIA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Protozoal infection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Plasmodium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High rate of morbidity &amp; mortality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4 species:</a:t>
            </a:r>
          </a:p>
          <a:p>
            <a:pPr lvl="7"/>
            <a:r>
              <a:rPr lang="en-US" sz="2800" i="1" dirty="0" smtClean="0">
                <a:solidFill>
                  <a:srgbClr val="C00000"/>
                </a:solidFill>
                <a:latin typeface="Arial Rounded MT Bold" pitchFamily="34" charset="0"/>
              </a:rPr>
              <a:t>P. Vivax</a:t>
            </a:r>
          </a:p>
          <a:p>
            <a:pPr lvl="7"/>
            <a:r>
              <a:rPr lang="en-US" sz="2800" i="1" dirty="0" smtClean="0">
                <a:solidFill>
                  <a:srgbClr val="C00000"/>
                </a:solidFill>
                <a:latin typeface="Arial Rounded MT Bold" pitchFamily="34" charset="0"/>
              </a:rPr>
              <a:t>P. Ovale</a:t>
            </a:r>
          </a:p>
          <a:p>
            <a:pPr lvl="7"/>
            <a:r>
              <a:rPr lang="en-US" sz="2800" i="1" dirty="0" smtClean="0">
                <a:solidFill>
                  <a:srgbClr val="C00000"/>
                </a:solidFill>
                <a:latin typeface="Arial Rounded MT Bold" pitchFamily="34" charset="0"/>
              </a:rPr>
              <a:t>P. Falciparum</a:t>
            </a:r>
          </a:p>
          <a:p>
            <a:pPr lvl="7"/>
            <a:r>
              <a:rPr lang="en-US" sz="2800" i="1" dirty="0" smtClean="0">
                <a:solidFill>
                  <a:srgbClr val="C00000"/>
                </a:solidFill>
                <a:latin typeface="Arial Rounded MT Bold" pitchFamily="34" charset="0"/>
              </a:rPr>
              <a:t>P. Malariae</a:t>
            </a:r>
            <a:endParaRPr lang="en-US" sz="2800" i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QUININE &amp; QUINIDINE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First line therapy for falciparum malaria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Quinine – chief alkaloid of cinchona bark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Quinidine - dextrorotatory stereoisomer of quinine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Oral &amp; I/V route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Rapid absorption  after oral route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Widely distributed- loading dose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Quinidine has shorter t</a:t>
            </a:r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1/2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than quinine due to decreased protein binding</a:t>
            </a:r>
          </a:p>
          <a:p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81200" y="1600200"/>
            <a:ext cx="5143500" cy="3811588"/>
            <a:chOff x="0" y="48"/>
            <a:chExt cx="3240" cy="2401"/>
          </a:xfrm>
        </p:grpSpPr>
        <p:sp>
          <p:nvSpPr>
            <p:cNvPr id="14342" name="Rectangle 3"/>
            <p:cNvSpPr>
              <a:spLocks noChangeArrowheads="1"/>
            </p:cNvSpPr>
            <p:nvPr/>
          </p:nvSpPr>
          <p:spPr bwMode="auto">
            <a:xfrm>
              <a:off x="0" y="48"/>
              <a:ext cx="1064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/>
              <a:endParaRPr lang="en-US" sz="2600" b="1">
                <a:solidFill>
                  <a:srgbClr val="CC0066"/>
                </a:solidFill>
                <a:cs typeface="Arial" charset="0"/>
              </a:endParaRPr>
            </a:p>
            <a:p>
              <a:pPr algn="ctr"/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577"/>
              <a:ext cx="3240" cy="1872"/>
              <a:chOff x="0" y="577"/>
              <a:chExt cx="3240" cy="1872"/>
            </a:xfrm>
          </p:grpSpPr>
          <p:sp>
            <p:nvSpPr>
              <p:cNvPr id="14344" name="Rectangle 4"/>
              <p:cNvSpPr>
                <a:spLocks noChangeArrowheads="1"/>
              </p:cNvSpPr>
              <p:nvPr/>
            </p:nvSpPr>
            <p:spPr bwMode="auto">
              <a:xfrm>
                <a:off x="0" y="577"/>
                <a:ext cx="1800" cy="1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345" name="Rectangle 5"/>
              <p:cNvSpPr>
                <a:spLocks noChangeArrowheads="1"/>
              </p:cNvSpPr>
              <p:nvPr/>
            </p:nvSpPr>
            <p:spPr bwMode="auto">
              <a:xfrm>
                <a:off x="1800" y="577"/>
                <a:ext cx="1440" cy="1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1" hangingPunct="1"/>
                <a:r>
                  <a:rPr lang="en-US" sz="900">
                    <a:cs typeface="Arial" charset="0"/>
                  </a:rPr>
                  <a:t>  </a:t>
                </a:r>
                <a:r>
                  <a:rPr lang="en-US" sz="18000">
                    <a:cs typeface="Arial" charset="0"/>
                  </a:rPr>
                  <a:t> </a:t>
                </a:r>
                <a:r>
                  <a:rPr lang="en-US" sz="900">
                    <a:cs typeface="Arial" charset="0"/>
                  </a:rPr>
                  <a:t>                                                          </a:t>
                </a:r>
              </a:p>
            </p:txBody>
          </p:sp>
        </p:grpSp>
      </p:grpSp>
      <p:pic>
        <p:nvPicPr>
          <p:cNvPr id="14340" name="Picture 6" descr="Herbs gallery - cincho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2787650" y="-8930"/>
            <a:ext cx="3365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Cinchona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ANTIMALARIAL ACTION &amp; RESISTANCE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Rapidly acting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Blood schizonticide (all four species)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Gametocidal against vivax &amp; ovale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NOT ACTIVE against hepatic stage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Mechanism unknown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RESISTANCE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Resistance is developing, already common in South East Asia (Thailand)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Partial therapeutic effect is still obtained</a:t>
            </a: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CLINICAL USES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Parenteral treatment of drug resistant and  severe falciparum malaria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quinidine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Oral treatment of uncomplicated falciparum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Used with a second drug like doxycycline or </a:t>
            </a:r>
            <a:r>
              <a:rPr lang="en-US" dirty="0" err="1" smtClean="0">
                <a:latin typeface="Arial Rounded MT Bold" pitchFamily="34" charset="0"/>
              </a:rPr>
              <a:t>clindamycin</a:t>
            </a:r>
            <a:r>
              <a:rPr lang="en-US" dirty="0" smtClean="0">
                <a:latin typeface="Arial Rounded MT Bold" pitchFamily="34" charset="0"/>
              </a:rPr>
              <a:t>)</a:t>
            </a:r>
          </a:p>
          <a:p>
            <a:pPr>
              <a:buClr>
                <a:srgbClr val="C00000"/>
              </a:buClr>
            </a:pPr>
            <a:endParaRPr lang="en-US" sz="1400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</a:pP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Babesiosis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(+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clindamycin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)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Night leg cramps</a:t>
            </a:r>
          </a:p>
          <a:p>
            <a:pPr>
              <a:buClr>
                <a:srgbClr val="C00000"/>
              </a:buClr>
            </a:pP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DOSE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Fatal dose 2-8gms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Therapeutic range: 0.2-2mg/L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Quinine sulfate 650mg TDS for 3 days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Quinidine gluconate 10mg/kg I/V over 1-3 hrs then 0.02mg/kg/min</a:t>
            </a:r>
          </a:p>
          <a:p>
            <a:pPr>
              <a:buClr>
                <a:srgbClr val="C00000"/>
              </a:buClr>
            </a:pPr>
            <a:endParaRPr lang="en-US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</a:pP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C00000"/>
              </a:buClr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Rounded MT Bold" pitchFamily="34" charset="0"/>
              </a:rPr>
              <a:t>ADVERSE EFFECTS</a:t>
            </a:r>
          </a:p>
          <a:p>
            <a:pPr>
              <a:buClr>
                <a:srgbClr val="C00000"/>
              </a:buClr>
              <a:buNone/>
            </a:pPr>
            <a:endParaRPr lang="en-US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200400" y="2057400"/>
            <a:ext cx="1905000" cy="2286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0" y="4532293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Rounded MT Bold" pitchFamily="34" charset="0"/>
              </a:rPr>
              <a:t>Hypotension</a:t>
            </a: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495801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800" dirty="0" smtClean="0">
                <a:solidFill>
                  <a:srgbClr val="C00000"/>
                </a:solidFill>
                <a:latin typeface="Arial Rounded MT Bold" pitchFamily="34" charset="0"/>
              </a:rPr>
              <a:t>Hypoglycemia</a:t>
            </a:r>
          </a:p>
          <a:p>
            <a:pPr>
              <a:buClr>
                <a:srgbClr val="C00000"/>
              </a:buClr>
            </a:pPr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(hyperinsulinemia)</a:t>
            </a:r>
          </a:p>
          <a:p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1524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None/>
            </a:pPr>
            <a:r>
              <a:rPr lang="en-US" sz="2800" dirty="0" err="1" smtClean="0">
                <a:solidFill>
                  <a:srgbClr val="C00000"/>
                </a:solidFill>
                <a:latin typeface="Arial Rounded MT Bold" pitchFamily="34" charset="0"/>
              </a:rPr>
              <a:t>Cinchonism</a:t>
            </a:r>
            <a:endParaRPr lang="en-US" sz="2800" dirty="0" smtClean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1143000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</a:pPr>
            <a:r>
              <a:rPr lang="en-US" sz="2000" dirty="0" smtClean="0">
                <a:solidFill>
                  <a:prstClr val="black"/>
                </a:solidFill>
                <a:latin typeface="Arial Rounded MT Bold" pitchFamily="34" charset="0"/>
              </a:rPr>
              <a:t>Tinnitus, headache,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</a:pPr>
            <a:r>
              <a:rPr lang="en-US" sz="2000" dirty="0" smtClean="0">
                <a:solidFill>
                  <a:prstClr val="black"/>
                </a:solidFill>
                <a:latin typeface="Arial Rounded MT Bold" pitchFamily="34" charset="0"/>
              </a:rPr>
              <a:t>nausea, flushing, visual disturbances, hyperthermia</a:t>
            </a:r>
          </a:p>
        </p:txBody>
      </p:sp>
      <p:sp>
        <p:nvSpPr>
          <p:cNvPr id="9" name="Right Brace 8"/>
          <p:cNvSpPr/>
          <p:nvPr/>
        </p:nvSpPr>
        <p:spPr>
          <a:xfrm>
            <a:off x="5257800" y="11430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Rounded MT Bold" pitchFamily="34" charset="0"/>
              </a:rPr>
              <a:t>ADVERSE EFFECTS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Hearing – tinnitus, decreased hearing, vertigo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Visual disturbances – blurred vision, disturbed color perception, photophobia, </a:t>
            </a:r>
            <a:r>
              <a:rPr lang="en-US" dirty="0" err="1" smtClean="0">
                <a:latin typeface="Arial Rounded MT Bold" pitchFamily="34" charset="0"/>
              </a:rPr>
              <a:t>diplopia</a:t>
            </a:r>
            <a:r>
              <a:rPr lang="en-US" dirty="0" smtClean="0">
                <a:latin typeface="Arial Rounded MT Bold" pitchFamily="34" charset="0"/>
              </a:rPr>
              <a:t>, night blindness, mydriasis, blindness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GI symptoms – vomiting, </a:t>
            </a:r>
            <a:r>
              <a:rPr lang="en-US" dirty="0" err="1" smtClean="0">
                <a:latin typeface="Arial Rounded MT Bold" pitchFamily="34" charset="0"/>
              </a:rPr>
              <a:t>abd.cramps</a:t>
            </a:r>
            <a:r>
              <a:rPr lang="en-US" dirty="0" smtClean="0">
                <a:latin typeface="Arial Rounded MT Bold" pitchFamily="34" charset="0"/>
              </a:rPr>
              <a:t>, diarrhea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Cutaneous – flushing, sweating, rash, </a:t>
            </a:r>
            <a:r>
              <a:rPr lang="en-US" dirty="0" err="1" smtClean="0">
                <a:latin typeface="Arial Rounded MT Bold" pitchFamily="34" charset="0"/>
              </a:rPr>
              <a:t>angioedema</a:t>
            </a:r>
            <a:endParaRPr lang="en-US" dirty="0" smtClean="0">
              <a:latin typeface="Arial Rounded MT Bold" pitchFamily="34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Cardiac – arrhythmias, QT interval prolongation (I/V quinidine)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Severe </a:t>
            </a:r>
            <a:r>
              <a:rPr lang="en-US" dirty="0" err="1" smtClean="0">
                <a:latin typeface="Arial Rounded MT Bold" pitchFamily="34" charset="0"/>
              </a:rPr>
              <a:t>hemolysis</a:t>
            </a:r>
            <a:r>
              <a:rPr lang="en-US" dirty="0" smtClean="0">
                <a:latin typeface="Arial Rounded MT Bold" pitchFamily="34" charset="0"/>
              </a:rPr>
              <a:t> from hypersensitivity to cinchona alkaloids - BLACKWATER FEVER (massive </a:t>
            </a:r>
            <a:r>
              <a:rPr lang="en-US" dirty="0" err="1" smtClean="0">
                <a:latin typeface="Arial Rounded MT Bold" pitchFamily="34" charset="0"/>
              </a:rPr>
              <a:t>hemolysis</a:t>
            </a:r>
            <a:r>
              <a:rPr lang="en-US" dirty="0" smtClean="0">
                <a:latin typeface="Arial Rounded MT Bold" pitchFamily="34" charset="0"/>
              </a:rPr>
              <a:t>, </a:t>
            </a:r>
            <a:r>
              <a:rPr lang="en-US" dirty="0" err="1" smtClean="0">
                <a:latin typeface="Arial Rounded MT Bold" pitchFamily="34" charset="0"/>
              </a:rPr>
              <a:t>hemoglobinemia</a:t>
            </a:r>
            <a:r>
              <a:rPr lang="en-US" dirty="0" smtClean="0">
                <a:latin typeface="Arial Rounded MT Bold" pitchFamily="34" charset="0"/>
              </a:rPr>
              <a:t>, </a:t>
            </a:r>
            <a:r>
              <a:rPr lang="en-US" dirty="0" err="1" smtClean="0">
                <a:latin typeface="Arial Rounded MT Bold" pitchFamily="34" charset="0"/>
              </a:rPr>
              <a:t>hemoglobinuria</a:t>
            </a:r>
            <a:r>
              <a:rPr lang="en-US" dirty="0" smtClean="0">
                <a:latin typeface="Arial Rounded MT Bold" pitchFamily="34" charset="0"/>
              </a:rPr>
              <a:t> leading to anuria, renal failure)</a:t>
            </a: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Rounded MT Bold" pitchFamily="34" charset="0"/>
              </a:rPr>
              <a:t>Other pharmacological effects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en-US" sz="1600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err="1" smtClean="0">
                <a:latin typeface="Arial Rounded MT Bold" pitchFamily="34" charset="0"/>
              </a:rPr>
              <a:t>Oxytocic</a:t>
            </a:r>
            <a:r>
              <a:rPr lang="en-US" dirty="0" smtClean="0">
                <a:latin typeface="Arial Rounded MT Bold" pitchFamily="34" charset="0"/>
              </a:rPr>
              <a:t> action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Atropine like effects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Alpha blocking effect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Insulin releasing action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Local anesthetic action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Antipyretic action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Curare like action- blocking of NMJ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en-US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Thrombophelebitis (I/V)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Abscess I/M if solution concentrated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Rounded MT Bold" pitchFamily="34" charset="0"/>
              </a:rPr>
              <a:t>CONTRAINDICATIONS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Discontinued if signs of cinchonism, </a:t>
            </a:r>
            <a:r>
              <a:rPr lang="en-US" dirty="0" err="1" smtClean="0">
                <a:latin typeface="Arial Rounded MT Bold" pitchFamily="34" charset="0"/>
              </a:rPr>
              <a:t>hemolysis</a:t>
            </a:r>
            <a:r>
              <a:rPr lang="en-US" dirty="0" smtClean="0">
                <a:latin typeface="Arial Rounded MT Bold" pitchFamily="34" charset="0"/>
              </a:rPr>
              <a:t> or hypersensitivity appear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Caution in cardiac abnormalities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Dosage reduction in renal failure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Not given subcutaneously- parenteral solutions are highly irritating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Rounded MT Bold" pitchFamily="34" charset="0"/>
              </a:rPr>
              <a:t>DRUG INTERACTIONS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Should not be given concurrently with mefloquine or in patients who have received mefloquine chemoprophylaxis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Absorption blocked by aluminum antacids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Can raise levels of warfarin &amp; digoxin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Enhance effect of NMJ blockers &amp; antagonize effect of </a:t>
            </a:r>
            <a:r>
              <a:rPr lang="en-US" dirty="0" err="1" smtClean="0">
                <a:latin typeface="Arial Rounded MT Bold" pitchFamily="34" charset="0"/>
              </a:rPr>
              <a:t>AChE</a:t>
            </a:r>
            <a:r>
              <a:rPr lang="en-US" dirty="0" smtClean="0">
                <a:latin typeface="Arial Rounded MT Bold" pitchFamily="34" charset="0"/>
              </a:rPr>
              <a:t> inhibitors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Antacids delay absorption metabolized by CYP3A4 – cimetidine decreases clearance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Clearance enhanced by urinary acidification &amp; rifampin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LIFE CYCLE OF PLASMODIUM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70916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Clr>
                <a:srgbClr val="C00000"/>
              </a:buClr>
            </a:pPr>
            <a:r>
              <a:rPr lang="en-US" u="sng" dirty="0" smtClean="0">
                <a:solidFill>
                  <a:srgbClr val="C00000"/>
                </a:solidFill>
                <a:latin typeface="Arial Rounded MT Bold" pitchFamily="34" charset="0"/>
              </a:rPr>
              <a:t>2 life cycles</a:t>
            </a:r>
          </a:p>
          <a:p>
            <a:pPr lvl="1">
              <a:buClr>
                <a:srgbClr val="C00000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Mosquito - sexual - sporogony</a:t>
            </a:r>
          </a:p>
          <a:p>
            <a:pPr lvl="1">
              <a:buClr>
                <a:srgbClr val="C00000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Humans - asexual - shizogony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Sporozoites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Liver cells- trophozoite-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schizonts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- merozoites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Blood-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merozoites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- trophozoites-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schizonts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- released- malarial symptoms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Some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merozoites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- Gametocytes- mosquito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Mosquito- stomach- zygote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Ookinete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- sporozoites</a:t>
            </a: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buClr>
                <a:srgbClr val="C00000"/>
              </a:buClr>
            </a:pP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Rounded MT Bold" pitchFamily="34" charset="0"/>
              </a:rPr>
              <a:t>MEFLOQUINE</a:t>
            </a:r>
            <a:endParaRPr lang="en-US" sz="44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05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Chloroquine resistant strains of </a:t>
            </a:r>
            <a:r>
              <a:rPr lang="en-US" i="1" dirty="0" smtClean="0">
                <a:latin typeface="Arial Rounded MT Bold" pitchFamily="34" charset="0"/>
              </a:rPr>
              <a:t>P. falciparum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Recommended for chemoprophylaxis in chloroquine resistant areas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4-quinoline methanol – synthetic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Chemically related to quinine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ONLY oral route (Severe local irritation parenterally)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Well absorbed, highly protein bound, extensively distributed , slowly eliminated – single dose 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Terminal t</a:t>
            </a:r>
            <a:r>
              <a:rPr lang="en-US" sz="2200" dirty="0" smtClean="0">
                <a:latin typeface="Arial Rounded MT Bold" pitchFamily="34" charset="0"/>
              </a:rPr>
              <a:t>1/2</a:t>
            </a:r>
            <a:r>
              <a:rPr lang="en-US" sz="2600" dirty="0" smtClean="0">
                <a:latin typeface="Arial Rounded MT Bold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</a:rPr>
              <a:t>20days – weekly dosing for chemoprophylaxis </a:t>
            </a:r>
          </a:p>
          <a:p>
            <a:pPr>
              <a:buClr>
                <a:srgbClr val="C00000"/>
              </a:buClr>
            </a:pP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47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Rounded MT Bold" pitchFamily="34" charset="0"/>
              </a:rPr>
              <a:t>ANTIMALARIAL ACTION &amp; USE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Blood schizonticide (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P. falciparum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, &amp; 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P. vivax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)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NOT ACTIVE against hepatic stage or gametocytes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Mechanism unknown (similar to chloroquine)</a:t>
            </a:r>
          </a:p>
          <a:p>
            <a:pPr>
              <a:buClr>
                <a:srgbClr val="C00000"/>
              </a:buClr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Rounded MT Bold" pitchFamily="34" charset="0"/>
              </a:rPr>
              <a:t>USES 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Chemoprophylaxis: recommended by CDC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Treatment: falciparum malaria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Mefloquine+Artesunate 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(WHO recommended for uncomplicated falciparum malaria)</a:t>
            </a:r>
          </a:p>
          <a:p>
            <a:pPr>
              <a:buClr>
                <a:srgbClr val="C00000"/>
              </a:buClr>
            </a:pP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7759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ADVERSE EFFECTS &amp; CONTRAINDICATIONS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Nausea, vomiting, epigastric pain, dizziness, headache, sleep &amp; behavioral disturbances, rash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Neuropsychiatric toxicities 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like psychosis &amp; seizures – but not common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Higher doses: leukocytosis, thrombocytopenia &amp; LFT elevation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Can alter cardiac conduction - arrhythmias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CI in epilepsy, psychiatric disorders, cardiac conduction defects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Should not be co-administered with quinine, quinidine, halofantrine</a:t>
            </a: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PRIMAQUINE</a:t>
            </a:r>
            <a:endParaRPr lang="en-US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Drug of choice for eradication of dormant liver forms of </a:t>
            </a:r>
            <a:r>
              <a:rPr lang="en-US" i="1" dirty="0" smtClean="0">
                <a:solidFill>
                  <a:srgbClr val="FF0000"/>
                </a:solidFill>
                <a:latin typeface="Arial Rounded MT Bold" pitchFamily="34" charset="0"/>
              </a:rPr>
              <a:t>P vivax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&amp; </a:t>
            </a:r>
            <a:r>
              <a:rPr lang="en-US" i="1" dirty="0" smtClean="0">
                <a:solidFill>
                  <a:srgbClr val="FF0000"/>
                </a:solidFill>
                <a:latin typeface="Arial Rounded MT Bold" pitchFamily="34" charset="0"/>
              </a:rPr>
              <a:t>P ovale 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Used for chemoprophylaxis of all species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Synthetic 8-aminoquinoline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Well absorbed orally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Widely distributed to tissues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Three metabolites that induce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hemolysis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 more than parent compound</a:t>
            </a: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47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C00000"/>
              </a:buClr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Rounded MT Bold" pitchFamily="34" charset="0"/>
              </a:rPr>
              <a:t>ANTIMALARIAL ACTION &amp; USE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Active against hepatic stage of all species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Only agent active against dormant hypnozoite stage of vivax &amp; ovale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Also gametocidal against all four species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Weakly active against erythrocytic stage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Mechanism unknown (maybe free radical generation &amp; interfering with parasite’s mitochondrial electron transport)</a:t>
            </a:r>
          </a:p>
          <a:p>
            <a:pPr>
              <a:buClr>
                <a:srgbClr val="C00000"/>
              </a:buClr>
            </a:pP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Rounded MT Bold" pitchFamily="34" charset="0"/>
              </a:rPr>
              <a:t>USES</a:t>
            </a: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Therapy (</a:t>
            </a: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radical Cure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) of Acute Vivax &amp; Ovale malaria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Terminal prophylaxis of Vivax &amp; Ovale Malaria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Chemoprophylaxis: initiated shortly before or immediately after a person leaves an endemic area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Gametocidal: single dose can render P falciparum gametocytes non-infective to mosquitoes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i="1" dirty="0" smtClean="0">
                <a:latin typeface="Arial Rounded MT Bold" pitchFamily="34" charset="0"/>
              </a:rPr>
              <a:t>Pneumocystis Jiroveci </a:t>
            </a:r>
            <a:r>
              <a:rPr lang="en-US" dirty="0" smtClean="0">
                <a:latin typeface="Arial Rounded MT Bold" pitchFamily="34" charset="0"/>
              </a:rPr>
              <a:t>infection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Polycythemia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sz="105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ADVERSE EFFECTS &amp; CONTRAINDICATIONS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Mild abd. discomfort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Mild anemia, cyanosis, leukocytosis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Hemolysis (G6PD deficiency)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Methemoglobinemia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Marked hypotension (never given I/V)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Rarely hypertension, arrhythmias, leukopenia, agranulocytosis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dirty="0" smtClean="0">
                <a:latin typeface="Arial Rounded MT Bold" pitchFamily="34" charset="0"/>
              </a:rPr>
              <a:t>Avoided in pregnancy (fetus is G6PD deficient)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ATOVAQUONE</a:t>
            </a:r>
            <a:endParaRPr lang="en-US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7091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Hydroxynaphthoquinone 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Atovaquone + Proguanil (MALARONE)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Treatment of 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P jiroveci 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pneumonia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Only administered orally (increased with fatty food)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t</a:t>
            </a:r>
            <a:r>
              <a:rPr lang="en-US" sz="1800" dirty="0" smtClean="0">
                <a:solidFill>
                  <a:schemeClr val="bg1"/>
                </a:solidFill>
                <a:latin typeface="Arial Rounded MT Bold" pitchFamily="34" charset="0"/>
              </a:rPr>
              <a:t>1/2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: 2-3 days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Disrupts mitochondrial electron transport 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Tissue &amp; erythrocytic schizonts (chemoprophylaxis discontinued 1 wk after end of exposure)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Treatment of uncomplicated chloroquine-resistant falciparum malaria</a:t>
            </a: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PROGUANIL (chloroguanide)</a:t>
            </a:r>
            <a:endParaRPr lang="en-US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Proguanil is a biguanide derivative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Antimalarial action due to metabolite-</a:t>
            </a:r>
            <a:r>
              <a:rPr lang="en-US" dirty="0" err="1" smtClean="0">
                <a:latin typeface="Arial Rounded MT Bold" pitchFamily="34" charset="0"/>
              </a:rPr>
              <a:t>cycloguanil</a:t>
            </a:r>
            <a:endParaRPr lang="en-US" dirty="0" smtClean="0">
              <a:latin typeface="Arial Rounded MT Bold" pitchFamily="34" charset="0"/>
            </a:endParaRP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Inhibit plasmodial dihydrofolate reductase- </a:t>
            </a:r>
            <a:r>
              <a:rPr lang="en-US" dirty="0" err="1" smtClean="0">
                <a:latin typeface="Arial Rounded MT Bold" pitchFamily="34" charset="0"/>
              </a:rPr>
              <a:t>thymidylate</a:t>
            </a:r>
            <a:r>
              <a:rPr lang="en-US" dirty="0" smtClean="0">
                <a:latin typeface="Arial Rounded MT Bold" pitchFamily="34" charset="0"/>
              </a:rPr>
              <a:t> synthetase- inhibiting DNA synthesis as well as depletion of folate cofactors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Adequately absorbed – given orally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In combination with </a:t>
            </a:r>
            <a:r>
              <a:rPr lang="en-US" dirty="0" err="1" smtClean="0">
                <a:latin typeface="Arial Rounded MT Bold" pitchFamily="34" charset="0"/>
              </a:rPr>
              <a:t>atovaquone</a:t>
            </a:r>
            <a:r>
              <a:rPr lang="en-US" dirty="0" smtClean="0">
                <a:latin typeface="Arial Rounded MT Bold" pitchFamily="34" charset="0"/>
              </a:rPr>
              <a:t> for chemoprophylaxis </a:t>
            </a:r>
          </a:p>
          <a:p>
            <a:pPr>
              <a:spcBef>
                <a:spcPts val="0"/>
              </a:spcBef>
              <a:buClr>
                <a:srgbClr val="C00000"/>
              </a:buClr>
              <a:buNone/>
            </a:pPr>
            <a:r>
              <a:rPr lang="en-US" dirty="0" smtClean="0">
                <a:latin typeface="Arial Rounded MT Bold" pitchFamily="34" charset="0"/>
              </a:rPr>
              <a:t> </a:t>
            </a:r>
          </a:p>
          <a:p>
            <a:pPr>
              <a:spcBef>
                <a:spcPts val="0"/>
              </a:spcBef>
              <a:buClr>
                <a:srgbClr val="C00000"/>
              </a:buClr>
            </a:pP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PYRIMETHAMINE</a:t>
            </a:r>
            <a:endParaRPr lang="en-US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Pyrimethamine is related to trimethoprim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Slow acting blood </a:t>
            </a:r>
            <a:r>
              <a:rPr lang="en-US" dirty="0" err="1" smtClean="0">
                <a:latin typeface="Arial Rounded MT Bold" pitchFamily="34" charset="0"/>
              </a:rPr>
              <a:t>schizonticide</a:t>
            </a:r>
            <a:endParaRPr lang="en-US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Selectively inhibit plasmodial dihydrofolate reductase 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Adequately absorbed – given orally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Pyrimethamine t</a:t>
            </a:r>
            <a:r>
              <a:rPr lang="en-US" sz="2000" dirty="0" smtClean="0">
                <a:latin typeface="Arial Rounded MT Bold" pitchFamily="34" charset="0"/>
              </a:rPr>
              <a:t>1/2 </a:t>
            </a:r>
            <a:r>
              <a:rPr lang="en-US" dirty="0" smtClean="0">
                <a:latin typeface="Arial Rounded MT Bold" pitchFamily="34" charset="0"/>
              </a:rPr>
              <a:t>3.5 days – given once weekly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Pyrimethamine + Sulfadoxine (FANSIDAR)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Sulfonamides are weakly active so not used alone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latin typeface="Arial Rounded MT Bold" pitchFamily="34" charset="0"/>
              </a:rPr>
              <a:t>Resistance &amp; toxicity so not highly recommended nowadays </a:t>
            </a:r>
          </a:p>
          <a:p>
            <a:pPr>
              <a:buClr>
                <a:srgbClr val="C00000"/>
              </a:buClr>
            </a:pPr>
            <a:endParaRPr lang="en-US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</a:pP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LIFE CYCLE OF PLASMODIUM (contd.)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70916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Pre-</a:t>
            </a:r>
            <a:r>
              <a:rPr lang="en-US" i="1" dirty="0" err="1" smtClean="0">
                <a:solidFill>
                  <a:schemeClr val="bg1"/>
                </a:solidFill>
                <a:latin typeface="Arial Rounded MT Bold" pitchFamily="34" charset="0"/>
              </a:rPr>
              <a:t>erythrocytic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 stage (primary liver stage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):</a:t>
            </a: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i="1" dirty="0" err="1" smtClean="0">
                <a:solidFill>
                  <a:schemeClr val="bg1"/>
                </a:solidFill>
                <a:latin typeface="Arial Rounded MT Bold" pitchFamily="34" charset="0"/>
              </a:rPr>
              <a:t>Exoerythrocytic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 stage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:</a:t>
            </a: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i="1" dirty="0" err="1" smtClean="0">
                <a:solidFill>
                  <a:schemeClr val="bg1"/>
                </a:solidFill>
                <a:latin typeface="Arial Rounded MT Bold" pitchFamily="34" charset="0"/>
              </a:rPr>
              <a:t>Erythrocyctic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 stage (</a:t>
            </a:r>
            <a:r>
              <a:rPr lang="en-US" i="1" dirty="0" err="1" smtClean="0">
                <a:solidFill>
                  <a:schemeClr val="bg1"/>
                </a:solidFill>
                <a:latin typeface="Arial Rounded MT Bold" pitchFamily="34" charset="0"/>
              </a:rPr>
              <a:t>erythrocytic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Arial Rounded MT Bold" pitchFamily="34" charset="0"/>
              </a:rPr>
              <a:t>schizogony</a:t>
            </a: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):</a:t>
            </a: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Merozoites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- gametocytes</a:t>
            </a:r>
            <a:endParaRPr lang="en-US" i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bg1"/>
                </a:solidFill>
                <a:latin typeface="Arial Rounded MT Bold" pitchFamily="34" charset="0"/>
              </a:rPr>
              <a:t>Sexual stage: 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gametocytes- mosquito-  zygote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Ookinete - sporozoites</a:t>
            </a:r>
          </a:p>
          <a:p>
            <a:pPr>
              <a:buClr>
                <a:srgbClr val="C00000"/>
              </a:buClr>
            </a:pP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buClr>
                <a:srgbClr val="C00000"/>
              </a:buClr>
            </a:pP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949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USES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u="sng" dirty="0" smtClean="0">
                <a:solidFill>
                  <a:schemeClr val="bg1"/>
                </a:solidFill>
                <a:latin typeface="Arial Rounded MT Bold" pitchFamily="34" charset="0"/>
              </a:rPr>
              <a:t>Chemoprophylaxis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Used in combination only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u="sng" dirty="0" smtClean="0">
                <a:latin typeface="Arial Rounded MT Bold" pitchFamily="34" charset="0"/>
              </a:rPr>
              <a:t>Intermittent Preventive Therapy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High risk pts receive intermittent treatment for malaria typically with Fansidar (simple dosing &amp; prolonged activity)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Single dose in 2</a:t>
            </a:r>
            <a:r>
              <a:rPr lang="en-US" baseline="30000" dirty="0" smtClean="0">
                <a:latin typeface="Arial Rounded MT Bold" pitchFamily="34" charset="0"/>
              </a:rPr>
              <a:t>nd</a:t>
            </a:r>
            <a:r>
              <a:rPr lang="en-US" dirty="0" smtClean="0">
                <a:latin typeface="Arial Rounded MT Bold" pitchFamily="34" charset="0"/>
              </a:rPr>
              <a:t> &amp; 3</a:t>
            </a:r>
            <a:r>
              <a:rPr lang="en-US" baseline="30000" dirty="0" smtClean="0">
                <a:latin typeface="Arial Rounded MT Bold" pitchFamily="34" charset="0"/>
              </a:rPr>
              <a:t>rd</a:t>
            </a:r>
            <a:r>
              <a:rPr lang="en-US" dirty="0" smtClean="0">
                <a:latin typeface="Arial Rounded MT Bold" pitchFamily="34" charset="0"/>
              </a:rPr>
              <a:t> trimester of pregnancy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Monthly dose in children with routine scheduled immunization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u="sng" dirty="0" smtClean="0">
                <a:latin typeface="Arial Rounded MT Bold" pitchFamily="34" charset="0"/>
              </a:rPr>
              <a:t>Chloroquine resistant falciparum malaria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Uncomplicated falciparum malaria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Increasing resistance has decreased use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Slowly acting- not used for severe malaria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u="sng" dirty="0" smtClean="0">
                <a:latin typeface="Arial Rounded MT Bold" pitchFamily="34" charset="0"/>
              </a:rPr>
              <a:t>Toxoplasmosis</a:t>
            </a:r>
            <a:r>
              <a:rPr lang="en-US" dirty="0" smtClean="0">
                <a:latin typeface="Arial Rounded MT Bold" pitchFamily="34" charset="0"/>
              </a:rPr>
              <a:t>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Pyrimethamine + sulfadiazine first line therapy in toxoplasmosis treatment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u="sng" dirty="0" err="1" smtClean="0">
                <a:latin typeface="Arial Rounded MT Bold" pitchFamily="34" charset="0"/>
              </a:rPr>
              <a:t>Pneumocystosis</a:t>
            </a:r>
            <a:endParaRPr lang="en-US" u="sng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latin typeface="Arial Rounded MT Bold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949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ADVERSE EFFECTS &amp; CONTRAINDICATIONS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Well tolerated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Severe cutaneous reactions (</a:t>
            </a:r>
            <a:r>
              <a:rPr lang="en-US" dirty="0" err="1" smtClean="0">
                <a:latin typeface="Arial Rounded MT Bold" pitchFamily="34" charset="0"/>
              </a:rPr>
              <a:t>erythema</a:t>
            </a:r>
            <a:r>
              <a:rPr lang="en-US" dirty="0" smtClean="0">
                <a:latin typeface="Arial Rounded MT Bold" pitchFamily="34" charset="0"/>
              </a:rPr>
              <a:t> multiforme, SJ syndrome, toxic epidermal </a:t>
            </a:r>
            <a:r>
              <a:rPr lang="en-US" dirty="0" err="1" smtClean="0">
                <a:latin typeface="Arial Rounded MT Bold" pitchFamily="34" charset="0"/>
              </a:rPr>
              <a:t>necrolysis</a:t>
            </a:r>
            <a:r>
              <a:rPr lang="en-US" dirty="0" smtClean="0">
                <a:latin typeface="Arial Rounded MT Bold" pitchFamily="34" charset="0"/>
              </a:rPr>
              <a:t>) – Fansidar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Those associated with other sulfonamides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Agranulocytosis with </a:t>
            </a:r>
            <a:r>
              <a:rPr lang="en-US" dirty="0" err="1" smtClean="0">
                <a:latin typeface="Arial Rounded MT Bold" pitchFamily="34" charset="0"/>
              </a:rPr>
              <a:t>maloprim</a:t>
            </a:r>
            <a:r>
              <a:rPr lang="en-US" dirty="0" smtClean="0">
                <a:latin typeface="Arial Rounded MT Bold" pitchFamily="34" charset="0"/>
              </a:rPr>
              <a:t> (pyrimethamine + dapsone)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</a:rPr>
              <a:t>Caution in hepatic &amp; renal disease 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152400" y="1760538"/>
            <a:ext cx="8610600" cy="4701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056" tIns="0" rIns="0" bIns="0" anchor="ctr">
            <a:spAutoFit/>
          </a:bodyPr>
          <a:lstStyle/>
          <a:p>
            <a:pPr indent="-457200">
              <a:buClr>
                <a:srgbClr val="FF3399"/>
              </a:buClr>
              <a:tabLst>
                <a:tab pos="685800" algn="l"/>
              </a:tabLst>
            </a:pPr>
            <a:r>
              <a:rPr lang="en-US" sz="2600" b="1" u="sng" dirty="0" smtClean="0">
                <a:solidFill>
                  <a:srgbClr val="C00000"/>
                </a:solidFill>
                <a:latin typeface="Arial Rounded MT Bold" pitchFamily="34" charset="0"/>
              </a:rPr>
              <a:t>MONO </a:t>
            </a:r>
            <a:r>
              <a:rPr lang="en-US" sz="2600" b="1" u="sng" dirty="0">
                <a:solidFill>
                  <a:srgbClr val="C00000"/>
                </a:solidFill>
                <a:latin typeface="Arial Rounded MT Bold" pitchFamily="34" charset="0"/>
              </a:rPr>
              <a:t>DRUG THERAPY</a:t>
            </a:r>
            <a:endParaRPr lang="en-US" sz="2600" dirty="0">
              <a:solidFill>
                <a:srgbClr val="C00000"/>
              </a:solidFill>
              <a:latin typeface="Arial Rounded MT Bold" pitchFamily="34" charset="0"/>
            </a:endParaRPr>
          </a:p>
          <a:p>
            <a:pPr lvl="2">
              <a:buFont typeface="Wingdings" pitchFamily="2" charset="2"/>
              <a:buChar char="v"/>
              <a:tabLst>
                <a:tab pos="685800" algn="l"/>
              </a:tabLst>
            </a:pPr>
            <a:r>
              <a:rPr lang="en-GB" sz="2600" b="1" dirty="0">
                <a:solidFill>
                  <a:schemeClr val="bg1"/>
                </a:solidFill>
                <a:latin typeface="Arial Rounded MT Bold" pitchFamily="34" charset="0"/>
              </a:rPr>
              <a:t>  QUININE</a:t>
            </a:r>
            <a:endParaRPr lang="en-US" sz="2600" dirty="0">
              <a:solidFill>
                <a:schemeClr val="bg1"/>
              </a:solidFill>
              <a:latin typeface="Arial Rounded MT Bold" pitchFamily="34" charset="0"/>
            </a:endParaRPr>
          </a:p>
          <a:p>
            <a:pPr lvl="2">
              <a:buFont typeface="Wingdings" pitchFamily="2" charset="2"/>
              <a:buChar char="v"/>
              <a:tabLst>
                <a:tab pos="685800" algn="l"/>
              </a:tabLst>
            </a:pPr>
            <a:r>
              <a:rPr lang="en-GB" sz="2600" b="1" dirty="0">
                <a:solidFill>
                  <a:schemeClr val="bg1"/>
                </a:solidFill>
                <a:latin typeface="Arial Rounded MT Bold" pitchFamily="34" charset="0"/>
              </a:rPr>
              <a:t>  </a:t>
            </a:r>
            <a:r>
              <a:rPr lang="en-GB" sz="2600" b="1" dirty="0" smtClean="0">
                <a:solidFill>
                  <a:schemeClr val="bg1"/>
                </a:solidFill>
                <a:latin typeface="Arial Rounded MT Bold" pitchFamily="34" charset="0"/>
              </a:rPr>
              <a:t>MEFLOQUINE</a:t>
            </a:r>
            <a:endParaRPr lang="en-US" sz="2600" b="1" dirty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buClr>
                <a:srgbClr val="FF3399"/>
              </a:buClr>
              <a:tabLst>
                <a:tab pos="685800" algn="l"/>
              </a:tabLst>
            </a:pPr>
            <a:r>
              <a:rPr lang="en-US" sz="2600" b="1" u="sng" dirty="0" smtClean="0">
                <a:solidFill>
                  <a:srgbClr val="C00000"/>
                </a:solidFill>
                <a:latin typeface="Arial Rounded MT Bold" pitchFamily="34" charset="0"/>
              </a:rPr>
              <a:t>COMBINATION </a:t>
            </a:r>
            <a:r>
              <a:rPr lang="en-US" sz="2600" b="1" u="sng" dirty="0">
                <a:solidFill>
                  <a:srgbClr val="C00000"/>
                </a:solidFill>
                <a:latin typeface="Arial Rounded MT Bold" pitchFamily="34" charset="0"/>
              </a:rPr>
              <a:t>THERAPY</a:t>
            </a:r>
          </a:p>
          <a:p>
            <a:pPr>
              <a:buClr>
                <a:srgbClr val="FF3399"/>
              </a:buClr>
              <a:buFont typeface="Wingdings" pitchFamily="2" charset="2"/>
              <a:buNone/>
              <a:tabLst>
                <a:tab pos="685800" algn="l"/>
              </a:tabLst>
            </a:pPr>
            <a:r>
              <a:rPr lang="en-GB" sz="2600" b="1" dirty="0" smtClean="0">
                <a:solidFill>
                  <a:schemeClr val="bg1"/>
                </a:solidFill>
                <a:latin typeface="Arial Rounded MT Bold" pitchFamily="34" charset="0"/>
              </a:rPr>
              <a:t> Artemether 20 </a:t>
            </a:r>
            <a:r>
              <a:rPr lang="en-GB" sz="2600" b="1" dirty="0">
                <a:solidFill>
                  <a:schemeClr val="bg1"/>
                </a:solidFill>
                <a:latin typeface="Arial Rounded MT Bold" pitchFamily="34" charset="0"/>
              </a:rPr>
              <a:t>mg </a:t>
            </a:r>
            <a:r>
              <a:rPr lang="en-GB" sz="2600" b="1" dirty="0" smtClean="0">
                <a:solidFill>
                  <a:schemeClr val="bg1"/>
                </a:solidFill>
                <a:latin typeface="Arial Rounded MT Bold" pitchFamily="34" charset="0"/>
              </a:rPr>
              <a:t>+ Lumefantrine </a:t>
            </a:r>
            <a:r>
              <a:rPr lang="en-GB" sz="2600" b="1" dirty="0">
                <a:solidFill>
                  <a:schemeClr val="bg1"/>
                </a:solidFill>
                <a:latin typeface="Arial Rounded MT Bold" pitchFamily="34" charset="0"/>
              </a:rPr>
              <a:t>120 </a:t>
            </a:r>
            <a:r>
              <a:rPr lang="en-GB" sz="2600" b="1" dirty="0" smtClean="0">
                <a:solidFill>
                  <a:schemeClr val="bg1"/>
                </a:solidFill>
                <a:latin typeface="Arial Rounded MT Bold" pitchFamily="34" charset="0"/>
              </a:rPr>
              <a:t>mg</a:t>
            </a:r>
          </a:p>
          <a:p>
            <a:pPr>
              <a:buClr>
                <a:srgbClr val="FF3399"/>
              </a:buClr>
              <a:buFont typeface="Wingdings" pitchFamily="2" charset="2"/>
              <a:buNone/>
              <a:tabLst>
                <a:tab pos="685800" algn="l"/>
              </a:tabLst>
            </a:pPr>
            <a:r>
              <a:rPr lang="en-GB" sz="2600" b="1" dirty="0">
                <a:solidFill>
                  <a:schemeClr val="bg1"/>
                </a:solidFill>
                <a:latin typeface="Arial Rounded MT Bold" pitchFamily="34" charset="0"/>
              </a:rPr>
              <a:t>	</a:t>
            </a:r>
            <a:r>
              <a:rPr lang="en-GB" sz="2600" b="1" dirty="0" smtClean="0">
                <a:solidFill>
                  <a:schemeClr val="bg1"/>
                </a:solidFill>
                <a:latin typeface="Arial Rounded MT Bold" pitchFamily="34" charset="0"/>
              </a:rPr>
              <a:t>(COARTEM)</a:t>
            </a:r>
            <a:endParaRPr lang="en-GB" sz="2600" b="1" dirty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tabLst>
                <a:tab pos="685800" algn="l"/>
              </a:tabLst>
            </a:pPr>
            <a:endParaRPr lang="en-GB" sz="9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tabLst>
                <a:tab pos="685800" algn="l"/>
              </a:tabLst>
            </a:pPr>
            <a:r>
              <a:rPr lang="en-GB" sz="2600" b="1" dirty="0" smtClean="0">
                <a:solidFill>
                  <a:schemeClr val="bg1"/>
                </a:solidFill>
                <a:latin typeface="Arial Rounded MT Bold" pitchFamily="34" charset="0"/>
              </a:rPr>
              <a:t>Pyrimethamine </a:t>
            </a:r>
            <a:r>
              <a:rPr lang="en-GB" sz="2600" b="1" dirty="0">
                <a:solidFill>
                  <a:schemeClr val="bg1"/>
                </a:solidFill>
                <a:latin typeface="Arial Rounded MT Bold" pitchFamily="34" charset="0"/>
              </a:rPr>
              <a:t>25 mg + </a:t>
            </a:r>
            <a:r>
              <a:rPr lang="en-GB" sz="2600" b="1" dirty="0" smtClean="0">
                <a:solidFill>
                  <a:schemeClr val="bg1"/>
                </a:solidFill>
                <a:latin typeface="Arial Rounded MT Bold" pitchFamily="34" charset="0"/>
              </a:rPr>
              <a:t>Sulfadoxine </a:t>
            </a:r>
            <a:r>
              <a:rPr lang="en-GB" sz="2600" b="1" dirty="0">
                <a:solidFill>
                  <a:schemeClr val="bg1"/>
                </a:solidFill>
                <a:latin typeface="Arial Rounded MT Bold" pitchFamily="34" charset="0"/>
              </a:rPr>
              <a:t>500 mg</a:t>
            </a:r>
          </a:p>
          <a:p>
            <a:pPr>
              <a:tabLst>
                <a:tab pos="685800" algn="l"/>
              </a:tabLst>
            </a:pPr>
            <a:r>
              <a:rPr lang="en-GB" sz="2600" b="1" dirty="0">
                <a:solidFill>
                  <a:schemeClr val="bg1"/>
                </a:solidFill>
                <a:latin typeface="Arial Rounded MT Bold" pitchFamily="34" charset="0"/>
              </a:rPr>
              <a:t>	</a:t>
            </a:r>
            <a:r>
              <a:rPr lang="en-GB" sz="2600" b="1" dirty="0" smtClean="0">
                <a:solidFill>
                  <a:schemeClr val="bg1"/>
                </a:solidFill>
                <a:latin typeface="Arial Rounded MT Bold" pitchFamily="34" charset="0"/>
              </a:rPr>
              <a:t> (</a:t>
            </a:r>
            <a:r>
              <a:rPr lang="en-GB" sz="2600" b="1" dirty="0">
                <a:solidFill>
                  <a:schemeClr val="bg1"/>
                </a:solidFill>
                <a:latin typeface="Arial Rounded MT Bold" pitchFamily="34" charset="0"/>
              </a:rPr>
              <a:t>FANSIDAR, MALAREST, MALIDAR ETC</a:t>
            </a:r>
            <a:r>
              <a:rPr lang="en-GB" sz="2600" b="1" dirty="0" smtClean="0">
                <a:solidFill>
                  <a:schemeClr val="bg1"/>
                </a:solidFill>
                <a:latin typeface="Arial Rounded MT Bold" pitchFamily="34" charset="0"/>
              </a:rPr>
              <a:t>)</a:t>
            </a:r>
          </a:p>
          <a:p>
            <a:pPr>
              <a:tabLst>
                <a:tab pos="685800" algn="l"/>
              </a:tabLst>
            </a:pPr>
            <a:endParaRPr lang="en-GB" sz="105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n-GB" sz="2600" b="1" dirty="0" smtClean="0">
                <a:solidFill>
                  <a:schemeClr val="bg1"/>
                </a:solidFill>
                <a:latin typeface="Arial Rounded MT Bold" pitchFamily="34" charset="0"/>
              </a:rPr>
              <a:t>Pyrimethamine 25 mg + Sulfadoxine 500 mg + </a:t>
            </a:r>
            <a:br>
              <a:rPr lang="en-GB" sz="2600" b="1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GB" sz="2600" b="1" dirty="0" smtClean="0">
                <a:solidFill>
                  <a:schemeClr val="bg1"/>
                </a:solidFill>
                <a:latin typeface="Arial Rounded MT Bold" pitchFamily="34" charset="0"/>
              </a:rPr>
              <a:t>         Mefloquine 500 mg (FANSIMEF)</a:t>
            </a:r>
          </a:p>
          <a:p>
            <a:endParaRPr lang="en-US" sz="26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381000" y="228600"/>
            <a:ext cx="84581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solidFill>
                  <a:srgbClr val="FFFF00"/>
                </a:solidFill>
                <a:latin typeface="Arial Rounded MT Bold" pitchFamily="34" charset="0"/>
              </a:rPr>
              <a:t>DRUGS USED IN </a:t>
            </a:r>
            <a:endParaRPr lang="en-GB" sz="3200" b="1" u="sng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/>
            <a:r>
              <a:rPr lang="en-GB" sz="3200" b="1" u="sng" dirty="0" smtClean="0">
                <a:solidFill>
                  <a:srgbClr val="FFFF00"/>
                </a:solidFill>
                <a:latin typeface="Arial Rounded MT Bold" pitchFamily="34" charset="0"/>
              </a:rPr>
              <a:t>CHLOROQUINE </a:t>
            </a:r>
            <a:r>
              <a:rPr lang="en-GB" sz="3200" b="1" u="sng" dirty="0">
                <a:solidFill>
                  <a:srgbClr val="FFFF00"/>
                </a:solidFill>
                <a:latin typeface="Arial Rounded MT Bold" pitchFamily="34" charset="0"/>
              </a:rPr>
              <a:t>– </a:t>
            </a:r>
            <a:r>
              <a:rPr lang="en-GB" sz="3200" b="1" u="sng" dirty="0" smtClean="0">
                <a:solidFill>
                  <a:srgbClr val="FFFF00"/>
                </a:solidFill>
                <a:latin typeface="Arial Rounded MT Bold" pitchFamily="34" charset="0"/>
              </a:rPr>
              <a:t>RESISTANT </a:t>
            </a:r>
            <a:r>
              <a:rPr lang="en-GB" sz="3200" b="1" u="sng" dirty="0">
                <a:solidFill>
                  <a:srgbClr val="FFFF00"/>
                </a:solidFill>
                <a:latin typeface="Arial Rounded MT Bold" pitchFamily="34" charset="0"/>
              </a:rPr>
              <a:t>MALARIA</a:t>
            </a:r>
            <a:endParaRPr lang="en-US" sz="3200" b="1" u="sng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7696200" y="6019800"/>
            <a:ext cx="1069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2060"/>
                </a:solidFill>
              </a:rPr>
              <a:t>Contd.)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7"/>
          <p:cNvSpPr>
            <a:spLocks noChangeArrowheads="1"/>
          </p:cNvSpPr>
          <p:nvPr/>
        </p:nvSpPr>
        <p:spPr bwMode="auto">
          <a:xfrm>
            <a:off x="381000" y="1143000"/>
            <a:ext cx="8534400" cy="5078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GB" sz="28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n-GB" sz="2800" b="1" dirty="0" smtClean="0">
                <a:solidFill>
                  <a:schemeClr val="bg1"/>
                </a:solidFill>
                <a:latin typeface="Arial Rounded MT Bold" pitchFamily="34" charset="0"/>
              </a:rPr>
              <a:t>Atovaquone + Proguanil (MALARONE)</a:t>
            </a:r>
          </a:p>
          <a:p>
            <a:endParaRPr lang="en-GB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n-GB" sz="2800" b="1" dirty="0" smtClean="0">
                <a:solidFill>
                  <a:schemeClr val="bg1"/>
                </a:solidFill>
                <a:latin typeface="Arial Rounded MT Bold" pitchFamily="34" charset="0"/>
              </a:rPr>
              <a:t>Pyrimethamine 25 mg + Dapsone (MALOPRIM)</a:t>
            </a:r>
          </a:p>
          <a:p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tabLst>
                <a:tab pos="685800" algn="l"/>
              </a:tabLst>
            </a:pPr>
            <a:r>
              <a:rPr lang="en-GB" sz="2800" b="1" dirty="0" smtClean="0">
                <a:solidFill>
                  <a:schemeClr val="bg1"/>
                </a:solidFill>
                <a:latin typeface="Arial Rounded MT Bold" pitchFamily="34" charset="0"/>
              </a:rPr>
              <a:t>Quinine + Doxycycline/ Tetracycline</a:t>
            </a:r>
            <a:endParaRPr lang="en-GB" sz="2800" b="1" dirty="0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n-US" sz="1600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n-GB" sz="2800" b="1" dirty="0" smtClean="0">
                <a:solidFill>
                  <a:schemeClr val="bg1"/>
                </a:solidFill>
                <a:latin typeface="Arial Rounded MT Bold" pitchFamily="34" charset="0"/>
              </a:rPr>
              <a:t>Sulfadiazine + Pyrimethamine + Quinine</a:t>
            </a:r>
          </a:p>
          <a:p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  <a:p>
            <a:r>
              <a:rPr lang="en-GB" sz="2800" b="1" dirty="0" smtClean="0">
                <a:solidFill>
                  <a:schemeClr val="bg1"/>
                </a:solidFill>
                <a:latin typeface="Arial Rounded MT Bold" pitchFamily="34" charset="0"/>
              </a:rPr>
              <a:t>Dapsone </a:t>
            </a:r>
            <a:r>
              <a:rPr lang="en-GB" sz="2800" b="1" dirty="0">
                <a:solidFill>
                  <a:schemeClr val="bg1"/>
                </a:solidFill>
                <a:latin typeface="Arial Rounded MT Bold" pitchFamily="34" charset="0"/>
              </a:rPr>
              <a:t>+ </a:t>
            </a:r>
            <a:r>
              <a:rPr lang="en-GB" sz="2800" b="1" dirty="0" smtClean="0">
                <a:solidFill>
                  <a:schemeClr val="bg1"/>
                </a:solidFill>
                <a:latin typeface="Arial Rounded MT Bold" pitchFamily="34" charset="0"/>
              </a:rPr>
              <a:t>Chlorproguanil (Lap </a:t>
            </a:r>
            <a:r>
              <a:rPr lang="en-GB" sz="2800" b="1" dirty="0">
                <a:solidFill>
                  <a:schemeClr val="bg1"/>
                </a:solidFill>
                <a:latin typeface="Arial Rounded MT Bold" pitchFamily="34" charset="0"/>
              </a:rPr>
              <a:t>Dap)</a:t>
            </a:r>
          </a:p>
          <a:p>
            <a:endParaRPr lang="en-US" sz="2000" dirty="0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n-GB" sz="28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endParaRPr lang="en-GB" sz="28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lasmodium life cycle.gif"/>
          <p:cNvPicPr>
            <a:picLocks noChangeAspect="1" noChangeArrowheads="1"/>
          </p:cNvPicPr>
          <p:nvPr/>
        </p:nvPicPr>
        <p:blipFill>
          <a:blip r:embed="rId2" cstate="print"/>
          <a:srcRect b="9609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CHEMICAL CLASSIFICATION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660066"/>
                </a:solidFill>
                <a:latin typeface="Arial Rounded MT Bold" pitchFamily="34" charset="0"/>
              </a:rPr>
              <a:t>4 – aminoquinolines</a:t>
            </a:r>
          </a:p>
          <a:p>
            <a:pPr lvl="1">
              <a:buClr>
                <a:srgbClr val="C00000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Chloroquine, amodiaquine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660066"/>
                </a:solidFill>
                <a:latin typeface="Arial Rounded MT Bold" pitchFamily="34" charset="0"/>
              </a:rPr>
              <a:t>8 – aminoquinoline</a:t>
            </a:r>
          </a:p>
          <a:p>
            <a:pPr lvl="1">
              <a:buClr>
                <a:srgbClr val="C00000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Primaquine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660066"/>
                </a:solidFill>
                <a:latin typeface="Arial Rounded MT Bold" pitchFamily="34" charset="0"/>
              </a:rPr>
              <a:t>4 – quinoline methanol</a:t>
            </a:r>
          </a:p>
          <a:p>
            <a:pPr lvl="1">
              <a:buClr>
                <a:srgbClr val="C00000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Mefloquine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660066"/>
                </a:solidFill>
                <a:latin typeface="Arial Rounded MT Bold" pitchFamily="34" charset="0"/>
              </a:rPr>
              <a:t>Quiniline containing cinchona alkaloids</a:t>
            </a:r>
          </a:p>
          <a:p>
            <a:pPr lvl="1">
              <a:buClr>
                <a:srgbClr val="C00000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Quinine, quinidine</a:t>
            </a:r>
          </a:p>
          <a:p>
            <a:pPr>
              <a:buClr>
                <a:srgbClr val="C00000"/>
              </a:buClr>
              <a:buNone/>
            </a:pPr>
            <a:r>
              <a:rPr lang="en-US" dirty="0" err="1" smtClean="0">
                <a:solidFill>
                  <a:srgbClr val="660066"/>
                </a:solidFill>
                <a:latin typeface="Arial Rounded MT Bold" pitchFamily="34" charset="0"/>
              </a:rPr>
              <a:t>Diaminopyrimidine</a:t>
            </a:r>
            <a:endParaRPr lang="en-US" dirty="0" smtClean="0">
              <a:solidFill>
                <a:srgbClr val="660066"/>
              </a:solidFill>
              <a:latin typeface="Arial Rounded MT Bold" pitchFamily="34" charset="0"/>
            </a:endParaRPr>
          </a:p>
          <a:p>
            <a:pPr lvl="1">
              <a:buClr>
                <a:srgbClr val="C00000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Pyrimethamine</a:t>
            </a:r>
          </a:p>
          <a:p>
            <a:pPr>
              <a:buClr>
                <a:srgbClr val="C00000"/>
              </a:buClr>
            </a:pP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660066"/>
                </a:solidFill>
                <a:latin typeface="Arial Rounded MT Bold" pitchFamily="34" charset="0"/>
              </a:rPr>
              <a:t>Sulfonamides &amp; </a:t>
            </a:r>
            <a:r>
              <a:rPr lang="en-US" dirty="0" err="1" smtClean="0">
                <a:solidFill>
                  <a:srgbClr val="660066"/>
                </a:solidFill>
                <a:latin typeface="Arial Rounded MT Bold" pitchFamily="34" charset="0"/>
              </a:rPr>
              <a:t>Sulfones</a:t>
            </a:r>
            <a:endParaRPr lang="en-US" dirty="0" smtClean="0">
              <a:solidFill>
                <a:srgbClr val="660066"/>
              </a:solidFill>
              <a:latin typeface="Arial Rounded MT Bold" pitchFamily="34" charset="0"/>
            </a:endParaRPr>
          </a:p>
          <a:p>
            <a:pPr lvl="1">
              <a:buClr>
                <a:srgbClr val="C00000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Sulfadiazine, sulfadoxine, dapsone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660066"/>
                </a:solidFill>
                <a:latin typeface="Arial Rounded MT Bold" pitchFamily="34" charset="0"/>
              </a:rPr>
              <a:t>Sesquiterpene lactone endoperoxide</a:t>
            </a:r>
          </a:p>
          <a:p>
            <a:pPr lvl="1">
              <a:buClr>
                <a:srgbClr val="C00000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Artemisinin &amp; derivatives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660066"/>
                </a:solidFill>
                <a:latin typeface="Arial Rounded MT Bold" pitchFamily="34" charset="0"/>
              </a:rPr>
              <a:t>Phenantherine </a:t>
            </a:r>
          </a:p>
          <a:p>
            <a:pPr lvl="1">
              <a:buClr>
                <a:srgbClr val="C00000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Lumefantrine, Halofantrine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660066"/>
                </a:solidFill>
                <a:latin typeface="Arial Rounded MT Bold" pitchFamily="34" charset="0"/>
              </a:rPr>
              <a:t>Tetracyclines</a:t>
            </a:r>
          </a:p>
          <a:p>
            <a:pPr lvl="1">
              <a:buClr>
                <a:srgbClr val="C00000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Doxycycline 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660066"/>
                </a:solidFill>
                <a:latin typeface="Arial Rounded MT Bold" pitchFamily="34" charset="0"/>
              </a:rPr>
              <a:t>Biguanides</a:t>
            </a:r>
          </a:p>
          <a:p>
            <a:pPr lvl="1">
              <a:buClr>
                <a:srgbClr val="C00000"/>
              </a:buClr>
            </a:pPr>
            <a:r>
              <a:rPr lang="en-US" sz="2800" dirty="0" err="1" smtClean="0">
                <a:solidFill>
                  <a:schemeClr val="bg1"/>
                </a:solidFill>
                <a:latin typeface="Arial Rounded MT Bold" pitchFamily="34" charset="0"/>
              </a:rPr>
              <a:t>Proguanil</a:t>
            </a: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  <a:latin typeface="Arial Rounded MT Bold" pitchFamily="34" charset="0"/>
              </a:rPr>
              <a:t>chloroguanide</a:t>
            </a: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)</a:t>
            </a:r>
          </a:p>
          <a:p>
            <a:pPr>
              <a:buClr>
                <a:srgbClr val="C00000"/>
              </a:buClr>
              <a:buNone/>
            </a:pPr>
            <a:r>
              <a:rPr lang="en-US" dirty="0" smtClean="0">
                <a:solidFill>
                  <a:srgbClr val="660066"/>
                </a:solidFill>
                <a:latin typeface="Arial Rounded MT Bold" pitchFamily="34" charset="0"/>
              </a:rPr>
              <a:t>Hydroxynaphthoquinine</a:t>
            </a:r>
          </a:p>
          <a:p>
            <a:pPr lvl="1">
              <a:buClr>
                <a:srgbClr val="C00000"/>
              </a:buClr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Atovaquone</a:t>
            </a:r>
            <a:endParaRPr lang="en-US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noFill/>
          <a:ln>
            <a:noFill/>
          </a:ln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THERAPEUTIC CLASSIFICATION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6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000" dirty="0" smtClean="0">
                <a:solidFill>
                  <a:srgbClr val="C00000"/>
                </a:solidFill>
                <a:latin typeface="Arial Rounded MT Bold" pitchFamily="34" charset="0"/>
              </a:rPr>
              <a:t>CAUSAL PROPHYLACTIC DRUGS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2600" dirty="0" smtClean="0">
                <a:solidFill>
                  <a:srgbClr val="7030A0"/>
                </a:solidFill>
                <a:latin typeface="Arial Rounded MT Bold" pitchFamily="34" charset="0"/>
              </a:rPr>
              <a:t>(</a:t>
            </a:r>
            <a:r>
              <a:rPr lang="en-US" sz="2800" dirty="0" smtClean="0">
                <a:solidFill>
                  <a:srgbClr val="7030A0"/>
                </a:solidFill>
                <a:latin typeface="Arial Rounded MT Bold" pitchFamily="34" charset="0"/>
              </a:rPr>
              <a:t>Kill pre - erythrocytic forms of parasite</a:t>
            </a:r>
            <a:r>
              <a:rPr lang="en-US" sz="2600" dirty="0" smtClean="0">
                <a:solidFill>
                  <a:srgbClr val="7030A0"/>
                </a:solidFill>
                <a:latin typeface="Arial Rounded MT Bold" pitchFamily="34" charset="0"/>
              </a:rPr>
              <a:t>)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3000" dirty="0" smtClean="0">
                <a:solidFill>
                  <a:schemeClr val="bg1"/>
                </a:solidFill>
                <a:latin typeface="Arial Rounded MT Bold" pitchFamily="34" charset="0"/>
              </a:rPr>
              <a:t>- Pyrimethamine		- Proguanil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3000" dirty="0" smtClean="0">
                <a:solidFill>
                  <a:schemeClr val="bg1"/>
                </a:solidFill>
                <a:latin typeface="Arial Rounded MT Bold" pitchFamily="34" charset="0"/>
              </a:rPr>
              <a:t>- Primaquine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000" dirty="0" smtClean="0">
                <a:solidFill>
                  <a:srgbClr val="C00000"/>
                </a:solidFill>
                <a:latin typeface="Arial Rounded MT Bold" pitchFamily="34" charset="0"/>
              </a:rPr>
              <a:t>CLINICAL CURATIVES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2800" dirty="0" smtClean="0">
                <a:solidFill>
                  <a:srgbClr val="7030A0"/>
                </a:solidFill>
                <a:latin typeface="Arial Rounded MT Bold" pitchFamily="34" charset="0"/>
              </a:rPr>
              <a:t>(Blood schizonticides)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- </a:t>
            </a:r>
            <a:r>
              <a:rPr lang="en-US" sz="3000" dirty="0" smtClean="0">
                <a:solidFill>
                  <a:schemeClr val="bg1"/>
                </a:solidFill>
                <a:latin typeface="Arial Rounded MT Bold" pitchFamily="34" charset="0"/>
              </a:rPr>
              <a:t>Chloroquine		- Pyrimethamine           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3000" dirty="0" smtClean="0">
                <a:solidFill>
                  <a:schemeClr val="bg1"/>
                </a:solidFill>
                <a:latin typeface="Arial Rounded MT Bold" pitchFamily="34" charset="0"/>
              </a:rPr>
              <a:t>- Amodiaquine		- Lumefantrine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3000" dirty="0" smtClean="0">
                <a:solidFill>
                  <a:schemeClr val="bg1"/>
                </a:solidFill>
                <a:latin typeface="Arial Rounded MT Bold" pitchFamily="34" charset="0"/>
              </a:rPr>
              <a:t>- Quinine			- Artemisinin</a:t>
            </a:r>
          </a:p>
          <a:p>
            <a:pPr lvl="1">
              <a:buClr>
                <a:srgbClr val="C00000"/>
              </a:buClr>
              <a:buNone/>
            </a:pPr>
            <a:r>
              <a:rPr lang="en-US" sz="3000" dirty="0" smtClean="0">
                <a:solidFill>
                  <a:schemeClr val="bg1"/>
                </a:solidFill>
                <a:latin typeface="Arial Rounded MT Bold" pitchFamily="34" charset="0"/>
              </a:rPr>
              <a:t>- Mefloquine		- Atovaquone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2">
      <a:dk1>
        <a:sysClr val="windowText" lastClr="000000"/>
      </a:dk1>
      <a:lt1>
        <a:sysClr val="window" lastClr="FFFFFF"/>
      </a:lt1>
      <a:dk2>
        <a:srgbClr val="C00000"/>
      </a:dk2>
      <a:lt2>
        <a:srgbClr val="C00000"/>
      </a:lt2>
      <a:accent1>
        <a:srgbClr val="C00000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4210192</TotalTime>
  <Words>2013</Words>
  <Application>Microsoft Office PowerPoint</Application>
  <PresentationFormat>On-screen Show (4:3)</PresentationFormat>
  <Paragraphs>433</Paragraphs>
  <Slides>54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Apex</vt:lpstr>
      <vt:lpstr>ANTIMALARIAL DRUGS</vt:lpstr>
      <vt:lpstr>LEARNING OBJECTIVES</vt:lpstr>
      <vt:lpstr>MALARIA</vt:lpstr>
      <vt:lpstr>LIFE CYCLE OF PLASMODIUM</vt:lpstr>
      <vt:lpstr>LIFE CYCLE OF PLASMODIUM (contd.)</vt:lpstr>
      <vt:lpstr>Slide 6</vt:lpstr>
      <vt:lpstr>CHEMICAL CLASSIFICATION</vt:lpstr>
      <vt:lpstr>Slide 8</vt:lpstr>
      <vt:lpstr>THERAPEUTIC CLASSIFICATION</vt:lpstr>
      <vt:lpstr>Slide 10</vt:lpstr>
      <vt:lpstr>Slide 11</vt:lpstr>
      <vt:lpstr>Chemoprophylaxis (prevention of malaria in travellers)</vt:lpstr>
      <vt:lpstr>CHLOROQUINE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AMODIAQUINE</vt:lpstr>
      <vt:lpstr>Slide 22</vt:lpstr>
      <vt:lpstr>PIPERAQUINE</vt:lpstr>
      <vt:lpstr>ARTEMISININ &amp; DERIVATIVES</vt:lpstr>
      <vt:lpstr>Slide 25</vt:lpstr>
      <vt:lpstr>Slide 26</vt:lpstr>
      <vt:lpstr>HALOFANTRINE &amp;LUMEFANTRINE</vt:lpstr>
      <vt:lpstr>ANTIBIOTICS</vt:lpstr>
      <vt:lpstr>Slide 29</vt:lpstr>
      <vt:lpstr>QUININE &amp; QUINIDINE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MEFLOQUINE</vt:lpstr>
      <vt:lpstr>Slide 41</vt:lpstr>
      <vt:lpstr>Slide 42</vt:lpstr>
      <vt:lpstr>PRIMAQUINE</vt:lpstr>
      <vt:lpstr>Slide 44</vt:lpstr>
      <vt:lpstr>Slide 45</vt:lpstr>
      <vt:lpstr>Slide 46</vt:lpstr>
      <vt:lpstr>ATOVAQUONE</vt:lpstr>
      <vt:lpstr>PROGUANIL (chloroguanide)</vt:lpstr>
      <vt:lpstr>PYRIMETHAMINE</vt:lpstr>
      <vt:lpstr>Slide 50</vt:lpstr>
      <vt:lpstr>Slide 51</vt:lpstr>
      <vt:lpstr>Slide 52</vt:lpstr>
      <vt:lpstr>Slide 53</vt:lpstr>
      <vt:lpstr>Slide 54</vt:lpstr>
    </vt:vector>
  </TitlesOfParts>
  <Company>AMC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salman bakhtiar</dc:creator>
  <cp:lastModifiedBy>Dell</cp:lastModifiedBy>
  <cp:revision>134</cp:revision>
  <dcterms:created xsi:type="dcterms:W3CDTF">2005-12-08T04:37:06Z</dcterms:created>
  <dcterms:modified xsi:type="dcterms:W3CDTF">2014-04-30T05:35:54Z</dcterms:modified>
</cp:coreProperties>
</file>