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8" r:id="rId1"/>
  </p:sldMasterIdLst>
  <p:notesMasterIdLst>
    <p:notesMasterId r:id="rId91"/>
  </p:notesMasterIdLst>
  <p:handoutMasterIdLst>
    <p:handoutMasterId r:id="rId92"/>
  </p:handoutMasterIdLst>
  <p:sldIdLst>
    <p:sldId id="298" r:id="rId2"/>
    <p:sldId id="299" r:id="rId3"/>
    <p:sldId id="353" r:id="rId4"/>
    <p:sldId id="355" r:id="rId5"/>
    <p:sldId id="354" r:id="rId6"/>
    <p:sldId id="301" r:id="rId7"/>
    <p:sldId id="305" r:id="rId8"/>
    <p:sldId id="306" r:id="rId9"/>
    <p:sldId id="345" r:id="rId10"/>
    <p:sldId id="307" r:id="rId11"/>
    <p:sldId id="302" r:id="rId12"/>
    <p:sldId id="304" r:id="rId13"/>
    <p:sldId id="296" r:id="rId14"/>
    <p:sldId id="358" r:id="rId15"/>
    <p:sldId id="297" r:id="rId16"/>
    <p:sldId id="257" r:id="rId17"/>
    <p:sldId id="258" r:id="rId18"/>
    <p:sldId id="308" r:id="rId19"/>
    <p:sldId id="309" r:id="rId20"/>
    <p:sldId id="303" r:id="rId21"/>
    <p:sldId id="268" r:id="rId22"/>
    <p:sldId id="292" r:id="rId23"/>
    <p:sldId id="266" r:id="rId24"/>
    <p:sldId id="293" r:id="rId25"/>
    <p:sldId id="259" r:id="rId26"/>
    <p:sldId id="269" r:id="rId27"/>
    <p:sldId id="260" r:id="rId28"/>
    <p:sldId id="311" r:id="rId29"/>
    <p:sldId id="310" r:id="rId30"/>
    <p:sldId id="261" r:id="rId31"/>
    <p:sldId id="271" r:id="rId32"/>
    <p:sldId id="359" r:id="rId33"/>
    <p:sldId id="262" r:id="rId34"/>
    <p:sldId id="263" r:id="rId35"/>
    <p:sldId id="312" r:id="rId36"/>
    <p:sldId id="272" r:id="rId37"/>
    <p:sldId id="273" r:id="rId38"/>
    <p:sldId id="264" r:id="rId39"/>
    <p:sldId id="274" r:id="rId40"/>
    <p:sldId id="275" r:id="rId41"/>
    <p:sldId id="265" r:id="rId42"/>
    <p:sldId id="278" r:id="rId43"/>
    <p:sldId id="281" r:id="rId44"/>
    <p:sldId id="282" r:id="rId45"/>
    <p:sldId id="283" r:id="rId46"/>
    <p:sldId id="342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338" r:id="rId56"/>
    <p:sldId id="339" r:id="rId57"/>
    <p:sldId id="313" r:id="rId58"/>
    <p:sldId id="343" r:id="rId59"/>
    <p:sldId id="360" r:id="rId60"/>
    <p:sldId id="344" r:id="rId61"/>
    <p:sldId id="314" r:id="rId62"/>
    <p:sldId id="335" r:id="rId63"/>
    <p:sldId id="341" r:id="rId64"/>
    <p:sldId id="361" r:id="rId65"/>
    <p:sldId id="324" r:id="rId66"/>
    <p:sldId id="325" r:id="rId67"/>
    <p:sldId id="327" r:id="rId68"/>
    <p:sldId id="362" r:id="rId69"/>
    <p:sldId id="364" r:id="rId70"/>
    <p:sldId id="366" r:id="rId71"/>
    <p:sldId id="328" r:id="rId72"/>
    <p:sldId id="315" r:id="rId73"/>
    <p:sldId id="316" r:id="rId74"/>
    <p:sldId id="329" r:id="rId75"/>
    <p:sldId id="369" r:id="rId76"/>
    <p:sldId id="317" r:id="rId77"/>
    <p:sldId id="318" r:id="rId78"/>
    <p:sldId id="319" r:id="rId79"/>
    <p:sldId id="320" r:id="rId80"/>
    <p:sldId id="321" r:id="rId81"/>
    <p:sldId id="322" r:id="rId82"/>
    <p:sldId id="370" r:id="rId83"/>
    <p:sldId id="323" r:id="rId84"/>
    <p:sldId id="331" r:id="rId85"/>
    <p:sldId id="332" r:id="rId86"/>
    <p:sldId id="333" r:id="rId87"/>
    <p:sldId id="368" r:id="rId88"/>
    <p:sldId id="371" r:id="rId89"/>
    <p:sldId id="334" r:id="rId9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FF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440" autoAdjust="0"/>
    <p:restoredTop sz="94660"/>
  </p:normalViewPr>
  <p:slideViewPr>
    <p:cSldViewPr>
      <p:cViewPr varScale="1">
        <p:scale>
          <a:sx n="73" d="100"/>
          <a:sy n="73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FA082BA-C0D3-47E5-B623-6C183F585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1316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A98BBA2-09F3-4F37-9B45-F64BB564E927}" type="datetimeFigureOut">
              <a:rPr lang="en-US"/>
              <a:pPr>
                <a:defRPr/>
              </a:pPr>
              <a:t>6/25/2012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1E981C-1634-444E-821A-561B6947F3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27029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CD24C-28FB-4314-8550-6EBE9B6FD1C1}" type="datetime1">
              <a:rPr lang="en-US" smtClean="0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0FA2A-A3C8-4730-8A57-1793860A2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198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E7FF9-9214-4227-91BE-8E77B3BBAE2D}" type="datetime1">
              <a:rPr lang="en-US" smtClean="0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63049-9BD0-43AB-96F9-214F419389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256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16EA8-3F16-4F47-9E30-C407EFC14176}" type="datetime1">
              <a:rPr lang="en-US" smtClean="0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AED57-EA68-411A-B435-96BF3AE0BF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490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20B6E-4896-4B68-A885-CEF5BE20520C}" type="datetime1">
              <a:rPr lang="en-US" smtClean="0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777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8D917-08EB-4A95-801C-A094AF57F46F}" type="datetime1">
              <a:rPr lang="en-US" smtClean="0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D376A-EE7F-48F3-8966-0DD21C1756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121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D19FE-F978-4808-A0BC-546287106C65}" type="datetime1">
              <a:rPr lang="en-US" smtClean="0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827C1-4930-48FF-8855-687F3B7C3A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552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BD276-043C-43C9-AF0D-988B8D8263D2}" type="datetime1">
              <a:rPr lang="en-US" smtClean="0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187EC-5372-47B4-8A4D-3DFC97332E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112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AA170-117A-4D87-B918-D977254336BF}" type="datetime1">
              <a:rPr lang="en-US" smtClean="0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67B5C-BEA8-40AD-AD2B-125BEF2E31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439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454A3-B7FB-4952-9A76-5B415B2471A4}" type="datetime1">
              <a:rPr lang="en-US" smtClean="0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FC765-DEB5-453F-872C-890B9E683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832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D80C9-39B0-4A38-AF25-3DB92EFE2A19}" type="datetime1">
              <a:rPr lang="en-US" smtClean="0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08F3-B8B7-46D1-B7F1-7F7F8CFDF4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554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E5FD6-9E1C-46CF-8E87-84A8F3D5F332}" type="datetime1">
              <a:rPr lang="en-US" smtClean="0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8E528-A482-4A8C-9E0F-7478C8C8E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373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7FFF4B-DD1E-4820-9185-D82759126967}" type="datetime1">
              <a:rPr lang="en-US" smtClean="0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CCAE43-917A-4995-BFAE-BC699B7A55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ani-slide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7650"/>
            <a:ext cx="8991600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wis721 Ex B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5" descr="BISMILLAH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25621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685800" y="571500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FF"/>
                </a:solidFill>
              </a:rPr>
              <a:t>In the Name  of Allah , The Most Merciful &amp; The Most Beneficent</a:t>
            </a:r>
            <a:endParaRPr lang="en-GB" b="1">
              <a:solidFill>
                <a:srgbClr val="00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FC765-DEB5-453F-872C-890B9E6831A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4038600" cy="636587"/>
          </a:xfrm>
        </p:spPr>
        <p:txBody>
          <a:bodyPr/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GB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PROPHYLAXIS</a:t>
            </a:r>
            <a:endParaRPr lang="en-GB" sz="32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5181600" cy="5292725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BCG Vaccination</a:t>
            </a: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INH prophylaxis to vulnerable persons.</a:t>
            </a: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Incidence increasing----------</a:t>
            </a:r>
          </a:p>
          <a:p>
            <a:pPr eaLnBrk="1" hangingPunct="1"/>
            <a:r>
              <a:rPr lang="en-GB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Refugees \</a:t>
            </a: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HIV</a:t>
            </a: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Starvation</a:t>
            </a:r>
          </a:p>
          <a:p>
            <a:pPr eaLnBrk="1" hangingPunct="1"/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Immunocompromised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contacts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5867400" y="4419600"/>
            <a:ext cx="3048000" cy="17541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dirty="0">
                <a:solidFill>
                  <a:srgbClr val="FFC000"/>
                </a:solidFill>
              </a:rPr>
              <a:t>AIDS</a:t>
            </a:r>
          </a:p>
          <a:p>
            <a:r>
              <a:rPr lang="en-GB" dirty="0">
                <a:solidFill>
                  <a:srgbClr val="FFC000"/>
                </a:solidFill>
              </a:rPr>
              <a:t>Radiotherapy</a:t>
            </a:r>
          </a:p>
          <a:p>
            <a:r>
              <a:rPr lang="en-GB" dirty="0" err="1">
                <a:solidFill>
                  <a:srgbClr val="FFC000"/>
                </a:solidFill>
              </a:rPr>
              <a:t>Immunosuppressants</a:t>
            </a:r>
            <a:endParaRPr lang="en-GB" dirty="0">
              <a:solidFill>
                <a:srgbClr val="FFC000"/>
              </a:solidFill>
            </a:endParaRPr>
          </a:p>
          <a:p>
            <a:r>
              <a:rPr lang="en-GB" dirty="0">
                <a:solidFill>
                  <a:srgbClr val="FFC000"/>
                </a:solidFill>
              </a:rPr>
              <a:t>Corticosteroids</a:t>
            </a:r>
          </a:p>
          <a:p>
            <a:r>
              <a:rPr lang="en-GB" dirty="0">
                <a:solidFill>
                  <a:srgbClr val="FFC000"/>
                </a:solidFill>
              </a:rPr>
              <a:t>Malnutrition</a:t>
            </a:r>
          </a:p>
          <a:p>
            <a:r>
              <a:rPr lang="en-GB" dirty="0" err="1">
                <a:solidFill>
                  <a:srgbClr val="FFC000"/>
                </a:solidFill>
              </a:rPr>
              <a:t>anticancers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4342" name="Right Arrow 5"/>
          <p:cNvSpPr>
            <a:spLocks noChangeArrowheads="1"/>
          </p:cNvSpPr>
          <p:nvPr/>
        </p:nvSpPr>
        <p:spPr bwMode="auto">
          <a:xfrm>
            <a:off x="4953000" y="5029200"/>
            <a:ext cx="838200" cy="3810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81000"/>
            <a:ext cx="2438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304800" y="457200"/>
            <a:ext cx="8458200" cy="61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Special features of Anti-TB Treatment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GB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Longer duration of treatment 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Quick development of Resistance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multi-drug therapy(in combination) indicated so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Various regimens of drugs used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Duration of therapy dependent on the organ involved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Duration of treatment also depends upon the drugs used in a regimen.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FC765-DEB5-453F-872C-890B9E6831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533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Virtually any organ can be involved</a:t>
            </a: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/>
          <a:lstStyle/>
          <a:p>
            <a:pPr eaLnBrk="1" hangingPunct="1"/>
            <a:r>
              <a:rPr lang="en-GB" sz="2400" dirty="0" smtClean="0"/>
              <a:t>Lungs</a:t>
            </a:r>
          </a:p>
          <a:p>
            <a:pPr eaLnBrk="1" hangingPunct="1"/>
            <a:r>
              <a:rPr lang="en-GB" sz="2400" dirty="0" smtClean="0"/>
              <a:t>Lymph nodes</a:t>
            </a:r>
          </a:p>
          <a:p>
            <a:pPr eaLnBrk="1" hangingPunct="1"/>
            <a:r>
              <a:rPr lang="en-GB" sz="2400" dirty="0" smtClean="0"/>
              <a:t>Intestines</a:t>
            </a:r>
          </a:p>
          <a:p>
            <a:pPr eaLnBrk="1" hangingPunct="1"/>
            <a:r>
              <a:rPr lang="en-GB" sz="2400" dirty="0" smtClean="0"/>
              <a:t>liver</a:t>
            </a:r>
          </a:p>
          <a:p>
            <a:pPr eaLnBrk="1" hangingPunct="1"/>
            <a:r>
              <a:rPr lang="en-GB" sz="2400" dirty="0" smtClean="0"/>
              <a:t>Bones</a:t>
            </a:r>
          </a:p>
          <a:p>
            <a:pPr eaLnBrk="1" hangingPunct="1"/>
            <a:r>
              <a:rPr lang="en-GB" sz="2400" dirty="0" smtClean="0"/>
              <a:t>Skin</a:t>
            </a:r>
          </a:p>
          <a:p>
            <a:pPr eaLnBrk="1" hangingPunct="1"/>
            <a:r>
              <a:rPr lang="en-GB" sz="2400" dirty="0" smtClean="0"/>
              <a:t>F. Tube</a:t>
            </a:r>
          </a:p>
          <a:p>
            <a:pPr eaLnBrk="1" hangingPunct="1"/>
            <a:r>
              <a:rPr lang="en-GB" sz="2400" dirty="0" smtClean="0"/>
              <a:t>Ovaries</a:t>
            </a:r>
          </a:p>
          <a:p>
            <a:pPr eaLnBrk="1" hangingPunct="1"/>
            <a:r>
              <a:rPr lang="en-GB" sz="2400" dirty="0" smtClean="0"/>
              <a:t>Testis </a:t>
            </a:r>
          </a:p>
          <a:p>
            <a:pPr eaLnBrk="1" hangingPunct="1"/>
            <a:r>
              <a:rPr lang="en-GB" sz="2400" dirty="0" smtClean="0"/>
              <a:t>kidneys</a:t>
            </a:r>
          </a:p>
          <a:p>
            <a:pPr eaLnBrk="1" hangingPunct="1"/>
            <a:r>
              <a:rPr lang="en-GB" sz="2400" dirty="0" smtClean="0"/>
              <a:t>Bladder</a:t>
            </a:r>
          </a:p>
          <a:p>
            <a:pPr eaLnBrk="1" hangingPunct="1"/>
            <a:r>
              <a:rPr lang="en-GB" sz="2400" dirty="0" err="1" smtClean="0"/>
              <a:t>epididymus</a:t>
            </a:r>
            <a:endParaRPr lang="en-GB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0" y="1905000"/>
            <a:ext cx="4267200" cy="440055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i="1" u="sng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Impotant</a:t>
            </a:r>
            <a:r>
              <a:rPr lang="en-GB" sz="2000" i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points to be Noted</a:t>
            </a:r>
          </a:p>
          <a:p>
            <a:pPr>
              <a:defRPr/>
            </a:pPr>
            <a:endParaRPr lang="en-GB" sz="20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FFFF00"/>
                </a:solidFill>
              </a:rPr>
              <a:t>Primary TB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FFFF00"/>
                </a:solidFill>
              </a:rPr>
              <a:t>Secondary TB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 err="1">
                <a:solidFill>
                  <a:srgbClr val="FFFF00"/>
                </a:solidFill>
              </a:rPr>
              <a:t>Gohn’s</a:t>
            </a:r>
            <a:r>
              <a:rPr lang="en-GB" sz="2000" dirty="0">
                <a:solidFill>
                  <a:srgbClr val="FFFF00"/>
                </a:solidFill>
              </a:rPr>
              <a:t> Complex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FFFF00"/>
                </a:solidFill>
              </a:rPr>
              <a:t>“</a:t>
            </a:r>
            <a:r>
              <a:rPr lang="en-GB" sz="2000" dirty="0" err="1">
                <a:solidFill>
                  <a:srgbClr val="FFFF00"/>
                </a:solidFill>
              </a:rPr>
              <a:t>Caseation</a:t>
            </a:r>
            <a:r>
              <a:rPr lang="en-GB" sz="2000" dirty="0">
                <a:solidFill>
                  <a:srgbClr val="FFFF00"/>
                </a:solidFill>
              </a:rPr>
              <a:t>”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 err="1">
                <a:solidFill>
                  <a:srgbClr val="FFFF00"/>
                </a:solidFill>
              </a:rPr>
              <a:t>BCG</a:t>
            </a:r>
            <a:endParaRPr lang="en-GB" sz="20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 err="1">
                <a:solidFill>
                  <a:srgbClr val="FFFF00"/>
                </a:solidFill>
              </a:rPr>
              <a:t>Mantoux</a:t>
            </a:r>
            <a:r>
              <a:rPr lang="en-GB" sz="2000" dirty="0">
                <a:solidFill>
                  <a:srgbClr val="FFFF00"/>
                </a:solidFill>
              </a:rPr>
              <a:t> test</a:t>
            </a:r>
          </a:p>
          <a:p>
            <a:pPr>
              <a:defRPr/>
            </a:pPr>
            <a:r>
              <a:rPr lang="en-GB" sz="2000" dirty="0">
                <a:solidFill>
                  <a:srgbClr val="FFFF00"/>
                </a:solidFill>
              </a:rPr>
              <a:t>Or Tuberculin test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 err="1">
                <a:solidFill>
                  <a:srgbClr val="FFFF00"/>
                </a:solidFill>
              </a:rPr>
              <a:t>DOTs</a:t>
            </a:r>
            <a:endParaRPr lang="en-GB" sz="20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FFFF00"/>
                </a:solidFill>
              </a:rPr>
              <a:t>Sterilizing Agents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FFFF00"/>
                </a:solidFill>
              </a:rPr>
              <a:t>Clinical Use of </a:t>
            </a:r>
            <a:r>
              <a:rPr lang="en-GB" sz="2000" dirty="0" err="1">
                <a:solidFill>
                  <a:srgbClr val="FFFF00"/>
                </a:solidFill>
              </a:rPr>
              <a:t>INH</a:t>
            </a:r>
            <a:r>
              <a:rPr lang="en-GB" sz="2000" dirty="0">
                <a:solidFill>
                  <a:srgbClr val="FFFF00"/>
                </a:solidFill>
              </a:rPr>
              <a:t> resistant strains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rgbClr val="FFFF00"/>
                </a:solidFill>
              </a:rPr>
              <a:t>Atypical </a:t>
            </a:r>
            <a:r>
              <a:rPr lang="en-GB" sz="2000" dirty="0" err="1">
                <a:solidFill>
                  <a:srgbClr val="FFFF00"/>
                </a:solidFill>
              </a:rPr>
              <a:t>Mycobacteria</a:t>
            </a:r>
            <a:r>
              <a:rPr lang="en-GB" sz="2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1524000"/>
            <a:ext cx="6248400" cy="1754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Anti Tubercular </a:t>
            </a:r>
          </a:p>
          <a:p>
            <a:pPr algn="ctr"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Drugs</a:t>
            </a:r>
            <a:endParaRPr lang="en-GB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FC765-DEB5-453F-872C-890B9E6831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5943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First ATT was PAS--------- 1943 by Lehman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Streptomycin…………..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Wakesman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Schatz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Thiacetazone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---------------1946 by Domagk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Isoniazid-------------------------1952 by squib,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roche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Bayer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Pyrazinamide -------------------------1952  by Kushner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Rifamycins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----------------------------  1957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sensi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Ethambutol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--------------------------- 1961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lederle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labs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Moxifloxacin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PA- 824, TMC- 207   under clinical testing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2405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762000"/>
            <a:ext cx="85344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Classified into two groups.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3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First line Drugs </a:t>
            </a:r>
          </a:p>
          <a:p>
            <a:pPr marL="609600" indent="-609600" eaLnBrk="1" hangingPunct="1">
              <a:lnSpc>
                <a:spcPct val="150000"/>
              </a:lnSpc>
              <a:buAutoNum type="arabicPeriod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150000"/>
              </a:lnSpc>
              <a:buAutoNum type="arabicPeriod"/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Isoniazid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(INH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09600" indent="-609600" eaLnBrk="1" hangingPunct="1">
              <a:lnSpc>
                <a:spcPct val="150000"/>
              </a:lnSpc>
              <a:buAutoNum type="arabicPeriod" startAt="2"/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Rifampicin</a:t>
            </a:r>
          </a:p>
          <a:p>
            <a:pPr marL="609600" indent="-609600" eaLnBrk="1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	Pyrazinamide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	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Ethambutol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	Streptomycin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FC765-DEB5-453F-872C-890B9E6831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4375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C000"/>
                </a:solidFill>
              </a:rPr>
              <a:t>II.   Second Line Drugs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marL="609600" indent="-60960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Para-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aminosalicylic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acid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Thiacetazone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Ethionamide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 2"/>
              <a:buChar char="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Kanamycin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 2"/>
              <a:buChar char="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Amikacin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Capreomycin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Cycloserine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Ciproflaxacin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/ Levofloxacin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Macrolides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Tetracyclins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Clofazimine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Rifabutin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5867400" cy="609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Isoniazid</a:t>
            </a:r>
            <a:r>
              <a:rPr lang="en-US" sz="2800" dirty="0" smtClean="0">
                <a:solidFill>
                  <a:srgbClr val="FFC000"/>
                </a:solidFill>
              </a:rPr>
              <a:t> (INH) </a:t>
            </a:r>
            <a:r>
              <a:rPr lang="en-US" sz="1600" dirty="0" err="1" smtClean="0">
                <a:solidFill>
                  <a:srgbClr val="FFC000"/>
                </a:solidFill>
              </a:rPr>
              <a:t>Nydrazid</a:t>
            </a:r>
            <a:endParaRPr lang="en-US" sz="1600" dirty="0" smtClean="0">
              <a:solidFill>
                <a:srgbClr val="FFC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Synthesized in 1952. Primary  anti T.B drug. 	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Chemistry: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Hydrazide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-nicotinic acid . MW = 137  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Structure is similar to pyridoxine and a MAO inhibitor </a:t>
            </a:r>
            <a:r>
              <a:rPr lang="en-US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Iproniazid</a:t>
            </a:r>
            <a:r>
              <a:rPr lang="en-US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/>
              <a:t>	</a:t>
            </a:r>
            <a:endParaRPr lang="en-US" sz="2800" dirty="0" smtClean="0"/>
          </a:p>
        </p:txBody>
      </p:sp>
      <p:sp>
        <p:nvSpPr>
          <p:cNvPr id="20485" name="Hexagon 9"/>
          <p:cNvSpPr>
            <a:spLocks noChangeArrowheads="1"/>
          </p:cNvSpPr>
          <p:nvPr/>
        </p:nvSpPr>
        <p:spPr bwMode="auto">
          <a:xfrm rot="-5400000">
            <a:off x="7562850" y="590550"/>
            <a:ext cx="914400" cy="647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533400"/>
          </a:xfrm>
        </p:spPr>
        <p:txBody>
          <a:bodyPr>
            <a:normAutofit fontScale="90000"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GB" sz="3200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Mechanism of Action</a:t>
            </a:r>
            <a:endParaRPr lang="en-GB" sz="3200" u="sng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</p:spPr>
        <p:txBody>
          <a:bodyPr/>
          <a:lstStyle/>
          <a:p>
            <a:pPr marL="609600" indent="-60960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Inhibition of synthesis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mycolic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acid in cell bacterial wall. it also</a:t>
            </a:r>
          </a:p>
          <a:p>
            <a:pPr marL="609600" indent="-60960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inhibiTs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DNA &amp; RNA synthesis.</a:t>
            </a:r>
          </a:p>
          <a:p>
            <a:pPr marL="609600" indent="-60960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INH is activated by mycobacterial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kat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catalase –peroxidase </a:t>
            </a:r>
          </a:p>
          <a:p>
            <a:pPr marL="609600" indent="-60960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Nicotinoyl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-NADP, inhibits bacterial DHF Enzyme …….. Blocks nucleic acid synthesis </a:t>
            </a:r>
          </a:p>
          <a:p>
            <a:pPr marL="609600" indent="-60960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Highly selective for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M.tub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Most of atypical ones are resistant to INH .</a:t>
            </a:r>
          </a:p>
          <a:p>
            <a:pPr marL="609600" indent="-60960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Bacteriostatic in low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Bactericidal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high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Active against both intracellular and extracellular mycobacteria.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657600" cy="84929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Resistance </a:t>
            </a:r>
            <a:endParaRPr lang="en-GB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7200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Increased levels of product of 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 gene.</a:t>
            </a:r>
          </a:p>
          <a:p>
            <a:pPr eaLnBrk="1" hangingPunct="1">
              <a:lnSpc>
                <a:spcPct val="20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Mutation for deletion of 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</a:rPr>
              <a:t>kat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en-GB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(encodes </a:t>
            </a:r>
            <a:r>
              <a:rPr lang="en-GB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bact</a:t>
            </a:r>
            <a:r>
              <a:rPr lang="en-GB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catalase)</a:t>
            </a:r>
          </a:p>
          <a:p>
            <a:pPr eaLnBrk="1" hangingPunct="1">
              <a:lnSpc>
                <a:spcPct val="200000"/>
              </a:lnSpc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Absence of catalase leads to resistance</a:t>
            </a:r>
            <a:r>
              <a:rPr lang="en-GB" sz="2400" dirty="0" smtClean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3810000" y="2895600"/>
            <a:ext cx="4572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2514600"/>
            <a:ext cx="8763000" cy="2819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609600" indent="-609600" algn="ctr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ALLAH LOVES THE BELIEVERS </a:t>
            </a:r>
          </a:p>
          <a:p>
            <a:pPr marL="609600" indent="-609600" algn="ctr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WHO EARN THEIR LIVING THROUGH LAWFUL</a:t>
            </a:r>
          </a:p>
          <a:p>
            <a:pPr marL="609600" indent="-609600" algn="ctr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MEANS</a:t>
            </a:r>
            <a:r>
              <a:rPr lang="en-US" sz="1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800" i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000" i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i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</a:t>
            </a:r>
            <a:r>
              <a:rPr lang="en-US" sz="2000" i="1" kern="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Tabarani</a:t>
            </a:r>
            <a:r>
              <a:rPr lang="en-US" sz="2000" i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9221" name="WordArt 4"/>
          <p:cNvSpPr>
            <a:spLocks noChangeArrowheads="1" noChangeShapeType="1" noTextEdit="1"/>
          </p:cNvSpPr>
          <p:nvPr/>
        </p:nvSpPr>
        <p:spPr bwMode="auto">
          <a:xfrm>
            <a:off x="2743200" y="838200"/>
            <a:ext cx="3810000" cy="609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Hadith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Shareef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FC765-DEB5-453F-872C-890B9E6831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334000" cy="533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marL="484632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Pharmacokinetics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GB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Well absorbed orally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PP levels reached within 2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hrs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Well distributed to all tissues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Crosses BBB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Acetylated in liver (Fast &amp; Slow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Acet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Fast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acetylators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are dominant trait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Slow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acet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is recessive trait.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Excreted 95 % in urine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>
            <a:normAutofit fontScale="90000"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Therapeutic Uses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838200"/>
            <a:ext cx="8229600" cy="56388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b="1" dirty="0" smtClean="0">
                <a:solidFill>
                  <a:srgbClr val="FFFF00"/>
                </a:solidFill>
              </a:rPr>
              <a:t>I.</a:t>
            </a: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 Treatment of T.B: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combination for Many forms of TB.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	For Prevention of TB :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as single agent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a.	Newborns	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b.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mmuno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-compromised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c.	New converters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d. (HIV &amp; AIDS)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2971800" cy="609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Dose:</a:t>
            </a:r>
            <a:endParaRPr lang="en-US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77724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2-5 mg /Kg / day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Typical Adult dose is 300 mg</a:t>
            </a:r>
          </a:p>
          <a:p>
            <a:pPr eaLnBrk="1" hangingPunct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57070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Advantages of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Isoniazid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endParaRPr lang="en-US" sz="2800" dirty="0" smtClean="0"/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most active drug against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Myco.TB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High selectivity against mycobacteria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Bactericidal action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Cost-effective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Easily available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Orally administered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5125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AutoNum type="arabicPeriod" startAt="7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 startAt="7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Well absorbed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 startAt="7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Widely distributed in body tissues/fluids</a:t>
            </a:r>
          </a:p>
          <a:p>
            <a:pPr marL="990600" lvl="1" indent="-533400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Enters macrophages</a:t>
            </a:r>
          </a:p>
          <a:p>
            <a:pPr marL="990600" lvl="1" indent="-533400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Penetrates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caseous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material</a:t>
            </a:r>
          </a:p>
          <a:p>
            <a:pPr marL="990600" lvl="1" indent="-533400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Crosses Blood-Brain Barrier</a:t>
            </a:r>
          </a:p>
          <a:p>
            <a:pPr marL="0" indent="0" eaLnBrk="1" hangingPunct="1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9.	Single dose administration</a:t>
            </a:r>
          </a:p>
          <a:p>
            <a:pPr marL="0" indent="0" eaLnBrk="1" hangingPunct="1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10.	Low incidence of serious toxicity</a:t>
            </a:r>
          </a:p>
          <a:p>
            <a:pPr marL="609600" indent="-609600" eaLnBrk="1" hangingPunct="1">
              <a:buFont typeface="Wingdings" pitchFamily="2" charset="2"/>
              <a:buAutoNum type="arabicPeriod" startAt="9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32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Most important adverse effect are: </a:t>
            </a:r>
          </a:p>
          <a:p>
            <a:pPr marL="609600" indent="-609600" eaLnBrk="1" hangingPunct="1">
              <a:buFontTx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Liver damage by Acetyl hydralazine</a:t>
            </a:r>
          </a:p>
          <a:p>
            <a:pPr marL="609600" indent="-609600" eaLnBrk="1" hangingPunct="1">
              <a:buFontTx/>
              <a:buAutoNum type="arabicPeriod"/>
            </a:pP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Peripheral Neuropathy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Prevention: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admin of </a:t>
            </a:r>
            <a:r>
              <a:rPr lang="en-US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Pyridoxine 25-50 mg/day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81000"/>
            <a:ext cx="8458200" cy="6096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b="1" dirty="0" smtClean="0"/>
              <a:t>	</a:t>
            </a:r>
            <a:r>
              <a:rPr lang="en-US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Other Adverse effects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 startAt="3"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CNS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effects</a:t>
            </a:r>
          </a:p>
          <a:p>
            <a:pPr marL="609600" indent="-609600" eaLnBrk="1" hangingPunct="1">
              <a:buClr>
                <a:schemeClr val="tx1"/>
              </a:buClr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Mental disturbances, incoordination,</a:t>
            </a:r>
          </a:p>
          <a:p>
            <a:pPr marL="609600" indent="-609600" eaLnBrk="1" hangingPunct="1">
              <a:buClr>
                <a:schemeClr val="tx1"/>
              </a:buClr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optic neuritis and convulsions</a:t>
            </a:r>
          </a:p>
          <a:p>
            <a:pPr marL="609600" indent="-609600" algn="just" eaLnBrk="1" hangingPunct="1">
              <a:buClr>
                <a:schemeClr val="tx1"/>
              </a:buClr>
              <a:buFontTx/>
              <a:buAutoNum type="arabicPeriod" startAt="4"/>
            </a:pP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buClr>
                <a:schemeClr val="tx1"/>
              </a:buClr>
              <a:buFontTx/>
              <a:buAutoNum type="arabicPeriod" startAt="4"/>
            </a:pP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AllergicReactions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Fever, skin rashes, Rarely SLE</a:t>
            </a:r>
          </a:p>
          <a:p>
            <a:pPr marL="609600" indent="-609600" algn="just" eaLnBrk="1" hangingPunct="1">
              <a:buClr>
                <a:schemeClr val="tx1"/>
              </a:buClr>
              <a:buFontTx/>
              <a:buAutoNum type="arabicPeriod" startAt="4"/>
            </a:pP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buClr>
                <a:schemeClr val="tx1"/>
              </a:buClr>
              <a:buFontTx/>
              <a:buAutoNum type="arabicPeriod" startAt="4"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Inhibits the metabolism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Phenytoin 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 startAt="4"/>
            </a:pP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 startAt="4"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Miscellaneous:-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Hematologic abnormalities, tinnitus and gastrointestinal discomfort.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5486400" cy="83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	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Rifampicin</a:t>
            </a:r>
            <a:r>
              <a:rPr lang="en-US" sz="3200" b="1" dirty="0" smtClean="0">
                <a:solidFill>
                  <a:srgbClr val="FFFF00"/>
                </a:solidFill>
              </a:rPr>
              <a:t> or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afampin</a:t>
            </a:r>
            <a:endParaRPr lang="en-US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34400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Large molecule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Semisynthetic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Derivative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Rifamycin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obtained from </a:t>
            </a:r>
            <a:r>
              <a:rPr lang="en-US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Streptomycis</a:t>
            </a:r>
            <a:r>
              <a:rPr lang="en-US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Mediterranei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Also covers some Gram +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Gram –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enteric bacteria 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 cross resistance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other classes of anti-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bacterials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but exists between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rifamycin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derivatives. 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dirty="0" smtClean="0"/>
              <a:t>		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2895600" cy="4945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>
              <a:defRPr/>
            </a:pPr>
            <a:r>
              <a:rPr lang="en-GB" dirty="0" smtClean="0">
                <a:solidFill>
                  <a:srgbClr val="FFFF00"/>
                </a:solidFill>
                <a:latin typeface="Lucida Calligraphy" pitchFamily="66" charset="0"/>
              </a:rPr>
              <a:t>MOA</a:t>
            </a:r>
            <a:endParaRPr lang="en-GB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735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Binds with </a:t>
            </a:r>
            <a:r>
              <a:rPr lang="el-GR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subunit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bacterial DNA dependent RNA polymerase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inhibit RNA synthesis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Bactericidal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mycobacteria as it penetrates well into most of tissues &amp; macrophages.  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7630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Resistance</a:t>
            </a:r>
            <a:endParaRPr lang="en-US" u="sng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Point mutation in </a:t>
            </a:r>
            <a:r>
              <a:rPr lang="en-US" sz="2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rpo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kinetics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Absorbed well orally, highly lipid soluble, 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Distributed to all body tissues &amp; fluids (CSF, saliva, tears, urine,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faeces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sweat)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Excreted in bile 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undergoes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entero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-hepatic circulation 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Excreted as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deacylated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metabolite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faeces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(Small amount appears in urine &amp; discolors it) </a:t>
            </a:r>
          </a:p>
          <a:p>
            <a:pPr eaLnBrk="1" hangingPunct="1"/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Potent Hepatic microsomal enzyme inducer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b="1" u="sng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Dose:</a:t>
            </a:r>
            <a:r>
              <a:rPr lang="en-US" sz="360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mg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/kg/day or 600 mg /day for 6 months  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u="sng" dirty="0" smtClean="0">
              <a:solidFill>
                <a:srgbClr val="FFFF00"/>
              </a:solidFill>
            </a:endParaRPr>
          </a:p>
          <a:p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066800"/>
            <a:ext cx="8077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FC765-DEB5-453F-872C-890B9E6831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9959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6126163"/>
          </a:xfrm>
        </p:spPr>
        <p:txBody>
          <a:bodyPr/>
          <a:lstStyle/>
          <a:p>
            <a:pPr marL="609600" indent="-609600" algn="just" eaLnBrk="1" hangingPunct="1">
              <a:buFont typeface="Wingdings" pitchFamily="2" charset="2"/>
              <a:buNone/>
            </a:pPr>
            <a:r>
              <a:rPr lang="en-US" sz="32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 Bacterial Spectrum</a:t>
            </a:r>
          </a:p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Mycobacterium T.B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Mycobacterium </a:t>
            </a:r>
            <a:r>
              <a:rPr lang="en-US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Leprae</a:t>
            </a:r>
            <a:endParaRPr lang="en-US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i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i="1" dirty="0" err="1" smtClean="0">
                <a:solidFill>
                  <a:srgbClr val="FFFF00"/>
                </a:solidFill>
              </a:rPr>
              <a:t>Meningococcus</a:t>
            </a:r>
            <a:endParaRPr lang="en-US" i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i="1" dirty="0" smtClean="0">
                <a:solidFill>
                  <a:srgbClr val="FFFF00"/>
                </a:solidFill>
              </a:rPr>
              <a:t>H. </a:t>
            </a:r>
            <a:r>
              <a:rPr lang="en-US" i="1" dirty="0" err="1" smtClean="0">
                <a:solidFill>
                  <a:srgbClr val="FFFF00"/>
                </a:solidFill>
              </a:rPr>
              <a:t>Influenzae</a:t>
            </a:r>
            <a:endParaRPr lang="en-US" i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5</a:t>
            </a:r>
            <a:r>
              <a:rPr lang="en-US" sz="2800" dirty="0" smtClean="0"/>
              <a:t>.   </a:t>
            </a:r>
            <a:r>
              <a:rPr lang="en-US" i="1" dirty="0" smtClean="0">
                <a:solidFill>
                  <a:srgbClr val="FFFF00"/>
                </a:solidFill>
              </a:rPr>
              <a:t>Staphylococci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6.</a:t>
            </a:r>
            <a:r>
              <a:rPr lang="en-US" dirty="0" smtClean="0"/>
              <a:t>	</a:t>
            </a:r>
            <a:r>
              <a:rPr lang="en-US" i="1" dirty="0" smtClean="0">
                <a:solidFill>
                  <a:srgbClr val="FFFF00"/>
                </a:solidFill>
              </a:rPr>
              <a:t>Pneumococci-</a:t>
            </a:r>
            <a:r>
              <a:rPr lang="en-US" dirty="0" smtClean="0"/>
              <a:t>-- Penicillin resistant strains. </a:t>
            </a:r>
          </a:p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67494"/>
            <a:ext cx="4191000" cy="7231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Therapeutic Uses</a:t>
            </a:r>
          </a:p>
        </p:txBody>
      </p:sp>
      <p:sp>
        <p:nvSpPr>
          <p:cNvPr id="35845" name="Content Placeholder 5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5486400"/>
          </a:xfrm>
        </p:spPr>
        <p:txBody>
          <a:bodyPr/>
          <a:lstStyle/>
          <a:p>
            <a:pPr eaLnBrk="1" hangingPunct="1">
              <a:lnSpc>
                <a:spcPct val="250000"/>
              </a:lnSpc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Mycobacterial infections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→ 600 mg/day (10mg/kg/day)</a:t>
            </a:r>
          </a:p>
          <a:p>
            <a:pPr eaLnBrk="1" hangingPunct="1">
              <a:lnSpc>
                <a:spcPct val="250000"/>
              </a:lnSpc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Meningococcal carrier state → 600 mg 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bd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 x 2 days</a:t>
            </a:r>
          </a:p>
          <a:p>
            <a:pPr eaLnBrk="1" hangingPunct="1">
              <a:lnSpc>
                <a:spcPct val="250000"/>
              </a:lnSpc>
            </a:pPr>
            <a:r>
              <a:rPr lang="en-US" sz="2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Hemophilus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influenzae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→ 20mg /kg/day x 4 days</a:t>
            </a:r>
          </a:p>
          <a:p>
            <a:pPr eaLnBrk="1" hangingPunct="1">
              <a:lnSpc>
                <a:spcPct val="250000"/>
              </a:lnSpc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Staphylococcal carrier state → in combination with other agent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495800"/>
          </a:xfrm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Penicillin resistant pneumococci  in meningitis </a:t>
            </a:r>
          </a:p>
          <a:p>
            <a:pPr lvl="0">
              <a:lnSpc>
                <a:spcPct val="200000"/>
              </a:lnSpc>
            </a:pPr>
            <a:r>
              <a:rPr lang="en-US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Staph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infections like 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prosthetic valve endocarditis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osteomyelitis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Alternative of INH prophylaxis </a:t>
            </a:r>
          </a:p>
          <a:p>
            <a:pPr lvl="0">
              <a:lnSpc>
                <a:spcPct val="200000"/>
              </a:lnSpc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Atypical mycobacterial infections</a:t>
            </a:r>
            <a:endParaRPr lang="en-GB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2758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83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sz="3200" u="sng" dirty="0" smtClean="0">
                <a:solidFill>
                  <a:srgbClr val="00FFFF"/>
                </a:solidFill>
                <a:latin typeface="Lucida Calligraphy" pitchFamily="66" charset="0"/>
              </a:rPr>
              <a:t>Adverse effects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763000" cy="5257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Serious toxicity is rare.</a:t>
            </a:r>
          </a:p>
          <a:p>
            <a:pPr marL="1676400" lvl="1" indent="-533400">
              <a:buFont typeface="Wingdings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Flue-like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syndrome</a:t>
            </a:r>
          </a:p>
          <a:p>
            <a:pPr marL="1676400" lvl="1" indent="-533400"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GIT upsets</a:t>
            </a:r>
          </a:p>
          <a:p>
            <a:pPr marL="1676400" lvl="1" indent="-533400"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Skin rash and fever</a:t>
            </a:r>
          </a:p>
          <a:p>
            <a:pPr marL="1676400" lvl="1" indent="-533400"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Harmless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orange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discoloration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urine, sweat, tears and contact lenses.</a:t>
            </a:r>
          </a:p>
          <a:p>
            <a:pPr marL="1676400" lvl="1" indent="-533400"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Hepatotoxicity ………Jaundice</a:t>
            </a:r>
          </a:p>
          <a:p>
            <a:pPr marL="1676400" lvl="1" indent="-533400"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Potent Enzyme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nducer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.increased metabolism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drugs, including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Oral Contraceptives 	Warfarin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Methadone                	Corticosteroids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	Sulfonylureas                     Digoxin		   		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4876800" y="4572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67494"/>
            <a:ext cx="4343400" cy="570706"/>
          </a:xfrm>
        </p:spPr>
        <p:txBody>
          <a:bodyPr>
            <a:normAutofit fontScale="90000"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u="sng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- Pyrazinamide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229600" cy="5257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synthetic analog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Nicotinamide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Slightly soluble in water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Cheaper compound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Active against intracellular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Mycobacteria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400" i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Inactive at neutral pH but at 5.5, it inhibits tubercle bacilli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Uses</a:t>
            </a:r>
          </a:p>
          <a:p>
            <a:pPr eaLnBrk="1" hangingPunct="1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Pulmonary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T.B.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T.B.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meningitis </a:t>
            </a:r>
          </a:p>
          <a:p>
            <a:pPr eaLnBrk="1" hangingPunct="1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Bone T.B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Resistance develop rapidly (due to mutation in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pnc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A)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Dose:</a:t>
            </a:r>
            <a:r>
              <a:rPr lang="en-US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25 mg/kg/day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→ …………serum levels 30 – 50 µg/ml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>
              <a:cs typeface="Arial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	</a:t>
            </a:r>
            <a:endParaRPr lang="en-US" b="1" dirty="0" smtClean="0">
              <a:solidFill>
                <a:schemeClr val="hlin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3581400" cy="5707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defRPr/>
            </a:pPr>
            <a:r>
              <a:rPr lang="en-GB" sz="2800" dirty="0" err="1" smtClean="0"/>
              <a:t>Pyrazinamide</a:t>
            </a:r>
            <a:r>
              <a:rPr lang="en-GB" sz="2800" dirty="0" smtClean="0"/>
              <a:t> (cont)</a:t>
            </a:r>
            <a:endParaRPr lang="en-GB" sz="2800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87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Absorbed readily from GIT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Widely distributed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t½ is 12 – 24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hrs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Adverse effects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Hepatotoxicity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i="1" dirty="0" err="1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Hyperuricemia</a:t>
            </a:r>
            <a:r>
              <a:rPr lang="en-US" sz="3200" i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→ gouty arthritis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Nausea vomiting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Drug fever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Malaise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4038600" cy="5707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Therapeutic Uses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616575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sz="2400" dirty="0" smtClean="0"/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Treatment of T.B in Combination with INH and Rifampicin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prevention of active disease in close contacts with multidrug resistant cases, 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combination with ciprofloxacin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ofloaxacin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4800600" cy="5707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Ethambutol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5" name="Content Placeholder 6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Source &amp; Chemistry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Synthetic anti TB Agent.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Dextro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isomer of 2, 2 ethylene di amino- di- L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butamol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water soluble, heat stable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u="sng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MOA</a:t>
            </a:r>
            <a:endParaRPr lang="en-US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Inhibits synthesis of </a:t>
            </a:r>
            <a:r>
              <a:rPr lang="en-US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arabino-galactane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essential component of cell wall of Mycobacterium ( by inhibiting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arabinosyl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transferases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Enhances the activity of lipophilic drugs such as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Rifampicin &amp;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ofloxacin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GB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962400" cy="914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FFFF"/>
                </a:solidFill>
                <a:latin typeface="Lucida Calligraphy" pitchFamily="66" charset="0"/>
              </a:rPr>
              <a:t>Ethambuto</a:t>
            </a:r>
            <a:r>
              <a:rPr lang="en-US" b="1" dirty="0" err="1" smtClean="0">
                <a:solidFill>
                  <a:srgbClr val="00FFFF"/>
                </a:solidFill>
                <a:latin typeface="Lucida Calligraphy" pitchFamily="66" charset="0"/>
              </a:rPr>
              <a:t>l</a:t>
            </a:r>
            <a:endParaRPr lang="en-US" b="1" dirty="0" smtClean="0">
              <a:solidFill>
                <a:srgbClr val="00FFFF"/>
              </a:solidFill>
              <a:latin typeface="Lucida Calligraphy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US" sz="32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Ph: Kinetics 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Absorbed well orally    -.. -2 – 4 hrs → P. plasma level 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50% excreted in urine &amp; 20%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faeces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Cross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B.B.B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when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meninges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inflammed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Resistance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Emerges rapidly 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Mutations resulting in over expression of </a:t>
            </a:r>
            <a:r>
              <a:rPr lang="en-US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emb</a:t>
            </a:r>
            <a:r>
              <a:rPr lang="en-US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gene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Mutation within the structural gene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emb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Dose:	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15 mg/kg/day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Orally Once daily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Content Placeholder 6"/>
          <p:cNvSpPr>
            <a:spLocks noGrp="1"/>
          </p:cNvSpPr>
          <p:nvPr>
            <p:ph idx="1"/>
          </p:nvPr>
        </p:nvSpPr>
        <p:spPr>
          <a:xfrm>
            <a:off x="152400" y="457200"/>
            <a:ext cx="6629400" cy="62484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Clinical uses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15 -25 mg/kg/day with INH &amp; Rifampin in pulmonary T.B.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Higher doses for T.B. meningitis 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b="1" u="sng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ADVERSE EFFECTS</a:t>
            </a:r>
          </a:p>
          <a:p>
            <a:pPr eaLnBrk="1" hangingPunct="1"/>
            <a:r>
              <a:rPr lang="en-US" sz="200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Loss of usual acuity…………..</a:t>
            </a:r>
            <a:r>
              <a:rPr lang="en-US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Retrobulbar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neuritis</a:t>
            </a:r>
            <a:r>
              <a:rPr lang="en-US" sz="200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……..tubular vision so contraindicated in children under five years.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Loss of red – green color appreciation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Interstitial nephritis 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Drug fever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Rash, 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Confusion 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GI. Upset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4" y="4648200"/>
            <a:ext cx="20224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2286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FC765-DEB5-453F-872C-890B9E6831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4876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3810000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94948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69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>
              <a:defRPr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Aminoglycosides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7" name="Content Placeholder 6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72000"/>
          </a:xfrm>
        </p:spPr>
        <p:txBody>
          <a:bodyPr/>
          <a:lstStyle/>
          <a:p>
            <a:pPr eaLnBrk="1" hangingPunct="1"/>
            <a:r>
              <a:rPr lang="en-US" sz="3200" i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Streptomycin </a:t>
            </a:r>
          </a:p>
          <a:p>
            <a:pPr eaLnBrk="1" hangingPunct="1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Kenamycin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Amikacin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Viomycin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Active against </a:t>
            </a:r>
            <a:r>
              <a:rPr lang="en-US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extra cellular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Mycobacteria.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mycobacteria  are inhibited but non T.B are resistant. </a:t>
            </a:r>
          </a:p>
          <a:p>
            <a:endParaRPr lang="en-GB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5638800" cy="6469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5-		</a:t>
            </a:r>
            <a:r>
              <a:rPr lang="en-US" b="1" i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Streptomycin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5105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Belongs to Aminoglycosides antibiotics.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Obtained from </a:t>
            </a:r>
            <a:r>
              <a:rPr lang="en-US" sz="2800" i="1" dirty="0" err="1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streptomyces</a:t>
            </a:r>
            <a:r>
              <a:rPr lang="en-US" sz="2800" i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griseus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First line Anti TB drug.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It has last priority, may be used to kill resistant strains of organism.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Dose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15 mg /kg/ day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Given I/M in dose of 1G daily.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4114800" cy="8382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FFFF"/>
                </a:solidFill>
                <a:latin typeface="Lucida Calligraphy" pitchFamily="66" charset="0"/>
              </a:rPr>
              <a:t>MOA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	</a:t>
            </a:r>
            <a:r>
              <a:rPr lang="en-US" sz="36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Bactericidal</a:t>
            </a:r>
          </a:p>
          <a:p>
            <a:pPr marL="609600" indent="-60960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	Irreversible inhibitor of protein synthesis</a:t>
            </a:r>
          </a:p>
          <a:p>
            <a:pPr marL="609600" indent="-60960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	Binds to S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ribosomal sub unit of s30 and acts in </a:t>
            </a:r>
            <a:r>
              <a:rPr lang="en-US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ways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Misreading of mRNA, incorrect AA sequences  enter into peptide chains.</a:t>
            </a:r>
          </a:p>
          <a:p>
            <a:pPr marL="609600" indent="-609600"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	Interference with initiation complex of Peptide formation.</a:t>
            </a:r>
          </a:p>
          <a:p>
            <a:pPr marL="609600" indent="-609600"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	Break up of </a:t>
            </a:r>
            <a:r>
              <a:rPr lang="en-US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polysomes</a:t>
            </a:r>
            <a:r>
              <a:rPr lang="en-US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into non-functional </a:t>
            </a:r>
            <a:r>
              <a:rPr lang="en-US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monosomes</a:t>
            </a:r>
            <a:r>
              <a:rPr lang="en-US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algn="just" eaLnBrk="1" hangingPunct="1">
              <a:lnSpc>
                <a:spcPct val="150000"/>
              </a:lnSpc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	Damage to inner cytoplasmic membrane. </a:t>
            </a:r>
          </a:p>
          <a:p>
            <a:pPr marL="609600" indent="-609600" algn="just" eaLnBrk="1" hangingPunct="1">
              <a:lnSpc>
                <a:spcPct val="150000"/>
              </a:lnSpc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6.	Interference with respiration of bacteria.</a:t>
            </a:r>
          </a:p>
          <a:p>
            <a:pPr marL="609600" indent="-609600"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4419600" cy="723106"/>
          </a:xfrm>
        </p:spPr>
        <p:txBody>
          <a:bodyPr>
            <a:normAutofit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Lucida Calligraphy" pitchFamily="66" charset="0"/>
              </a:rPr>
              <a:t>Clinical Uses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839200" cy="57912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endParaRPr lang="en-US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00FFFF"/>
                </a:solidFill>
                <a:latin typeface="Lucida Calligraphy" pitchFamily="66" charset="0"/>
                <a:sym typeface="Wingdings" pitchFamily="2" charset="2"/>
              </a:rPr>
              <a:t>Mycobacterium TB Infections</a:t>
            </a:r>
          </a:p>
          <a:p>
            <a:pPr marL="1371600" lvl="2" indent="-457200" eaLnBrk="1" hangingPunct="1"/>
            <a:endParaRPr lang="en-US" sz="32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1371600" lvl="2" indent="-457200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Pulmonary Tuberculosis</a:t>
            </a:r>
          </a:p>
          <a:p>
            <a:pPr marL="1371600" lvl="2" indent="-457200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Miliary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Tuberculosis</a:t>
            </a:r>
          </a:p>
          <a:p>
            <a:pPr marL="1371600" lvl="2" indent="-457200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Tuberculous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Meningitis</a:t>
            </a:r>
          </a:p>
          <a:p>
            <a:pPr marL="114300" indent="0">
              <a:buNone/>
            </a:pPr>
            <a:endParaRPr lang="en-US" sz="3200" b="1" dirty="0" smtClean="0">
              <a:solidFill>
                <a:srgbClr val="00FFFF"/>
              </a:solidFill>
              <a:latin typeface="Lucida Calligraphy" pitchFamily="66" charset="0"/>
              <a:sym typeface="Wingdings" pitchFamily="2" charset="2"/>
            </a:endParaRPr>
          </a:p>
          <a:p>
            <a:pPr marL="114300" indent="0">
              <a:buNone/>
            </a:pPr>
            <a:r>
              <a:rPr lang="en-US" sz="3200" b="1" dirty="0" smtClean="0">
                <a:solidFill>
                  <a:srgbClr val="00FFFF"/>
                </a:solidFill>
                <a:latin typeface="Lucida Calligraphy" pitchFamily="66" charset="0"/>
                <a:sym typeface="Wingdings" pitchFamily="2" charset="2"/>
              </a:rPr>
              <a:t>NON-Mycobacterium </a:t>
            </a:r>
            <a:r>
              <a:rPr lang="en-US" sz="3200" b="1" dirty="0">
                <a:solidFill>
                  <a:srgbClr val="00FFFF"/>
                </a:solidFill>
                <a:latin typeface="Lucida Calligraphy" pitchFamily="66" charset="0"/>
                <a:sym typeface="Wingdings" pitchFamily="2" charset="2"/>
              </a:rPr>
              <a:t>TB </a:t>
            </a:r>
            <a:r>
              <a:rPr lang="en-US" sz="3200" b="1" dirty="0" smtClean="0">
                <a:solidFill>
                  <a:srgbClr val="00FFFF"/>
                </a:solidFill>
                <a:latin typeface="Lucida Calligraphy" pitchFamily="66" charset="0"/>
                <a:sym typeface="Wingdings" pitchFamily="2" charset="2"/>
              </a:rPr>
              <a:t>Infections</a:t>
            </a:r>
          </a:p>
          <a:p>
            <a:pPr marL="114300" indent="0">
              <a:buNone/>
            </a:pPr>
            <a:r>
              <a:rPr lang="en-US" sz="3200" b="1" dirty="0">
                <a:solidFill>
                  <a:srgbClr val="00FFFF"/>
                </a:solidFill>
                <a:latin typeface="Lucida Calligraphy" pitchFamily="66" charset="0"/>
                <a:sym typeface="Wingdings" pitchFamily="2" charset="2"/>
              </a:rPr>
              <a:t>	</a:t>
            </a:r>
            <a:r>
              <a:rPr lang="en-US" sz="3200" b="1" dirty="0" smtClean="0">
                <a:solidFill>
                  <a:srgbClr val="00FFFF"/>
                </a:solidFill>
                <a:latin typeface="Lucida Calligraphy" pitchFamily="66" charset="0"/>
                <a:sym typeface="Wingdings" pitchFamily="2" charset="2"/>
              </a:rPr>
              <a:t>	</a:t>
            </a:r>
            <a:endParaRPr lang="en-US" sz="3200" b="1" dirty="0">
              <a:solidFill>
                <a:srgbClr val="00FFFF"/>
              </a:solidFill>
              <a:latin typeface="Lucida Calligraphy" pitchFamily="66" charset="0"/>
              <a:sym typeface="Wingdings" pitchFamily="2" charset="2"/>
            </a:endParaRPr>
          </a:p>
          <a:p>
            <a:pPr marL="1371600" lvl="2" indent="-457200" eaLnBrk="1" hangingPunct="1"/>
            <a:endParaRPr lang="en-US" sz="28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B.	Non </a:t>
            </a:r>
            <a:r>
              <a:rPr lang="en-US" dirty="0" err="1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Tuberculous</a:t>
            </a:r>
            <a:r>
              <a:rPr lang="en-US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Infections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With a tetracycline in</a:t>
            </a:r>
          </a:p>
          <a:p>
            <a:pPr marL="1371600" lvl="2" indent="-457200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Plague</a:t>
            </a:r>
          </a:p>
          <a:p>
            <a:pPr marL="1371600" lvl="2" indent="-457200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Tularemia </a:t>
            </a:r>
          </a:p>
          <a:p>
            <a:pPr marL="1371600" lvl="2" indent="-457200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Brucellosis</a:t>
            </a:r>
          </a:p>
          <a:p>
            <a:pPr marL="1371600" lvl="2" indent="-457200" eaLnBrk="1" hangingPunct="1">
              <a:buFont typeface="Wingdings" pitchFamily="2" charset="2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1371600" lvl="2" indent="-45720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With Penicillin in </a:t>
            </a:r>
          </a:p>
          <a:p>
            <a:pPr marL="1371600" lvl="2" indent="-457200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Enterococcal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Endocarditis</a:t>
            </a:r>
          </a:p>
          <a:p>
            <a:pPr marL="1371600" lvl="2" indent="-457200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Enterococcal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Peritonitis </a:t>
            </a:r>
          </a:p>
          <a:p>
            <a:pPr marL="1371600" lvl="2" indent="-457200" eaLnBrk="1" hangingPunct="1">
              <a:buFont typeface="Wingdings" pitchFamily="2" charset="2"/>
              <a:buNone/>
            </a:pPr>
            <a:endParaRPr lang="en-US" dirty="0" smtClean="0"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67494"/>
            <a:ext cx="4343400" cy="72310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Adverse Effects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89916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Allergic reactions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i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Dose related, more in elderly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Ototoxicity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Nephrotoxicity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N. M. Blockade </a:t>
            </a:r>
            <a:r>
              <a:rPr lang="en-US" sz="2000" b="1" i="1" dirty="0" smtClean="0">
                <a:solidFill>
                  <a:srgbClr val="00FFFF"/>
                </a:solidFill>
                <a:latin typeface="Georgia" pitchFamily="18" charset="0"/>
              </a:rPr>
              <a:t>( Contraindicated in M. Gravis &amp; With NMJ blocking drugs)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3962400" cy="990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Sterilizing Agents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213225"/>
          </a:xfrm>
        </p:spPr>
        <p:txBody>
          <a:bodyPr/>
          <a:lstStyle/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INH</a:t>
            </a:r>
          </a:p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Rifampin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PZA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Streptomycin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5257800" cy="685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Second Line Drugs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686800" cy="5715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err="1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Ethionamide</a:t>
            </a:r>
            <a:endParaRPr lang="en-US" sz="3200" b="1" u="sng" dirty="0" smtClean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It is chemically related to INH.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Blocks thy synthesis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mycolic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acids.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It is given orally 1g/day.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Adverse effects</a:t>
            </a:r>
            <a:r>
              <a:rPr lang="en-US" sz="2800" u="sng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Intense gastric irritation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Hepatotoxicity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Neurological symptoms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Low level cross resistant b/w INH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Ethionamide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may occur.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AutoNum type="arabicPeriod"/>
            </a:pP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4495800" cy="7993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Capreomycin</a:t>
            </a:r>
            <a:endParaRPr lang="en-US" b="1" dirty="0" smtClean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5105400"/>
          </a:xfrm>
        </p:spPr>
        <p:txBody>
          <a:bodyPr/>
          <a:lstStyle/>
          <a:p>
            <a:pPr marL="457200" lvl="1" indent="0" algn="just">
              <a:lnSpc>
                <a:spcPct val="90000"/>
              </a:lnSpc>
              <a:buNone/>
            </a:pPr>
            <a:endParaRPr lang="en-US" dirty="0">
              <a:cs typeface="+mn-cs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Peptide Antibiotic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Source: </a:t>
            </a:r>
            <a:r>
              <a:rPr lang="en-US" i="1" dirty="0" err="1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steptomyces</a:t>
            </a:r>
            <a:r>
              <a:rPr lang="en-US" i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capreolus</a:t>
            </a:r>
            <a:endParaRPr lang="en-US" i="1" dirty="0" smtClean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Given by I/m injection.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Dose: 15 mg/kg/day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Drug is nephrotoxic and ototoxic.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Useful in treatment of 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multidrug resistant TB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C000"/>
                </a:solidFill>
              </a:rPr>
              <a:t>Cycloserine</a:t>
            </a:r>
            <a:endParaRPr lang="en-US" b="1" dirty="0" smtClean="0">
              <a:solidFill>
                <a:srgbClr val="FFC00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Antibiotic---</a:t>
            </a:r>
            <a:r>
              <a:rPr lang="en-US" i="1" smtClean="0">
                <a:solidFill>
                  <a:srgbClr val="FFFF00"/>
                </a:solidFill>
              </a:rPr>
              <a:t>Streptomyceus Orchidacious</a:t>
            </a:r>
          </a:p>
          <a:p>
            <a:pPr eaLnBrk="1" hangingPunct="1"/>
            <a:r>
              <a:rPr lang="en-US" smtClean="0"/>
              <a:t> Inhibitor of cell-wall synthesis.</a:t>
            </a:r>
          </a:p>
          <a:p>
            <a:pPr eaLnBrk="1" hangingPunct="1"/>
            <a:r>
              <a:rPr lang="en-US" smtClean="0"/>
              <a:t>  Given orally ½ -1g/day in 2-doses.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Adverse effects:</a:t>
            </a:r>
          </a:p>
          <a:p>
            <a:pPr eaLnBrk="1" hangingPunct="1"/>
            <a:r>
              <a:rPr lang="en-US" smtClean="0"/>
              <a:t>   Peripheral Neuropathy</a:t>
            </a:r>
          </a:p>
          <a:p>
            <a:pPr eaLnBrk="1" hangingPunct="1"/>
            <a:r>
              <a:rPr lang="en-US" smtClean="0"/>
              <a:t>  CNS dysfunction including depression and psychotic reactions.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FC765-DEB5-453F-872C-890B9E6831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4" y="12700"/>
            <a:ext cx="3222625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69916"/>
            <a:ext cx="2743200" cy="278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616200"/>
            <a:ext cx="3962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65508"/>
            <a:ext cx="30051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570908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Para-Amino-salicylic acid </a:t>
            </a:r>
            <a:r>
              <a:rPr lang="en-US" sz="36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2800" dirty="0" smtClean="0"/>
              <a:t> Structure resembles PABA and sulfonamides.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800" i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	MOA: </a:t>
            </a:r>
            <a:r>
              <a:rPr lang="en-US" sz="2800" i="1" dirty="0" err="1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Folate</a:t>
            </a:r>
            <a:r>
              <a:rPr lang="en-US" sz="2800" i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antagonist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800" dirty="0" smtClean="0"/>
              <a:t>	Rapidly absorbed from GIT 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800" dirty="0" smtClean="0"/>
              <a:t>	widely distributed except CSF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800" dirty="0" smtClean="0"/>
              <a:t>	Dose is 8-12g/day.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FFFF"/>
                </a:solidFill>
                <a:latin typeface="Lucida Calligraphy" pitchFamily="66" charset="0"/>
              </a:rPr>
              <a:t>A/Effects:   </a:t>
            </a:r>
            <a:r>
              <a:rPr lang="en-US" sz="2800" dirty="0" smtClean="0"/>
              <a:t>1. Severe GIT irritation ,peptic ulcer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           2.    </a:t>
            </a:r>
            <a:r>
              <a:rPr lang="en-US" sz="2800" dirty="0" err="1" smtClean="0"/>
              <a:t>Crystaluria</a:t>
            </a:r>
            <a:endParaRPr lang="en-US" sz="2800" dirty="0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           3.  Hypersensitivity reactions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800" dirty="0" smtClean="0"/>
              <a:t> 		</a:t>
            </a:r>
            <a:r>
              <a:rPr lang="en-US" sz="2800" i="1" dirty="0" smtClean="0">
                <a:solidFill>
                  <a:srgbClr val="00FFFF"/>
                </a:solidFill>
              </a:rPr>
              <a:t> Used infrequently b/c of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800" i="1" dirty="0" smtClean="0">
                <a:solidFill>
                  <a:srgbClr val="00FFFF"/>
                </a:solidFill>
              </a:rPr>
              <a:t>  			 Poor tolerance &amp;   Primary resistance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6400800" cy="914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Ciprofloxacin and Levofloxacin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305800" cy="46482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dirty="0" smtClean="0"/>
              <a:t>  </a:t>
            </a:r>
            <a:r>
              <a:rPr lang="en-US" dirty="0" err="1" smtClean="0"/>
              <a:t>Fluoroquinolones</a:t>
            </a:r>
            <a:endParaRPr lang="en-US" dirty="0" smtClean="0"/>
          </a:p>
          <a:p>
            <a:pPr marL="609600" indent="-609600" eaLnBrk="1" hangingPunct="1">
              <a:lnSpc>
                <a:spcPct val="150000"/>
              </a:lnSpc>
            </a:pPr>
            <a:r>
              <a:rPr lang="en-US" dirty="0" smtClean="0"/>
              <a:t> used in combination therapy for resistant cases.</a:t>
            </a:r>
          </a:p>
          <a:p>
            <a:pPr marL="609600" indent="-609600" eaLnBrk="1" hangingPunct="1">
              <a:lnSpc>
                <a:spcPct val="150000"/>
              </a:lnSpc>
            </a:pPr>
            <a:endParaRPr lang="en-US" dirty="0" smtClean="0"/>
          </a:p>
          <a:p>
            <a:pPr marL="609600" indent="-609600" eaLnBrk="1" hangingPunct="1">
              <a:lnSpc>
                <a:spcPct val="150000"/>
              </a:lnSpc>
            </a:pPr>
            <a:r>
              <a:rPr lang="en-US" dirty="0" smtClean="0"/>
              <a:t>With Pyrazinamide  as prophylactic in contacts of multi drug resistant TB..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6400800" cy="990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Kanamycin and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Amikacin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Aminoglycosides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Kanamycin Very toxic , so obsolete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err="1" smtClean="0"/>
              <a:t>Amikacin</a:t>
            </a:r>
            <a:r>
              <a:rPr lang="en-US" dirty="0" smtClean="0"/>
              <a:t> is used for treatment of Streptomycin / multidrug resistant cases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Dose: 15mg/mg/day I/</a:t>
            </a:r>
            <a:r>
              <a:rPr lang="en-US" dirty="0" err="1" smtClean="0"/>
              <a:t>Vor</a:t>
            </a:r>
            <a:r>
              <a:rPr lang="en-US" dirty="0" smtClean="0"/>
              <a:t> I/M</a:t>
            </a:r>
          </a:p>
          <a:p>
            <a:pPr eaLnBrk="1" hangingPunct="1"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3505200" cy="83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rgbClr val="FFFF00"/>
                </a:solidFill>
              </a:rPr>
              <a:t>Clofazimine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763000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Anti-Leprosy drug but also has some activity against mycobacterium T B in vitro.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A drug of last resort for the treatment of multi drug resistant cases.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FFFF"/>
                </a:solidFill>
                <a:latin typeface="Lucida Calligraphy" pitchFamily="66" charset="0"/>
              </a:rPr>
              <a:t>Dose: 200mg/day orally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/>
              <a:t>  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But its efficacy not well established as a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antituberculosis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drug.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5105400" cy="7993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Rifabutin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Ansamycin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Derived from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Rifamycin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related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Rifampin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Active against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avium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intracellular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M. tuberculosis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Fortuitum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Dose:-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300 mg/day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Effective:-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Against disseminated atypical mycobacterial infections in pts with advanced AIDS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Useful in multi drug resistant cases</a:t>
            </a:r>
          </a:p>
          <a:p>
            <a:pPr eaLnBrk="1" hangingPunct="1">
              <a:defRPr/>
            </a:pP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RIFAPENTINE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LINEZOLID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pPr algn="l"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Thiacetazone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Sulphonamide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Active orally</a:t>
            </a:r>
          </a:p>
          <a:p>
            <a:pPr eaLnBrk="1" hangingPunct="1"/>
            <a:r>
              <a:rPr lang="en-US" dirty="0" smtClean="0"/>
              <a:t>Low cost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Side effects </a:t>
            </a:r>
            <a:r>
              <a:rPr lang="en-US" dirty="0" smtClean="0">
                <a:cs typeface="Arial" pitchFamily="34" charset="0"/>
              </a:rPr>
              <a:t>→ G. intestinal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endParaRPr lang="en-GB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219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Indications of 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Corticosteroids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 T.B: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along with Anti TB treatment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876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Massive T.B pleural effusion</a:t>
            </a:r>
          </a:p>
          <a:p>
            <a:pPr eaLnBrk="1" hangingPunct="1">
              <a:lnSpc>
                <a:spcPct val="150000"/>
              </a:lnSpc>
            </a:pPr>
            <a:r>
              <a:rPr lang="en-US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Massive T.B pericardial effusion</a:t>
            </a:r>
          </a:p>
          <a:p>
            <a:pPr>
              <a:lnSpc>
                <a:spcPct val="150000"/>
              </a:lnSpc>
            </a:pPr>
            <a:r>
              <a:rPr lang="en-US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T.B </a:t>
            </a:r>
            <a:r>
              <a:rPr lang="en-US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ascites</a:t>
            </a:r>
            <a:r>
              <a:rPr lang="en-US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(massive) </a:t>
            </a:r>
          </a:p>
          <a:p>
            <a:pPr eaLnBrk="1" hangingPunct="1">
              <a:lnSpc>
                <a:spcPct val="150000"/>
              </a:lnSpc>
            </a:pPr>
            <a:r>
              <a:rPr lang="en-US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T.B meningitis</a:t>
            </a:r>
          </a:p>
          <a:p>
            <a:pPr eaLnBrk="1" hangingPunct="1">
              <a:lnSpc>
                <a:spcPct val="150000"/>
              </a:lnSpc>
            </a:pPr>
            <a:r>
              <a:rPr lang="en-US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T.B </a:t>
            </a:r>
            <a:r>
              <a:rPr lang="en-US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choroiditis</a:t>
            </a:r>
            <a:endParaRPr lang="en-US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707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Duration of Therapy</a:t>
            </a:r>
            <a:endParaRPr lang="en-GB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80219871"/>
              </p:ext>
            </p:extLst>
          </p:nvPr>
        </p:nvGraphicFramePr>
        <p:xfrm>
          <a:off x="228600" y="1524000"/>
          <a:ext cx="8763000" cy="512148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62000"/>
                <a:gridCol w="5486400"/>
                <a:gridCol w="2514600"/>
              </a:tblGrid>
              <a:tr h="944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Regimens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Duration in months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</a:tr>
              <a:tr h="644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INH +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Pyrazinamide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+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Rifampin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</a:tr>
              <a:tr h="647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INH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+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Rifampin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</a:tr>
              <a:tr h="944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Rifampin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+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Pyrazinamide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+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Ethambutol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</a:tr>
              <a:tr h="647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Rifampin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+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Ethambutol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</a:tr>
              <a:tr h="644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INH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+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Ethambutol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</a:tr>
              <a:tr h="647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All others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pPr>
              <a:defRPr/>
            </a:pPr>
            <a:fld id="{66A18537-457C-41DC-BB72-940232B6FCB1}" type="slidenum">
              <a:rPr lang="en-US" smtClean="0">
                <a:solidFill>
                  <a:srgbClr val="FFFF00"/>
                </a:solidFill>
              </a:rPr>
              <a:pPr>
                <a:defRPr/>
              </a:pPr>
              <a:t>57</a:t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153400" cy="83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en-GB" dirty="0" smtClean="0">
                <a:solidFill>
                  <a:srgbClr val="FFFF00"/>
                </a:solidFill>
                <a:latin typeface="Georgia" pitchFamily="18" charset="0"/>
              </a:rPr>
              <a:t>Treatment failure</a:t>
            </a:r>
            <a:endParaRPr lang="en-GB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High Resistance</a:t>
            </a:r>
          </a:p>
          <a:p>
            <a:endParaRPr lang="en-GB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Poor compliance	 (Poor </a:t>
            </a:r>
            <a:r>
              <a:rPr lang="en-GB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Adherence</a:t>
            </a:r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4">
              <a:lnSpc>
                <a:spcPct val="150000"/>
              </a:lnSpc>
            </a:pPr>
            <a:r>
              <a:rPr lang="en-GB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Long duration of treatment</a:t>
            </a:r>
          </a:p>
          <a:p>
            <a:pPr lvl="4">
              <a:lnSpc>
                <a:spcPct val="150000"/>
              </a:lnSpc>
            </a:pPr>
            <a:r>
              <a:rPr lang="en-GB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Side effects</a:t>
            </a:r>
          </a:p>
          <a:p>
            <a:pPr lvl="4">
              <a:lnSpc>
                <a:spcPct val="150000"/>
              </a:lnSpc>
            </a:pPr>
            <a:r>
              <a:rPr lang="en-GB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Fads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914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D.O.T</a:t>
            </a:r>
            <a:r>
              <a:rPr lang="en-GB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REGIMEN</a:t>
            </a:r>
            <a:r>
              <a:rPr lang="en-GB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(Directly Observed Treatment)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5181600"/>
          </a:xfrm>
        </p:spPr>
        <p:txBody>
          <a:bodyPr/>
          <a:lstStyle/>
          <a:p>
            <a:r>
              <a:rPr lang="en-GB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 the strategy to ensure cure by providing the most effective medicine and confirming that it is taken.</a:t>
            </a:r>
            <a:b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GB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intensive phase  </a:t>
            </a:r>
            <a: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treatment a health worker or other trained person watches as the patient swallows the drugs in his presence.</a:t>
            </a:r>
            <a:b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continuation phase</a:t>
            </a:r>
            <a: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a blister pack is given to the patient and  first dose is swallowed in the presence of a health worker. on his next visit, empty blister pack in inspected to confirm the </a:t>
            </a:r>
            <a:r>
              <a:rPr lang="en-GB" sz="4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compliance.</a:t>
            </a:r>
            <a:endParaRPr lang="en-US" sz="40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972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304800" y="1306443"/>
            <a:ext cx="84582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1</a:t>
            </a:r>
            <a:r>
              <a:rPr lang="en-GB" sz="2400" dirty="0">
                <a:solidFill>
                  <a:schemeClr val="bg1"/>
                </a:solidFill>
              </a:rPr>
              <a:t>. Intracellular </a:t>
            </a:r>
            <a:r>
              <a:rPr lang="en-GB" dirty="0" smtClean="0">
                <a:solidFill>
                  <a:schemeClr val="bg1"/>
                </a:solidFill>
              </a:rPr>
              <a:t>(difficult to reach)  </a:t>
            </a: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2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smtClean="0">
                <a:solidFill>
                  <a:schemeClr val="bg1"/>
                </a:solidFill>
              </a:rPr>
              <a:t>Dormant </a:t>
            </a:r>
            <a:r>
              <a:rPr lang="en-GB" dirty="0">
                <a:solidFill>
                  <a:schemeClr val="bg1"/>
                </a:solidFill>
              </a:rPr>
              <a:t>(difficult to reach)                                   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3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smtClean="0">
                <a:solidFill>
                  <a:schemeClr val="bg1"/>
                </a:solidFill>
              </a:rPr>
              <a:t>Slowly </a:t>
            </a:r>
            <a:r>
              <a:rPr lang="en-GB" sz="2400" dirty="0">
                <a:solidFill>
                  <a:schemeClr val="bg1"/>
                </a:solidFill>
              </a:rPr>
              <a:t>replicating </a:t>
            </a:r>
            <a:r>
              <a:rPr lang="en-GB" sz="2400" dirty="0" smtClean="0">
                <a:solidFill>
                  <a:schemeClr val="bg1"/>
                </a:solidFill>
              </a:rPr>
              <a:t>/ </a:t>
            </a:r>
            <a:r>
              <a:rPr lang="en-GB" dirty="0" smtClean="0">
                <a:solidFill>
                  <a:srgbClr val="FFFF00"/>
                </a:solidFill>
              </a:rPr>
              <a:t>(relatively rapid growers) </a:t>
            </a:r>
            <a:endParaRPr lang="en-GB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4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smtClean="0">
                <a:solidFill>
                  <a:schemeClr val="bg1"/>
                </a:solidFill>
              </a:rPr>
              <a:t>Cell </a:t>
            </a:r>
            <a:r>
              <a:rPr lang="en-GB" sz="2400" dirty="0">
                <a:solidFill>
                  <a:schemeClr val="bg1"/>
                </a:solidFill>
              </a:rPr>
              <a:t>wall </a:t>
            </a:r>
            <a:r>
              <a:rPr lang="en-GB" sz="2400" dirty="0" smtClean="0">
                <a:solidFill>
                  <a:schemeClr val="bg1"/>
                </a:solidFill>
              </a:rPr>
              <a:t>made of </a:t>
            </a:r>
            <a:r>
              <a:rPr lang="en-GB" sz="2400" dirty="0" err="1">
                <a:solidFill>
                  <a:schemeClr val="bg1"/>
                </a:solidFill>
              </a:rPr>
              <a:t>mycolic</a:t>
            </a:r>
            <a:r>
              <a:rPr lang="en-GB" sz="2400" dirty="0">
                <a:solidFill>
                  <a:schemeClr val="bg1"/>
                </a:solidFill>
              </a:rPr>
              <a:t> acid/lipids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5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smtClean="0">
                <a:solidFill>
                  <a:schemeClr val="bg1"/>
                </a:solidFill>
              </a:rPr>
              <a:t>AAFB…….Efflux pump present inherently.</a:t>
            </a:r>
            <a:endParaRPr lang="en-GB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6</a:t>
            </a:r>
            <a:r>
              <a:rPr lang="en-GB" sz="2400" dirty="0">
                <a:solidFill>
                  <a:schemeClr val="bg1"/>
                </a:solidFill>
              </a:rPr>
              <a:t>. Develops Resistance rapidly to single drug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7</a:t>
            </a:r>
            <a:r>
              <a:rPr lang="en-GB" sz="2400" dirty="0">
                <a:solidFill>
                  <a:schemeClr val="bg1"/>
                </a:solidFill>
              </a:rPr>
              <a:t>. Difficult to culture.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8</a:t>
            </a:r>
            <a:r>
              <a:rPr lang="en-GB" sz="2400" dirty="0">
                <a:solidFill>
                  <a:schemeClr val="bg1"/>
                </a:solidFill>
              </a:rPr>
              <a:t>. cell wall is rich in lipids and drugs has to </a:t>
            </a:r>
            <a:r>
              <a:rPr lang="en-GB" sz="2400" dirty="0" smtClean="0">
                <a:solidFill>
                  <a:schemeClr val="bg1"/>
                </a:solidFill>
              </a:rPr>
              <a:t>penetrate </a:t>
            </a:r>
            <a:r>
              <a:rPr lang="en-GB" sz="2400" dirty="0">
                <a:solidFill>
                  <a:schemeClr val="bg1"/>
                </a:solidFill>
              </a:rPr>
              <a:t>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1306443"/>
            <a:ext cx="3276600" cy="95410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Koch’s </a:t>
            </a:r>
            <a:r>
              <a:rPr lang="en-GB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Bacillus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AAFB</a:t>
            </a:r>
            <a:endParaRPr lang="en-GB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1543"/>
            <a:ext cx="7772400" cy="1143000"/>
          </a:xfrm>
        </p:spPr>
        <p:txBody>
          <a:bodyPr/>
          <a:lstStyle/>
          <a:p>
            <a:r>
              <a:rPr lang="en-GB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Some Special features of </a:t>
            </a:r>
            <a:r>
              <a:rPr lang="en-GB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M. Tuberculosis </a:t>
            </a:r>
            <a:br>
              <a:rPr lang="en-GB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FC765-DEB5-453F-872C-890B9E6831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15000"/>
          </a:xfrm>
        </p:spPr>
        <p:txBody>
          <a:bodyPr/>
          <a:lstStyle/>
          <a:p>
            <a:r>
              <a:rPr lang="en-GB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DOTS daily dosing regimens as well as intermittent dosing regimens may be applied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intensive phase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usually 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 drugs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are given for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months either on daily bases or intermittently.</a:t>
            </a: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or three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drugs are continued for 4 to 6 months.        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Continuation phase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INH  600  mg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PYRAZINAMIDE 1500 mg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ETHAM 1200 mg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STREPTO 750 mg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4038600" y="4495800"/>
            <a:ext cx="304800" cy="1371600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5089525" y="5040313"/>
            <a:ext cx="3597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Intensive phase/ intermittent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Alternative Second Line Drugs</a:t>
            </a:r>
            <a:endParaRPr lang="en-GB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Indicated when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Resistance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other drugs is encountered 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Allergic reactions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line drugs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Expert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guidance is available to deal with toxicities of 2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line drug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response absent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conventional therapy</a:t>
            </a:r>
          </a:p>
          <a:p>
            <a:endParaRPr lang="en-GB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91600" cy="1066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Lucida Calligraphy" pitchFamily="66" charset="0"/>
              </a:rPr>
              <a:t>Drugs active against atypical </a:t>
            </a:r>
            <a:r>
              <a:rPr lang="en-US" sz="2800" b="1" dirty="0" err="1" smtClean="0">
                <a:solidFill>
                  <a:srgbClr val="FFFF00"/>
                </a:solidFill>
                <a:latin typeface="Lucida Calligraphy" pitchFamily="66" charset="0"/>
              </a:rPr>
              <a:t>Mycobacteria</a:t>
            </a:r>
            <a:endParaRPr lang="en-GB" sz="2800" b="1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/>
          <a:lstStyle/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10% cases occur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Atypical mycobacteria have distinctive Lab characteristics.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Disease is less severe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 communicable from person to person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Atypical mycobacteria are present in environment 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less sensitive to usual anti-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tuberular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treatment 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4343400" cy="609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>
              <a:defRPr/>
            </a:pPr>
            <a:r>
              <a:rPr lang="en-US" b="1" dirty="0" smtClean="0">
                <a:latin typeface="Lucida Calligraphy" pitchFamily="66" charset="0"/>
              </a:rPr>
              <a:t>Drugs</a:t>
            </a:r>
            <a:endParaRPr lang="en-GB" dirty="0">
              <a:latin typeface="Lucida Calligraphy" pitchFamily="66" charset="0"/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Fluoroquinolones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Tetracyclins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Sulphonamides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Erythromycin</a:t>
            </a:r>
          </a:p>
          <a:p>
            <a:pPr eaLnBrk="1" hangingPunct="1">
              <a:buFont typeface="Wingdings" pitchFamily="2" charset="2"/>
              <a:buNone/>
            </a:pPr>
            <a:endParaRPr lang="en-US" sz="2000" i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FF0000"/>
                </a:solidFill>
              </a:rPr>
              <a:t>M. </a:t>
            </a:r>
            <a:r>
              <a:rPr lang="en-US" sz="2000" i="1" dirty="0" err="1" smtClean="0">
                <a:solidFill>
                  <a:srgbClr val="FF0000"/>
                </a:solidFill>
              </a:rPr>
              <a:t>Kansasii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cs typeface="Arial" pitchFamily="34" charset="0"/>
              </a:rPr>
              <a:t>→ Rifampin + </a:t>
            </a:r>
            <a:r>
              <a:rPr lang="en-US" sz="2000" dirty="0" err="1" smtClean="0">
                <a:cs typeface="Arial" pitchFamily="34" charset="0"/>
              </a:rPr>
              <a:t>Ethambutol</a:t>
            </a:r>
            <a:r>
              <a:rPr lang="en-US" sz="2000" dirty="0" smtClean="0">
                <a:cs typeface="Arial" pitchFamily="34" charset="0"/>
              </a:rPr>
              <a:t> +</a:t>
            </a:r>
            <a:r>
              <a:rPr lang="en-US" sz="2000" dirty="0" err="1" smtClean="0">
                <a:cs typeface="Arial" pitchFamily="34" charset="0"/>
              </a:rPr>
              <a:t>cipro</a:t>
            </a:r>
            <a:r>
              <a:rPr lang="en-US" sz="2000" dirty="0" smtClean="0">
                <a:cs typeface="Arial" pitchFamily="34" charset="0"/>
              </a:rPr>
              <a:t> &amp; </a:t>
            </a:r>
            <a:r>
              <a:rPr lang="en-US" sz="2000" dirty="0" err="1" smtClean="0">
                <a:cs typeface="Arial" pitchFamily="34" charset="0"/>
              </a:rPr>
              <a:t>clarithro</a:t>
            </a:r>
            <a:r>
              <a:rPr lang="en-US" sz="2000" dirty="0" smtClean="0">
                <a:cs typeface="Arial" pitchFamily="34" charset="0"/>
              </a:rPr>
              <a:t> or </a:t>
            </a:r>
            <a:r>
              <a:rPr lang="en-US" sz="2000" dirty="0" err="1" smtClean="0">
                <a:cs typeface="Arial" pitchFamily="34" charset="0"/>
              </a:rPr>
              <a:t>cotrimoxazole</a:t>
            </a:r>
            <a:r>
              <a:rPr lang="en-US" sz="2000" dirty="0" smtClean="0">
                <a:cs typeface="Arial" pitchFamily="34" charset="0"/>
              </a:rPr>
              <a:t> (Resistant to INH &amp; PZA)</a:t>
            </a:r>
          </a:p>
          <a:p>
            <a:pPr eaLnBrk="1" hangingPunct="1">
              <a:buFont typeface="Wingdings" pitchFamily="2" charset="2"/>
              <a:buNone/>
            </a:pPr>
            <a:endParaRPr lang="en-US" sz="2000" i="1" dirty="0" smtClean="0">
              <a:solidFill>
                <a:srgbClr val="FF0000"/>
              </a:solidFill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i="1" dirty="0" smtClean="0">
                <a:solidFill>
                  <a:srgbClr val="FF0000"/>
                </a:solidFill>
                <a:cs typeface="Arial" pitchFamily="34" charset="0"/>
              </a:rPr>
              <a:t>M. </a:t>
            </a:r>
            <a:r>
              <a:rPr lang="en-US" sz="2000" i="1" dirty="0" err="1" smtClean="0">
                <a:solidFill>
                  <a:srgbClr val="FF0000"/>
                </a:solidFill>
                <a:cs typeface="Arial" pitchFamily="34" charset="0"/>
              </a:rPr>
              <a:t>Avium</a:t>
            </a:r>
            <a:r>
              <a:rPr lang="en-US" sz="2000" i="1" dirty="0" smtClean="0">
                <a:solidFill>
                  <a:srgbClr val="FF0000"/>
                </a:solidFill>
                <a:cs typeface="Arial" pitchFamily="34" charset="0"/>
              </a:rPr>
              <a:t>, M intracellular (MAC)  in AIDS patients life long treatment given with </a:t>
            </a:r>
            <a:r>
              <a:rPr lang="en-US" sz="2000" dirty="0" smtClean="0">
                <a:cs typeface="Arial" pitchFamily="34" charset="0"/>
              </a:rPr>
              <a:t>→ Azithromycin 500mg/d or, clarithromycin 500 mg bid + </a:t>
            </a:r>
            <a:r>
              <a:rPr lang="en-US" sz="2000" dirty="0" err="1" smtClean="0">
                <a:cs typeface="Arial" pitchFamily="34" charset="0"/>
              </a:rPr>
              <a:t>ethambutol</a:t>
            </a:r>
            <a:endParaRPr lang="en-US" sz="2000" dirty="0" smtClean="0"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cs typeface="Arial" pitchFamily="34" charset="0"/>
              </a:rPr>
              <a:t>OR </a:t>
            </a:r>
            <a:r>
              <a:rPr lang="en-US" sz="2000" dirty="0" err="1" smtClean="0">
                <a:cs typeface="Arial" pitchFamily="34" charset="0"/>
              </a:rPr>
              <a:t>cipro</a:t>
            </a:r>
            <a:r>
              <a:rPr lang="en-US" sz="2000" dirty="0" smtClean="0">
                <a:cs typeface="Arial" pitchFamily="34" charset="0"/>
              </a:rPr>
              <a:t> 750 mg od or </a:t>
            </a:r>
            <a:r>
              <a:rPr lang="en-US" sz="2000" dirty="0" err="1" smtClean="0">
                <a:cs typeface="Arial" pitchFamily="34" charset="0"/>
              </a:rPr>
              <a:t>Rifabutin</a:t>
            </a:r>
            <a:r>
              <a:rPr lang="en-US" sz="2000" dirty="0" smtClean="0">
                <a:cs typeface="Arial" pitchFamily="34" charset="0"/>
              </a:rPr>
              <a:t> 300 mg od</a:t>
            </a:r>
          </a:p>
          <a:p>
            <a:endParaRPr lang="en-GB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991600" cy="60960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>
                <a:solidFill>
                  <a:srgbClr val="FF66FF"/>
                </a:solidFill>
                <a:cs typeface="Arial" pitchFamily="34" charset="0"/>
              </a:rPr>
              <a:t>M. </a:t>
            </a:r>
            <a:r>
              <a:rPr lang="en-US" dirty="0" err="1">
                <a:solidFill>
                  <a:srgbClr val="FF66FF"/>
                </a:solidFill>
                <a:cs typeface="Arial" pitchFamily="34" charset="0"/>
              </a:rPr>
              <a:t>Scroflaceum</a:t>
            </a:r>
            <a:r>
              <a:rPr lang="en-US" dirty="0">
                <a:cs typeface="Arial" pitchFamily="34" charset="0"/>
              </a:rPr>
              <a:t>…….</a:t>
            </a:r>
            <a:r>
              <a:rPr lang="en-US" sz="2400" dirty="0" err="1">
                <a:cs typeface="Arial" pitchFamily="34" charset="0"/>
              </a:rPr>
              <a:t>Amikacin</a:t>
            </a:r>
            <a:r>
              <a:rPr lang="en-US" sz="2400" dirty="0">
                <a:cs typeface="Arial" pitchFamily="34" charset="0"/>
              </a:rPr>
              <a:t>+ </a:t>
            </a:r>
            <a:r>
              <a:rPr lang="en-US" sz="2400" dirty="0" err="1">
                <a:cs typeface="Arial" pitchFamily="34" charset="0"/>
              </a:rPr>
              <a:t>Erythro</a:t>
            </a:r>
            <a:endParaRPr lang="en-US" sz="2400" dirty="0"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dirty="0" smtClean="0">
              <a:solidFill>
                <a:srgbClr val="FF66FF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FF"/>
                </a:solidFill>
                <a:cs typeface="Arial" pitchFamily="34" charset="0"/>
              </a:rPr>
              <a:t>M</a:t>
            </a:r>
            <a:r>
              <a:rPr lang="en-US" dirty="0">
                <a:solidFill>
                  <a:srgbClr val="FF66FF"/>
                </a:solidFill>
                <a:cs typeface="Arial" pitchFamily="34" charset="0"/>
              </a:rPr>
              <a:t>. </a:t>
            </a:r>
            <a:r>
              <a:rPr lang="en-US" dirty="0" err="1">
                <a:solidFill>
                  <a:srgbClr val="FF66FF"/>
                </a:solidFill>
                <a:cs typeface="Arial" pitchFamily="34" charset="0"/>
              </a:rPr>
              <a:t>Ulcerans</a:t>
            </a:r>
            <a:r>
              <a:rPr lang="en-US" dirty="0">
                <a:solidFill>
                  <a:srgbClr val="FF66FF"/>
                </a:solidFill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----------- </a:t>
            </a:r>
            <a:r>
              <a:rPr lang="en-US" sz="2400" dirty="0" err="1">
                <a:cs typeface="Arial" pitchFamily="34" charset="0"/>
              </a:rPr>
              <a:t>INH+Strepto+Rifampin</a:t>
            </a:r>
            <a:r>
              <a:rPr lang="en-US" sz="2400" dirty="0">
                <a:cs typeface="Arial" pitchFamily="34" charset="0"/>
              </a:rPr>
              <a:t>+ </a:t>
            </a:r>
            <a:r>
              <a:rPr lang="en-US" dirty="0" err="1">
                <a:cs typeface="Arial" pitchFamily="34" charset="0"/>
              </a:rPr>
              <a:t>minocyclin</a:t>
            </a:r>
            <a:endParaRPr lang="en-US" dirty="0"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dirty="0" smtClean="0">
              <a:solidFill>
                <a:srgbClr val="FF66FF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FF"/>
                </a:solidFill>
                <a:cs typeface="Arial" pitchFamily="34" charset="0"/>
              </a:rPr>
              <a:t>M</a:t>
            </a:r>
            <a:r>
              <a:rPr lang="en-US" dirty="0">
                <a:solidFill>
                  <a:srgbClr val="FF66FF"/>
                </a:solidFill>
                <a:cs typeface="Arial" pitchFamily="34" charset="0"/>
              </a:rPr>
              <a:t>. </a:t>
            </a:r>
            <a:r>
              <a:rPr lang="en-US" dirty="0" err="1">
                <a:solidFill>
                  <a:srgbClr val="FF66FF"/>
                </a:solidFill>
                <a:cs typeface="Arial" pitchFamily="34" charset="0"/>
              </a:rPr>
              <a:t>Chelonae</a:t>
            </a:r>
            <a:r>
              <a:rPr lang="en-US" dirty="0">
                <a:cs typeface="Arial" pitchFamily="34" charset="0"/>
              </a:rPr>
              <a:t>……….</a:t>
            </a:r>
            <a:r>
              <a:rPr lang="en-US" sz="2400" dirty="0" err="1">
                <a:cs typeface="Arial" pitchFamily="34" charset="0"/>
              </a:rPr>
              <a:t>Amikacin</a:t>
            </a:r>
            <a:r>
              <a:rPr lang="en-US" sz="2400" dirty="0">
                <a:cs typeface="Arial" pitchFamily="34" charset="0"/>
              </a:rPr>
              <a:t> or Doxy or </a:t>
            </a:r>
            <a:r>
              <a:rPr lang="en-US" sz="2400" dirty="0" err="1">
                <a:cs typeface="Arial" pitchFamily="34" charset="0"/>
              </a:rPr>
              <a:t>impenem</a:t>
            </a:r>
            <a:r>
              <a:rPr lang="en-US" sz="2400" dirty="0">
                <a:cs typeface="Arial" pitchFamily="34" charset="0"/>
              </a:rPr>
              <a:t> or Macrolides</a:t>
            </a:r>
          </a:p>
          <a:p>
            <a:pPr>
              <a:lnSpc>
                <a:spcPct val="150000"/>
              </a:lnSpc>
              <a:buNone/>
            </a:pPr>
            <a:endParaRPr lang="en-US" dirty="0" smtClean="0">
              <a:solidFill>
                <a:srgbClr val="FF66FF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FF"/>
                </a:solidFill>
                <a:cs typeface="Arial" pitchFamily="34" charset="0"/>
              </a:rPr>
              <a:t>MAC</a:t>
            </a:r>
            <a:r>
              <a:rPr lang="en-US" dirty="0" smtClean="0">
                <a:cs typeface="Arial" pitchFamily="34" charset="0"/>
              </a:rPr>
              <a:t>…………</a:t>
            </a:r>
            <a:r>
              <a:rPr lang="en-US" sz="2400" dirty="0" err="1" smtClean="0">
                <a:cs typeface="Arial" pitchFamily="34" charset="0"/>
              </a:rPr>
              <a:t>Cipro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>
                <a:cs typeface="Arial" pitchFamily="34" charset="0"/>
              </a:rPr>
              <a:t>or </a:t>
            </a:r>
            <a:r>
              <a:rPr lang="en-US" sz="2400" dirty="0" err="1">
                <a:cs typeface="Arial" pitchFamily="34" charset="0"/>
              </a:rPr>
              <a:t>Ofloxa</a:t>
            </a:r>
            <a:r>
              <a:rPr lang="en-US" sz="2400" dirty="0">
                <a:cs typeface="Arial" pitchFamily="34" charset="0"/>
              </a:rPr>
              <a:t> + Pyrazinamide may also be effective</a:t>
            </a:r>
          </a:p>
          <a:p>
            <a:pPr>
              <a:buNone/>
            </a:pPr>
            <a:endParaRPr lang="en-US" sz="2400" dirty="0"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cs typeface="Arial" pitchFamily="34" charset="0"/>
              </a:rPr>
              <a:t>   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44068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Box 3"/>
          <p:cNvSpPr txBox="1">
            <a:spLocks noChangeArrowheads="1"/>
          </p:cNvSpPr>
          <p:nvPr/>
        </p:nvSpPr>
        <p:spPr bwMode="auto">
          <a:xfrm>
            <a:off x="203200" y="1676400"/>
            <a:ext cx="8610600" cy="258532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sz="54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A.T.T ends 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54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 Anti-leprosy starts</a:t>
            </a:r>
            <a:endParaRPr lang="en-GB" sz="54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FC765-DEB5-453F-872C-890B9E6831A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2" descr="E:\Lectures-ppt\Bismillah\cl00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5800"/>
            <a:ext cx="7620000" cy="5562600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WordArt 5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153400" cy="4648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4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Garamond"/>
              </a:rPr>
              <a:t>leprosy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FC765-DEB5-453F-872C-890B9E6831A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3429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FC765-DEB5-453F-872C-890B9E6831A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/>
          <a:p>
            <a:fld id="{7ED4C23F-5B3E-42DD-93EB-8C631C6C3661}" type="datetime1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096000"/>
            <a:ext cx="3733800" cy="457200"/>
          </a:xfrm>
        </p:spPr>
        <p:txBody>
          <a:bodyPr/>
          <a:lstStyle/>
          <a:p>
            <a:r>
              <a:rPr lang="en-US" sz="1100" dirty="0" smtClean="0"/>
              <a:t>Anti-leprosy drugs/Pharmacology &amp; Therapeutics/Prof. </a:t>
            </a:r>
            <a:r>
              <a:rPr lang="en-US" sz="1100" dirty="0" err="1" smtClean="0"/>
              <a:t>MMAKhan</a:t>
            </a:r>
            <a:endParaRPr lang="en-US" sz="110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CF2E7D-9DF7-4527-9ECB-D5CF806C10E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52400"/>
            <a:ext cx="8229600" cy="914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leprosy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600200"/>
            <a:ext cx="8686800" cy="501967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mtClean="0"/>
              <a:t>Hansen’s Disease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765C202D-FDA2-40D8-9B04-86883E8E6252}" type="datetime1">
              <a:rPr lang="en-US" smtClean="0"/>
              <a:pPr/>
              <a:t>6/25/2012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6DCF2E7D-9DF7-4527-9ECB-D5CF806C10E0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391469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93169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4572000"/>
            <a:ext cx="3931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Dr.  Gerhard </a:t>
            </a:r>
            <a:r>
              <a:rPr lang="en-US" sz="2000" dirty="0" err="1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Armeur</a:t>
            </a:r>
            <a:r>
              <a:rPr lang="en-US" sz="200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Hansen</a:t>
            </a:r>
            <a:endParaRPr lang="en-US" sz="2000" dirty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257800"/>
            <a:ext cx="3886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1873, discovered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leprae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A998-799A-4FC5-BF1F-F533867E6DE8}" type="datetime1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48400"/>
            <a:ext cx="4800600" cy="457200"/>
          </a:xfrm>
        </p:spPr>
        <p:txBody>
          <a:bodyPr/>
          <a:lstStyle/>
          <a:p>
            <a:r>
              <a:rPr lang="en-US" sz="1000" dirty="0" smtClean="0"/>
              <a:t>Anti-leprosy drugs/Pharmacology &amp; Therapeutics/Prof. </a:t>
            </a:r>
            <a:r>
              <a:rPr lang="en-US" sz="1000" dirty="0" err="1" smtClean="0"/>
              <a:t>MMAKhan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2E7D-9DF7-4527-9ECB-D5CF806C10E0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6675"/>
            <a:ext cx="21336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"/>
            <a:ext cx="2514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1" y="1600201"/>
            <a:ext cx="24717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3624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5943600" cy="56038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GB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Some Strains of Mycobacterium</a:t>
            </a:r>
            <a:endParaRPr lang="en-GB" sz="32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334000" cy="5368925"/>
          </a:xfrm>
        </p:spPr>
        <p:txBody>
          <a:bodyPr/>
          <a:lstStyle/>
          <a:p>
            <a:pPr eaLnBrk="1" hangingPunct="1"/>
            <a:r>
              <a:rPr lang="en-GB" sz="2400" i="1" dirty="0" smtClean="0"/>
              <a:t>M. Tuberculosis</a:t>
            </a:r>
          </a:p>
          <a:p>
            <a:pPr eaLnBrk="1" hangingPunct="1"/>
            <a:r>
              <a:rPr lang="en-GB" sz="2400" i="1" dirty="0" smtClean="0"/>
              <a:t>M. </a:t>
            </a:r>
            <a:r>
              <a:rPr lang="en-GB" sz="2400" i="1" dirty="0" err="1" smtClean="0"/>
              <a:t>Bovis</a:t>
            </a:r>
            <a:endParaRPr lang="en-GB" sz="2400" i="1" dirty="0" smtClean="0"/>
          </a:p>
          <a:p>
            <a:pPr eaLnBrk="1" hangingPunct="1"/>
            <a:r>
              <a:rPr lang="en-GB" sz="2400" i="1" dirty="0" smtClean="0"/>
              <a:t> M .</a:t>
            </a:r>
            <a:r>
              <a:rPr lang="en-GB" sz="2400" i="1" dirty="0" err="1" smtClean="0"/>
              <a:t>Scroflaceum</a:t>
            </a:r>
            <a:r>
              <a:rPr lang="en-GB" sz="2400" i="1" dirty="0" smtClean="0"/>
              <a:t> </a:t>
            </a:r>
          </a:p>
          <a:p>
            <a:pPr eaLnBrk="1" hangingPunct="1"/>
            <a:r>
              <a:rPr lang="en-GB" sz="2400" i="1" dirty="0" smtClean="0"/>
              <a:t>M. </a:t>
            </a:r>
            <a:r>
              <a:rPr lang="en-GB" sz="2400" i="1" dirty="0" err="1" smtClean="0"/>
              <a:t>Fortuitum</a:t>
            </a:r>
            <a:endParaRPr lang="en-GB" sz="2400" i="1" dirty="0" smtClean="0"/>
          </a:p>
          <a:p>
            <a:pPr eaLnBrk="1" hangingPunct="1"/>
            <a:r>
              <a:rPr lang="en-GB" sz="2400" i="1" dirty="0" smtClean="0"/>
              <a:t>M. </a:t>
            </a:r>
            <a:r>
              <a:rPr lang="en-GB" sz="2400" i="1" dirty="0" err="1" smtClean="0"/>
              <a:t>Kansasii</a:t>
            </a:r>
            <a:endParaRPr lang="en-GB" sz="2400" i="1" dirty="0" smtClean="0"/>
          </a:p>
          <a:p>
            <a:pPr eaLnBrk="1" hangingPunct="1"/>
            <a:r>
              <a:rPr lang="en-GB" sz="2400" i="1" dirty="0" smtClean="0"/>
              <a:t>M. </a:t>
            </a:r>
            <a:r>
              <a:rPr lang="en-GB" sz="2400" i="1" dirty="0" err="1" smtClean="0"/>
              <a:t>Chelonae</a:t>
            </a:r>
            <a:endParaRPr lang="en-GB" sz="2400" i="1" dirty="0" smtClean="0"/>
          </a:p>
          <a:p>
            <a:pPr eaLnBrk="1" hangingPunct="1"/>
            <a:r>
              <a:rPr lang="en-GB" sz="2400" i="1" dirty="0" smtClean="0"/>
              <a:t>M. </a:t>
            </a:r>
            <a:r>
              <a:rPr lang="en-GB" sz="2400" i="1" dirty="0" err="1" smtClean="0"/>
              <a:t>Ulcrans</a:t>
            </a:r>
            <a:endParaRPr lang="en-GB" sz="2400" i="1" dirty="0" smtClean="0"/>
          </a:p>
          <a:p>
            <a:pPr eaLnBrk="1" hangingPunct="1"/>
            <a:r>
              <a:rPr lang="en-GB" sz="2400" i="1" dirty="0" smtClean="0"/>
              <a:t>M. </a:t>
            </a:r>
            <a:r>
              <a:rPr lang="en-GB" sz="2400" i="1" dirty="0" err="1" smtClean="0"/>
              <a:t>Marinum</a:t>
            </a:r>
            <a:endParaRPr lang="en-GB" sz="2400" i="1" dirty="0" smtClean="0"/>
          </a:p>
          <a:p>
            <a:pPr eaLnBrk="1" hangingPunct="1"/>
            <a:r>
              <a:rPr lang="en-GB" sz="2400" i="1" dirty="0" smtClean="0"/>
              <a:t> M. </a:t>
            </a:r>
            <a:r>
              <a:rPr lang="en-GB" sz="2400" i="1" dirty="0" err="1" smtClean="0"/>
              <a:t>Avium</a:t>
            </a:r>
            <a:r>
              <a:rPr lang="en-GB" sz="2400" i="1" dirty="0" smtClean="0"/>
              <a:t> </a:t>
            </a:r>
          </a:p>
          <a:p>
            <a:pPr eaLnBrk="1" hangingPunct="1"/>
            <a:r>
              <a:rPr lang="en-GB" sz="2400" i="1" dirty="0" smtClean="0"/>
              <a:t>M. </a:t>
            </a:r>
            <a:r>
              <a:rPr lang="en-GB" sz="2400" i="1" dirty="0" err="1" smtClean="0"/>
              <a:t>Avium</a:t>
            </a:r>
            <a:r>
              <a:rPr lang="en-GB" sz="2400" i="1" dirty="0" smtClean="0"/>
              <a:t> complex</a:t>
            </a:r>
          </a:p>
          <a:p>
            <a:pPr eaLnBrk="1" hangingPunct="1"/>
            <a:r>
              <a:rPr lang="en-GB" sz="2400" i="1" dirty="0" smtClean="0"/>
              <a:t>M. </a:t>
            </a:r>
            <a:r>
              <a:rPr lang="en-GB" sz="2400" i="1" dirty="0" err="1" smtClean="0"/>
              <a:t>Leprae</a:t>
            </a:r>
            <a:r>
              <a:rPr lang="en-GB" sz="2400" i="1" dirty="0" smtClean="0"/>
              <a:t>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14401"/>
            <a:ext cx="2619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9600"/>
            <a:ext cx="25431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441C-E91A-4A89-99C8-6BE1C86F13C8}" type="datetime1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5943600"/>
            <a:ext cx="2895600" cy="457200"/>
          </a:xfrm>
        </p:spPr>
        <p:txBody>
          <a:bodyPr/>
          <a:lstStyle/>
          <a:p>
            <a:r>
              <a:rPr lang="en-US" sz="1000" dirty="0" smtClean="0"/>
              <a:t>Anti-leprosy drugs/Pharmacology &amp; Therapeutics/Prof. </a:t>
            </a:r>
            <a:r>
              <a:rPr lang="en-US" sz="1000" dirty="0" err="1" smtClean="0"/>
              <a:t>MMAKhan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2E7D-9DF7-4527-9ECB-D5CF806C10E0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1"/>
            <a:ext cx="2514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31" y="152400"/>
            <a:ext cx="31432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15240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477595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WordArt 5"/>
          <p:cNvSpPr>
            <a:spLocks noChangeArrowheads="1" noChangeShapeType="1" noTextEdit="1"/>
          </p:cNvSpPr>
          <p:nvPr/>
        </p:nvSpPr>
        <p:spPr bwMode="auto">
          <a:xfrm>
            <a:off x="533400" y="2362200"/>
            <a:ext cx="8153400" cy="16335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4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     HISTORICAL     DISEASE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FC765-DEB5-453F-872C-890B9E6831A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9"/>
            <a:ext cx="8229600" cy="6461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b="1" u="sng" dirty="0" smtClean="0">
                <a:solidFill>
                  <a:srgbClr val="FFFF00"/>
                </a:solidFill>
                <a:latin typeface="Lucida Calligraphy" pitchFamily="66" charset="0"/>
              </a:rPr>
              <a:t>Leprosy</a:t>
            </a:r>
            <a:r>
              <a:rPr lang="en-US" sz="4400" u="sng" dirty="0" smtClean="0">
                <a:latin typeface="Lucida Calligraphy" pitchFamily="66" charset="0"/>
              </a:rPr>
              <a:t> </a:t>
            </a:r>
            <a:r>
              <a:rPr lang="en-US" sz="3200" u="sng" dirty="0" smtClean="0">
                <a:latin typeface="Lucida Calligraphy" pitchFamily="66" charset="0"/>
              </a:rPr>
              <a:t>(Hansen’s Disease</a:t>
            </a:r>
            <a:r>
              <a:rPr lang="en-US" sz="3200" u="sng" dirty="0" smtClean="0"/>
              <a:t>) </a:t>
            </a:r>
            <a:endParaRPr lang="en-GB" sz="3200" u="sng" dirty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791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disabling disease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 million suffer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Spreads by droplet infection (nasal mucosa) &amp; upper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tract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Through prolonged skin contact</a:t>
            </a:r>
          </a:p>
          <a:p>
            <a:pPr eaLnBrk="1" hangingPunct="1">
              <a:buFont typeface="Wingdings" pitchFamily="2" charset="2"/>
              <a:buNone/>
            </a:pPr>
            <a:endParaRPr lang="en-US" sz="2800" b="1" u="sng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FFFF00"/>
                </a:solidFill>
                <a:latin typeface="Lucida Calligraphy" pitchFamily="66" charset="0"/>
              </a:rPr>
              <a:t>Types of Leprosy</a:t>
            </a:r>
          </a:p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Tuberculoid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(cell mediated immunity +)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Borderline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diamorphous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Lepromatous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no immunity, fulminant disease)</a:t>
            </a:r>
          </a:p>
          <a:p>
            <a:endParaRPr lang="en-GB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152400" y="457200"/>
            <a:ext cx="8839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Infectious disease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Mycobacterium </a:t>
            </a:r>
            <a:r>
              <a:rPr lang="en-US" sz="28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leprae</a:t>
            </a:r>
            <a:endParaRPr lang="en-US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Prolonged + persistent contact with host may be necessary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Spread by droplets from sneezing 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Involves skin, P. nerves, sweat glands, hair follicles.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Bones, muscles, kidneys, </a:t>
            </a:r>
            <a:r>
              <a:rPr lang="en-US" sz="28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endParaRPr lang="en-US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FC765-DEB5-453F-872C-890B9E6831A6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8062912" cy="2514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GB" sz="6000" b="1" dirty="0" smtClean="0">
                <a:solidFill>
                  <a:srgbClr val="00FFFF"/>
                </a:solidFill>
                <a:latin typeface="Lucida Calligraphy" pitchFamily="66" charset="0"/>
              </a:rPr>
              <a:t>Anti Leprosy Drugs</a:t>
            </a:r>
            <a:endParaRPr lang="en-GB" sz="6000" b="1" dirty="0">
              <a:solidFill>
                <a:srgbClr val="00FFFF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4582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>Drugs used in treatment of Leprosy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</a:b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Calligraphy" pitchFamily="66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219200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1.Sulfones: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Dapsone</a:t>
            </a:r>
            <a:endParaRPr lang="en-US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	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Sulfoxone</a:t>
            </a:r>
            <a:endParaRPr lang="en-US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Rifampicin</a:t>
            </a:r>
            <a:endParaRPr lang="en-US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Clofazimine</a:t>
            </a:r>
            <a:endParaRPr lang="en-US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4.	Miscellaneous: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Corticosteroids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	ii.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Ethionamide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	iii. Thalidomide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/>
          <a:p>
            <a:fld id="{02AB349E-FF12-4986-A019-8F53FBA257A7}" type="datetime1">
              <a:rPr lang="en-US" smtClean="0"/>
              <a:pPr/>
              <a:t>6/25/2012</a:t>
            </a:fld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sz="1000" dirty="0" smtClean="0"/>
              <a:t>Anti-leprosy drugs/Pharmacology &amp; Therapeutics/Prof. </a:t>
            </a:r>
            <a:r>
              <a:rPr lang="en-US" sz="1000" dirty="0" err="1" smtClean="0"/>
              <a:t>MMAKhan</a:t>
            </a:r>
            <a:endParaRPr lang="en-US" sz="10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231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Sulfones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638800"/>
          </a:xfrm>
        </p:spPr>
        <p:txBody>
          <a:bodyPr/>
          <a:lstStyle/>
          <a:p>
            <a:pPr eaLnBrk="1" hangingPunct="1"/>
            <a:r>
              <a:rPr lang="en-US" sz="4000" b="1" i="1" dirty="0" err="1" smtClean="0">
                <a:solidFill>
                  <a:srgbClr val="FFFF00"/>
                </a:solidFill>
                <a:latin typeface="Garamond" pitchFamily="18" charset="0"/>
              </a:rPr>
              <a:t>Dapsone</a:t>
            </a:r>
            <a:r>
              <a:rPr lang="en-US" sz="2800" dirty="0" smtClean="0">
                <a:latin typeface="Garamond" pitchFamily="18" charset="0"/>
              </a:rPr>
              <a:t> (</a:t>
            </a:r>
            <a:r>
              <a:rPr lang="en-US" sz="2800" dirty="0" err="1" smtClean="0">
                <a:latin typeface="Garamond" pitchFamily="18" charset="0"/>
              </a:rPr>
              <a:t>di</a:t>
            </a:r>
            <a:r>
              <a:rPr lang="en-US" sz="2800" dirty="0" smtClean="0">
                <a:latin typeface="Garamond" pitchFamily="18" charset="0"/>
              </a:rPr>
              <a:t>-amino-</a:t>
            </a:r>
            <a:r>
              <a:rPr lang="en-US" sz="2800" dirty="0" err="1" smtClean="0">
                <a:latin typeface="Garamond" pitchFamily="18" charset="0"/>
              </a:rPr>
              <a:t>diphenyl</a:t>
            </a:r>
            <a:r>
              <a:rPr lang="en-US" sz="2800" dirty="0" smtClean="0">
                <a:latin typeface="Garamond" pitchFamily="18" charset="0"/>
              </a:rPr>
              <a:t> </a:t>
            </a:r>
            <a:r>
              <a:rPr lang="en-US" sz="2800" dirty="0" err="1" smtClean="0">
                <a:latin typeface="Garamond" pitchFamily="18" charset="0"/>
              </a:rPr>
              <a:t>sulphone</a:t>
            </a:r>
            <a:r>
              <a:rPr lang="en-US" sz="2800" dirty="0" smtClean="0">
                <a:latin typeface="Garamond" pitchFamily="18" charset="0"/>
              </a:rPr>
              <a:t>)</a:t>
            </a:r>
          </a:p>
          <a:p>
            <a:pPr eaLnBrk="1" hangingPunct="1"/>
            <a:r>
              <a:rPr lang="en-US" sz="2800" dirty="0" err="1" smtClean="0">
                <a:solidFill>
                  <a:srgbClr val="FFFF00"/>
                </a:solidFill>
                <a:latin typeface="Garamond" pitchFamily="18" charset="0"/>
              </a:rPr>
              <a:t>Acedapsone</a:t>
            </a:r>
            <a:endParaRPr lang="en-US" sz="2800" dirty="0" smtClean="0">
              <a:solidFill>
                <a:srgbClr val="FFFF00"/>
              </a:solidFill>
              <a:latin typeface="Garamond" pitchFamily="18" charset="0"/>
            </a:endParaRPr>
          </a:p>
          <a:p>
            <a:pPr eaLnBrk="1" hangingPunct="1"/>
            <a:r>
              <a:rPr lang="en-US" sz="2800" dirty="0" err="1" smtClean="0">
                <a:solidFill>
                  <a:srgbClr val="FFFF00"/>
                </a:solidFill>
                <a:latin typeface="Garamond" pitchFamily="18" charset="0"/>
              </a:rPr>
              <a:t>Sulfoxone</a:t>
            </a:r>
            <a:r>
              <a:rPr lang="en-US" sz="2800" dirty="0" smtClean="0">
                <a:solidFill>
                  <a:srgbClr val="FFFF00"/>
                </a:solidFill>
                <a:latin typeface="Garamond" pitchFamily="18" charset="0"/>
              </a:rPr>
              <a:t> sodium</a:t>
            </a:r>
          </a:p>
          <a:p>
            <a:pPr eaLnBrk="1" hangingPunct="1">
              <a:buFont typeface="Wingdings" pitchFamily="2" charset="2"/>
              <a:buNone/>
            </a:pPr>
            <a:endParaRPr lang="en-US" sz="2800" b="1" u="sng" dirty="0" smtClean="0">
              <a:latin typeface="Garamond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FFFF00"/>
                </a:solidFill>
                <a:latin typeface="Garamond" pitchFamily="18" charset="0"/>
              </a:rPr>
              <a:t>Absorption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Garamond" pitchFamily="18" charset="0"/>
              </a:rPr>
              <a:t>Well absorbed by GIT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FFFF00"/>
                </a:solidFill>
                <a:latin typeface="Garamond" pitchFamily="18" charset="0"/>
              </a:rPr>
              <a:t>Distribution</a:t>
            </a:r>
          </a:p>
          <a:p>
            <a:pPr lvl="1" eaLnBrk="1" hangingPunct="1"/>
            <a:r>
              <a:rPr lang="en-US" sz="2400" dirty="0" smtClean="0">
                <a:latin typeface="Garamond" pitchFamily="18" charset="0"/>
              </a:rPr>
              <a:t>Distributed to all tissues &amp; body fluids</a:t>
            </a:r>
          </a:p>
          <a:p>
            <a:pPr lvl="1" eaLnBrk="1" hangingPunct="1"/>
            <a:r>
              <a:rPr lang="en-US" sz="2400" dirty="0" smtClean="0">
                <a:latin typeface="Garamond" pitchFamily="18" charset="0"/>
              </a:rPr>
              <a:t>Serum t ½ is 1 -2 days</a:t>
            </a:r>
          </a:p>
          <a:p>
            <a:pPr lvl="1" eaLnBrk="1" hangingPunct="1"/>
            <a:r>
              <a:rPr lang="en-US" sz="2400" dirty="0" smtClean="0">
                <a:latin typeface="Garamond" pitchFamily="18" charset="0"/>
              </a:rPr>
              <a:t>Drug retained in skin, muscle, liver &amp; kidney  </a:t>
            </a:r>
          </a:p>
          <a:p>
            <a:endParaRPr lang="en-GB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Excretion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Excreted into bile &amp; reabsorbed 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Acetylated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sulfones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excreted in urine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Dose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25 mg / week increasing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400 – 600 mg/wk 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49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Untoward reactions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Methaemoglobinemia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GIT irritation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Fever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Rashes</a:t>
            </a:r>
          </a:p>
          <a:p>
            <a:pPr lvl="1"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Erythema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nodosum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 – 6 PDH deficiency →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Haemolysis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Other uses </a:t>
            </a:r>
          </a:p>
          <a:p>
            <a:pPr lvl="1" eaLnBrk="1" hangingPunct="1"/>
            <a:r>
              <a:rPr lang="en-US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Pneumocystis</a:t>
            </a:r>
            <a:r>
              <a:rPr lang="en-US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pneumonia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AIDS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Used in combination Resistant malaria </a:t>
            </a:r>
          </a:p>
          <a:p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421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Clofazimine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latin typeface="Georgia" pitchFamily="18" charset="0"/>
              </a:rPr>
              <a:t>Phenazine</a:t>
            </a:r>
            <a:r>
              <a:rPr lang="en-US" sz="2400" dirty="0" smtClean="0">
                <a:latin typeface="Georgia" pitchFamily="18" charset="0"/>
              </a:rPr>
              <a:t> dye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Weak M. </a:t>
            </a:r>
            <a:r>
              <a:rPr lang="en-US" sz="2400" dirty="0" err="1" smtClean="0">
                <a:latin typeface="Georgia" pitchFamily="18" charset="0"/>
              </a:rPr>
              <a:t>laprae</a:t>
            </a:r>
            <a:r>
              <a:rPr lang="en-US" sz="2400" dirty="0" smtClean="0">
                <a:latin typeface="Georgia" pitchFamily="18" charset="0"/>
              </a:rPr>
              <a:t> inhibitory activity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 smtClean="0">
                <a:latin typeface="Georgia" pitchFamily="18" charset="0"/>
              </a:rPr>
              <a:t>MOA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Georgia" pitchFamily="18" charset="0"/>
              </a:rPr>
              <a:t>Inhibit the template function DNA , anti inflammatory effect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 smtClean="0">
                <a:latin typeface="Georgia" pitchFamily="18" charset="0"/>
              </a:rPr>
              <a:t>Absorption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Georgia" pitchFamily="18" charset="0"/>
              </a:rPr>
              <a:t>Well absorbed orally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u="sng" dirty="0" smtClean="0">
                <a:latin typeface="Georgia" pitchFamily="18" charset="0"/>
              </a:rPr>
              <a:t>Distribution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Georgia" pitchFamily="18" charset="0"/>
              </a:rPr>
              <a:t>Accumulate in tissue (skin </a:t>
            </a:r>
            <a:r>
              <a:rPr lang="en-US" dirty="0" err="1" smtClean="0">
                <a:latin typeface="Georgia" pitchFamily="18" charset="0"/>
              </a:rPr>
              <a:t>Reticulo</a:t>
            </a:r>
            <a:r>
              <a:rPr lang="en-US" dirty="0" smtClean="0">
                <a:latin typeface="Georgia" pitchFamily="18" charset="0"/>
              </a:rPr>
              <a:t>- </a:t>
            </a:r>
            <a:r>
              <a:rPr lang="en-US" dirty="0" err="1" smtClean="0">
                <a:latin typeface="Georgia" pitchFamily="18" charset="0"/>
              </a:rPr>
              <a:t>endothelinl</a:t>
            </a:r>
            <a:r>
              <a:rPr lang="en-US" dirty="0" smtClean="0">
                <a:latin typeface="Georgia" pitchFamily="18" charset="0"/>
              </a:rPr>
              <a:t> cells)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Georgia" pitchFamily="18" charset="0"/>
              </a:rPr>
              <a:t>Slowly released </a:t>
            </a:r>
            <a:r>
              <a:rPr lang="en-US" dirty="0" smtClean="0">
                <a:latin typeface="Georgia" pitchFamily="18" charset="0"/>
                <a:cs typeface="Arial" pitchFamily="34" charset="0"/>
              </a:rPr>
              <a:t>→ serum t ½ → 2 months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 err="1" smtClean="0">
                <a:latin typeface="Georgia" pitchFamily="18" charset="0"/>
              </a:rPr>
              <a:t>Excertion</a:t>
            </a:r>
            <a:r>
              <a:rPr lang="en-US" sz="2400" b="1" u="sng" dirty="0" smtClean="0">
                <a:latin typeface="Georgia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Georgia" pitchFamily="18" charset="0"/>
              </a:rPr>
              <a:t>Bile &amp; urine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Georgia" pitchFamily="18" charset="0"/>
              </a:rPr>
              <a:t>Through </a:t>
            </a:r>
            <a:r>
              <a:rPr lang="en-US" dirty="0" err="1" smtClean="0">
                <a:latin typeface="Georgia" pitchFamily="18" charset="0"/>
              </a:rPr>
              <a:t>faeces</a:t>
            </a:r>
            <a:r>
              <a:rPr lang="en-US" dirty="0" smtClean="0">
                <a:latin typeface="Georgia" pitchFamily="18" charset="0"/>
              </a:rPr>
              <a:t> (major portion)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u="sng" dirty="0" smtClean="0">
                <a:latin typeface="Georgia" pitchFamily="18" charset="0"/>
              </a:rPr>
              <a:t>Dose:-</a:t>
            </a:r>
            <a:r>
              <a:rPr lang="en-US" sz="2000" dirty="0" smtClean="0">
                <a:latin typeface="Georgia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Georgia" pitchFamily="18" charset="0"/>
              </a:rPr>
              <a:t>	100 mg/day orally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Georgia" pitchFamily="18" charset="0"/>
              </a:rPr>
              <a:t>	In combination  therapy 50 -100 mg/day  </a:t>
            </a:r>
          </a:p>
          <a:p>
            <a:endParaRPr lang="en-GB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219200" cy="457200"/>
          </a:xfrm>
        </p:spPr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599"/>
            <a:ext cx="3276600" cy="86909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en-GB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endParaRPr lang="en-GB" sz="3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7007" y="1981200"/>
            <a:ext cx="5309393" cy="41148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GB" dirty="0" smtClean="0"/>
              <a:t>History</a:t>
            </a:r>
          </a:p>
          <a:p>
            <a:pPr eaLnBrk="1" hangingPunct="1"/>
            <a:r>
              <a:rPr lang="en-GB" dirty="0" smtClean="0"/>
              <a:t>Symptoms</a:t>
            </a:r>
          </a:p>
          <a:p>
            <a:pPr eaLnBrk="1" hangingPunct="1"/>
            <a:r>
              <a:rPr lang="en-GB" dirty="0" smtClean="0"/>
              <a:t>Signs </a:t>
            </a:r>
          </a:p>
          <a:p>
            <a:pPr eaLnBrk="1" hangingPunct="1"/>
            <a:r>
              <a:rPr lang="en-GB" dirty="0" err="1" smtClean="0"/>
              <a:t>Mantoux</a:t>
            </a:r>
            <a:r>
              <a:rPr lang="en-GB" dirty="0" smtClean="0"/>
              <a:t> test </a:t>
            </a:r>
          </a:p>
          <a:p>
            <a:pPr eaLnBrk="1" hangingPunct="1"/>
            <a:r>
              <a:rPr lang="en-GB" dirty="0" smtClean="0"/>
              <a:t>Sputum exam &amp; culture</a:t>
            </a:r>
          </a:p>
          <a:p>
            <a:pPr eaLnBrk="1" hangingPunct="1"/>
            <a:r>
              <a:rPr lang="en-GB" dirty="0" smtClean="0"/>
              <a:t>Chest x-ray (MMR ?)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4343400" y="647700"/>
            <a:ext cx="4495800" cy="830997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Koch’s Disease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or  </a:t>
            </a:r>
          </a:p>
          <a:p>
            <a:pPr algn="ctr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Pulmonary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Koch’s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1" y="4648200"/>
            <a:ext cx="2335212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69101" y="4114800"/>
            <a:ext cx="2146299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Mantoux</a:t>
            </a:r>
            <a:r>
              <a:rPr lang="en-US" dirty="0" smtClean="0"/>
              <a:t> 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3962400" cy="9144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uses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Georgia" pitchFamily="18" charset="0"/>
              </a:rPr>
              <a:t>Sulfone</a:t>
            </a:r>
            <a:r>
              <a:rPr lang="en-US" dirty="0" smtClean="0">
                <a:latin typeface="Georgia" pitchFamily="18" charset="0"/>
              </a:rPr>
              <a:t> resistant leprosy</a:t>
            </a:r>
          </a:p>
          <a:p>
            <a:pPr eaLnBrk="1" hangingPunct="1"/>
            <a:r>
              <a:rPr lang="en-US" dirty="0" smtClean="0">
                <a:latin typeface="Georgia" pitchFamily="18" charset="0"/>
              </a:rPr>
              <a:t>To treat </a:t>
            </a:r>
            <a:r>
              <a:rPr lang="en-US" dirty="0" err="1" smtClean="0">
                <a:latin typeface="Georgia" pitchFamily="18" charset="0"/>
              </a:rPr>
              <a:t>erythema</a:t>
            </a:r>
            <a:r>
              <a:rPr lang="en-US" dirty="0" smtClean="0">
                <a:latin typeface="Georgia" pitchFamily="18" charset="0"/>
              </a:rPr>
              <a:t> no </a:t>
            </a:r>
          </a:p>
          <a:p>
            <a:pPr eaLnBrk="1" hangingPunct="1"/>
            <a:r>
              <a:rPr lang="en-US" dirty="0" smtClean="0">
                <a:latin typeface="Georgia" pitchFamily="18" charset="0"/>
              </a:rPr>
              <a:t>Chronic skin ulcers </a:t>
            </a:r>
          </a:p>
          <a:p>
            <a:pPr eaLnBrk="1" hangingPunct="1"/>
            <a:r>
              <a:rPr lang="en-US" dirty="0" smtClean="0">
                <a:latin typeface="Georgia" pitchFamily="18" charset="0"/>
              </a:rPr>
              <a:t>Combination therapy</a:t>
            </a:r>
          </a:p>
          <a:p>
            <a:pPr eaLnBrk="1" hangingPunct="1"/>
            <a:r>
              <a:rPr lang="en-US" dirty="0" err="1" smtClean="0">
                <a:latin typeface="Georgia" pitchFamily="18" charset="0"/>
              </a:rPr>
              <a:t>Myco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avium</a:t>
            </a:r>
            <a:r>
              <a:rPr lang="en-US" dirty="0" smtClean="0">
                <a:latin typeface="Georgia" pitchFamily="18" charset="0"/>
              </a:rPr>
              <a:t> infections in AIDS </a:t>
            </a:r>
          </a:p>
          <a:p>
            <a:pPr eaLnBrk="1" hangingPunct="1"/>
            <a:r>
              <a:rPr lang="en-US" dirty="0" smtClean="0">
                <a:latin typeface="Georgia" pitchFamily="18" charset="0"/>
              </a:rPr>
              <a:t>When pts intolerant to </a:t>
            </a:r>
            <a:r>
              <a:rPr lang="en-US" dirty="0" err="1" smtClean="0">
                <a:latin typeface="Georgia" pitchFamily="18" charset="0"/>
              </a:rPr>
              <a:t>sulphones</a:t>
            </a:r>
            <a:endParaRPr lang="en-US" dirty="0" smtClean="0">
              <a:latin typeface="Georgia" pitchFamily="18" charset="0"/>
            </a:endParaRPr>
          </a:p>
          <a:p>
            <a:endParaRPr lang="en-GB" dirty="0" smtClean="0">
              <a:latin typeface="Georgia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46906"/>
          </a:xfrm>
        </p:spPr>
        <p:txBody>
          <a:bodyPr anchor="t">
            <a:normAutofit fontScale="90000"/>
          </a:bodyPr>
          <a:lstStyle/>
          <a:p>
            <a:pPr algn="l">
              <a:defRPr/>
            </a:pPr>
            <a:r>
              <a:rPr lang="en-US" sz="3600" b="1" dirty="0" smtClean="0">
                <a:solidFill>
                  <a:srgbClr val="00FFFF"/>
                </a:solidFill>
                <a:latin typeface="Lucida Calligraphy" pitchFamily="66" charset="0"/>
              </a:rPr>
              <a:t>Adverse effects</a:t>
            </a:r>
            <a:r>
              <a:rPr lang="en-US" sz="4400" b="1" u="sng" dirty="0" smtClean="0"/>
              <a:t/>
            </a:r>
            <a:br>
              <a:rPr lang="en-US" sz="4400" b="1" u="sng" dirty="0" smtClean="0"/>
            </a:br>
            <a:endParaRPr lang="en-GB" dirty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715000"/>
          </a:xfrm>
        </p:spPr>
        <p:txBody>
          <a:bodyPr/>
          <a:lstStyle/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Skin discoloration (red brown </a:t>
            </a:r>
            <a:r>
              <a:rPr lang="en-US" sz="2400" dirty="0" smtClean="0">
                <a:cs typeface="Arial" pitchFamily="34" charset="0"/>
              </a:rPr>
              <a:t>→ black)</a:t>
            </a:r>
          </a:p>
          <a:p>
            <a:pPr lvl="1" eaLnBrk="1" hangingPunct="1"/>
            <a:r>
              <a:rPr lang="en-US" sz="2400" dirty="0" smtClean="0">
                <a:cs typeface="Arial" pitchFamily="34" charset="0"/>
              </a:rPr>
              <a:t>G. l intolerance</a:t>
            </a:r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762000"/>
          </a:xfrm>
        </p:spPr>
        <p:txBody>
          <a:bodyPr anchor="t"/>
          <a:lstStyle/>
          <a:p>
            <a:pPr algn="l"/>
            <a:r>
              <a:rPr lang="en-US" b="1" u="sng" dirty="0" err="1" smtClean="0">
                <a:solidFill>
                  <a:srgbClr val="FFFF00"/>
                </a:solidFill>
                <a:cs typeface="Arial" pitchFamily="34" charset="0"/>
              </a:rPr>
              <a:t>Amithiozone</a:t>
            </a:r>
            <a:r>
              <a:rPr lang="en-US" b="1" u="sng" dirty="0" smtClean="0">
                <a:solidFill>
                  <a:srgbClr val="FFFF00"/>
                </a:solidFill>
                <a:cs typeface="Arial" pitchFamily="34" charset="0"/>
              </a:rPr>
              <a:t/>
            </a:r>
            <a:br>
              <a:rPr lang="en-US" b="1" u="sng" dirty="0" smtClean="0">
                <a:solidFill>
                  <a:srgbClr val="FFFF00"/>
                </a:solidFill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772400" cy="5029200"/>
          </a:xfrm>
        </p:spPr>
        <p:txBody>
          <a:bodyPr/>
          <a:lstStyle/>
          <a:p>
            <a:pPr lvl="1">
              <a:lnSpc>
                <a:spcPts val="3000"/>
              </a:lnSpc>
            </a:pPr>
            <a:r>
              <a:rPr lang="en-US" dirty="0" smtClean="0">
                <a:cs typeface="Arial" pitchFamily="34" charset="0"/>
              </a:rPr>
              <a:t>A </a:t>
            </a:r>
            <a:r>
              <a:rPr lang="en-US" dirty="0" err="1" smtClean="0">
                <a:cs typeface="Arial" pitchFamily="34" charset="0"/>
              </a:rPr>
              <a:t>thio-sem-icarbazone</a:t>
            </a:r>
            <a:endParaRPr lang="en-US" dirty="0" smtClean="0">
              <a:cs typeface="Arial" pitchFamily="34" charset="0"/>
            </a:endParaRPr>
          </a:p>
          <a:p>
            <a:pPr lvl="1">
              <a:lnSpc>
                <a:spcPts val="3000"/>
              </a:lnSpc>
            </a:pPr>
            <a:r>
              <a:rPr lang="en-US" dirty="0" smtClean="0">
                <a:cs typeface="Arial" pitchFamily="34" charset="0"/>
              </a:rPr>
              <a:t>Effective in </a:t>
            </a:r>
            <a:r>
              <a:rPr lang="en-US" dirty="0" err="1" smtClean="0">
                <a:cs typeface="Arial" pitchFamily="34" charset="0"/>
              </a:rPr>
              <a:t>tuberculoid</a:t>
            </a:r>
            <a:r>
              <a:rPr lang="en-US" dirty="0" smtClean="0">
                <a:cs typeface="Arial" pitchFamily="34" charset="0"/>
              </a:rPr>
              <a:t> leprosy 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cs typeface="Arial" pitchFamily="34" charset="0"/>
              </a:rPr>
              <a:t>Used as substitute for </a:t>
            </a:r>
            <a:r>
              <a:rPr lang="en-US" dirty="0" err="1" smtClean="0">
                <a:cs typeface="Arial" pitchFamily="34" charset="0"/>
              </a:rPr>
              <a:t>dapsone</a:t>
            </a:r>
            <a:r>
              <a:rPr lang="en-US" dirty="0" smtClean="0">
                <a:cs typeface="Arial" pitchFamily="34" charset="0"/>
              </a:rPr>
              <a:t> </a:t>
            </a:r>
          </a:p>
          <a:p>
            <a:pPr>
              <a:lnSpc>
                <a:spcPts val="3000"/>
              </a:lnSpc>
              <a:buNone/>
            </a:pPr>
            <a:endParaRPr lang="en-US" b="1" u="sng" dirty="0" smtClean="0">
              <a:solidFill>
                <a:srgbClr val="FFFF00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  <a:buNone/>
            </a:pPr>
            <a:r>
              <a:rPr lang="en-US" b="1" u="sng" dirty="0" smtClean="0">
                <a:solidFill>
                  <a:srgbClr val="FFFF00"/>
                </a:solidFill>
                <a:cs typeface="Arial" pitchFamily="34" charset="0"/>
              </a:rPr>
              <a:t>Dose:-</a:t>
            </a:r>
            <a:r>
              <a:rPr lang="en-US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cs typeface="Arial" pitchFamily="34" charset="0"/>
              </a:rPr>
              <a:t>150mg/day or 450mg twice weekly</a:t>
            </a:r>
          </a:p>
          <a:p>
            <a:pPr>
              <a:lnSpc>
                <a:spcPts val="3000"/>
              </a:lnSpc>
              <a:buNone/>
            </a:pPr>
            <a:endParaRPr lang="en-US" b="1" u="sng" dirty="0" smtClean="0">
              <a:solidFill>
                <a:srgbClr val="FFFF00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  <a:buNone/>
            </a:pPr>
            <a:r>
              <a:rPr lang="en-US" b="1" u="sng" dirty="0" smtClean="0">
                <a:solidFill>
                  <a:srgbClr val="FFFF00"/>
                </a:solidFill>
                <a:cs typeface="Arial" pitchFamily="34" charset="0"/>
              </a:rPr>
              <a:t>Unwanted effects</a:t>
            </a:r>
          </a:p>
          <a:p>
            <a:pPr lvl="1">
              <a:lnSpc>
                <a:spcPts val="3000"/>
              </a:lnSpc>
            </a:pPr>
            <a:r>
              <a:rPr lang="en-US" dirty="0" smtClean="0">
                <a:cs typeface="Arial" pitchFamily="34" charset="0"/>
              </a:rPr>
              <a:t>G. I intolerance</a:t>
            </a:r>
          </a:p>
          <a:p>
            <a:pPr lvl="1">
              <a:lnSpc>
                <a:spcPts val="3000"/>
              </a:lnSpc>
            </a:pPr>
            <a:r>
              <a:rPr lang="en-US" dirty="0" err="1" smtClean="0">
                <a:cs typeface="Arial" pitchFamily="34" charset="0"/>
              </a:rPr>
              <a:t>hepatotoxic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114800" cy="6469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>
              <a:defRPr/>
            </a:pP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Rifampin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40375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Large molecule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Semisynthetic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Derivative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Rifamycin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obtained from </a:t>
            </a:r>
            <a:r>
              <a:rPr lang="en-US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Streptomycis</a:t>
            </a:r>
            <a:r>
              <a:rPr lang="en-US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Mediterranei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Gram +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Gram –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some enteric bacteria 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cross resistance to other classes of anti-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bacterials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2743200" cy="914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en-GB" dirty="0" smtClean="0">
                <a:latin typeface="Georgia" pitchFamily="18" charset="0"/>
              </a:rPr>
              <a:t>MOA</a:t>
            </a:r>
            <a:endParaRPr lang="en-GB" dirty="0">
              <a:latin typeface="Georgia" pitchFamily="18" charset="0"/>
            </a:endParaRP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305800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Binds with </a:t>
            </a:r>
            <a:r>
              <a:rPr lang="el-GR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subunit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bacterial DNA dependant RNA polymerase to inhibit RNA synthesis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Bactericidal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mycobacteria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 it penetrates well into most of tissues &amp; macrophages.  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106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Georgia" pitchFamily="18" charset="0"/>
              </a:rPr>
              <a:t>Resistance</a:t>
            </a:r>
            <a:endParaRPr lang="en-US" sz="2400" u="sng" dirty="0" smtClean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Point mutation in </a:t>
            </a:r>
            <a:r>
              <a:rPr lang="en-US" sz="2400" i="1" dirty="0" err="1" smtClean="0">
                <a:latin typeface="Georgia" pitchFamily="18" charset="0"/>
              </a:rPr>
              <a:t>rpo</a:t>
            </a:r>
            <a:r>
              <a:rPr lang="en-US" sz="2400" dirty="0" smtClean="0">
                <a:latin typeface="Georgia" pitchFamily="18" charset="0"/>
              </a:rPr>
              <a:t> B gene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u="sng" dirty="0" smtClean="0">
              <a:solidFill>
                <a:srgbClr val="FFFF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FFFF00"/>
                </a:solidFill>
                <a:latin typeface="Georgia" pitchFamily="18" charset="0"/>
              </a:rPr>
              <a:t>Ph: kinetics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Georgia" pitchFamily="18" charset="0"/>
              </a:rPr>
              <a:t>	Absorbed well orally, highly lipid soluble, </a:t>
            </a:r>
          </a:p>
          <a:p>
            <a:pPr eaLnBrk="1" hangingPunct="1"/>
            <a:r>
              <a:rPr lang="en-US" sz="2400" dirty="0" smtClean="0">
                <a:latin typeface="Georgia" pitchFamily="18" charset="0"/>
              </a:rPr>
              <a:t>Distributed to all body tissues &amp; fluids (CSF, saliva, tears, urine, </a:t>
            </a:r>
            <a:r>
              <a:rPr lang="en-US" sz="2400" dirty="0" err="1" smtClean="0">
                <a:latin typeface="Georgia" pitchFamily="18" charset="0"/>
              </a:rPr>
              <a:t>faeces</a:t>
            </a:r>
            <a:r>
              <a:rPr lang="en-US" sz="2400" dirty="0" smtClean="0">
                <a:latin typeface="Georgia" pitchFamily="18" charset="0"/>
              </a:rPr>
              <a:t>, sweat)</a:t>
            </a:r>
          </a:p>
          <a:p>
            <a:pPr eaLnBrk="1" hangingPunct="1"/>
            <a:r>
              <a:rPr lang="en-US" sz="2400" dirty="0" smtClean="0">
                <a:latin typeface="Georgia" pitchFamily="18" charset="0"/>
              </a:rPr>
              <a:t> Excreted in bile </a:t>
            </a:r>
          </a:p>
          <a:p>
            <a:pPr eaLnBrk="1" hangingPunct="1"/>
            <a:r>
              <a:rPr lang="en-US" sz="2400" dirty="0" smtClean="0">
                <a:latin typeface="Georgia" pitchFamily="18" charset="0"/>
              </a:rPr>
              <a:t> undergoes </a:t>
            </a:r>
            <a:r>
              <a:rPr lang="en-US" sz="2400" dirty="0" err="1" smtClean="0">
                <a:latin typeface="Georgia" pitchFamily="18" charset="0"/>
              </a:rPr>
              <a:t>entero</a:t>
            </a:r>
            <a:r>
              <a:rPr lang="en-US" sz="2400" dirty="0" smtClean="0">
                <a:latin typeface="Georgia" pitchFamily="18" charset="0"/>
              </a:rPr>
              <a:t>-hepatic circulation </a:t>
            </a:r>
          </a:p>
          <a:p>
            <a:pPr eaLnBrk="1" hangingPunct="1"/>
            <a:r>
              <a:rPr lang="en-US" sz="2400" dirty="0" smtClean="0">
                <a:latin typeface="Georgia" pitchFamily="18" charset="0"/>
              </a:rPr>
              <a:t>Excreted as a </a:t>
            </a:r>
            <a:r>
              <a:rPr lang="en-US" sz="2400" dirty="0" err="1" smtClean="0">
                <a:latin typeface="Georgia" pitchFamily="18" charset="0"/>
              </a:rPr>
              <a:t>deacylated</a:t>
            </a:r>
            <a:r>
              <a:rPr lang="en-US" sz="2400" dirty="0" smtClean="0">
                <a:latin typeface="Georgia" pitchFamily="18" charset="0"/>
              </a:rPr>
              <a:t>  metabolite in </a:t>
            </a:r>
            <a:r>
              <a:rPr lang="en-US" sz="2400" dirty="0" err="1" smtClean="0">
                <a:latin typeface="Georgia" pitchFamily="18" charset="0"/>
              </a:rPr>
              <a:t>faeces</a:t>
            </a:r>
            <a:r>
              <a:rPr lang="en-US" sz="2400" dirty="0" smtClean="0">
                <a:latin typeface="Georgia" pitchFamily="18" charset="0"/>
              </a:rPr>
              <a:t>. </a:t>
            </a:r>
            <a:r>
              <a:rPr lang="en-US" sz="2400" dirty="0" smtClean="0">
                <a:solidFill>
                  <a:srgbClr val="FFC000"/>
                </a:solidFill>
                <a:latin typeface="Georgia" pitchFamily="18" charset="0"/>
              </a:rPr>
              <a:t>(Small amount appears in urine &amp; discolors it) </a:t>
            </a:r>
          </a:p>
          <a:p>
            <a:pPr eaLnBrk="1" hangingPunct="1"/>
            <a:r>
              <a:rPr lang="en-US" sz="2400" dirty="0" smtClean="0">
                <a:latin typeface="Georgia" pitchFamily="18" charset="0"/>
              </a:rPr>
              <a:t>Potent Hepatic </a:t>
            </a:r>
            <a:r>
              <a:rPr lang="en-US" sz="2400" dirty="0" err="1" smtClean="0">
                <a:latin typeface="Georgia" pitchFamily="18" charset="0"/>
              </a:rPr>
              <a:t>microsomal</a:t>
            </a:r>
            <a:r>
              <a:rPr lang="en-US" sz="2400" dirty="0" smtClean="0">
                <a:latin typeface="Georgia" pitchFamily="18" charset="0"/>
              </a:rPr>
              <a:t> enzyme inducer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FFFF00"/>
                </a:solidFill>
                <a:latin typeface="Georgia" pitchFamily="18" charset="0"/>
              </a:rPr>
              <a:t>Dose:-</a:t>
            </a:r>
            <a:r>
              <a:rPr lang="en-US" sz="2400" dirty="0" smtClean="0">
                <a:solidFill>
                  <a:srgbClr val="FFFF00"/>
                </a:solidFill>
                <a:latin typeface="Georgia" pitchFamily="18" charset="0"/>
              </a:rPr>
              <a:t> 10 mg /kg body wt/day or 600 mg /day for 6 months   </a:t>
            </a:r>
          </a:p>
          <a:p>
            <a:endParaRPr lang="en-GB" sz="2400" dirty="0" smtClean="0">
              <a:latin typeface="Georg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6906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GB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Adverse effects</a:t>
            </a:r>
            <a:endParaRPr lang="en-GB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72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Serious toxicity is rare.</a:t>
            </a:r>
          </a:p>
          <a:p>
            <a:pPr marL="1676400" lvl="1" indent="-533400" eaLnBrk="1" hangingPunct="1">
              <a:buFont typeface="Wingdings" pitchFamily="2" charset="2"/>
              <a:buChar char="§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Hepatotoxicity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  Jaundice</a:t>
            </a:r>
          </a:p>
          <a:p>
            <a:pPr marL="1676400" lvl="1" indent="-533400" eaLnBrk="1" hangingPunct="1">
              <a:buFont typeface="Wingdings" pitchFamily="2" charset="2"/>
              <a:buChar char="§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upsets</a:t>
            </a:r>
          </a:p>
          <a:p>
            <a:pPr marL="1676400" lvl="1" indent="-533400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Skin rash and fever</a:t>
            </a:r>
          </a:p>
          <a:p>
            <a:pPr marL="1676400" lvl="1" indent="-533400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Flue like syndrome</a:t>
            </a:r>
          </a:p>
          <a:p>
            <a:pPr marL="1676400" lvl="1" indent="-53340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Harmless orange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discolouration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the urine, sweat tears and contact lenses.</a:t>
            </a:r>
          </a:p>
          <a:p>
            <a:pPr marL="1676400" lvl="1" indent="-533400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Enzyme induction of many drugs, including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Oral Contraceptives 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Methadone                	Corticosteroids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Sulfonylureas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Digoxin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/>
              <a:t>	   			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18537-457C-41DC-BB72-940232B6FCB1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990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Miscellaneous anti leprosy Drugs</a:t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Ethionamide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Substitute for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Clofazimine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250---375mg/d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Thalidomide :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Erythema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nodosum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leprosum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100-300mg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Teratogenic</a:t>
            </a:r>
            <a:endParaRPr kumimoji="0" lang="en-US" sz="3600" b="1" i="1" u="none" strike="noStrike" kern="0" cap="none" spc="0" normalizeH="0" baseline="0" noProof="0" dirty="0" smtClean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Agents  in animal trials: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Minocycline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,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Clarithromycin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,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Pefloxacin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,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Ofloxacin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/>
          <a:p>
            <a:fld id="{44C75160-AD9E-4347-92B3-AD12893080FD}" type="datetime1">
              <a:rPr lang="en-US" smtClean="0"/>
              <a:pPr/>
              <a:t>6/25/2012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sz="1000" dirty="0" smtClean="0"/>
              <a:t>Anti-leprosy drugs/Pharmacology &amp; Therapeutics/Prof. </a:t>
            </a:r>
            <a:r>
              <a:rPr lang="en-US" sz="1000" dirty="0" err="1" smtClean="0"/>
              <a:t>MMAKhan</a:t>
            </a:r>
            <a:endParaRPr lang="en-US" sz="10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CF2E7D-9DF7-4527-9ECB-D5CF806C10E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FC765-DEB5-453F-872C-890B9E6831A6}" type="slidenum">
              <a:rPr lang="en-US" sz="1800" smtClean="0"/>
              <a:pPr>
                <a:defRPr/>
              </a:pPr>
              <a:t>88</a:t>
            </a:fld>
            <a:endParaRPr lang="en-US" sz="180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599" y="304800"/>
          <a:ext cx="8763000" cy="645099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619903"/>
                <a:gridCol w="2581867"/>
                <a:gridCol w="2242089"/>
                <a:gridCol w="1319141"/>
              </a:tblGrid>
              <a:tr h="45720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Modified WHO-recommended multidrug therapy regimens in leprosy</a:t>
                      </a:r>
                      <a:endParaRPr lang="en-US" sz="20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062" marR="630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45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Type of leprosy*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Monthly 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supercised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drug treatment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Daily self administered drug treatment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Duration of treatment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062" marR="63062" marT="0" marB="0"/>
                </a:tc>
              </a:tr>
              <a:tr h="5226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Paucibacillary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Rifampicin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600mg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Dapsone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100mg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6 months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/>
                </a:tc>
              </a:tr>
              <a:tr h="10453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Multibacillary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Rifampicin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600mg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Clofazimine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300mg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cs typeface="Times New Roman" pitchFamily="18" charset="0"/>
                        </a:rPr>
                        <a:t>Clofazimine 50mg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cs typeface="Times New Roman" pitchFamily="18" charset="0"/>
                        </a:rPr>
                        <a:t>Dapsone 100mg</a:t>
                      </a:r>
                      <a:endParaRPr lang="en-US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12 months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/>
                </a:tc>
              </a:tr>
              <a:tr h="1567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cs typeface="Times New Roman" pitchFamily="18" charset="0"/>
                        </a:rPr>
                        <a:t>Paucibacillary single-lesion</a:t>
                      </a:r>
                      <a:endParaRPr lang="en-US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Ofloxacin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400mg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Rifampicin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600mg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Minocycline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100mg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062" marR="630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Single dose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62" marR="63062" marT="0" marB="0"/>
                </a:tc>
              </a:tr>
              <a:tr h="1903211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* WHO classification for field use when slit skin smears are not available: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Paucibacillary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single-lesion leprosy (one skin lesion)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Paucibacillary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(2-5 skin lesions)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Multibacillary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(more than 5 skin lesions)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In this field classification WHO recommends treatment of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multibacillary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patients for 12 months only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062" marR="630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398587"/>
          </a:xfrm>
        </p:spPr>
        <p:txBody>
          <a:bodyPr/>
          <a:lstStyle/>
          <a:p>
            <a:pPr algn="ctr">
              <a:defRPr/>
            </a:pPr>
            <a:r>
              <a:rPr lang="en-GB" dirty="0" smtClean="0"/>
              <a:t>Ends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67B5C-BEA8-40AD-AD2B-125BEF2E3147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96038"/>
            <a:ext cx="2133600" cy="457200"/>
          </a:xfrm>
        </p:spPr>
        <p:txBody>
          <a:bodyPr/>
          <a:lstStyle/>
          <a:p>
            <a:fld id="{61E28D85-9D36-4A53-B821-FF1ADF817A7B}" type="datetime1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r>
              <a:rPr lang="en-US" sz="900" dirty="0" smtClean="0"/>
              <a:t>Anti-leprosy drugs/Pharmacology &amp; Therapeutics/Prof. </a:t>
            </a:r>
            <a:r>
              <a:rPr lang="en-US" sz="900" dirty="0" err="1" smtClean="0"/>
              <a:t>MMAKhan</a:t>
            </a:r>
            <a:endParaRPr lang="en-US" sz="9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6553200" y="63960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861270-D0C7-4121-BA77-467432F77B5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819400"/>
            <a:ext cx="7010400" cy="76944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That’s All for Today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81000"/>
            <a:ext cx="2984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FC765-DEB5-453F-872C-890B9E6831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27213"/>
            <a:ext cx="5816600" cy="500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647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line theme">
  <a:themeElements>
    <a:clrScheme name="AnimatedBlueLi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nimatedBlueLine">
      <a:majorFont>
        <a:latin typeface="Swis721 Ex BT"/>
        <a:ea typeface=""/>
        <a:cs typeface=""/>
      </a:majorFont>
      <a:minorFont>
        <a:latin typeface="Swis721 Ex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imatedBlueLi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BlueLi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BlueLi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BlueLi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BlueLi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BlueLi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BlueLi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line theme</Template>
  <TotalTime>2019</TotalTime>
  <Words>2385</Words>
  <Application>Microsoft Office PowerPoint</Application>
  <PresentationFormat>On-screen Show (4:3)</PresentationFormat>
  <Paragraphs>825</Paragraphs>
  <Slides>89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blue line theme</vt:lpstr>
      <vt:lpstr>Slide 1</vt:lpstr>
      <vt:lpstr>Slide 2</vt:lpstr>
      <vt:lpstr>Slide 3</vt:lpstr>
      <vt:lpstr>Slide 4</vt:lpstr>
      <vt:lpstr>Slide 5</vt:lpstr>
      <vt:lpstr>Some Special features of M. Tuberculosis  </vt:lpstr>
      <vt:lpstr>Some Strains of Mycobacterium</vt:lpstr>
      <vt:lpstr>Diagnosis </vt:lpstr>
      <vt:lpstr>Slide 9</vt:lpstr>
      <vt:lpstr>PROPHYLAXIS</vt:lpstr>
      <vt:lpstr>Slide 11</vt:lpstr>
      <vt:lpstr>Virtually any organ can be involved.</vt:lpstr>
      <vt:lpstr>Slide 13</vt:lpstr>
      <vt:lpstr>Slide 14</vt:lpstr>
      <vt:lpstr>Slide 15</vt:lpstr>
      <vt:lpstr>II.   Second Line Drugs</vt:lpstr>
      <vt:lpstr>Isoniazid (INH) Nydrazid</vt:lpstr>
      <vt:lpstr>Mechanism of Action</vt:lpstr>
      <vt:lpstr>Resistance </vt:lpstr>
      <vt:lpstr>               Pharmacokinetics:</vt:lpstr>
      <vt:lpstr>Therapeutic Uses</vt:lpstr>
      <vt:lpstr>Dose:</vt:lpstr>
      <vt:lpstr>Advantages of Isoniazid</vt:lpstr>
      <vt:lpstr>Slide 24</vt:lpstr>
      <vt:lpstr>Slide 25</vt:lpstr>
      <vt:lpstr>Slide 26</vt:lpstr>
      <vt:lpstr>2- Rifampicin or Rafampin</vt:lpstr>
      <vt:lpstr>MOA</vt:lpstr>
      <vt:lpstr>Slide 29</vt:lpstr>
      <vt:lpstr>Slide 30</vt:lpstr>
      <vt:lpstr>Therapeutic Uses</vt:lpstr>
      <vt:lpstr>Slide 32</vt:lpstr>
      <vt:lpstr>Adverse effects</vt:lpstr>
      <vt:lpstr>3- Pyrazinamide</vt:lpstr>
      <vt:lpstr>Pyrazinamide (cont)</vt:lpstr>
      <vt:lpstr>Therapeutic Uses</vt:lpstr>
      <vt:lpstr>4- Ethambutol </vt:lpstr>
      <vt:lpstr>Ethambutol</vt:lpstr>
      <vt:lpstr>Slide 39</vt:lpstr>
      <vt:lpstr>Aminoglycosides </vt:lpstr>
      <vt:lpstr>5-  Streptomycin</vt:lpstr>
      <vt:lpstr>MOA</vt:lpstr>
      <vt:lpstr>Clinical Uses</vt:lpstr>
      <vt:lpstr>Slide 44</vt:lpstr>
      <vt:lpstr>Adverse Effects</vt:lpstr>
      <vt:lpstr>Sterilizing Agents</vt:lpstr>
      <vt:lpstr>Second Line Drugs</vt:lpstr>
      <vt:lpstr>Capreomycin</vt:lpstr>
      <vt:lpstr>Cycloserine</vt:lpstr>
      <vt:lpstr>Para-Amino-salicylic acid (PAS)</vt:lpstr>
      <vt:lpstr>Ciprofloxacin and Levofloxacin</vt:lpstr>
      <vt:lpstr>Kanamycin and Amikacin</vt:lpstr>
      <vt:lpstr>Clofazimine</vt:lpstr>
      <vt:lpstr>Rifabutin (Ansamycin)</vt:lpstr>
      <vt:lpstr>Thiacetazone </vt:lpstr>
      <vt:lpstr>  Indications of Corticosteroids in T.B:  along with Anti TB treatment  </vt:lpstr>
      <vt:lpstr>Duration of Therapy</vt:lpstr>
      <vt:lpstr>Treatment failure</vt:lpstr>
      <vt:lpstr> D.O.T REGIMEN (Directly Observed Treatment) </vt:lpstr>
      <vt:lpstr>Slide 60</vt:lpstr>
      <vt:lpstr>Alternative Second Line Drugs</vt:lpstr>
      <vt:lpstr>Drugs active against atypical Mycobacteria</vt:lpstr>
      <vt:lpstr>Drugs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Leprosy (Hansen’s Disease) </vt:lpstr>
      <vt:lpstr>Slide 73</vt:lpstr>
      <vt:lpstr>Anti Leprosy Drugs</vt:lpstr>
      <vt:lpstr>Slide 75</vt:lpstr>
      <vt:lpstr>Sulfones </vt:lpstr>
      <vt:lpstr>Slide 77</vt:lpstr>
      <vt:lpstr>Slide 78</vt:lpstr>
      <vt:lpstr>Clofazimine </vt:lpstr>
      <vt:lpstr>uses</vt:lpstr>
      <vt:lpstr>Adverse effects </vt:lpstr>
      <vt:lpstr>Amithiozone </vt:lpstr>
      <vt:lpstr>Rifampin </vt:lpstr>
      <vt:lpstr>MOA</vt:lpstr>
      <vt:lpstr>Slide 85</vt:lpstr>
      <vt:lpstr>Adverse effects</vt:lpstr>
      <vt:lpstr>Slide 87</vt:lpstr>
      <vt:lpstr>Slide 88</vt:lpstr>
      <vt:lpstr>Ends </vt:lpstr>
    </vt:vector>
  </TitlesOfParts>
  <Company>FMC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 Tuberculein Drugs</dc:title>
  <dc:creator>Pharmacology</dc:creator>
  <cp:lastModifiedBy>IT</cp:lastModifiedBy>
  <cp:revision>892</cp:revision>
  <dcterms:created xsi:type="dcterms:W3CDTF">2003-06-18T08:45:01Z</dcterms:created>
  <dcterms:modified xsi:type="dcterms:W3CDTF">2012-06-25T05:22:43Z</dcterms:modified>
</cp:coreProperties>
</file>