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66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9" r:id="rId59"/>
    <p:sldId id="370" r:id="rId60"/>
    <p:sldId id="371" r:id="rId61"/>
    <p:sldId id="367" r:id="rId62"/>
    <p:sldId id="361" r:id="rId63"/>
    <p:sldId id="368" r:id="rId64"/>
    <p:sldId id="362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EDE06-D59B-4B1E-A372-B969CD096F38}" type="datetimeFigureOut">
              <a:rPr lang="en-IN" smtClean="0"/>
              <a:pPr/>
              <a:t>8/27/2013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B917-2821-4DEE-9490-1476EA72F8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9753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Lt Col Saud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8C85-F947-4C4F-B6A2-1AC2854F90B5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52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Lt Col Saud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B5A4-DD7F-4D56-B003-AAA07D00DBD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38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Lt Col Saud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45C9-5ADE-4C9C-BD78-C997C4F6477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982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Lt Col Saud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407F-2ADC-464D-8E02-26A594D28CB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89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Lt Col Saud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2FA4-1914-44D3-8025-6710A43FBF8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16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Lt Col Saud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7E766-4A6A-4119-A1E9-3199F12EDAC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536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Lt Col Saud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A7F69-8137-4FF1-99B1-F552411FD60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83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Lt Col Saud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CF04-2927-4552-9BFB-775B48F6988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63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Lt Col Saud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6ECA-079B-4D4E-A0B5-7F4001519EE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2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Lt Col Saud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58C6-38B9-48C3-9EE0-BA3E34577B55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07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Lt Col Saud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AFA3-A008-4045-B52D-30DED62727D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1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Lt Col Saud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BF19E-5A7C-41B0-BAD4-D7B5D3EE92B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8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Times New Roman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  <a:latin typeface="Times New Roman" charset="0"/>
              </a:rPr>
              <a:t>Lt Col Saud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0868A0-D946-4529-BBE4-876A7D864652}" type="slidenum">
              <a:rPr lang="en-US">
                <a:solidFill>
                  <a:prstClr val="white">
                    <a:shade val="50000"/>
                  </a:prstClr>
                </a:solidFill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561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ANTIFUNGAL DRUGS</a:t>
            </a:r>
          </a:p>
        </p:txBody>
      </p:sp>
    </p:spTree>
    <p:extLst>
      <p:ext uri="{BB962C8B-B14F-4D97-AF65-F5344CB8AC3E}">
        <p14:creationId xmlns:p14="http://schemas.microsoft.com/office/powerpoint/2010/main" xmlns="" val="30738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IN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b</a:t>
            </a:r>
            <a:r>
              <a:rPr lang="en-US" dirty="0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. </a:t>
            </a:r>
            <a:r>
              <a:rPr lang="en-US" sz="3200" dirty="0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TOPICAL </a:t>
            </a:r>
            <a:r>
              <a:rPr lang="en-US" sz="3200" dirty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ANTIFUNGAL </a:t>
            </a:r>
            <a:r>
              <a:rPr lang="en-US" sz="3200" dirty="0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DRUGS (</a:t>
            </a:r>
            <a:r>
              <a:rPr lang="en-US" sz="3200" dirty="0" err="1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Dermatophytes</a:t>
            </a:r>
            <a:r>
              <a:rPr lang="en-US" sz="3200" dirty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)</a:t>
            </a:r>
          </a:p>
          <a:p>
            <a:pPr marL="41148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3200" dirty="0">
                <a:latin typeface="Aparajita" pitchFamily="34" charset="0"/>
                <a:cs typeface="Aparajita" pitchFamily="34" charset="0"/>
              </a:rPr>
              <a:t>	    AZOLES:-</a:t>
            </a:r>
            <a:r>
              <a:rPr lang="en-US" sz="3200" b="1" dirty="0">
                <a:latin typeface="Aparajita" pitchFamily="34" charset="0"/>
                <a:cs typeface="Aparajita" pitchFamily="34" charset="0"/>
              </a:rPr>
              <a:t> 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Miconazole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Econazole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Oxiconazole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,</a:t>
            </a:r>
          </a:p>
          <a:p>
            <a:pPr marL="41148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3200" b="1" dirty="0">
                <a:latin typeface="Aparajita" pitchFamily="34" charset="0"/>
                <a:cs typeface="Aparajita" pitchFamily="34" charset="0"/>
              </a:rPr>
              <a:t>	    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ALLYLAMINE:-</a:t>
            </a:r>
            <a:r>
              <a:rPr lang="en-US" sz="3200" b="1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Butenafine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Naftifine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3200" dirty="0" err="1">
                <a:latin typeface="Aparajita" pitchFamily="34" charset="0"/>
                <a:cs typeface="Aparajita" pitchFamily="34" charset="0"/>
              </a:rPr>
              <a:t>Terbinafine</a:t>
            </a:r>
            <a:endParaRPr lang="en-US" sz="3200" dirty="0">
              <a:latin typeface="Aparajita" pitchFamily="34" charset="0"/>
              <a:cs typeface="Aparajita" pitchFamily="34" charset="0"/>
            </a:endParaRPr>
          </a:p>
          <a:p>
            <a:pPr marL="41148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3200" b="1" dirty="0">
                <a:latin typeface="Aparajita" pitchFamily="34" charset="0"/>
                <a:cs typeface="Aparajita" pitchFamily="34" charset="0"/>
              </a:rPr>
              <a:t>          </a:t>
            </a:r>
            <a:r>
              <a:rPr lang="en-US" sz="3200" dirty="0">
                <a:latin typeface="Aparajita" pitchFamily="34" charset="0"/>
                <a:cs typeface="Aparajita" pitchFamily="34" charset="0"/>
              </a:rPr>
              <a:t>NYSTATIN</a:t>
            </a:r>
          </a:p>
          <a:p>
            <a:pPr marL="41148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3200" dirty="0">
                <a:latin typeface="Aparajita" pitchFamily="34" charset="0"/>
                <a:cs typeface="Aparajita" pitchFamily="34" charset="0"/>
              </a:rPr>
              <a:t>	    HALOPROGIN</a:t>
            </a:r>
          </a:p>
          <a:p>
            <a:pPr marL="41148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3200" dirty="0">
                <a:latin typeface="Aparajita" pitchFamily="34" charset="0"/>
                <a:cs typeface="Aparajita" pitchFamily="34" charset="0"/>
              </a:rPr>
              <a:t>	    BENZOIC ACID, SALICYLIC ACID</a:t>
            </a:r>
          </a:p>
          <a:p>
            <a:pPr marL="41148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20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IN" sz="3200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F92202E-3690-4C09-AB64-8879B83D63C2}" type="slidenum">
              <a:rPr lang="en-US" smtClean="0">
                <a:solidFill>
                  <a:schemeClr val="tx2"/>
                </a:solidFill>
              </a:rPr>
              <a:pPr eaLnBrk="1" hangingPunct="1"/>
              <a:t>10</a:t>
            </a:fld>
            <a:endParaRPr lang="en-US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7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AMPHOTERICIN B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11163" eaLnBrk="1" hangingPunct="1">
              <a:lnSpc>
                <a:spcPct val="90000"/>
              </a:lnSpc>
              <a:buFont typeface="Wingdings" pitchFamily="2" charset="2"/>
              <a:buChar char=""/>
            </a:pPr>
            <a:endParaRPr lang="en-US" smtClean="0">
              <a:solidFill>
                <a:srgbClr val="FFFF00"/>
              </a:solidFill>
            </a:endParaRPr>
          </a:p>
          <a:p>
            <a:pPr marL="411163" eaLnBrk="1" hangingPunct="1">
              <a:lnSpc>
                <a:spcPct val="90000"/>
              </a:lnSpc>
              <a:buFont typeface="Wingdings" pitchFamily="2" charset="2"/>
              <a:buChar char=""/>
            </a:pPr>
            <a:r>
              <a:rPr lang="en-US" smtClean="0">
                <a:solidFill>
                  <a:srgbClr val="FFFF00"/>
                </a:solidFill>
              </a:rPr>
              <a:t>SOURCE </a:t>
            </a:r>
            <a:r>
              <a:rPr lang="en-US" smtClean="0"/>
              <a:t> </a:t>
            </a:r>
            <a:r>
              <a:rPr lang="en-US" i="1" smtClean="0"/>
              <a:t>Streptomyces nodosus</a:t>
            </a:r>
            <a:endParaRPr lang="en-US" smtClean="0"/>
          </a:p>
          <a:p>
            <a:pPr marL="411163" eaLnBrk="1" hangingPunct="1">
              <a:lnSpc>
                <a:spcPct val="90000"/>
              </a:lnSpc>
              <a:buFont typeface="Wingdings" pitchFamily="2" charset="2"/>
              <a:buChar char=""/>
            </a:pPr>
            <a:endParaRPr lang="en-US" smtClean="0">
              <a:solidFill>
                <a:srgbClr val="FFFF00"/>
              </a:solidFill>
            </a:endParaRPr>
          </a:p>
          <a:p>
            <a:pPr marL="411163" eaLnBrk="1" hangingPunct="1">
              <a:lnSpc>
                <a:spcPct val="90000"/>
              </a:lnSpc>
              <a:buFont typeface="Wingdings" pitchFamily="2" charset="2"/>
              <a:buChar char=""/>
            </a:pPr>
            <a:endParaRPr lang="en-US" smtClean="0">
              <a:solidFill>
                <a:srgbClr val="FFFF00"/>
              </a:solidFill>
            </a:endParaRPr>
          </a:p>
          <a:p>
            <a:pPr marL="411163" eaLnBrk="1" hangingPunct="1">
              <a:lnSpc>
                <a:spcPct val="90000"/>
              </a:lnSpc>
              <a:buFont typeface="Wingdings" pitchFamily="2" charset="2"/>
              <a:buChar char=""/>
            </a:pPr>
            <a:endParaRPr lang="en-US" smtClean="0">
              <a:solidFill>
                <a:srgbClr val="FFFF00"/>
              </a:solidFill>
            </a:endParaRPr>
          </a:p>
          <a:p>
            <a:pPr marL="411163" eaLnBrk="1" hangingPunct="1">
              <a:lnSpc>
                <a:spcPct val="90000"/>
              </a:lnSpc>
              <a:buFont typeface="Wingdings" pitchFamily="2" charset="2"/>
              <a:buChar char=""/>
            </a:pPr>
            <a:r>
              <a:rPr lang="en-US" smtClean="0">
                <a:solidFill>
                  <a:srgbClr val="FFFF00"/>
                </a:solidFill>
              </a:rPr>
              <a:t>CHEMISTRY</a:t>
            </a:r>
          </a:p>
          <a:p>
            <a:pPr marL="411163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	 (7,Polyene macrolide-</a:t>
            </a:r>
            <a:r>
              <a:rPr lang="en-US" i="1" smtClean="0"/>
              <a:t>O</a:t>
            </a:r>
            <a:r>
              <a:rPr lang="en-US" smtClean="0"/>
              <a:t>-Mycosamine)</a:t>
            </a:r>
          </a:p>
        </p:txBody>
      </p:sp>
    </p:spTree>
    <p:extLst>
      <p:ext uri="{BB962C8B-B14F-4D97-AF65-F5344CB8AC3E}">
        <p14:creationId xmlns:p14="http://schemas.microsoft.com/office/powerpoint/2010/main" xmlns="" val="283905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CHEMISTRY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pic>
        <p:nvPicPr>
          <p:cNvPr id="14340" name="Picture 5" descr="A:\amphoterici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84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52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163" eaLnBrk="1" hangingPunct="1">
              <a:lnSpc>
                <a:spcPct val="90000"/>
              </a:lnSpc>
              <a:buFont typeface="Wingdings" pitchFamily="2" charset="2"/>
              <a:buChar char=""/>
              <a:defRPr/>
            </a:pPr>
            <a:r>
              <a:rPr lang="en-US" dirty="0" smtClean="0">
                <a:solidFill>
                  <a:srgbClr val="FFFF00"/>
                </a:solidFill>
              </a:rPr>
              <a:t>GENERAL </a:t>
            </a:r>
          </a:p>
          <a:p>
            <a:pPr marL="411163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			Poorly water soluble </a:t>
            </a:r>
          </a:p>
          <a:p>
            <a:pPr marL="411163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	Suspension with </a:t>
            </a:r>
            <a:r>
              <a:rPr lang="en-US" dirty="0" err="1" smtClean="0"/>
              <a:t>Desoxycholate</a:t>
            </a:r>
            <a:r>
              <a:rPr lang="en-US" dirty="0" smtClean="0"/>
              <a:t>  Na for I/V use </a:t>
            </a:r>
          </a:p>
          <a:p>
            <a:pPr marL="411163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			Amphoteric molecule</a:t>
            </a:r>
          </a:p>
          <a:p>
            <a:pPr marL="411163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			Stable at extremes of pH </a:t>
            </a:r>
          </a:p>
          <a:p>
            <a:pPr marL="411163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Liposomal amphotericin  B (lipid packaged drug)</a:t>
            </a:r>
          </a:p>
          <a:p>
            <a:pPr marL="411163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	</a:t>
            </a:r>
          </a:p>
          <a:p>
            <a:pPr>
              <a:defRPr/>
            </a:pP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08AD3-7C4F-40D8-B4DF-E3FF5AE2BF3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27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Pharmacokinetics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Oral absorption poor (local action on the mucosal surface)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IV</a:t>
            </a:r>
            <a:r>
              <a:rPr lang="en-US" smtClean="0"/>
              <a:t> 0.6mg/kg/day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Protein binding 90%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Wide distribution  (CNS 2-3%)</a:t>
            </a:r>
            <a:endParaRPr lang="en-US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1" smtClean="0"/>
              <a:t>t</a:t>
            </a:r>
            <a:r>
              <a:rPr lang="en-US" baseline="-25000" smtClean="0"/>
              <a:t>1/2    </a:t>
            </a:r>
            <a:r>
              <a:rPr lang="en-US" smtClean="0"/>
              <a:t>15 days </a:t>
            </a:r>
          </a:p>
        </p:txBody>
      </p:sp>
    </p:spTree>
    <p:extLst>
      <p:ext uri="{BB962C8B-B14F-4D97-AF65-F5344CB8AC3E}">
        <p14:creationId xmlns:p14="http://schemas.microsoft.com/office/powerpoint/2010/main" xmlns="" val="14423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MECHANISM OF ACTION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pa-IN" dirty="0" smtClean="0"/>
              <a:t>Preferential</a:t>
            </a:r>
            <a:r>
              <a:rPr lang="en-US" dirty="0" smtClean="0"/>
              <a:t> binding to </a:t>
            </a:r>
            <a:r>
              <a:rPr lang="en-US" dirty="0" smtClean="0">
                <a:solidFill>
                  <a:srgbClr val="FFFF00"/>
                </a:solidFill>
              </a:rPr>
              <a:t>ERGOSTEROL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 smtClean="0"/>
              <a:t>Ergosterol</a:t>
            </a:r>
            <a:r>
              <a:rPr lang="en-US" dirty="0"/>
              <a:t> </a:t>
            </a:r>
            <a:r>
              <a:rPr lang="en-US" dirty="0" smtClean="0"/>
              <a:t>is cell membrane sterol, present in cell membrane of fungi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Predominant sterol of bacteria and human cells is </a:t>
            </a:r>
            <a:r>
              <a:rPr lang="en-US" dirty="0" smtClean="0">
                <a:solidFill>
                  <a:srgbClr val="FFFF00"/>
                </a:solidFill>
              </a:rPr>
              <a:t>cholesterol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Pores or channels are formed in  membranes of sensitive fungi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Cell unable to maintain internal environment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Fungicidal action</a:t>
            </a:r>
          </a:p>
        </p:txBody>
      </p:sp>
    </p:spTree>
    <p:extLst>
      <p:ext uri="{BB962C8B-B14F-4D97-AF65-F5344CB8AC3E}">
        <p14:creationId xmlns:p14="http://schemas.microsoft.com/office/powerpoint/2010/main" xmlns="" val="9667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43" name="Slide" r:id="rId3" imgW="4572000" imgH="3429000" progId="PowerPoint.Slid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78691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445D4EE-B255-40E3-B6D0-C581A84B17A5}" type="slidenum">
              <a:rPr lang="en-US" sz="1400" smtClean="0"/>
              <a:pPr eaLnBrk="1" hangingPunct="1"/>
              <a:t>17</a:t>
            </a:fld>
            <a:endParaRPr lang="en-US" sz="1400" smtClean="0"/>
          </a:p>
        </p:txBody>
      </p:sp>
      <p:sp>
        <p:nvSpPr>
          <p:cNvPr id="19459" name="Text Box 2050"/>
          <p:cNvSpPr txBox="1">
            <a:spLocks noChangeArrowheads="1"/>
          </p:cNvSpPr>
          <p:nvPr/>
        </p:nvSpPr>
        <p:spPr bwMode="auto">
          <a:xfrm>
            <a:off x="762000" y="381000"/>
            <a:ext cx="838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9460" name="Object 2051"/>
          <p:cNvGraphicFramePr>
            <a:graphicFrameLocks noChangeAspect="1"/>
          </p:cNvGraphicFramePr>
          <p:nvPr/>
        </p:nvGraphicFramePr>
        <p:xfrm>
          <a:off x="0" y="-317500"/>
          <a:ext cx="9448800" cy="7404100"/>
        </p:xfrm>
        <a:graphic>
          <a:graphicData uri="http://schemas.openxmlformats.org/presentationml/2006/ole">
            <p:oleObj spid="_x0000_s2067" name="Slide" r:id="rId3" imgW="4572000" imgH="3429000" progId="PowerPoint.Slid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1166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SPECTRUM OF ACTIVITY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(The broadest spectrum)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Candida albicans</a:t>
            </a:r>
          </a:p>
          <a:p>
            <a:pPr eaLnBrk="1" hangingPunct="1"/>
            <a:r>
              <a:rPr lang="en-US" i="1" smtClean="0"/>
              <a:t>Cryptococcus neoformans</a:t>
            </a:r>
          </a:p>
          <a:p>
            <a:pPr eaLnBrk="1" hangingPunct="1"/>
            <a:r>
              <a:rPr lang="en-US" i="1" smtClean="0"/>
              <a:t>Histoplasma  capsulatum</a:t>
            </a:r>
          </a:p>
          <a:p>
            <a:pPr eaLnBrk="1" hangingPunct="1"/>
            <a:r>
              <a:rPr lang="en-US" i="1" smtClean="0"/>
              <a:t>Blastomyces dermatitidis</a:t>
            </a:r>
          </a:p>
          <a:p>
            <a:pPr eaLnBrk="1" hangingPunct="1"/>
            <a:r>
              <a:rPr lang="en-US" i="1" smtClean="0"/>
              <a:t>Coccidioides immitis</a:t>
            </a:r>
          </a:p>
          <a:p>
            <a:pPr eaLnBrk="1" hangingPunct="1"/>
            <a:r>
              <a:rPr lang="en-US" i="1" smtClean="0"/>
              <a:t>Aspergillus fumigatus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828800"/>
            <a:ext cx="25431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09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rgbClr val="FFFF00"/>
                </a:solidFill>
              </a:rPr>
              <a:t>Clinical Uses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INDUCTION THERAPY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	 (The drug of choice)</a:t>
            </a:r>
            <a:endParaRPr lang="en-IN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IN" dirty="0" smtClean="0"/>
              <a:t>Severe fungal pneumonia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IN" dirty="0" smtClean="0"/>
              <a:t>Severe </a:t>
            </a:r>
            <a:r>
              <a:rPr lang="en-IN" dirty="0" err="1" smtClean="0"/>
              <a:t>cryptococcal</a:t>
            </a:r>
            <a:r>
              <a:rPr lang="en-IN" dirty="0" smtClean="0"/>
              <a:t> meningitis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IN" dirty="0" smtClean="0"/>
              <a:t>Disseminated infections, </a:t>
            </a:r>
            <a:r>
              <a:rPr lang="en-IN" dirty="0" err="1" smtClean="0"/>
              <a:t>histoplasmosis</a:t>
            </a:r>
            <a:r>
              <a:rPr lang="en-IN" dirty="0" smtClean="0"/>
              <a:t> or </a:t>
            </a:r>
            <a:r>
              <a:rPr lang="en-IN" dirty="0" err="1" smtClean="0"/>
              <a:t>coccidioidomycositis</a:t>
            </a:r>
            <a:endParaRPr lang="en-IN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IN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IN" dirty="0" smtClean="0"/>
              <a:t>    Maintenance therapy is with azoles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34479-C7B3-4F66-B43D-C3261E5AAEBA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565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Learning objectives</a:t>
            </a:r>
            <a:endParaRPr lang="en-IN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mtClean="0"/>
              <a:t>Important characteristics of fungi.</a:t>
            </a:r>
          </a:p>
          <a:p>
            <a:pPr>
              <a:buFont typeface="Wingdings" pitchFamily="2" charset="2"/>
              <a:buChar char="Ø"/>
            </a:pPr>
            <a:r>
              <a:rPr lang="en-IN" smtClean="0"/>
              <a:t>Importance of fungal infections.</a:t>
            </a:r>
          </a:p>
          <a:p>
            <a:pPr>
              <a:buFont typeface="Wingdings" pitchFamily="2" charset="2"/>
              <a:buChar char="Ø"/>
            </a:pPr>
            <a:r>
              <a:rPr lang="en-IN" smtClean="0"/>
              <a:t>Classification of antifungal drugs.</a:t>
            </a:r>
          </a:p>
          <a:p>
            <a:pPr>
              <a:buFont typeface="Wingdings" pitchFamily="2" charset="2"/>
              <a:buChar char="Ø"/>
            </a:pPr>
            <a:r>
              <a:rPr lang="en-IN" smtClean="0"/>
              <a:t>Mechanism of action, spectrum of activity, clinical uses  and adverse effects of important drugs</a:t>
            </a:r>
          </a:p>
          <a:p>
            <a:pPr>
              <a:buFont typeface="Wingdings" pitchFamily="2" charset="2"/>
              <a:buChar char="Ø"/>
            </a:pPr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9883A-8D71-43E0-A5F5-AC796397354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2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dirty="0" smtClean="0">
                <a:solidFill>
                  <a:srgbClr val="FFFF00"/>
                </a:solidFill>
              </a:rPr>
              <a:t/>
            </a:r>
            <a:br>
              <a:rPr lang="en-IN" sz="4400" dirty="0" smtClean="0">
                <a:solidFill>
                  <a:srgbClr val="FFFF00"/>
                </a:solidFill>
              </a:rPr>
            </a:br>
            <a:r>
              <a:rPr lang="en-IN" sz="4400" dirty="0" smtClean="0">
                <a:solidFill>
                  <a:srgbClr val="FFFF00"/>
                </a:solidFill>
              </a:rPr>
              <a:t>Topical </a:t>
            </a:r>
            <a:r>
              <a:rPr lang="en-IN" sz="4400" dirty="0">
                <a:solidFill>
                  <a:srgbClr val="FFFF00"/>
                </a:solidFill>
              </a:rPr>
              <a:t>use </a:t>
            </a:r>
            <a:br>
              <a:rPr lang="en-IN" sz="4400" dirty="0">
                <a:solidFill>
                  <a:srgbClr val="FFFF00"/>
                </a:solidFill>
              </a:rPr>
            </a:br>
            <a:endParaRPr lang="en-IN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dirty="0" smtClean="0">
                <a:solidFill>
                  <a:srgbClr val="FFFF00"/>
                </a:solidFill>
              </a:rPr>
              <a:t>EYE</a:t>
            </a:r>
            <a:r>
              <a:rPr lang="en-IN" dirty="0">
                <a:solidFill>
                  <a:srgbClr val="FFFF00"/>
                </a:solidFill>
              </a:rPr>
              <a:t>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IN" dirty="0" err="1"/>
              <a:t>Mycotic</a:t>
            </a:r>
            <a:r>
              <a:rPr lang="en-IN" dirty="0"/>
              <a:t> corneal ulcers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IN" dirty="0"/>
              <a:t>Keratitis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dirty="0"/>
              <a:t>      Topical drops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dirty="0"/>
              <a:t>      Direct </a:t>
            </a:r>
            <a:r>
              <a:rPr lang="en-IN" dirty="0" err="1"/>
              <a:t>subconjunctival</a:t>
            </a:r>
            <a:r>
              <a:rPr lang="en-IN" dirty="0"/>
              <a:t> </a:t>
            </a:r>
            <a:r>
              <a:rPr lang="en-IN" dirty="0" smtClean="0"/>
              <a:t>injection</a:t>
            </a:r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dirty="0">
                <a:solidFill>
                  <a:srgbClr val="FFFF00"/>
                </a:solidFill>
              </a:rPr>
              <a:t> </a:t>
            </a:r>
            <a:r>
              <a:rPr lang="en-IN" dirty="0" smtClean="0">
                <a:solidFill>
                  <a:srgbClr val="FFFF00"/>
                </a:solidFill>
              </a:rPr>
              <a:t>   Others:</a:t>
            </a:r>
            <a:endParaRPr lang="en-IN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IN" dirty="0" smtClean="0"/>
              <a:t>Fungal arthritis (local injection into joint)</a:t>
            </a:r>
          </a:p>
          <a:p>
            <a:pPr eaLnBrk="1" hangingPunct="1">
              <a:defRPr/>
            </a:pPr>
            <a:r>
              <a:rPr lang="en-IN" dirty="0" err="1" smtClean="0"/>
              <a:t>Candiduria</a:t>
            </a:r>
            <a:r>
              <a:rPr lang="en-IN" dirty="0" smtClean="0"/>
              <a:t> (bladder irrigation) </a:t>
            </a:r>
          </a:p>
          <a:p>
            <a:pPr eaLnBrk="1" hangingPunct="1">
              <a:defRPr/>
            </a:pP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396F0-B191-43A2-9F20-E4D42EEB676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513" y="1524000"/>
            <a:ext cx="3011487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2145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Adverse effects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IMMEDIATE (related to infusion of drug) </a:t>
            </a:r>
          </a:p>
          <a:p>
            <a:pPr eaLnBrk="1" hangingPunct="1"/>
            <a:r>
              <a:rPr lang="en-US" smtClean="0"/>
              <a:t>Fever, chills, muscle pain, headache</a:t>
            </a:r>
          </a:p>
          <a:p>
            <a:pPr eaLnBrk="1" hangingPunct="1">
              <a:buFontTx/>
              <a:buNone/>
            </a:pPr>
            <a:r>
              <a:rPr lang="en-US" smtClean="0"/>
              <a:t>	  vomiting, hypotension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14400" y="3200400"/>
            <a:ext cx="76962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tx2"/>
                </a:solidFill>
              </a:rPr>
              <a:t>Test dose:- 1mg IV</a:t>
            </a:r>
          </a:p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tx2"/>
                </a:solidFill>
              </a:rPr>
              <a:t>Slow infusion rate</a:t>
            </a:r>
          </a:p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tx2"/>
                </a:solidFill>
              </a:rPr>
              <a:t>Decrease the daily dose</a:t>
            </a:r>
          </a:p>
          <a:p>
            <a:pPr eaLnBrk="1" hangingPunct="1">
              <a:spcBef>
                <a:spcPct val="20000"/>
              </a:spcBef>
            </a:pPr>
            <a:r>
              <a:rPr lang="en-GB" sz="3200">
                <a:solidFill>
                  <a:schemeClr val="tx2"/>
                </a:solidFill>
              </a:rPr>
              <a:t>Premedication (Antipyretics, antihistamines, meperidine or corticosteroids) </a:t>
            </a:r>
          </a:p>
          <a:p>
            <a:pPr eaLnBrk="1" hangingPunct="1">
              <a:spcBef>
                <a:spcPct val="50000"/>
              </a:spcBef>
            </a:pPr>
            <a:endParaRPr lang="en-US" sz="3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96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  <p:bldP spid="3277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Adverse effects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LATE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Renal damage </a:t>
            </a:r>
          </a:p>
          <a:p>
            <a:pPr eaLnBrk="1" hangingPunct="1"/>
            <a:r>
              <a:rPr lang="en-US" smtClean="0"/>
              <a:t>(Irreversible &gt;4g  cumulative dose is given)</a:t>
            </a:r>
          </a:p>
          <a:p>
            <a:pPr eaLnBrk="1" hangingPunct="1"/>
            <a:r>
              <a:rPr lang="en-US" smtClean="0"/>
              <a:t>Renal tubular acidosis</a:t>
            </a:r>
          </a:p>
          <a:p>
            <a:pPr eaLnBrk="1" hangingPunct="1"/>
            <a:r>
              <a:rPr lang="en-US" smtClean="0"/>
              <a:t>Severe K</a:t>
            </a:r>
            <a:r>
              <a:rPr lang="en-US" baseline="30000" smtClean="0"/>
              <a:t>+</a:t>
            </a:r>
            <a:r>
              <a:rPr lang="en-US" smtClean="0"/>
              <a:t> and </a:t>
            </a:r>
            <a:r>
              <a:rPr lang="en-US" baseline="30000" smtClean="0"/>
              <a:t> </a:t>
            </a:r>
            <a:r>
              <a:rPr lang="en-US" smtClean="0"/>
              <a:t>Mg</a:t>
            </a:r>
            <a:r>
              <a:rPr lang="en-US" baseline="30000" smtClean="0"/>
              <a:t>++   </a:t>
            </a:r>
            <a:r>
              <a:rPr lang="en-US" smtClean="0"/>
              <a:t>wasting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92200" y="4295775"/>
            <a:ext cx="3810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</a:rPr>
              <a:t>Dialysis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</a:rPr>
              <a:t>Saline infusion</a:t>
            </a:r>
          </a:p>
        </p:txBody>
      </p:sp>
    </p:spTree>
    <p:extLst>
      <p:ext uri="{BB962C8B-B14F-4D97-AF65-F5344CB8AC3E}">
        <p14:creationId xmlns:p14="http://schemas.microsoft.com/office/powerpoint/2010/main" xmlns="" val="63391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Adverse effects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Abnormal liver function test</a:t>
            </a:r>
          </a:p>
          <a:p>
            <a:pPr eaLnBrk="1" hangingPunct="1"/>
            <a:r>
              <a:rPr lang="en-US" smtClean="0"/>
              <a:t>Anemia renal origin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14400" y="3429000"/>
            <a:ext cx="7010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</a:rPr>
              <a:t>Loss of Erythropoietin</a:t>
            </a:r>
            <a:r>
              <a:rPr lang="en-US" sz="2800" b="1">
                <a:solidFill>
                  <a:schemeClr val="folHlink"/>
                </a:solidFill>
              </a:rPr>
              <a:t> </a:t>
            </a:r>
            <a:r>
              <a:rPr lang="en-US" sz="2800" b="1">
                <a:solidFill>
                  <a:schemeClr val="tx2"/>
                </a:solidFill>
              </a:rPr>
              <a:t>formation (damaged renal tubular cells)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914400" y="4564063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Cerebral damage….Seizures</a:t>
            </a:r>
          </a:p>
        </p:txBody>
      </p:sp>
    </p:spTree>
    <p:extLst>
      <p:ext uri="{BB962C8B-B14F-4D97-AF65-F5344CB8AC3E}">
        <p14:creationId xmlns:p14="http://schemas.microsoft.com/office/powerpoint/2010/main" xmlns="" val="252272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  <p:bldP spid="34820" grpId="0" autoUpdateAnimBg="0"/>
      <p:bldP spid="3482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FLUCYTOSINE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IN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Discovered in 1957 accidentally during search for anticancer drugs </a:t>
            </a:r>
          </a:p>
          <a:p>
            <a:pPr>
              <a:lnSpc>
                <a:spcPct val="150000"/>
              </a:lnSpc>
            </a:pPr>
            <a:r>
              <a:rPr lang="en-US" smtClean="0"/>
              <a:t>Water soluble pyrimidine analog related to chemotherapeutic agent Fluorouracil</a:t>
            </a:r>
          </a:p>
          <a:p>
            <a:pPr>
              <a:lnSpc>
                <a:spcPct val="150000"/>
              </a:lnSpc>
            </a:pPr>
            <a:r>
              <a:rPr lang="en-US" smtClean="0"/>
              <a:t>Spectrum of action much narrower than Amphotericin B</a:t>
            </a:r>
          </a:p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BA81-2085-4ACE-BAE9-83419F1FEF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2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FLUCYTOSINE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4113D-7CDC-4E1E-8841-D3A2F4C57B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765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>
              <a:buFont typeface="Wingdings 2" pitchFamily="18" charset="2"/>
              <a:buNone/>
            </a:pPr>
            <a:r>
              <a:rPr lang="en-US" smtClean="0"/>
              <a:t>5 Fluorocytosine, 5-FC</a:t>
            </a:r>
          </a:p>
          <a:p>
            <a:pPr marL="136525" indent="0" algn="ctr">
              <a:buFont typeface="Wingdings 2" pitchFamily="18" charset="2"/>
              <a:buNone/>
            </a:pPr>
            <a:endParaRPr lang="en-IN" smtClean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7117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77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PHARMACOKINETICS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Oral  (100/150 mg/kg/d)</a:t>
            </a:r>
          </a:p>
          <a:p>
            <a:pPr eaLnBrk="1" hangingPunct="1"/>
            <a:r>
              <a:rPr lang="en-US" sz="2400" smtClean="0"/>
              <a:t>BA &gt;90%</a:t>
            </a:r>
          </a:p>
          <a:p>
            <a:pPr eaLnBrk="1" hangingPunct="1"/>
            <a:r>
              <a:rPr lang="en-US" b="1" smtClean="0"/>
              <a:t>t</a:t>
            </a:r>
            <a:r>
              <a:rPr lang="en-US" sz="2400" baseline="-25000" smtClean="0"/>
              <a:t>1/2 </a:t>
            </a:r>
            <a:r>
              <a:rPr lang="en-US" sz="2400" smtClean="0"/>
              <a:t>3-4h</a:t>
            </a:r>
          </a:p>
          <a:p>
            <a:pPr eaLnBrk="1" hangingPunct="1"/>
            <a:r>
              <a:rPr lang="en-US" sz="2400" smtClean="0"/>
              <a:t>Distribution (all parts, CSF  high )</a:t>
            </a:r>
          </a:p>
          <a:p>
            <a:pPr eaLnBrk="1" hangingPunct="1"/>
            <a:r>
              <a:rPr lang="en-US" sz="2400" smtClean="0"/>
              <a:t> Excretion by glomerular filtration  plasma levels high in renal failure </a:t>
            </a:r>
          </a:p>
        </p:txBody>
      </p:sp>
    </p:spTree>
    <p:extLst>
      <p:ext uri="{BB962C8B-B14F-4D97-AF65-F5344CB8AC3E}">
        <p14:creationId xmlns:p14="http://schemas.microsoft.com/office/powerpoint/2010/main" xmlns="" val="8740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chemeClr val="tx2">
                    <a:satMod val="200000"/>
                  </a:schemeClr>
                </a:solidFill>
              </a:rPr>
              <a:t>FLUCYTOSINE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772400" cy="1447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52475" y="1371600"/>
            <a:ext cx="7696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MECHANISM OF ACTION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1- Taken by fungal cells via enzyme cytosine permease.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2- Deaminated to 5-FU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3- Converted into 5-FdUMP and 5-FUTP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3-Incorporated  as 5-FUTP in RNA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3- 5-FdUMP  (Inhibitor of thymidylate synthetase) DNA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4- Block dUMP          dTMP  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676400" y="54102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Synergy with Amphotericin B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543300" y="5448300"/>
            <a:ext cx="1143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86088" y="488156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293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  <p:bldP spid="39940" grpId="0" autoUpdateAnimBg="0"/>
      <p:bldP spid="3994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102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91" name="Slide" r:id="rId3" imgW="4569051" imgH="3425913" progId="PowerPoint.Slid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207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914400"/>
            <a:ext cx="7772400" cy="5486400"/>
          </a:xfrm>
        </p:spPr>
        <p:txBody>
          <a:bodyPr>
            <a:normAutofit lnSpcReduction="10000"/>
          </a:bodyPr>
          <a:lstStyle/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SPECTRUM Of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ACTIVITY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600" dirty="0" smtClean="0"/>
              <a:t>	</a:t>
            </a:r>
            <a:r>
              <a:rPr lang="en-US" sz="2400" i="1" dirty="0" smtClean="0"/>
              <a:t>Cryptococcus </a:t>
            </a:r>
            <a:r>
              <a:rPr lang="en-US" sz="2400" i="1" dirty="0" err="1" smtClean="0"/>
              <a:t>neoformans</a:t>
            </a:r>
            <a:r>
              <a:rPr lang="en-US" sz="2400" i="1" dirty="0" smtClean="0"/>
              <a:t> , Candida </a:t>
            </a:r>
            <a:r>
              <a:rPr lang="en-US" sz="2400" i="1" dirty="0" err="1" smtClean="0"/>
              <a:t>spp</a:t>
            </a:r>
            <a:r>
              <a:rPr lang="en-US" sz="2400" i="1" dirty="0" smtClean="0"/>
              <a:t> </a:t>
            </a:r>
            <a:r>
              <a:rPr lang="en-US" sz="2400" dirty="0" smtClean="0"/>
              <a:t>and</a:t>
            </a:r>
            <a:r>
              <a:rPr lang="en-US" sz="2400" i="1" dirty="0" smtClean="0"/>
              <a:t> </a:t>
            </a:r>
            <a:r>
              <a:rPr lang="en-US" sz="2400" dirty="0" err="1" smtClean="0"/>
              <a:t>dermatiaceous</a:t>
            </a:r>
            <a:r>
              <a:rPr lang="en-US" sz="2400" dirty="0" smtClean="0"/>
              <a:t> molds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CLINICAL USES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400" i="1" dirty="0" smtClean="0"/>
              <a:t>   </a:t>
            </a:r>
            <a:r>
              <a:rPr lang="en-US" sz="2400" i="1" dirty="0" err="1" smtClean="0"/>
              <a:t>Cryptococcal</a:t>
            </a:r>
            <a:r>
              <a:rPr lang="en-US" sz="2400" i="1" dirty="0" smtClean="0"/>
              <a:t> </a:t>
            </a:r>
            <a:r>
              <a:rPr lang="en-US" sz="2400" dirty="0" smtClean="0"/>
              <a:t>meningitis: </a:t>
            </a:r>
            <a:r>
              <a:rPr lang="en-US" sz="2400" dirty="0" err="1" smtClean="0">
                <a:solidFill>
                  <a:srgbClr val="FFFF00"/>
                </a:solidFill>
              </a:rPr>
              <a:t>Flucytosine</a:t>
            </a:r>
            <a:r>
              <a:rPr lang="en-US" sz="2400" dirty="0" smtClean="0">
                <a:solidFill>
                  <a:srgbClr val="FFFF00"/>
                </a:solidFill>
              </a:rPr>
              <a:t> + Amphotericin B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400" i="1" dirty="0" smtClean="0"/>
              <a:t>      </a:t>
            </a:r>
            <a:r>
              <a:rPr lang="en-US" sz="2400" i="1" dirty="0" err="1" smtClean="0"/>
              <a:t>Chromoblastomycosis</a:t>
            </a:r>
            <a:r>
              <a:rPr lang="en-US" sz="2400" i="1" dirty="0" smtClean="0"/>
              <a:t> :  </a:t>
            </a:r>
            <a:r>
              <a:rPr lang="en-US" sz="2400" dirty="0" err="1" smtClean="0">
                <a:solidFill>
                  <a:srgbClr val="FFC000"/>
                </a:solidFill>
              </a:rPr>
              <a:t>Flucytosine</a:t>
            </a:r>
            <a:r>
              <a:rPr lang="en-US" sz="2400" dirty="0" smtClean="0">
                <a:solidFill>
                  <a:srgbClr val="FFC000"/>
                </a:solidFill>
              </a:rPr>
              <a:t> + </a:t>
            </a:r>
            <a:r>
              <a:rPr lang="en-US" sz="2400" dirty="0" err="1" smtClean="0">
                <a:solidFill>
                  <a:srgbClr val="FFC000"/>
                </a:solidFill>
              </a:rPr>
              <a:t>Itraconazole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keratitis, sinusitis, allergic </a:t>
            </a:r>
            <a:r>
              <a:rPr lang="en-US" sz="2400" dirty="0" err="1" smtClean="0"/>
              <a:t>bronchopulmonary</a:t>
            </a:r>
            <a:r>
              <a:rPr lang="en-US" sz="2400" dirty="0" smtClean="0"/>
              <a:t> mycoses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2400" dirty="0" smtClean="0"/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400" dirty="0" smtClean="0"/>
              <a:t>    Development of resistance very common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   Mechanism is altered metabolism of </a:t>
            </a:r>
            <a:r>
              <a:rPr lang="en-US" sz="2400" dirty="0" err="1" smtClean="0"/>
              <a:t>flucytosine</a:t>
            </a:r>
            <a:endParaRPr lang="en-US" sz="2400" dirty="0" smtClean="0"/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    Develops rapidly when </a:t>
            </a:r>
            <a:r>
              <a:rPr lang="en-US" sz="2400" dirty="0" err="1" smtClean="0"/>
              <a:t>monotherapy</a:t>
            </a:r>
            <a:r>
              <a:rPr lang="en-US" sz="2400" dirty="0" smtClean="0"/>
              <a:t> is given </a:t>
            </a:r>
          </a:p>
        </p:txBody>
      </p:sp>
    </p:spTree>
    <p:extLst>
      <p:ext uri="{BB962C8B-B14F-4D97-AF65-F5344CB8AC3E}">
        <p14:creationId xmlns:p14="http://schemas.microsoft.com/office/powerpoint/2010/main" xmlns="" val="9852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>
                <a:solidFill>
                  <a:srgbClr val="FFFF00"/>
                </a:solidFill>
              </a:rPr>
              <a:t>Fungi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Yeasts </a:t>
            </a:r>
          </a:p>
          <a:p>
            <a:pPr>
              <a:defRPr/>
            </a:pPr>
            <a:r>
              <a:rPr lang="en-IN" dirty="0" err="1" smtClean="0"/>
              <a:t>Molds</a:t>
            </a:r>
            <a:r>
              <a:rPr lang="en-IN" dirty="0" smtClean="0"/>
              <a:t> </a:t>
            </a:r>
          </a:p>
          <a:p>
            <a:pPr>
              <a:defRPr/>
            </a:pPr>
            <a:r>
              <a:rPr lang="en-IN" dirty="0" smtClean="0"/>
              <a:t>Mushrooms </a:t>
            </a:r>
          </a:p>
          <a:p>
            <a:pPr>
              <a:defRPr/>
            </a:pPr>
            <a:r>
              <a:rPr lang="en-IN" dirty="0" smtClean="0"/>
              <a:t>Smuts 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IN" dirty="0" smtClean="0"/>
              <a:t>     </a:t>
            </a:r>
            <a:r>
              <a:rPr lang="en-IN" dirty="0" smtClean="0">
                <a:solidFill>
                  <a:srgbClr val="FFFF00"/>
                </a:solidFill>
              </a:rPr>
              <a:t>Pathogens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</a:t>
            </a:r>
            <a:r>
              <a:rPr lang="en-IN" i="1" dirty="0" err="1" smtClean="0"/>
              <a:t>Aspergillus</a:t>
            </a:r>
            <a:r>
              <a:rPr lang="en-IN" i="1" dirty="0" smtClean="0"/>
              <a:t> </a:t>
            </a:r>
            <a:r>
              <a:rPr lang="en-IN" i="1" dirty="0" err="1" smtClean="0"/>
              <a:t>fumigatus</a:t>
            </a:r>
            <a:r>
              <a:rPr lang="en-IN" i="1" dirty="0" smtClean="0"/>
              <a:t> 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IN" i="1" dirty="0"/>
              <a:t> </a:t>
            </a:r>
            <a:r>
              <a:rPr lang="en-IN" i="1" dirty="0" smtClean="0"/>
              <a:t>   Candida </a:t>
            </a:r>
            <a:r>
              <a:rPr lang="en-IN" i="1" dirty="0" err="1" smtClean="0"/>
              <a:t>albicans</a:t>
            </a:r>
            <a:r>
              <a:rPr lang="en-IN" i="1" dirty="0" smtClean="0"/>
              <a:t> 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IN" i="1" dirty="0"/>
              <a:t> </a:t>
            </a:r>
            <a:r>
              <a:rPr lang="en-IN" i="1" dirty="0" smtClean="0"/>
              <a:t>    </a:t>
            </a:r>
            <a:r>
              <a:rPr lang="en-IN" i="1" dirty="0" err="1" smtClean="0"/>
              <a:t>Penicilium</a:t>
            </a:r>
            <a:r>
              <a:rPr lang="en-IN" i="1" dirty="0" smtClean="0"/>
              <a:t> </a:t>
            </a:r>
            <a:r>
              <a:rPr lang="en-IN" i="1" dirty="0" err="1" smtClean="0"/>
              <a:t>chrysogenum</a:t>
            </a:r>
            <a:r>
              <a:rPr lang="en-IN" i="1" dirty="0" smtClean="0"/>
              <a:t>  </a:t>
            </a:r>
            <a:endParaRPr lang="en-IN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B7E67-525D-44D5-83BF-508FC3AFEDF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69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rgbClr val="FFFF00"/>
                </a:solidFill>
              </a:rPr>
              <a:t>ADVERSE EFFECTS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	(Active metabolites produced by intestinal flora  fluorouracil)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Bone marrow toxicity, anemia, leukopenia and thrombocytopenia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	Toxic enterocolitis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	Derangement of liver enzymes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	Nephrotoxicity</a:t>
            </a:r>
          </a:p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1E7DC-9EF3-46E9-9D22-28EADB905A7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81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AZOLES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IMIDAZOLE</a:t>
            </a:r>
          </a:p>
        </p:txBody>
      </p:sp>
      <p:pic>
        <p:nvPicPr>
          <p:cNvPr id="33795" name="Picture 4" descr="A:\ketoconazole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76500" y="2659063"/>
            <a:ext cx="4191000" cy="2590800"/>
          </a:xfrm>
          <a:noFill/>
        </p:spPr>
      </p:pic>
    </p:spTree>
    <p:extLst>
      <p:ext uri="{BB962C8B-B14F-4D97-AF65-F5344CB8AC3E}">
        <p14:creationId xmlns:p14="http://schemas.microsoft.com/office/powerpoint/2010/main" xmlns="" val="7158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TRIAZOLES</a:t>
            </a:r>
          </a:p>
        </p:txBody>
      </p:sp>
      <p:pic>
        <p:nvPicPr>
          <p:cNvPr id="34819" name="Picture 4" descr="A:\itraconazole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8200" y="1219200"/>
            <a:ext cx="7086600" cy="4876800"/>
          </a:xfrm>
          <a:noFill/>
        </p:spPr>
      </p:pic>
    </p:spTree>
    <p:extLst>
      <p:ext uri="{BB962C8B-B14F-4D97-AF65-F5344CB8AC3E}">
        <p14:creationId xmlns:p14="http://schemas.microsoft.com/office/powerpoint/2010/main" xmlns="" val="37617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MECHANISM OF ACTION</a:t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	</a:t>
            </a:r>
            <a:r>
              <a:rPr lang="en-US" smtClean="0">
                <a:latin typeface="Arial" charset="0"/>
              </a:rPr>
              <a:t>Selectivly binds with fungal  14-</a:t>
            </a:r>
            <a:r>
              <a:rPr lang="el-GR" smtClean="0">
                <a:latin typeface="Arial" charset="0"/>
              </a:rPr>
              <a:t>α</a:t>
            </a:r>
            <a:r>
              <a:rPr lang="en-IN" smtClean="0">
                <a:latin typeface="Arial" charset="0"/>
              </a:rPr>
              <a:t>-sterol demethylase, </a:t>
            </a:r>
            <a:r>
              <a:rPr lang="en-US" smtClean="0">
                <a:latin typeface="Arial" charset="0"/>
              </a:rPr>
              <a:t>cytochrome p450 enzyme and inhibit its activity</a:t>
            </a:r>
          </a:p>
          <a:p>
            <a:pPr eaLnBrk="1" hangingPunct="1"/>
            <a:r>
              <a:rPr lang="en-US" smtClean="0">
                <a:latin typeface="Arial" charset="0"/>
              </a:rPr>
              <a:t>	Demethylation of lanosterol does not occur</a:t>
            </a:r>
          </a:p>
          <a:p>
            <a:pPr eaLnBrk="1" hangingPunct="1"/>
            <a:r>
              <a:rPr lang="en-US" smtClean="0">
                <a:latin typeface="Arial" charset="0"/>
              </a:rPr>
              <a:t>	Decrease ergosterol synthesis </a:t>
            </a:r>
          </a:p>
        </p:txBody>
      </p:sp>
    </p:spTree>
    <p:extLst>
      <p:ext uri="{BB962C8B-B14F-4D97-AF65-F5344CB8AC3E}">
        <p14:creationId xmlns:p14="http://schemas.microsoft.com/office/powerpoint/2010/main" xmlns="" val="391065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C19C5-901C-4C85-B761-85DCE78332C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6868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47800" y="685800"/>
            <a:ext cx="6299200" cy="52498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0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9144000" cy="6553200"/>
          </a:xfrm>
          <a:noFill/>
        </p:spPr>
      </p:pic>
    </p:spTree>
    <p:extLst>
      <p:ext uri="{BB962C8B-B14F-4D97-AF65-F5344CB8AC3E}">
        <p14:creationId xmlns:p14="http://schemas.microsoft.com/office/powerpoint/2010/main" xmlns="" val="32924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SPECTRUM OF ACTIVITY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i="1" dirty="0" smtClean="0"/>
              <a:t>Candida </a:t>
            </a:r>
            <a:r>
              <a:rPr lang="en-US" sz="2400" i="1" dirty="0" err="1" smtClean="0"/>
              <a:t>albicans</a:t>
            </a:r>
            <a:r>
              <a:rPr lang="en-US" sz="2400" i="1" dirty="0" smtClean="0"/>
              <a:t>, C </a:t>
            </a:r>
            <a:r>
              <a:rPr lang="en-US" sz="2400" i="1" dirty="0" err="1" smtClean="0"/>
              <a:t>tropicals</a:t>
            </a:r>
            <a:r>
              <a:rPr lang="en-US" sz="2400" i="1" dirty="0" smtClean="0"/>
              <a:t> ,C </a:t>
            </a:r>
            <a:r>
              <a:rPr lang="en-US" sz="2400" i="1" dirty="0" err="1" smtClean="0"/>
              <a:t>parasilosis</a:t>
            </a:r>
            <a:r>
              <a:rPr lang="en-US" sz="2400" i="1" dirty="0" smtClean="0"/>
              <a:t>, C </a:t>
            </a:r>
            <a:r>
              <a:rPr lang="en-US" sz="2400" i="1" dirty="0" err="1" smtClean="0"/>
              <a:t>glabrata</a:t>
            </a:r>
            <a:endParaRPr lang="en-US" sz="2400" i="1" dirty="0" smtClean="0"/>
          </a:p>
          <a:p>
            <a:pPr eaLnBrk="1" hangingPunct="1">
              <a:buFontTx/>
              <a:buNone/>
            </a:pPr>
            <a:r>
              <a:rPr lang="en-US" sz="2400" i="1" dirty="0" smtClean="0"/>
              <a:t>Cryptococcus </a:t>
            </a:r>
            <a:r>
              <a:rPr lang="en-US" sz="2400" i="1" dirty="0" err="1" smtClean="0"/>
              <a:t>neoformans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Fluconazol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sz="2400" i="1" dirty="0" err="1" smtClean="0"/>
              <a:t>Blastomyces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dermatitidis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Histoplasma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capsulatum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Coccidioidomycosis</a:t>
            </a:r>
            <a:endParaRPr lang="en-US" sz="2400" i="1" dirty="0" smtClean="0"/>
          </a:p>
          <a:p>
            <a:pPr eaLnBrk="1" hangingPunct="1">
              <a:buFontTx/>
              <a:buNone/>
            </a:pPr>
            <a:r>
              <a:rPr lang="en-US" sz="2400" i="1" dirty="0" smtClean="0"/>
              <a:t>	Ring worm (</a:t>
            </a:r>
            <a:r>
              <a:rPr lang="en-US" sz="2400" dirty="0" err="1" smtClean="0"/>
              <a:t>dermatophytes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sz="2400" i="1" dirty="0" err="1" smtClean="0">
                <a:solidFill>
                  <a:srgbClr val="FFFF00"/>
                </a:solidFill>
              </a:rPr>
              <a:t>Pseudallescheria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</a:rPr>
              <a:t>boydii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( Amphotericin B resistant)</a:t>
            </a:r>
            <a:endParaRPr lang="en-US" sz="2400" i="1" dirty="0" smtClean="0">
              <a:solidFill>
                <a:schemeClr val="tx2"/>
              </a:solidFill>
            </a:endParaRP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622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Resistance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Mutations in genes coding 14-</a:t>
            </a:r>
            <a:r>
              <a:rPr lang="el-GR" dirty="0" smtClean="0"/>
              <a:t>α</a:t>
            </a:r>
            <a:r>
              <a:rPr lang="en-IN" dirty="0" smtClean="0"/>
              <a:t> sterol </a:t>
            </a:r>
            <a:r>
              <a:rPr lang="en-IN" dirty="0" err="1" smtClean="0"/>
              <a:t>demethylase</a:t>
            </a:r>
            <a:r>
              <a:rPr lang="en-IN" dirty="0" smtClean="0"/>
              <a:t> </a:t>
            </a:r>
          </a:p>
          <a:p>
            <a:pPr marL="136525" indent="0">
              <a:buFont typeface="Wingdings 2" pitchFamily="18" charset="2"/>
              <a:buNone/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D5D46-F10D-4C3F-B525-D284357A9DE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Clinical uses</a:t>
            </a:r>
            <a:endParaRPr lang="en-IN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Blstomycosis</a:t>
            </a:r>
            <a:r>
              <a:rPr lang="en-IN" dirty="0" smtClean="0"/>
              <a:t> (wart like lesion)</a:t>
            </a:r>
          </a:p>
          <a:p>
            <a:r>
              <a:rPr lang="en-IN" dirty="0" err="1" smtClean="0"/>
              <a:t>Coccidioidomycosis</a:t>
            </a:r>
            <a:r>
              <a:rPr lang="en-IN" dirty="0" smtClean="0"/>
              <a:t> (respiratory infection)</a:t>
            </a:r>
          </a:p>
          <a:p>
            <a:r>
              <a:rPr lang="en-IN" dirty="0" err="1" smtClean="0"/>
              <a:t>Histoplasmosis</a:t>
            </a:r>
            <a:r>
              <a:rPr lang="en-IN" dirty="0" smtClean="0"/>
              <a:t>  (systemic disease)</a:t>
            </a:r>
          </a:p>
          <a:p>
            <a:r>
              <a:rPr lang="en-IN" dirty="0" err="1" smtClean="0"/>
              <a:t>Dermatophytes</a:t>
            </a:r>
            <a:r>
              <a:rPr lang="en-IN" dirty="0" smtClean="0"/>
              <a:t> (infection of body surfaces)</a:t>
            </a:r>
          </a:p>
          <a:p>
            <a:r>
              <a:rPr lang="en-IN" dirty="0" err="1" smtClean="0"/>
              <a:t>Aspergillus</a:t>
            </a:r>
            <a:r>
              <a:rPr lang="en-IN" dirty="0" smtClean="0"/>
              <a:t> infections (</a:t>
            </a:r>
            <a:r>
              <a:rPr lang="en-IN" dirty="0" err="1" smtClean="0"/>
              <a:t>Itraconazole</a:t>
            </a:r>
            <a:r>
              <a:rPr lang="en-IN" dirty="0" smtClean="0"/>
              <a:t> and </a:t>
            </a:r>
            <a:r>
              <a:rPr lang="en-IN" dirty="0" err="1" smtClean="0"/>
              <a:t>voriconazole</a:t>
            </a:r>
            <a:r>
              <a:rPr lang="en-IN" dirty="0" smtClean="0"/>
              <a:t>)   </a:t>
            </a:r>
          </a:p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4A80F-142D-462D-85EA-76C42D9E467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10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49" name="Group 113"/>
          <p:cNvGraphicFramePr>
            <a:graphicFrameLocks noGrp="1"/>
          </p:cNvGraphicFramePr>
          <p:nvPr>
            <p:ph type="tbl" idx="1"/>
          </p:nvPr>
        </p:nvGraphicFramePr>
        <p:xfrm>
          <a:off x="0" y="-76200"/>
          <a:ext cx="9144000" cy="5595938"/>
        </p:xfrm>
        <a:graphic>
          <a:graphicData uri="http://schemas.openxmlformats.org/drawingml/2006/table">
            <a:tbl>
              <a:tblPr/>
              <a:tblGrid>
                <a:gridCol w="1306513"/>
                <a:gridCol w="1304925"/>
                <a:gridCol w="1306512"/>
                <a:gridCol w="1308100"/>
                <a:gridCol w="1306513"/>
                <a:gridCol w="1304925"/>
                <a:gridCol w="1306512"/>
              </a:tblGrid>
              <a:tr h="154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Solulibility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Absorption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availability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t1/2 hours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Excretion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Route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Ketoconazole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Erratic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Less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7-10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Hepatic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Oral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Itraconazole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Erratic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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food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24-42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Hepatic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Oral, IV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Fluconazole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&gt;90%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22-31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Renal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Oral, IV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Voriconazole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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food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Hepatic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Oral, IV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662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Fungal Infection in Humans =  Mycosis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indent="-411480" eaLnBrk="1" fontAlgn="auto" hangingPunct="1">
              <a:spcAft>
                <a:spcPts val="0"/>
              </a:spcAft>
              <a:buClr>
                <a:srgbClr val="FF0033"/>
              </a:buClr>
              <a:buFont typeface="Wingdings"/>
              <a:buChar char="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Major Types of Mycoses</a:t>
            </a:r>
          </a:p>
          <a:p>
            <a:pPr marL="740664" lvl="1" indent="-283464" eaLnBrk="1" fontAlgn="auto" hangingPunct="1">
              <a:spcAft>
                <a:spcPts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superficial </a:t>
            </a:r>
          </a:p>
          <a:p>
            <a:pPr marL="740664" lvl="1" indent="-283464" eaLnBrk="1" fontAlgn="auto" hangingPunct="1">
              <a:spcAft>
                <a:spcPts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cutaneous </a:t>
            </a:r>
          </a:p>
          <a:p>
            <a:pPr marL="740664" lvl="1" indent="-283464" eaLnBrk="1" fontAlgn="auto" hangingPunct="1">
              <a:spcAft>
                <a:spcPts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subcutaneous </a:t>
            </a:r>
          </a:p>
          <a:p>
            <a:pPr marL="740664" lvl="1" indent="-283464" eaLnBrk="1" fontAlgn="auto" hangingPunct="1">
              <a:spcAft>
                <a:spcPts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systemic</a:t>
            </a:r>
          </a:p>
          <a:p>
            <a:pPr marL="740664" lvl="1" indent="-283464" eaLnBrk="1" fontAlgn="auto" hangingPunct="1">
              <a:spcAft>
                <a:spcPts val="0"/>
              </a:spcAft>
              <a:buClr>
                <a:srgbClr val="FFFFFF"/>
              </a:buClr>
              <a:buFontTx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opportunistic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rgbClr val="FF0033"/>
              </a:buClr>
              <a:buFont typeface="Wingdings"/>
              <a:buChar char="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Symptoms vary from cosmetic to life threatening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endParaRPr lang="en-IN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C9C2EE6-F183-4113-BF1F-9E78AD3673E5}" type="slidenum">
              <a:rPr lang="en-US" smtClean="0">
                <a:solidFill>
                  <a:schemeClr val="tx2"/>
                </a:solidFill>
              </a:rPr>
              <a:pPr eaLnBrk="1" hangingPunct="1"/>
              <a:t>4</a:t>
            </a:fld>
            <a:endParaRPr lang="en-US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1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IN" dirty="0" smtClean="0"/>
              <a:t>Ketoconazole 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IN" dirty="0" smtClean="0"/>
              <a:t>                First oral azole (low cost)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             Greater propensity to inhibit mammalian  cytochrome P450 than are the new azoles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IN" dirty="0"/>
              <a:t> </a:t>
            </a:r>
            <a:r>
              <a:rPr lang="en-IN" dirty="0" smtClean="0"/>
              <a:t> </a:t>
            </a:r>
            <a:r>
              <a:rPr lang="en-IN" dirty="0" err="1" smtClean="0"/>
              <a:t>Itraconazole</a:t>
            </a:r>
            <a:endParaRPr lang="en-IN" dirty="0" smtClean="0"/>
          </a:p>
          <a:p>
            <a:pPr marL="136525" indent="0">
              <a:buFont typeface="Wingdings 2" pitchFamily="18" charset="2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           oral and I/V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           Drug of choice for </a:t>
            </a:r>
            <a:r>
              <a:rPr lang="en-IN" dirty="0" err="1" smtClean="0"/>
              <a:t>histoplasma</a:t>
            </a:r>
            <a:r>
              <a:rPr lang="en-IN" dirty="0" smtClean="0"/>
              <a:t>,  </a:t>
            </a:r>
            <a:r>
              <a:rPr lang="en-IN" dirty="0" err="1" smtClean="0"/>
              <a:t>blastomyces</a:t>
            </a:r>
            <a:r>
              <a:rPr lang="en-IN" dirty="0" smtClean="0"/>
              <a:t> and </a:t>
            </a:r>
            <a:r>
              <a:rPr lang="en-IN" dirty="0" err="1" smtClean="0"/>
              <a:t>sporothrix</a:t>
            </a:r>
            <a:r>
              <a:rPr lang="en-IN" dirty="0" smtClean="0"/>
              <a:t> 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IN" dirty="0" err="1" smtClean="0"/>
              <a:t>Dermatophytoses</a:t>
            </a:r>
            <a:r>
              <a:rPr lang="en-IN" dirty="0" smtClean="0"/>
              <a:t> and </a:t>
            </a:r>
            <a:r>
              <a:rPr lang="en-IN" dirty="0" err="1" smtClean="0"/>
              <a:t>onchomycosis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BE6B8-CEFE-4C5D-B565-FD87E2258A5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873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9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ADVERSE EFFECTS</a:t>
            </a:r>
          </a:p>
        </p:txBody>
      </p:sp>
      <p:sp>
        <p:nvSpPr>
          <p:cNvPr id="45117" name="Text Box 61"/>
          <p:cNvSpPr txBox="1">
            <a:spLocks noChangeArrowheads="1"/>
          </p:cNvSpPr>
          <p:nvPr/>
        </p:nvSpPr>
        <p:spPr bwMode="auto">
          <a:xfrm>
            <a:off x="838200" y="1447800"/>
            <a:ext cx="77724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400">
                <a:latin typeface="Arial" charset="0"/>
              </a:rPr>
              <a:t>Nausea, vomiting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400">
                <a:latin typeface="Arial" charset="0"/>
              </a:rPr>
              <a:t>Allergic rash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400">
                <a:latin typeface="Arial" charset="0"/>
              </a:rPr>
              <a:t>Hormone imbalance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400">
                <a:latin typeface="Arial" charset="0"/>
              </a:rPr>
              <a:t>Fluid retention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400">
                <a:latin typeface="Arial" charset="0"/>
              </a:rPr>
              <a:t>Hepatitis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400">
                <a:latin typeface="Arial" charset="0"/>
              </a:rPr>
              <a:t>Teratogenic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400">
                <a:latin typeface="Arial" charset="0"/>
              </a:rPr>
              <a:t>Inhibits drug metabolism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400">
                <a:latin typeface="Arial" charset="0"/>
              </a:rPr>
              <a:t>Absorption reduced by H</a:t>
            </a:r>
            <a:r>
              <a:rPr lang="en-US" sz="2400" baseline="-25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 antihistamines and omeprazole and antacids (KETOCONAZOLE)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16021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1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Drug interactions</a:t>
            </a:r>
            <a:endParaRPr lang="en-IN" dirty="0"/>
          </a:p>
        </p:txBody>
      </p:sp>
      <p:sp>
        <p:nvSpPr>
          <p:cNvPr id="450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mtClean="0"/>
              <a:t>Azoles are cytochrome inhibitors thus increasing level of alprazolam, carbamazepine, digoxin etc</a:t>
            </a:r>
          </a:p>
          <a:p>
            <a:r>
              <a:rPr lang="en-IN" smtClean="0"/>
              <a:t>Drugs that decrease azole concentration are antacids, barbiturates, phenytoin, rifampin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345AF-BDDA-4DCE-8F75-6513629DA03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480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ECHINOCANDIN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Newest class</a:t>
            </a:r>
          </a:p>
          <a:p>
            <a:pPr eaLnBrk="1" hangingPunct="1"/>
            <a:r>
              <a:rPr lang="en-US" smtClean="0"/>
              <a:t>Large cyclic peptides linked to long chain fatty acids</a:t>
            </a:r>
          </a:p>
          <a:p>
            <a:pPr eaLnBrk="1" hangingPunct="1"/>
            <a:r>
              <a:rPr lang="en-US" smtClean="0"/>
              <a:t>Caspofungin </a:t>
            </a:r>
          </a:p>
          <a:p>
            <a:pPr eaLnBrk="1" hangingPunct="1"/>
            <a:r>
              <a:rPr lang="en-US" smtClean="0"/>
              <a:t>Micafungin</a:t>
            </a:r>
          </a:p>
          <a:p>
            <a:pPr eaLnBrk="1" hangingPunct="1"/>
            <a:r>
              <a:rPr lang="en-US" smtClean="0"/>
              <a:t>Anidulafungin </a:t>
            </a:r>
          </a:p>
        </p:txBody>
      </p:sp>
    </p:spTree>
    <p:extLst>
      <p:ext uri="{BB962C8B-B14F-4D97-AF65-F5344CB8AC3E}">
        <p14:creationId xmlns:p14="http://schemas.microsoft.com/office/powerpoint/2010/main" xmlns="" val="20459843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 err="1" smtClean="0"/>
              <a:t>Caspofungin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mtClean="0"/>
              <a:t>Caspofungin  acetate </a:t>
            </a:r>
          </a:p>
          <a:p>
            <a:r>
              <a:rPr lang="en-IN" smtClean="0"/>
              <a:t>Water soluble, semisynthetic lipopeptide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B8BB0-5AEF-4887-965E-032225101B5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24932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Mechanism of 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eaLnBrk="1" hangingPunct="1">
              <a:spcAft>
                <a:spcPts val="600"/>
              </a:spcAft>
              <a:buFont typeface="Wingdings 2" pitchFamily="18" charset="2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dirty="0" smtClean="0">
                <a:latin typeface="Arial" charset="0"/>
                <a:cs typeface="Arial" charset="0"/>
              </a:rPr>
              <a:t>Inhibits 1,3-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>
                <a:latin typeface="Arial" charset="0"/>
                <a:cs typeface="Arial" charset="0"/>
              </a:rPr>
              <a:t>-D-glucan synthase, which is required for </a:t>
            </a:r>
            <a:r>
              <a:rPr lang="en-US" dirty="0" err="1" smtClean="0">
                <a:latin typeface="Arial" charset="0"/>
                <a:cs typeface="Arial" charset="0"/>
              </a:rPr>
              <a:t>glucan</a:t>
            </a:r>
            <a:r>
              <a:rPr lang="en-US" dirty="0" smtClean="0">
                <a:latin typeface="Arial" charset="0"/>
                <a:cs typeface="Arial" charset="0"/>
              </a:rPr>
              <a:t> polymerization in the wall of filamentous fungi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dirty="0" smtClean="0">
                <a:latin typeface="Arial" charset="0"/>
                <a:cs typeface="Arial" charset="0"/>
              </a:rPr>
              <a:t>Reduces structural integrity of cell wall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dirty="0" smtClean="0">
                <a:latin typeface="Arial" charset="0"/>
                <a:cs typeface="Arial" charset="0"/>
              </a:rPr>
              <a:t>Cell death</a:t>
            </a:r>
          </a:p>
          <a:p>
            <a:pPr eaLnBrk="1" hangingPunct="1">
              <a:defRPr/>
            </a:pPr>
            <a:endParaRPr lang="en-US" dirty="0" smtClean="0"/>
          </a:p>
          <a:p>
            <a:pPr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EC7E5-FEF3-413E-9890-E85DB0F03BE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238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BBEAEA8-51DA-4776-9864-2F0C57164185}" type="slidenum">
              <a:rPr lang="en-US" sz="1400" smtClean="0"/>
              <a:pPr eaLnBrk="1" hangingPunct="1"/>
              <a:t>46</a:t>
            </a:fld>
            <a:endParaRPr lang="en-US" sz="1400" smtClean="0"/>
          </a:p>
        </p:txBody>
      </p:sp>
      <p:graphicFrame>
        <p:nvGraphicFramePr>
          <p:cNvPr id="49155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114" name="Slide" r:id="rId3" imgW="5143500" imgH="3429000" progId="PowerPoint.Slid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9921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solidFill>
                  <a:srgbClr val="FFCC00"/>
                </a:solidFill>
              </a:rPr>
              <a:t>SPECTRUM OF ACTIVITY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1295400"/>
          </a:xfrm>
        </p:spPr>
        <p:txBody>
          <a:bodyPr>
            <a:normAutofit fontScale="92500"/>
          </a:bodyPr>
          <a:lstStyle/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en-US" b="1" i="1" smtClean="0">
                <a:latin typeface="Arial" charset="0"/>
                <a:cs typeface="Arial" charset="0"/>
              </a:rPr>
              <a:t>Candida albicans,  C glabrata, C tropicalis,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b="1" i="1" smtClean="0">
                <a:latin typeface="Arial" charset="0"/>
                <a:cs typeface="Arial" charset="0"/>
              </a:rPr>
              <a:t>C krusei,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endParaRPr lang="en-US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5800" y="33528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i="1">
                <a:latin typeface="Arial" charset="0"/>
                <a:cs typeface="Arial" charset="0"/>
              </a:rPr>
              <a:t>Aspergillus fumigatus, A  flavus, A terreus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85800" y="4191000"/>
            <a:ext cx="6477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 i="1">
                <a:latin typeface="Arial" charset="0"/>
                <a:cs typeface="Arial" charset="0"/>
              </a:rPr>
              <a:t>Pneumocystis  jiroveci*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41314342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rgbClr val="FFFF00"/>
                </a:solidFill>
              </a:rPr>
              <a:t>PHARMACOKINETICS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Given IV only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Volume of distribution (l)			 9.7	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Half life 	                                          9-11 </a:t>
            </a:r>
            <a:r>
              <a:rPr lang="en-US" sz="2400" dirty="0" err="1" smtClean="0">
                <a:latin typeface="Arial" charset="0"/>
                <a:cs typeface="Arial" charset="0"/>
              </a:rPr>
              <a:t>hrs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Protein binding (%) 			 96 %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Elimination					renal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                             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       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334140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FFFF00"/>
                </a:solidFill>
                <a:latin typeface="Arial" charset="0"/>
                <a:cs typeface="Arial" charset="0"/>
              </a:rPr>
              <a:t>USES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latin typeface="Arial" charset="0"/>
                <a:cs typeface="Arial" charset="0"/>
              </a:rPr>
              <a:t>Disseminated fungal infections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Initial therapy of deep invasive candidiasis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Aspergillosis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Mucocutaneous candidiasis, esophageal candidiasis </a:t>
            </a:r>
          </a:p>
          <a:p>
            <a:r>
              <a:rPr lang="en-IN" smtClean="0"/>
              <a:t>Empiric antifungal therapy during febrile neutropenia </a:t>
            </a:r>
          </a:p>
          <a:p>
            <a:r>
              <a:rPr lang="en-IN" smtClean="0"/>
              <a:t>Candidemia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577C0-8834-496A-A0C2-BEED478660B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72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IN" dirty="0" smtClean="0"/>
              <a:t>People prone to fungal infections </a:t>
            </a:r>
            <a:endParaRPr lang="en-IN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mtClean="0"/>
              <a:t>AIDS patients</a:t>
            </a:r>
          </a:p>
          <a:p>
            <a:r>
              <a:rPr lang="en-IN" smtClean="0"/>
              <a:t>Patients whose immune system is compromised by drugs </a:t>
            </a:r>
          </a:p>
          <a:p>
            <a:r>
              <a:rPr lang="en-IN" smtClean="0"/>
              <a:t>Corticosteroids </a:t>
            </a:r>
          </a:p>
          <a:p>
            <a:r>
              <a:rPr lang="en-IN" smtClean="0"/>
              <a:t>Immunosuppressant's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4CAB1-0D5A-404E-94DB-DA64D26020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4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Adverse effects </a:t>
            </a:r>
            <a:endParaRPr lang="en-IN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mtClean="0"/>
              <a:t>Elevated liver enzymes</a:t>
            </a:r>
          </a:p>
          <a:p>
            <a:r>
              <a:rPr lang="en-IN" smtClean="0"/>
              <a:t>Minor gastrointestinal  side effects</a:t>
            </a:r>
          </a:p>
          <a:p>
            <a:r>
              <a:rPr lang="en-IN" smtClean="0"/>
              <a:t>Flushing (histamine like effects)</a:t>
            </a:r>
          </a:p>
          <a:p>
            <a:endParaRPr lang="en-IN" smtClean="0"/>
          </a:p>
          <a:p>
            <a:r>
              <a:rPr lang="en-IN" smtClean="0"/>
              <a:t>Anidulafungin has less drug interactions</a:t>
            </a:r>
          </a:p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06E02-5C34-4B0B-8C79-F8F927E644E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9654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IN" sz="3200" b="0" dirty="0" smtClean="0">
                <a:solidFill>
                  <a:srgbClr val="FFFF00"/>
                </a:solidFill>
              </a:rPr>
              <a:t>Oral systemic antifungal drugs for </a:t>
            </a:r>
            <a:r>
              <a:rPr lang="en-IN" sz="3200" b="0" dirty="0" err="1" smtClean="0">
                <a:solidFill>
                  <a:srgbClr val="FFFF00"/>
                </a:solidFill>
              </a:rPr>
              <a:t>mucocutaneous</a:t>
            </a:r>
            <a:r>
              <a:rPr lang="en-IN" sz="3200" b="0" dirty="0" smtClean="0">
                <a:solidFill>
                  <a:srgbClr val="FFFF00"/>
                </a:solidFill>
              </a:rPr>
              <a:t> infections</a:t>
            </a:r>
            <a:endParaRPr lang="en-IN" sz="3200" b="0" dirty="0">
              <a:solidFill>
                <a:srgbClr val="FFFF00"/>
              </a:solidFill>
            </a:endParaRPr>
          </a:p>
        </p:txBody>
      </p:sp>
      <p:sp>
        <p:nvSpPr>
          <p:cNvPr id="54275" name="Subtitle 5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B07EE-34C6-43C3-A4B7-136D85FF029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9983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Griseofulvin</a:t>
            </a:r>
            <a:r>
              <a:rPr lang="en-US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(Chemistry)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4875" lvl="2" indent="0"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C000"/>
                </a:solidFill>
                <a:cs typeface="Arial" charset="0"/>
              </a:rPr>
              <a:t>Source:</a:t>
            </a:r>
            <a:r>
              <a:rPr lang="en-US" sz="2800" dirty="0" smtClean="0">
                <a:solidFill>
                  <a:srgbClr val="FFC000"/>
                </a:solidFill>
                <a:cs typeface="Arial" charset="0"/>
              </a:rPr>
              <a:t> </a:t>
            </a:r>
          </a:p>
          <a:p>
            <a:pPr lvl="2" eaLnBrk="1" hangingPunct="1">
              <a:buFontTx/>
              <a:buNone/>
              <a:defRPr/>
            </a:pPr>
            <a:r>
              <a:rPr lang="en-US" sz="2800" dirty="0" smtClean="0">
                <a:cs typeface="Arial" charset="0"/>
              </a:rPr>
              <a:t>                 </a:t>
            </a:r>
            <a:r>
              <a:rPr lang="en-US" sz="2800" dirty="0" err="1" smtClean="0">
                <a:cs typeface="Arial" charset="0"/>
              </a:rPr>
              <a:t>Penecillium</a:t>
            </a:r>
            <a:r>
              <a:rPr lang="en-US" sz="2800" dirty="0" smtClean="0">
                <a:cs typeface="Arial" charset="0"/>
              </a:rPr>
              <a:t>  </a:t>
            </a:r>
            <a:r>
              <a:rPr lang="en-US" sz="2800" dirty="0" err="1" smtClean="0">
                <a:cs typeface="Arial" charset="0"/>
              </a:rPr>
              <a:t>griseofulvin</a:t>
            </a:r>
            <a:endParaRPr lang="en-US" sz="2800" dirty="0" smtClean="0">
              <a:cs typeface="Arial" charset="0"/>
            </a:endParaRPr>
          </a:p>
          <a:p>
            <a:pPr lvl="2" eaLnBrk="1" hangingPunct="1">
              <a:buFontTx/>
              <a:buNone/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A79AA-4CE2-4701-AC6B-04671D9300B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3944938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04599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 flipV="1">
            <a:off x="685800" y="0"/>
            <a:ext cx="7772400" cy="152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Pharmacokinetics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Orally given</a:t>
            </a:r>
          </a:p>
          <a:p>
            <a:pPr eaLnBrk="1" hangingPunct="1">
              <a:buFontTx/>
              <a:buNone/>
            </a:pPr>
            <a:r>
              <a:rPr lang="en-US" dirty="0" smtClean="0"/>
              <a:t>Poorly soluble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Absorption related to food and size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Increase absorption when fatty food is given</a:t>
            </a:r>
          </a:p>
          <a:p>
            <a:pPr eaLnBrk="1" hangingPunct="1">
              <a:buFontTx/>
              <a:buNone/>
            </a:pPr>
            <a:r>
              <a:rPr lang="en-US" dirty="0" err="1" smtClean="0"/>
              <a:t>Ultramicronized</a:t>
            </a:r>
            <a:r>
              <a:rPr lang="en-US" dirty="0" smtClean="0"/>
              <a:t> </a:t>
            </a:r>
            <a:r>
              <a:rPr lang="en-US" dirty="0" err="1" smtClean="0"/>
              <a:t>griseofulvin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Gets deposited in keratin ( stratum </a:t>
            </a:r>
            <a:r>
              <a:rPr lang="en-US" dirty="0" err="1" smtClean="0"/>
              <a:t>corneum</a:t>
            </a:r>
            <a:r>
              <a:rPr lang="en-US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dirty="0" smtClean="0"/>
              <a:t>T1/2     24 </a:t>
            </a:r>
            <a:r>
              <a:rPr lang="en-US" dirty="0" err="1" smtClean="0"/>
              <a:t>hrs</a:t>
            </a:r>
            <a:r>
              <a:rPr lang="en-US" dirty="0" smtClean="0"/>
              <a:t>,  renal excretion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CD4A567-3444-4CC3-8C45-5359B3E89A13}" type="slidenum">
              <a:rPr lang="en-US" sz="1400" smtClean="0"/>
              <a:pPr eaLnBrk="1" hangingPunct="1"/>
              <a:t>53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xmlns="" val="18072215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2895600"/>
          </a:xfrm>
        </p:spPr>
        <p:txBody>
          <a:bodyPr/>
          <a:lstStyle/>
          <a:p>
            <a:pPr marL="904875" lvl="2" indent="0" eaLnBrk="1" hangingPunct="1">
              <a:buFont typeface="Wingdings" pitchFamily="2" charset="2"/>
              <a:buNone/>
              <a:defRPr/>
            </a:pPr>
            <a:endParaRPr lang="en-US" sz="2800" dirty="0" smtClean="0">
              <a:cs typeface="Arial" charset="0"/>
            </a:endParaRPr>
          </a:p>
          <a:p>
            <a:pPr lvl="2"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FFC000"/>
                </a:solidFill>
                <a:cs typeface="Arial" charset="0"/>
              </a:rPr>
              <a:t>Mechanism of action</a:t>
            </a:r>
          </a:p>
          <a:p>
            <a:pPr lvl="2" eaLnBrk="1" hangingPunct="1">
              <a:defRPr/>
            </a:pPr>
            <a:r>
              <a:rPr lang="en-US" sz="2800" dirty="0" err="1" smtClean="0">
                <a:cs typeface="Arial" charset="0"/>
              </a:rPr>
              <a:t>Fungistatic</a:t>
            </a:r>
            <a:endParaRPr lang="en-US" sz="2800" dirty="0" smtClean="0">
              <a:cs typeface="Arial" charset="0"/>
            </a:endParaRPr>
          </a:p>
          <a:p>
            <a:pPr lvl="2" eaLnBrk="1" hangingPunct="1">
              <a:defRPr/>
            </a:pPr>
            <a:r>
              <a:rPr lang="en-US" sz="2800" dirty="0" smtClean="0">
                <a:cs typeface="Arial" charset="0"/>
              </a:rPr>
              <a:t>Binds to microtubules comprising  the spindles and inhibits mitosis. </a:t>
            </a:r>
          </a:p>
          <a:p>
            <a:pPr lvl="2" eaLnBrk="1" hangingPunct="1">
              <a:defRPr/>
            </a:pPr>
            <a:r>
              <a:rPr lang="en-US" sz="2800" dirty="0" smtClean="0">
                <a:cs typeface="Arial" charset="0"/>
              </a:rPr>
              <a:t> Incorporates into affected keratin.     </a:t>
            </a:r>
          </a:p>
          <a:p>
            <a:pPr eaLnBrk="1" hangingPunct="1">
              <a:defRPr/>
            </a:pPr>
            <a:endParaRPr lang="en-US" sz="3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9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eaLnBrk="1" hangingPunct="1"/>
            <a:r>
              <a:rPr lang="en-US" sz="3200" smtClean="0">
                <a:solidFill>
                  <a:srgbClr val="FFC000"/>
                </a:solidFill>
                <a:cs typeface="Arial" charset="0"/>
              </a:rPr>
              <a:t>Spectrum of activity 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3200" smtClean="0">
                <a:solidFill>
                  <a:schemeClr val="tx2"/>
                </a:solidFill>
                <a:cs typeface="Arial" charset="0"/>
              </a:rPr>
              <a:t>   </a:t>
            </a:r>
            <a:r>
              <a:rPr lang="en-US" sz="3200" smtClean="0">
                <a:cs typeface="Arial" charset="0"/>
              </a:rPr>
              <a:t>Microsporum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3200" smtClean="0">
                <a:cs typeface="Arial" charset="0"/>
              </a:rPr>
              <a:t>   Trichophyton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3200" smtClean="0">
                <a:cs typeface="Arial" charset="0"/>
              </a:rPr>
              <a:t>   Epidermophyton</a:t>
            </a:r>
            <a:r>
              <a:rPr lang="en-US" sz="3200" smtClean="0">
                <a:solidFill>
                  <a:schemeClr val="tx2"/>
                </a:solidFill>
                <a:cs typeface="Arial" charset="0"/>
              </a:rPr>
              <a:t>    </a:t>
            </a:r>
          </a:p>
          <a:p>
            <a:endParaRPr lang="en-IN" sz="3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DD680-503C-47E7-850B-EBA07D5315A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86179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Therapeutic uses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err="1" smtClean="0"/>
              <a:t>Mycotic</a:t>
            </a:r>
            <a:r>
              <a:rPr lang="en-IN" dirty="0" smtClean="0"/>
              <a:t> disease of the skin, hair and nails </a:t>
            </a:r>
          </a:p>
          <a:p>
            <a:pPr>
              <a:defRPr/>
            </a:pPr>
            <a:r>
              <a:rPr lang="en-IN" dirty="0" err="1" smtClean="0"/>
              <a:t>Tinea</a:t>
            </a:r>
            <a:r>
              <a:rPr lang="en-IN" dirty="0" smtClean="0"/>
              <a:t> </a:t>
            </a:r>
            <a:r>
              <a:rPr lang="en-IN" dirty="0" err="1" smtClean="0"/>
              <a:t>capitis</a:t>
            </a:r>
            <a:r>
              <a:rPr lang="en-IN" dirty="0" smtClean="0"/>
              <a:t> in children (oral suspension)</a:t>
            </a:r>
          </a:p>
          <a:p>
            <a:pPr>
              <a:defRPr/>
            </a:pPr>
            <a:r>
              <a:rPr lang="en-IN" dirty="0" err="1" smtClean="0"/>
              <a:t>Tinea</a:t>
            </a:r>
            <a:r>
              <a:rPr lang="en-IN" dirty="0" smtClean="0"/>
              <a:t> </a:t>
            </a:r>
            <a:r>
              <a:rPr lang="en-IN" dirty="0" err="1" smtClean="0"/>
              <a:t>pedis</a:t>
            </a:r>
            <a:r>
              <a:rPr lang="en-IN" dirty="0" smtClean="0"/>
              <a:t> 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IN" dirty="0" smtClean="0"/>
              <a:t> 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IN" dirty="0" smtClean="0"/>
              <a:t>One month treatment is needed for scalp and hair ringworm infection 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IN" dirty="0" smtClean="0"/>
              <a:t>6-9 months for finger nails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IN" dirty="0" smtClean="0"/>
              <a:t>1 year for toe nail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86C5F-04DB-4D53-9DA8-C9900A161D1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8796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708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C000"/>
                </a:solidFill>
              </a:rPr>
              <a:t>Side Effects</a:t>
            </a:r>
          </a:p>
          <a:p>
            <a:pPr eaLnBrk="1" hangingPunct="1">
              <a:buFontTx/>
              <a:buNone/>
            </a:pPr>
            <a:r>
              <a:rPr lang="en-US" smtClean="0"/>
              <a:t>GIT </a:t>
            </a:r>
          </a:p>
          <a:p>
            <a:pPr eaLnBrk="1" hangingPunct="1">
              <a:buFontTx/>
              <a:buNone/>
            </a:pPr>
            <a:r>
              <a:rPr lang="en-US" smtClean="0"/>
              <a:t>      Nausea, vomitting, diarrhea, heartburn, flatulence, dry mouth and angular stomatitis</a:t>
            </a:r>
          </a:p>
          <a:p>
            <a:pPr eaLnBrk="1" hangingPunct="1">
              <a:buFontTx/>
              <a:buNone/>
            </a:pPr>
            <a:r>
              <a:rPr lang="en-US" smtClean="0"/>
              <a:t>CNS: </a:t>
            </a:r>
          </a:p>
          <a:p>
            <a:pPr eaLnBrk="1" hangingPunct="1">
              <a:buFontTx/>
              <a:buNone/>
            </a:pPr>
            <a:r>
              <a:rPr lang="en-US" smtClean="0"/>
              <a:t>       Headache, vertigo, lethargy, fatigue,     	peripheral neuritis</a:t>
            </a:r>
          </a:p>
          <a:p>
            <a:pPr eaLnBrk="1" hangingPunct="1">
              <a:buFontTx/>
              <a:buNone/>
            </a:pPr>
            <a:r>
              <a:rPr lang="en-US" smtClean="0"/>
              <a:t>Allergic reactions</a:t>
            </a:r>
          </a:p>
          <a:p>
            <a:pPr eaLnBrk="1" hangingPunct="1">
              <a:buFontTx/>
              <a:buNone/>
            </a:pPr>
            <a:r>
              <a:rPr lang="en-US" smtClean="0"/>
              <a:t>Hepatotoxicity, blood disorders, alcohol intolerance </a:t>
            </a:r>
          </a:p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A9092-A35D-4D05-B4CC-9A165E2B1A0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11057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chemeClr val="tx2">
                    <a:satMod val="200000"/>
                  </a:schemeClr>
                </a:solidFill>
              </a:rPr>
              <a:t>ALLYLAMINES</a:t>
            </a:r>
          </a:p>
        </p:txBody>
      </p:sp>
      <p:pic>
        <p:nvPicPr>
          <p:cNvPr id="6451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0" y="2239963"/>
            <a:ext cx="4572000" cy="3429000"/>
          </a:xfrm>
          <a:noFill/>
        </p:spPr>
      </p:pic>
    </p:spTree>
    <p:extLst>
      <p:ext uri="{BB962C8B-B14F-4D97-AF65-F5344CB8AC3E}">
        <p14:creationId xmlns:p14="http://schemas.microsoft.com/office/powerpoint/2010/main" xmlns="" val="15660063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ED60DF5-6B2C-4CD8-9A72-B0B2DF67E8A2}" type="slidenum">
              <a:rPr lang="en-US" sz="1400" smtClean="0"/>
              <a:pPr eaLnBrk="1" hangingPunct="1"/>
              <a:t>59</a:t>
            </a:fld>
            <a:endParaRPr lang="en-US" sz="1400" smtClean="0"/>
          </a:p>
        </p:txBody>
      </p:sp>
      <p:graphicFrame>
        <p:nvGraphicFramePr>
          <p:cNvPr id="65539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8" name="Slide" r:id="rId3" imgW="4572000" imgH="3429000" progId="PowerPoint.Slid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9571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Fungi </a:t>
            </a:r>
            <a:endParaRPr lang="en-IN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mtClean="0"/>
              <a:t>Eukaryotes </a:t>
            </a:r>
          </a:p>
          <a:p>
            <a:r>
              <a:rPr lang="en-IN" smtClean="0"/>
              <a:t>Cell wall containing glucans and chitin </a:t>
            </a:r>
          </a:p>
          <a:p>
            <a:r>
              <a:rPr lang="en-IN" smtClean="0"/>
              <a:t>Their eradication require different strategies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FB20A-18CC-45E4-A25C-93C5804765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10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5729068"/>
              </p:ext>
            </p:extLst>
          </p:nvPr>
        </p:nvGraphicFramePr>
        <p:xfrm>
          <a:off x="4763" y="1588"/>
          <a:ext cx="9134475" cy="6853237"/>
        </p:xfrm>
        <a:graphic>
          <a:graphicData uri="http://schemas.openxmlformats.org/presentationml/2006/ole">
            <p:oleObj spid="_x0000_s8202" name="Slide" r:id="rId3" imgW="3806943" imgH="2855827" progId="PowerPoint.Slid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539918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Topical antifungal therapy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E2FA4-1914-44D3-8025-6710A43FBF8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1321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 flipV="1">
            <a:off x="685800" y="-381000"/>
            <a:ext cx="7772400" cy="381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685800" y="152400"/>
            <a:ext cx="7772400" cy="640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                               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NYSTATIN</a:t>
            </a:r>
          </a:p>
          <a:p>
            <a:pPr eaLnBrk="1" hangingPunct="1"/>
            <a:r>
              <a:rPr lang="en-US" dirty="0" smtClean="0"/>
              <a:t>A </a:t>
            </a:r>
            <a:r>
              <a:rPr lang="en-US" dirty="0" err="1" smtClean="0"/>
              <a:t>polyene</a:t>
            </a:r>
            <a:r>
              <a:rPr lang="en-US" dirty="0" smtClean="0"/>
              <a:t> macrolide </a:t>
            </a:r>
          </a:p>
          <a:p>
            <a:pPr eaLnBrk="1" hangingPunct="1"/>
            <a:r>
              <a:rPr lang="en-US" dirty="0" smtClean="0"/>
              <a:t>Obtained from </a:t>
            </a:r>
            <a:r>
              <a:rPr lang="en-US" i="1" dirty="0" smtClean="0"/>
              <a:t>Streptomyces </a:t>
            </a:r>
            <a:r>
              <a:rPr lang="en-US" i="1" dirty="0" err="1" smtClean="0"/>
              <a:t>noursei</a:t>
            </a:r>
            <a:endParaRPr lang="en-US" dirty="0" smtClean="0"/>
          </a:p>
          <a:p>
            <a:pPr eaLnBrk="1" hangingPunct="1"/>
            <a:r>
              <a:rPr lang="en-US" dirty="0" smtClean="0"/>
              <a:t>It is too toxic to be used systemically</a:t>
            </a:r>
          </a:p>
          <a:p>
            <a:pPr eaLnBrk="1" hangingPunct="1"/>
            <a:r>
              <a:rPr lang="en-US" dirty="0" smtClean="0"/>
              <a:t>Available as creams, ointment, powder form</a:t>
            </a:r>
          </a:p>
          <a:p>
            <a:pPr eaLnBrk="1" hangingPunct="1"/>
            <a:r>
              <a:rPr lang="en-US" dirty="0" smtClean="0"/>
              <a:t>Poorly absorbed from GIT, skin or vagina</a:t>
            </a:r>
          </a:p>
          <a:p>
            <a:pPr eaLnBrk="1" hangingPunct="1"/>
            <a:r>
              <a:rPr lang="en-US" dirty="0" smtClean="0"/>
              <a:t>Used topically in candidiasis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            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840843A-C2CC-4267-B03A-D3D31FAA5D5F}" type="slidenum">
              <a:rPr lang="en-US" sz="1400" smtClean="0"/>
              <a:pPr eaLnBrk="1" hangingPunct="1"/>
              <a:t>62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xmlns="" val="25916475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6977"/>
            <a:ext cx="8229600" cy="1143000"/>
          </a:xfrm>
        </p:spPr>
        <p:txBody>
          <a:bodyPr/>
          <a:lstStyle/>
          <a:p>
            <a:r>
              <a:rPr lang="en-IN" dirty="0" smtClean="0"/>
              <a:t>Topical azoles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7260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CLOTRIMAZOLE</a:t>
            </a:r>
          </a:p>
          <a:p>
            <a:pPr eaLnBrk="1" hangingPunct="1"/>
            <a:r>
              <a:rPr lang="en-US" dirty="0"/>
              <a:t> Broad spectrum topical imidazole</a:t>
            </a:r>
          </a:p>
          <a:p>
            <a:pPr eaLnBrk="1" hangingPunct="1"/>
            <a:r>
              <a:rPr lang="en-US" dirty="0"/>
              <a:t>Used in candidiasis, </a:t>
            </a:r>
            <a:r>
              <a:rPr lang="en-US" dirty="0" err="1" smtClean="0"/>
              <a:t>dermatophytosis</a:t>
            </a:r>
            <a:r>
              <a:rPr lang="en-US" dirty="0" smtClean="0"/>
              <a:t>, </a:t>
            </a:r>
            <a:r>
              <a:rPr lang="en-US" dirty="0" err="1" smtClean="0"/>
              <a:t>trichomonas</a:t>
            </a:r>
            <a:r>
              <a:rPr lang="en-US" dirty="0" smtClean="0"/>
              <a:t> </a:t>
            </a:r>
            <a:r>
              <a:rPr lang="en-US" dirty="0" err="1"/>
              <a:t>vaginalis</a:t>
            </a:r>
            <a:r>
              <a:rPr lang="en-US" dirty="0"/>
              <a:t>, </a:t>
            </a:r>
            <a:r>
              <a:rPr lang="en-US" dirty="0" err="1"/>
              <a:t>oropharyngeal</a:t>
            </a:r>
            <a:r>
              <a:rPr lang="en-US" dirty="0"/>
              <a:t> </a:t>
            </a:r>
            <a:r>
              <a:rPr lang="en-US" dirty="0" smtClean="0"/>
              <a:t>candidiasis</a:t>
            </a:r>
          </a:p>
          <a:p>
            <a:pPr marL="136525" indent="0" algn="ctr" eaLnBrk="1" hangingPunct="1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Miconazole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marL="136525" indent="0" eaLnBrk="1" hangingPunct="1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C</a:t>
            </a:r>
            <a:r>
              <a:rPr lang="en-US" dirty="0" smtClean="0"/>
              <a:t>ream or lotion </a:t>
            </a:r>
          </a:p>
          <a:p>
            <a:pPr marL="136525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vaginal cream or suppositories </a:t>
            </a:r>
          </a:p>
          <a:p>
            <a:pPr marL="136525" indent="0" algn="ctr" eaLnBrk="1" hangingPunct="1">
              <a:buNone/>
            </a:pPr>
            <a:r>
              <a:rPr lang="en-US" dirty="0" smtClean="0">
                <a:solidFill>
                  <a:srgbClr val="FFFF00"/>
                </a:solidFill>
              </a:rPr>
              <a:t>Ketoconazole </a:t>
            </a:r>
          </a:p>
          <a:p>
            <a:pPr marL="136525" indent="0" eaLnBrk="1" hangingPunct="1">
              <a:buNone/>
            </a:pPr>
            <a:r>
              <a:rPr lang="en-US" dirty="0" smtClean="0"/>
              <a:t>Shampoo is available , </a:t>
            </a:r>
            <a:r>
              <a:rPr lang="en-US" dirty="0" err="1" smtClean="0"/>
              <a:t>seborrheic</a:t>
            </a:r>
            <a:r>
              <a:rPr lang="en-US" dirty="0" smtClean="0"/>
              <a:t> dermatitis </a:t>
            </a:r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E2FA4-1914-44D3-8025-6710A43FBF8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7110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7724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dirty="0" smtClean="0">
                <a:solidFill>
                  <a:schemeClr val="tx2"/>
                </a:solidFill>
                <a:latin typeface="Arial" charset="0"/>
                <a:cs typeface="Times New Roman" charset="0"/>
              </a:rPr>
              <a:t>        CICLOPIROX OLAMINE</a:t>
            </a:r>
            <a:r>
              <a:rPr lang="en-US" dirty="0" smtClean="0">
                <a:latin typeface="Arial" charset="0"/>
                <a:cs typeface="Times New Roman" charset="0"/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dirty="0" smtClean="0">
                <a:latin typeface="Arial" charset="0"/>
                <a:cs typeface="Times New Roman" charset="0"/>
              </a:rPr>
              <a:t>	</a:t>
            </a:r>
            <a:r>
              <a:rPr lang="en-US" sz="2400" dirty="0">
                <a:latin typeface="Arial" charset="0"/>
                <a:cs typeface="Times New Roman" charset="0"/>
              </a:rPr>
              <a:t>M</a:t>
            </a:r>
            <a:r>
              <a:rPr lang="en-US" sz="2400" dirty="0" smtClean="0">
                <a:latin typeface="Arial" charset="0"/>
                <a:cs typeface="Times New Roman" charset="0"/>
              </a:rPr>
              <a:t>ay block amino acid transport -  penetrates well –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dirty="0" smtClean="0">
                <a:latin typeface="Arial" charset="0"/>
                <a:cs typeface="Times New Roman" charset="0"/>
              </a:rPr>
              <a:t>Uses:- candidiasis, </a:t>
            </a:r>
            <a:r>
              <a:rPr lang="en-US" sz="2400" dirty="0" err="1" smtClean="0">
                <a:latin typeface="Arial" charset="0"/>
                <a:cs typeface="Times New Roman" charset="0"/>
              </a:rPr>
              <a:t>dermatomycosis</a:t>
            </a:r>
            <a:r>
              <a:rPr lang="en-US" sz="2400" dirty="0" smtClean="0">
                <a:latin typeface="Arial" charset="0"/>
                <a:cs typeface="Times New Roman" charset="0"/>
              </a:rPr>
              <a:t> and </a:t>
            </a:r>
            <a:r>
              <a:rPr lang="en-US" sz="2400" dirty="0" err="1" smtClean="0">
                <a:latin typeface="Arial" charset="0"/>
                <a:cs typeface="Times New Roman" charset="0"/>
              </a:rPr>
              <a:t>tinea</a:t>
            </a:r>
            <a:r>
              <a:rPr lang="en-US" sz="2400" dirty="0" smtClean="0">
                <a:latin typeface="Arial" charset="0"/>
                <a:cs typeface="Times New Roman" charset="0"/>
              </a:rPr>
              <a:t> </a:t>
            </a:r>
            <a:r>
              <a:rPr lang="en-US" sz="2400" dirty="0" err="1" smtClean="0">
                <a:latin typeface="Arial" charset="0"/>
                <a:cs typeface="Times New Roman" charset="0"/>
              </a:rPr>
              <a:t>versicolor</a:t>
            </a:r>
            <a:r>
              <a:rPr lang="en-US" sz="2400" dirty="0" smtClean="0">
                <a:latin typeface="Arial" charset="0"/>
                <a:cs typeface="Times New Roman" charset="0"/>
              </a:rPr>
              <a:t> (rash on trunk)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62000" y="3429000"/>
            <a:ext cx="76962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                HALOPROGIN</a:t>
            </a:r>
            <a:r>
              <a:rPr lang="en-US" sz="3200" dirty="0">
                <a:latin typeface="Arial" charset="0"/>
                <a:cs typeface="Times New Roman" pitchFamily="18" charset="0"/>
              </a:rPr>
              <a:t> 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dirty="0">
                <a:latin typeface="+mn-lt"/>
                <a:cs typeface="Times New Roman" pitchFamily="18" charset="0"/>
              </a:rPr>
              <a:t>Used for </a:t>
            </a:r>
            <a:r>
              <a:rPr lang="en-US" sz="2400" dirty="0" err="1">
                <a:latin typeface="+mn-lt"/>
                <a:cs typeface="Times New Roman" pitchFamily="18" charset="0"/>
              </a:rPr>
              <a:t>dermatophytes</a:t>
            </a:r>
            <a:r>
              <a:rPr lang="en-US" sz="2400" dirty="0">
                <a:latin typeface="+mn-lt"/>
                <a:cs typeface="Times New Roman" pitchFamily="18" charset="0"/>
              </a:rPr>
              <a:t> and </a:t>
            </a:r>
            <a:r>
              <a:rPr lang="en-US" sz="2400" dirty="0" err="1">
                <a:latin typeface="+mn-lt"/>
                <a:cs typeface="Times New Roman" pitchFamily="18" charset="0"/>
              </a:rPr>
              <a:t>candida</a:t>
            </a:r>
            <a:r>
              <a:rPr lang="en-US" sz="2400" dirty="0">
                <a:latin typeface="+mn-lt"/>
                <a:cs typeface="Times New Roman" pitchFamily="18" charset="0"/>
              </a:rPr>
              <a:t>, may cause burning at site of application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5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  <p:bldP spid="6963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rgbClr val="FFFF00"/>
                </a:solidFill>
              </a:rPr>
              <a:t>Classification</a:t>
            </a:r>
            <a:br>
              <a:rPr lang="en-IN" dirty="0" smtClean="0">
                <a:solidFill>
                  <a:srgbClr val="FFFF00"/>
                </a:solidFill>
              </a:rPr>
            </a:br>
            <a:r>
              <a:rPr lang="en-IN" dirty="0" smtClean="0">
                <a:solidFill>
                  <a:srgbClr val="FFFF00"/>
                </a:solidFill>
              </a:rPr>
              <a:t/>
            </a:r>
            <a:br>
              <a:rPr lang="en-IN" dirty="0" smtClean="0">
                <a:solidFill>
                  <a:srgbClr val="FFFF00"/>
                </a:solidFill>
              </a:rPr>
            </a:br>
            <a:r>
              <a:rPr lang="en-IN" dirty="0" smtClean="0">
                <a:solidFill>
                  <a:srgbClr val="FFFF00"/>
                </a:solidFill>
              </a:rPr>
              <a:t>Antibiotics 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4040188" cy="4724400"/>
          </a:xfrm>
        </p:spPr>
        <p:txBody>
          <a:bodyPr>
            <a:normAutofit fontScale="250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IN" sz="11200" dirty="0" smtClean="0">
              <a:solidFill>
                <a:srgbClr val="FFFF00"/>
              </a:solidFill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IN" sz="11200" dirty="0" smtClean="0">
                <a:solidFill>
                  <a:srgbClr val="FFFF00"/>
                </a:solidFill>
              </a:rPr>
              <a:t>AZOLES </a:t>
            </a:r>
            <a:endParaRPr lang="en-IN" sz="11200" dirty="0">
              <a:solidFill>
                <a:srgbClr val="FFFF00"/>
              </a:solidFill>
            </a:endParaRPr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8000" dirty="0">
                <a:solidFill>
                  <a:srgbClr val="FFFF00"/>
                </a:solidFill>
              </a:rPr>
              <a:t>    </a:t>
            </a:r>
            <a:r>
              <a:rPr lang="en-IN" sz="8000" dirty="0"/>
              <a:t>Amphotericin  B</a:t>
            </a:r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8000" dirty="0"/>
              <a:t>    </a:t>
            </a:r>
            <a:r>
              <a:rPr lang="en-IN" sz="8000" dirty="0" err="1"/>
              <a:t>Nystatin</a:t>
            </a:r>
            <a:endParaRPr lang="en-IN" sz="80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8000" dirty="0"/>
              <a:t>    </a:t>
            </a:r>
            <a:r>
              <a:rPr lang="en-IN" sz="8000" dirty="0" err="1"/>
              <a:t>Griseofulvin</a:t>
            </a:r>
            <a:endParaRPr lang="en-IN" sz="8000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8000" dirty="0">
                <a:solidFill>
                  <a:srgbClr val="FFFF00"/>
                </a:solidFill>
              </a:rPr>
              <a:t>    </a:t>
            </a:r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9600" dirty="0">
                <a:solidFill>
                  <a:srgbClr val="FFFF00"/>
                </a:solidFill>
              </a:rPr>
              <a:t>  </a:t>
            </a:r>
            <a:r>
              <a:rPr lang="en-IN" sz="9600" dirty="0" smtClean="0">
                <a:solidFill>
                  <a:srgbClr val="FFFF00"/>
                </a:solidFill>
              </a:rPr>
              <a:t> </a:t>
            </a:r>
            <a:r>
              <a:rPr lang="en-IN" sz="9600" dirty="0">
                <a:solidFill>
                  <a:srgbClr val="FFFF00"/>
                </a:solidFill>
              </a:rPr>
              <a:t>IMIDAZOLES</a:t>
            </a:r>
            <a:endParaRPr lang="en-IN" sz="8000" dirty="0">
              <a:solidFill>
                <a:srgbClr val="FFFF00"/>
              </a:solidFill>
            </a:endParaRPr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8000" dirty="0">
                <a:solidFill>
                  <a:srgbClr val="FFFF00"/>
                </a:solidFill>
              </a:rPr>
              <a:t>    </a:t>
            </a:r>
            <a:r>
              <a:rPr lang="en-IN" sz="8000" dirty="0" err="1"/>
              <a:t>Clotrimazole</a:t>
            </a:r>
            <a:endParaRPr lang="en-IN" sz="80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8000" dirty="0"/>
              <a:t>    Ketoconazole</a:t>
            </a:r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8000" dirty="0"/>
              <a:t>    </a:t>
            </a:r>
            <a:r>
              <a:rPr lang="en-IN" sz="8000" dirty="0" err="1"/>
              <a:t>Miconazole</a:t>
            </a:r>
            <a:endParaRPr lang="en-IN" sz="80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8000" dirty="0"/>
              <a:t>    </a:t>
            </a:r>
            <a:r>
              <a:rPr lang="en-IN" sz="8000" dirty="0" err="1"/>
              <a:t>Econazole</a:t>
            </a:r>
            <a:r>
              <a:rPr lang="en-IN" sz="8000" dirty="0"/>
              <a:t> </a:t>
            </a:r>
            <a:endParaRPr lang="en-IN" sz="8000" dirty="0" smtClean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8000" dirty="0"/>
              <a:t> </a:t>
            </a:r>
            <a:r>
              <a:rPr lang="en-IN" sz="8000" dirty="0" smtClean="0"/>
              <a:t>   </a:t>
            </a:r>
            <a:r>
              <a:rPr lang="en-IN" sz="8000" dirty="0" err="1" smtClean="0"/>
              <a:t>Butoconazole</a:t>
            </a:r>
            <a:r>
              <a:rPr lang="en-IN" sz="8000" dirty="0" smtClean="0"/>
              <a:t> </a:t>
            </a:r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8000" dirty="0"/>
              <a:t> </a:t>
            </a:r>
            <a:r>
              <a:rPr lang="en-IN" sz="8000" dirty="0" smtClean="0"/>
              <a:t>  </a:t>
            </a:r>
            <a:r>
              <a:rPr lang="en-IN" sz="8000" dirty="0" err="1" smtClean="0"/>
              <a:t>Oxiconazole</a:t>
            </a:r>
            <a:r>
              <a:rPr lang="en-IN" sz="8000" dirty="0" smtClean="0"/>
              <a:t> </a:t>
            </a:r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8000" dirty="0"/>
              <a:t> </a:t>
            </a:r>
            <a:r>
              <a:rPr lang="en-IN" sz="8000" dirty="0" smtClean="0"/>
              <a:t>  </a:t>
            </a:r>
            <a:r>
              <a:rPr lang="en-IN" sz="8000" dirty="0" err="1" smtClean="0"/>
              <a:t>Sulconazole</a:t>
            </a:r>
            <a:endParaRPr lang="en-IN" sz="8000" dirty="0" smtClean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IN" sz="8000" dirty="0" smtClean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8000" dirty="0"/>
              <a:t> </a:t>
            </a:r>
            <a:r>
              <a:rPr lang="en-IN" sz="8000" dirty="0" smtClean="0"/>
              <a:t>  </a:t>
            </a:r>
            <a:endParaRPr lang="en-IN" sz="8000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IN" sz="8000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IN" sz="8000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8000" dirty="0"/>
              <a:t>   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dirty="0"/>
              <a:t>   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dirty="0">
                <a:solidFill>
                  <a:srgbClr val="FFFF00"/>
                </a:solidFill>
              </a:rPr>
              <a:t>   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b="1" u="sng" dirty="0">
                <a:solidFill>
                  <a:srgbClr val="FFFF00"/>
                </a:solidFill>
              </a:rPr>
              <a:t>  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041775" cy="4648200"/>
          </a:xfrm>
        </p:spPr>
        <p:txBody>
          <a:bodyPr>
            <a:normAutofit fontScale="475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IN" sz="2600" dirty="0" smtClean="0">
              <a:solidFill>
                <a:srgbClr val="FFFF00"/>
              </a:solidFill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IN" sz="4500" dirty="0" smtClean="0">
                <a:solidFill>
                  <a:srgbClr val="FFFF00"/>
                </a:solidFill>
              </a:rPr>
              <a:t>TRIAZOLE</a:t>
            </a:r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4000" dirty="0"/>
              <a:t> </a:t>
            </a:r>
            <a:r>
              <a:rPr lang="en-IN" sz="4000" dirty="0" smtClean="0"/>
              <a:t>   </a:t>
            </a:r>
            <a:r>
              <a:rPr lang="en-IN" sz="4000" dirty="0" err="1" smtClean="0"/>
              <a:t>Itraconazole</a:t>
            </a:r>
            <a:endParaRPr lang="en-IN" sz="4000" dirty="0" smtClean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4000" dirty="0"/>
              <a:t> </a:t>
            </a:r>
            <a:r>
              <a:rPr lang="en-IN" sz="4000" dirty="0" smtClean="0"/>
              <a:t>   Fluconazole</a:t>
            </a:r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4000" dirty="0"/>
              <a:t> </a:t>
            </a:r>
            <a:r>
              <a:rPr lang="en-IN" sz="4000" dirty="0" smtClean="0"/>
              <a:t>   </a:t>
            </a:r>
            <a:r>
              <a:rPr lang="en-IN" sz="4000" dirty="0" err="1" smtClean="0"/>
              <a:t>Voriconazole</a:t>
            </a:r>
            <a:endParaRPr lang="en-IN" sz="4000" dirty="0" smtClean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4000" dirty="0" err="1" smtClean="0"/>
              <a:t>Posaconazole</a:t>
            </a:r>
            <a:endParaRPr lang="en-IN" sz="4000" dirty="0" smtClean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IN" sz="4000" dirty="0" smtClean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7000" dirty="0" err="1" smtClean="0">
                <a:solidFill>
                  <a:srgbClr val="FFFF00"/>
                </a:solidFill>
              </a:rPr>
              <a:t>Echinocandins</a:t>
            </a:r>
            <a:endParaRPr lang="en-IN" sz="7000" dirty="0" smtClean="0">
              <a:solidFill>
                <a:srgbClr val="FFFF00"/>
              </a:solidFill>
            </a:endParaRPr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4500" dirty="0" smtClean="0"/>
              <a:t>      </a:t>
            </a:r>
            <a:r>
              <a:rPr lang="en-IN" sz="4500" dirty="0" err="1" smtClean="0"/>
              <a:t>Caspofungin</a:t>
            </a:r>
            <a:endParaRPr lang="en-IN" sz="4500" dirty="0" smtClean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4500" dirty="0" smtClean="0"/>
              <a:t>  </a:t>
            </a:r>
            <a:r>
              <a:rPr lang="en-IN" sz="4500" dirty="0" err="1" smtClean="0"/>
              <a:t>Micafungin</a:t>
            </a:r>
            <a:endParaRPr lang="en-IN" sz="4500" dirty="0" smtClean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4500" dirty="0" smtClean="0"/>
              <a:t>    </a:t>
            </a:r>
            <a:r>
              <a:rPr lang="en-IN" sz="4500" dirty="0" err="1" smtClean="0"/>
              <a:t>Anidulafungin</a:t>
            </a:r>
            <a:endParaRPr lang="en-IN" sz="4500" dirty="0" smtClean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sz="4000" dirty="0">
                <a:solidFill>
                  <a:srgbClr val="FFFF00"/>
                </a:solidFill>
              </a:rPr>
              <a:t> </a:t>
            </a:r>
            <a:r>
              <a:rPr lang="en-IN" sz="4000" dirty="0" smtClean="0">
                <a:solidFill>
                  <a:srgbClr val="FFFF00"/>
                </a:solidFill>
              </a:rPr>
              <a:t>    </a:t>
            </a:r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IN" dirty="0" smtClean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IN" dirty="0">
                <a:solidFill>
                  <a:srgbClr val="FFFF00"/>
                </a:solidFill>
              </a:rPr>
              <a:t> </a:t>
            </a:r>
            <a:r>
              <a:rPr lang="en-IN" dirty="0" smtClean="0">
                <a:solidFill>
                  <a:srgbClr val="FFFF00"/>
                </a:solidFill>
              </a:rPr>
              <a:t>  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2E725-2449-4AE9-A0D8-329A7C293960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6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>
                <a:solidFill>
                  <a:srgbClr val="FFFF00"/>
                </a:solidFill>
              </a:rPr>
              <a:t>ANTIMETABOLITE:-  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</a:t>
            </a:r>
            <a:r>
              <a:rPr lang="en-US" dirty="0" err="1" smtClean="0"/>
              <a:t>Flucytosine</a:t>
            </a: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>
                <a:solidFill>
                  <a:srgbClr val="FFFF00"/>
                </a:solidFill>
              </a:rPr>
              <a:t>ALLYLAMINES</a:t>
            </a:r>
            <a:r>
              <a:rPr lang="en-US" dirty="0">
                <a:solidFill>
                  <a:srgbClr val="FFFF00"/>
                </a:solidFill>
              </a:rPr>
              <a:t>:-           </a:t>
            </a:r>
            <a:endParaRPr lang="en-US" dirty="0" smtClean="0">
              <a:solidFill>
                <a:srgbClr val="FFFF00"/>
              </a:solidFill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</a:t>
            </a:r>
            <a:r>
              <a:rPr lang="en-US" dirty="0" err="1"/>
              <a:t>Terbinafine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Naftifine</a:t>
            </a:r>
            <a:r>
              <a:rPr lang="en-US" dirty="0"/>
              <a:t>, </a:t>
            </a:r>
            <a:r>
              <a:rPr lang="en-US" dirty="0" err="1"/>
              <a:t>Butenafine</a:t>
            </a:r>
            <a:r>
              <a:rPr lang="en-US" dirty="0"/>
              <a:t> </a:t>
            </a:r>
          </a:p>
          <a:p>
            <a:pPr marL="548640" indent="-41148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MISC: 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137160" indent="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     </a:t>
            </a:r>
            <a:r>
              <a:rPr lang="en-US" dirty="0" err="1"/>
              <a:t>C</a:t>
            </a:r>
            <a:r>
              <a:rPr lang="en-US" dirty="0" err="1" smtClean="0"/>
              <a:t>iclopirox</a:t>
            </a:r>
            <a:r>
              <a:rPr lang="en-US" dirty="0" smtClean="0"/>
              <a:t>  </a:t>
            </a:r>
            <a:r>
              <a:rPr lang="en-US" dirty="0" err="1"/>
              <a:t>O</a:t>
            </a:r>
            <a:r>
              <a:rPr lang="en-US" dirty="0" err="1" smtClean="0"/>
              <a:t>lamine</a:t>
            </a:r>
            <a:r>
              <a:rPr lang="en-US" dirty="0" smtClean="0"/>
              <a:t>,  </a:t>
            </a:r>
            <a:r>
              <a:rPr lang="en-US" dirty="0" err="1"/>
              <a:t>H</a:t>
            </a:r>
            <a:r>
              <a:rPr lang="en-US" dirty="0" err="1" smtClean="0"/>
              <a:t>aloprogin</a:t>
            </a:r>
            <a:r>
              <a:rPr lang="en-US" dirty="0" smtClean="0"/>
              <a:t>,  Benzoic 		acid, 	Salicylic acid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DD618-F4F9-4C71-9206-8F4C54B77B2A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5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CLASSIFICATION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72400" cy="5105400"/>
          </a:xfrm>
        </p:spPr>
        <p:txBody>
          <a:bodyPr/>
          <a:lstStyle/>
          <a:p>
            <a:pPr marL="411163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FFFF00"/>
                </a:solidFill>
              </a:rPr>
              <a:t>a.    </a:t>
            </a:r>
            <a:r>
              <a:rPr lang="en-US" sz="3200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SYSTEMIC   ANTIFUNGAL  DRUGS</a:t>
            </a:r>
          </a:p>
          <a:p>
            <a:pPr marL="411163" eaLnBrk="1" hangingPunct="1">
              <a:lnSpc>
                <a:spcPct val="90000"/>
              </a:lnSpc>
              <a:buFont typeface="Wingdings" pitchFamily="2" charset="2"/>
              <a:buChar char=""/>
            </a:pPr>
            <a:r>
              <a:rPr lang="en-US" sz="3200" smtClean="0">
                <a:latin typeface="Aparajita" pitchFamily="34" charset="0"/>
                <a:cs typeface="Aparajita" pitchFamily="34" charset="0"/>
              </a:rPr>
              <a:t> SYSTEMIC INFECTIONS (Mycosis) </a:t>
            </a:r>
          </a:p>
          <a:p>
            <a:pPr marL="411163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latin typeface="Aparajita" pitchFamily="34" charset="0"/>
                <a:cs typeface="Aparajita" pitchFamily="34" charset="0"/>
              </a:rPr>
              <a:t>		</a:t>
            </a:r>
            <a:r>
              <a:rPr lang="en-US" sz="3200" b="1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smtClean="0">
                <a:latin typeface="Aparajita" pitchFamily="34" charset="0"/>
                <a:cs typeface="Aparajita" pitchFamily="34" charset="0"/>
              </a:rPr>
              <a:t>Amphotericin B, Flucytosine, Itraconazole, Fluconazole, Voriconazole </a:t>
            </a:r>
          </a:p>
          <a:p>
            <a:pPr marL="411163" eaLnBrk="1" hangingPunct="1">
              <a:lnSpc>
                <a:spcPct val="90000"/>
              </a:lnSpc>
              <a:buFont typeface="Wingdings" pitchFamily="2" charset="2"/>
              <a:buChar char=""/>
            </a:pPr>
            <a:r>
              <a:rPr lang="en-US" sz="3200" smtClean="0">
                <a:latin typeface="Aparajita" pitchFamily="34" charset="0"/>
                <a:cs typeface="Aparajita" pitchFamily="34" charset="0"/>
              </a:rPr>
              <a:t>MUCOCUTANEOUS INFECTIONS (Dermatophytes)</a:t>
            </a:r>
          </a:p>
          <a:p>
            <a:pPr marL="411163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latin typeface="Aparajita" pitchFamily="34" charset="0"/>
                <a:cs typeface="Aparajita" pitchFamily="34" charset="0"/>
              </a:rPr>
              <a:t>		Griseofulvin,  Terbinafine,  Caspofungin</a:t>
            </a:r>
          </a:p>
          <a:p>
            <a:pPr marL="411163" eaLnBrk="1" hangingPunct="1">
              <a:lnSpc>
                <a:spcPct val="90000"/>
              </a:lnSpc>
              <a:buFontTx/>
              <a:buNone/>
            </a:pPr>
            <a:endParaRPr lang="en-US" sz="3200" b="1" smtClean="0">
              <a:latin typeface="Aparajita" pitchFamily="34" charset="0"/>
              <a:cs typeface="Aparajita" pitchFamily="34" charset="0"/>
            </a:endParaRPr>
          </a:p>
          <a:p>
            <a:pPr marL="411163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latin typeface="Aparajita" pitchFamily="34" charset="0"/>
                <a:cs typeface="Aparajita" pitchFamily="34" charset="0"/>
              </a:rPr>
              <a:t> </a:t>
            </a: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xmlns="" val="21643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1219</TotalTime>
  <Words>1153</Words>
  <Application>Microsoft Office PowerPoint</Application>
  <PresentationFormat>On-screen Show (4:3)</PresentationFormat>
  <Paragraphs>415</Paragraphs>
  <Slides>64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1_Apex</vt:lpstr>
      <vt:lpstr>Slide</vt:lpstr>
      <vt:lpstr>ANTIFUNGAL DRUGS</vt:lpstr>
      <vt:lpstr>Learning objectives</vt:lpstr>
      <vt:lpstr>Fungi </vt:lpstr>
      <vt:lpstr>Fungal Infection in Humans =  Mycosis</vt:lpstr>
      <vt:lpstr>People prone to fungal infections </vt:lpstr>
      <vt:lpstr>Fungi </vt:lpstr>
      <vt:lpstr>Classification  Antibiotics  </vt:lpstr>
      <vt:lpstr>Slide 8</vt:lpstr>
      <vt:lpstr> CLASSIFICATION</vt:lpstr>
      <vt:lpstr>Slide 10</vt:lpstr>
      <vt:lpstr>AMPHOTERICIN B</vt:lpstr>
      <vt:lpstr>CHEMISTRY</vt:lpstr>
      <vt:lpstr>Slide 13</vt:lpstr>
      <vt:lpstr>Pharmacokinetics</vt:lpstr>
      <vt:lpstr>MECHANISM OF ACTION</vt:lpstr>
      <vt:lpstr>Slide 16</vt:lpstr>
      <vt:lpstr>Slide 17</vt:lpstr>
      <vt:lpstr>SPECTRUM OF ACTIVITY (The broadest spectrum)</vt:lpstr>
      <vt:lpstr>Clinical Uses </vt:lpstr>
      <vt:lpstr> Topical use  </vt:lpstr>
      <vt:lpstr>Adverse effects</vt:lpstr>
      <vt:lpstr>Adverse effects</vt:lpstr>
      <vt:lpstr>Adverse effects</vt:lpstr>
      <vt:lpstr>FLUCYTOSINE </vt:lpstr>
      <vt:lpstr>FLUCYTOSINE </vt:lpstr>
      <vt:lpstr>PHARMACOKINETICS</vt:lpstr>
      <vt:lpstr>FLUCYTOSINE</vt:lpstr>
      <vt:lpstr>Slide 28</vt:lpstr>
      <vt:lpstr>Slide 29</vt:lpstr>
      <vt:lpstr>Slide 30</vt:lpstr>
      <vt:lpstr>AZOLES  IMIDAZOLE</vt:lpstr>
      <vt:lpstr>TRIAZOLES</vt:lpstr>
      <vt:lpstr>MECHANISM OF ACTION </vt:lpstr>
      <vt:lpstr>Slide 34</vt:lpstr>
      <vt:lpstr>Slide 35</vt:lpstr>
      <vt:lpstr>SPECTRUM OF ACTIVITY</vt:lpstr>
      <vt:lpstr>Resistance </vt:lpstr>
      <vt:lpstr>Clinical uses</vt:lpstr>
      <vt:lpstr>Slide 39</vt:lpstr>
      <vt:lpstr>Slide 40</vt:lpstr>
      <vt:lpstr>ADVERSE EFFECTS</vt:lpstr>
      <vt:lpstr>Drug interactions</vt:lpstr>
      <vt:lpstr>ECHINOCANDIN</vt:lpstr>
      <vt:lpstr>Caspofungin </vt:lpstr>
      <vt:lpstr>Mechanism of action</vt:lpstr>
      <vt:lpstr>Slide 46</vt:lpstr>
      <vt:lpstr>SPECTRUM OF ACTIVITY</vt:lpstr>
      <vt:lpstr>PHARMACOKINETICS</vt:lpstr>
      <vt:lpstr>Slide 49</vt:lpstr>
      <vt:lpstr>Adverse effects </vt:lpstr>
      <vt:lpstr>Oral systemic antifungal drugs for mucocutaneous infections</vt:lpstr>
      <vt:lpstr>Griseofulvin (Chemistry)</vt:lpstr>
      <vt:lpstr>Slide 53</vt:lpstr>
      <vt:lpstr>Slide 54</vt:lpstr>
      <vt:lpstr>Slide 55</vt:lpstr>
      <vt:lpstr>Therapeutic uses</vt:lpstr>
      <vt:lpstr>Slide 57</vt:lpstr>
      <vt:lpstr>ALLYLAMINES</vt:lpstr>
      <vt:lpstr>Slide 59</vt:lpstr>
      <vt:lpstr>Slide 60</vt:lpstr>
      <vt:lpstr>Topical antifungal therapy</vt:lpstr>
      <vt:lpstr>Slide 62</vt:lpstr>
      <vt:lpstr>Topical azoles</vt:lpstr>
      <vt:lpstr>Slide 64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Hypertension</dc:title>
  <dc:creator>javaria</dc:creator>
  <cp:lastModifiedBy>I tech</cp:lastModifiedBy>
  <cp:revision>71</cp:revision>
  <dcterms:created xsi:type="dcterms:W3CDTF">2013-03-14T06:53:19Z</dcterms:created>
  <dcterms:modified xsi:type="dcterms:W3CDTF">2013-08-27T15:31:56Z</dcterms:modified>
</cp:coreProperties>
</file>