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sldIdLst>
    <p:sldId id="281" r:id="rId2"/>
    <p:sldId id="282" r:id="rId3"/>
    <p:sldId id="283" r:id="rId4"/>
    <p:sldId id="315" r:id="rId5"/>
    <p:sldId id="316" r:id="rId6"/>
    <p:sldId id="285" r:id="rId7"/>
    <p:sldId id="287" r:id="rId8"/>
    <p:sldId id="288" r:id="rId9"/>
    <p:sldId id="307" r:id="rId10"/>
    <p:sldId id="289" r:id="rId11"/>
    <p:sldId id="291" r:id="rId12"/>
    <p:sldId id="292" r:id="rId13"/>
    <p:sldId id="293" r:id="rId14"/>
    <p:sldId id="294" r:id="rId15"/>
    <p:sldId id="295" r:id="rId16"/>
    <p:sldId id="296" r:id="rId17"/>
    <p:sldId id="309" r:id="rId18"/>
    <p:sldId id="312" r:id="rId19"/>
    <p:sldId id="308" r:id="rId20"/>
    <p:sldId id="297" r:id="rId21"/>
    <p:sldId id="301" r:id="rId22"/>
    <p:sldId id="302" r:id="rId23"/>
    <p:sldId id="313" r:id="rId24"/>
    <p:sldId id="310" r:id="rId25"/>
    <p:sldId id="303" r:id="rId26"/>
    <p:sldId id="304" r:id="rId27"/>
    <p:sldId id="314" r:id="rId28"/>
    <p:sldId id="305" r:id="rId29"/>
    <p:sldId id="311" r:id="rId30"/>
    <p:sldId id="30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 autoAdjust="0"/>
  </p:normalViewPr>
  <p:slideViewPr>
    <p:cSldViewPr>
      <p:cViewPr>
        <p:scale>
          <a:sx n="69" d="100"/>
          <a:sy n="69" d="100"/>
        </p:scale>
        <p:origin x="-142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062D09-5BC3-459E-8F9A-B5210C414F1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EA20AD-2107-4F83-BFBE-0C8C071F5358}">
      <dgm:prSet phldrT="[Text]" custT="1"/>
      <dgm:spPr/>
      <dgm:t>
        <a:bodyPr/>
        <a:lstStyle/>
        <a:p>
          <a:r>
            <a:rPr lang="en-US" sz="2400" dirty="0" smtClean="0"/>
            <a:t>Drugs for Cough</a:t>
          </a:r>
          <a:endParaRPr lang="en-US" sz="2400" dirty="0"/>
        </a:p>
      </dgm:t>
    </dgm:pt>
    <dgm:pt modelId="{9BD69841-F016-45CE-A216-2D3D82C23A10}" type="parTrans" cxnId="{8D066ECA-8CF3-443D-90E7-235942FA0191}">
      <dgm:prSet/>
      <dgm:spPr/>
      <dgm:t>
        <a:bodyPr/>
        <a:lstStyle/>
        <a:p>
          <a:endParaRPr lang="en-US"/>
        </a:p>
      </dgm:t>
    </dgm:pt>
    <dgm:pt modelId="{890E708D-F46A-4721-A0BE-FC318C450CE1}" type="sibTrans" cxnId="{8D066ECA-8CF3-443D-90E7-235942FA0191}">
      <dgm:prSet/>
      <dgm:spPr/>
      <dgm:t>
        <a:bodyPr/>
        <a:lstStyle/>
        <a:p>
          <a:endParaRPr lang="en-US"/>
        </a:p>
      </dgm:t>
    </dgm:pt>
    <dgm:pt modelId="{C22F16F8-D3E5-4C25-8404-A78ABCE6B5F3}">
      <dgm:prSet phldrT="[Text]" custT="1"/>
      <dgm:spPr/>
      <dgm:t>
        <a:bodyPr/>
        <a:lstStyle/>
        <a:p>
          <a:r>
            <a:rPr lang="en-US" sz="2400" dirty="0" smtClean="0"/>
            <a:t>Anti-</a:t>
          </a:r>
          <a:r>
            <a:rPr lang="en-US" sz="2400" dirty="0" err="1" smtClean="0"/>
            <a:t>Tussives</a:t>
          </a:r>
          <a:endParaRPr lang="en-US" sz="2400" dirty="0"/>
        </a:p>
      </dgm:t>
    </dgm:pt>
    <dgm:pt modelId="{4D4ED5B7-1A7B-40D8-B4EE-29CF6980BEE5}" type="parTrans" cxnId="{ED706383-BCEA-497A-9202-AB417D4DD386}">
      <dgm:prSet/>
      <dgm:spPr/>
      <dgm:t>
        <a:bodyPr/>
        <a:lstStyle/>
        <a:p>
          <a:endParaRPr lang="en-US"/>
        </a:p>
      </dgm:t>
    </dgm:pt>
    <dgm:pt modelId="{6FF56A8A-5667-4342-B09B-B4175F6FD586}" type="sibTrans" cxnId="{ED706383-BCEA-497A-9202-AB417D4DD386}">
      <dgm:prSet/>
      <dgm:spPr/>
      <dgm:t>
        <a:bodyPr/>
        <a:lstStyle/>
        <a:p>
          <a:endParaRPr lang="en-US"/>
        </a:p>
      </dgm:t>
    </dgm:pt>
    <dgm:pt modelId="{4713C7D9-643D-4894-BC40-8C5B7632824D}">
      <dgm:prSet phldrT="[Text]" custT="1"/>
      <dgm:spPr/>
      <dgm:t>
        <a:bodyPr/>
        <a:lstStyle/>
        <a:p>
          <a:r>
            <a:rPr lang="en-US" sz="2400" dirty="0" smtClean="0"/>
            <a:t>Central</a:t>
          </a:r>
          <a:endParaRPr lang="en-US" sz="2400" dirty="0"/>
        </a:p>
      </dgm:t>
    </dgm:pt>
    <dgm:pt modelId="{254F1158-26EF-43D9-83C3-548936A40D45}" type="parTrans" cxnId="{F8887C3B-D01C-4DFA-A267-2B5F915C10D6}">
      <dgm:prSet/>
      <dgm:spPr/>
      <dgm:t>
        <a:bodyPr/>
        <a:lstStyle/>
        <a:p>
          <a:endParaRPr lang="en-US"/>
        </a:p>
      </dgm:t>
    </dgm:pt>
    <dgm:pt modelId="{ACC064E4-CCDE-4679-8F44-FA0622077444}" type="sibTrans" cxnId="{F8887C3B-D01C-4DFA-A267-2B5F915C10D6}">
      <dgm:prSet/>
      <dgm:spPr/>
      <dgm:t>
        <a:bodyPr/>
        <a:lstStyle/>
        <a:p>
          <a:endParaRPr lang="en-US"/>
        </a:p>
      </dgm:t>
    </dgm:pt>
    <dgm:pt modelId="{08B147DA-C27F-48A2-9D42-4DF3A9C818CF}">
      <dgm:prSet phldrT="[Text]" custT="1"/>
      <dgm:spPr/>
      <dgm:t>
        <a:bodyPr/>
        <a:lstStyle/>
        <a:p>
          <a:r>
            <a:rPr lang="en-US" sz="2400" dirty="0" smtClean="0"/>
            <a:t>Peripheral</a:t>
          </a:r>
          <a:endParaRPr lang="en-US" sz="2400" dirty="0"/>
        </a:p>
      </dgm:t>
    </dgm:pt>
    <dgm:pt modelId="{C57B8A04-098D-4DCA-A9CF-25FFC5D41F05}" type="parTrans" cxnId="{6926D8BE-EF0E-478F-9009-C2D30C994B8E}">
      <dgm:prSet/>
      <dgm:spPr/>
      <dgm:t>
        <a:bodyPr/>
        <a:lstStyle/>
        <a:p>
          <a:endParaRPr lang="en-US"/>
        </a:p>
      </dgm:t>
    </dgm:pt>
    <dgm:pt modelId="{8726A180-F389-4543-B5C6-511BDA04A62D}" type="sibTrans" cxnId="{6926D8BE-EF0E-478F-9009-C2D30C994B8E}">
      <dgm:prSet/>
      <dgm:spPr/>
      <dgm:t>
        <a:bodyPr/>
        <a:lstStyle/>
        <a:p>
          <a:endParaRPr lang="en-US"/>
        </a:p>
      </dgm:t>
    </dgm:pt>
    <dgm:pt modelId="{B61118A3-4A00-4EBB-82BE-D5DDF0B326A4}">
      <dgm:prSet phldrT="[Text]" custT="1"/>
      <dgm:spPr/>
      <dgm:t>
        <a:bodyPr/>
        <a:lstStyle/>
        <a:p>
          <a:r>
            <a:rPr lang="en-US" sz="2400" dirty="0" smtClean="0"/>
            <a:t>Cough Expectorants</a:t>
          </a:r>
          <a:endParaRPr lang="en-US" sz="2400" dirty="0"/>
        </a:p>
      </dgm:t>
    </dgm:pt>
    <dgm:pt modelId="{B9161A74-A1A2-4E67-84AD-DB8308B7652F}" type="parTrans" cxnId="{62C18CF8-F714-43E2-83DA-ACB72EECC793}">
      <dgm:prSet/>
      <dgm:spPr/>
      <dgm:t>
        <a:bodyPr/>
        <a:lstStyle/>
        <a:p>
          <a:endParaRPr lang="en-US"/>
        </a:p>
      </dgm:t>
    </dgm:pt>
    <dgm:pt modelId="{8E3D3083-2693-41AC-A23C-34B166D80EBE}" type="sibTrans" cxnId="{62C18CF8-F714-43E2-83DA-ACB72EECC793}">
      <dgm:prSet/>
      <dgm:spPr/>
      <dgm:t>
        <a:bodyPr/>
        <a:lstStyle/>
        <a:p>
          <a:endParaRPr lang="en-US"/>
        </a:p>
      </dgm:t>
    </dgm:pt>
    <dgm:pt modelId="{E06EAB02-BE2F-45C2-A135-811417BCBD19}">
      <dgm:prSet phldrT="[Text]" custT="1"/>
      <dgm:spPr/>
      <dgm:t>
        <a:bodyPr/>
        <a:lstStyle/>
        <a:p>
          <a:r>
            <a:rPr lang="en-US" sz="2400" dirty="0" smtClean="0"/>
            <a:t>Bronchial secretion  expulsion enhancers</a:t>
          </a:r>
          <a:endParaRPr lang="en-US" sz="2400" dirty="0"/>
        </a:p>
      </dgm:t>
    </dgm:pt>
    <dgm:pt modelId="{30122389-E36D-4DDF-BE64-32AA5DA5255C}" type="parTrans" cxnId="{78896075-2122-4584-BBDE-EE0DD94119D4}">
      <dgm:prSet/>
      <dgm:spPr/>
      <dgm:t>
        <a:bodyPr/>
        <a:lstStyle/>
        <a:p>
          <a:endParaRPr lang="en-US"/>
        </a:p>
      </dgm:t>
    </dgm:pt>
    <dgm:pt modelId="{C78773BC-37B0-4163-B05C-67B9FCBEA6EC}" type="sibTrans" cxnId="{78896075-2122-4584-BBDE-EE0DD94119D4}">
      <dgm:prSet/>
      <dgm:spPr/>
      <dgm:t>
        <a:bodyPr/>
        <a:lstStyle/>
        <a:p>
          <a:endParaRPr lang="en-US"/>
        </a:p>
      </dgm:t>
    </dgm:pt>
    <dgm:pt modelId="{06171298-1EBE-464C-AD46-1C20251863BB}">
      <dgm:prSet/>
      <dgm:spPr/>
      <dgm:t>
        <a:bodyPr/>
        <a:lstStyle/>
        <a:p>
          <a:r>
            <a:rPr lang="en-US" dirty="0" err="1" smtClean="0"/>
            <a:t>Mucolytics</a:t>
          </a:r>
          <a:endParaRPr lang="en-US" dirty="0"/>
        </a:p>
      </dgm:t>
    </dgm:pt>
    <dgm:pt modelId="{99DC34C4-33FF-44E8-AD95-8683CBCBCDB1}" type="parTrans" cxnId="{C32AF278-FF60-4A58-9B6C-3E7836C1D89D}">
      <dgm:prSet/>
      <dgm:spPr/>
      <dgm:t>
        <a:bodyPr/>
        <a:lstStyle/>
        <a:p>
          <a:endParaRPr lang="en-US"/>
        </a:p>
      </dgm:t>
    </dgm:pt>
    <dgm:pt modelId="{437A912A-0E1E-411D-9675-22BC25D0AA5E}" type="sibTrans" cxnId="{C32AF278-FF60-4A58-9B6C-3E7836C1D89D}">
      <dgm:prSet/>
      <dgm:spPr/>
      <dgm:t>
        <a:bodyPr/>
        <a:lstStyle/>
        <a:p>
          <a:endParaRPr lang="en-US"/>
        </a:p>
      </dgm:t>
    </dgm:pt>
    <dgm:pt modelId="{B69FDF73-3E34-4086-B354-4FBECB47898A}" type="pres">
      <dgm:prSet presAssocID="{FA062D09-5BC3-459E-8F9A-B5210C414F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324006-C168-4645-AFF0-69AC1B38FC53}" type="pres">
      <dgm:prSet presAssocID="{83EA20AD-2107-4F83-BFBE-0C8C071F5358}" presName="hierRoot1" presStyleCnt="0"/>
      <dgm:spPr/>
    </dgm:pt>
    <dgm:pt modelId="{F28C6215-4111-4976-9AFA-E2F7F2E4A7AE}" type="pres">
      <dgm:prSet presAssocID="{83EA20AD-2107-4F83-BFBE-0C8C071F5358}" presName="composite" presStyleCnt="0"/>
      <dgm:spPr/>
    </dgm:pt>
    <dgm:pt modelId="{37368EAD-F646-447F-9B36-451843CABDD3}" type="pres">
      <dgm:prSet presAssocID="{83EA20AD-2107-4F83-BFBE-0C8C071F5358}" presName="background" presStyleLbl="node0" presStyleIdx="0" presStyleCnt="1"/>
      <dgm:spPr>
        <a:solidFill>
          <a:schemeClr val="tx1">
            <a:lumMod val="50000"/>
          </a:schemeClr>
        </a:solidFill>
      </dgm:spPr>
    </dgm:pt>
    <dgm:pt modelId="{8267EB47-1491-4899-9AD3-13A215CCE49A}" type="pres">
      <dgm:prSet presAssocID="{83EA20AD-2107-4F83-BFBE-0C8C071F535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20295C-91C8-45A2-B852-735B4F1AA405}" type="pres">
      <dgm:prSet presAssocID="{83EA20AD-2107-4F83-BFBE-0C8C071F5358}" presName="hierChild2" presStyleCnt="0"/>
      <dgm:spPr/>
    </dgm:pt>
    <dgm:pt modelId="{935C89F5-DD68-428B-8419-B4F65C808800}" type="pres">
      <dgm:prSet presAssocID="{4D4ED5B7-1A7B-40D8-B4EE-29CF6980BEE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1499082-6330-4B86-80FF-6BD7DCB3A3C2}" type="pres">
      <dgm:prSet presAssocID="{C22F16F8-D3E5-4C25-8404-A78ABCE6B5F3}" presName="hierRoot2" presStyleCnt="0"/>
      <dgm:spPr/>
    </dgm:pt>
    <dgm:pt modelId="{E70AD475-0DB3-4DA8-B1AC-F14AAD248668}" type="pres">
      <dgm:prSet presAssocID="{C22F16F8-D3E5-4C25-8404-A78ABCE6B5F3}" presName="composite2" presStyleCnt="0"/>
      <dgm:spPr/>
    </dgm:pt>
    <dgm:pt modelId="{FFA09ADF-F9C3-4FB9-AEF3-8542DECD8D90}" type="pres">
      <dgm:prSet presAssocID="{C22F16F8-D3E5-4C25-8404-A78ABCE6B5F3}" presName="background2" presStyleLbl="node2" presStyleIdx="0" presStyleCnt="2"/>
      <dgm:spPr>
        <a:solidFill>
          <a:schemeClr val="bg1">
            <a:lumMod val="50000"/>
            <a:lumOff val="50000"/>
          </a:schemeClr>
        </a:solidFill>
      </dgm:spPr>
    </dgm:pt>
    <dgm:pt modelId="{6C89E4F5-DA29-40B9-A8C8-9EA7042B0680}" type="pres">
      <dgm:prSet presAssocID="{C22F16F8-D3E5-4C25-8404-A78ABCE6B5F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D824FA-DBE6-4958-AB15-4C0E3DF084AA}" type="pres">
      <dgm:prSet presAssocID="{C22F16F8-D3E5-4C25-8404-A78ABCE6B5F3}" presName="hierChild3" presStyleCnt="0"/>
      <dgm:spPr/>
    </dgm:pt>
    <dgm:pt modelId="{8F7BFCBC-D48E-46EF-91E4-283CE22C93EF}" type="pres">
      <dgm:prSet presAssocID="{254F1158-26EF-43D9-83C3-548936A40D45}" presName="Name17" presStyleLbl="parChTrans1D3" presStyleIdx="0" presStyleCnt="4"/>
      <dgm:spPr/>
      <dgm:t>
        <a:bodyPr/>
        <a:lstStyle/>
        <a:p>
          <a:endParaRPr lang="en-US"/>
        </a:p>
      </dgm:t>
    </dgm:pt>
    <dgm:pt modelId="{EC09A19C-F279-430A-B2DE-F7C031B7DC51}" type="pres">
      <dgm:prSet presAssocID="{4713C7D9-643D-4894-BC40-8C5B7632824D}" presName="hierRoot3" presStyleCnt="0"/>
      <dgm:spPr/>
    </dgm:pt>
    <dgm:pt modelId="{2A7FB1C8-03AD-485E-BD53-282C8CA2210D}" type="pres">
      <dgm:prSet presAssocID="{4713C7D9-643D-4894-BC40-8C5B7632824D}" presName="composite3" presStyleCnt="0"/>
      <dgm:spPr/>
    </dgm:pt>
    <dgm:pt modelId="{0DDEBBC5-8B4F-471F-96AA-BDE1754CB86B}" type="pres">
      <dgm:prSet presAssocID="{4713C7D9-643D-4894-BC40-8C5B7632824D}" presName="background3" presStyleLbl="node3" presStyleIdx="0" presStyleCnt="4"/>
      <dgm:spPr>
        <a:solidFill>
          <a:schemeClr val="bg1">
            <a:lumMod val="50000"/>
            <a:lumOff val="50000"/>
          </a:schemeClr>
        </a:solidFill>
      </dgm:spPr>
    </dgm:pt>
    <dgm:pt modelId="{51BF50E2-AF36-430E-B9AD-71AFF2666C11}" type="pres">
      <dgm:prSet presAssocID="{4713C7D9-643D-4894-BC40-8C5B7632824D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6140F9-B0BF-4E76-896C-AD1E7766714D}" type="pres">
      <dgm:prSet presAssocID="{4713C7D9-643D-4894-BC40-8C5B7632824D}" presName="hierChild4" presStyleCnt="0"/>
      <dgm:spPr/>
    </dgm:pt>
    <dgm:pt modelId="{93752DD1-8D90-444F-8A5C-E4DD0715435C}" type="pres">
      <dgm:prSet presAssocID="{C57B8A04-098D-4DCA-A9CF-25FFC5D41F05}" presName="Name17" presStyleLbl="parChTrans1D3" presStyleIdx="1" presStyleCnt="4"/>
      <dgm:spPr/>
      <dgm:t>
        <a:bodyPr/>
        <a:lstStyle/>
        <a:p>
          <a:endParaRPr lang="en-US"/>
        </a:p>
      </dgm:t>
    </dgm:pt>
    <dgm:pt modelId="{2900BFD3-8D19-45B7-AB0E-84BAC0DDB74D}" type="pres">
      <dgm:prSet presAssocID="{08B147DA-C27F-48A2-9D42-4DF3A9C818CF}" presName="hierRoot3" presStyleCnt="0"/>
      <dgm:spPr/>
    </dgm:pt>
    <dgm:pt modelId="{5AFB4C41-BFBB-4AF9-8B7F-9A18DFC35C5C}" type="pres">
      <dgm:prSet presAssocID="{08B147DA-C27F-48A2-9D42-4DF3A9C818CF}" presName="composite3" presStyleCnt="0"/>
      <dgm:spPr/>
    </dgm:pt>
    <dgm:pt modelId="{805D78D6-44EF-4FE1-8BD3-CE061B2EE60D}" type="pres">
      <dgm:prSet presAssocID="{08B147DA-C27F-48A2-9D42-4DF3A9C818CF}" presName="background3" presStyleLbl="node3" presStyleIdx="1" presStyleCnt="4"/>
      <dgm:spPr>
        <a:solidFill>
          <a:schemeClr val="bg1">
            <a:lumMod val="50000"/>
            <a:lumOff val="50000"/>
          </a:schemeClr>
        </a:solidFill>
      </dgm:spPr>
    </dgm:pt>
    <dgm:pt modelId="{BB07B6D3-21F3-4D90-84EA-C66B3AB8CA20}" type="pres">
      <dgm:prSet presAssocID="{08B147DA-C27F-48A2-9D42-4DF3A9C818CF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E988EC-970B-4A6D-8C0E-82F81B76946E}" type="pres">
      <dgm:prSet presAssocID="{08B147DA-C27F-48A2-9D42-4DF3A9C818CF}" presName="hierChild4" presStyleCnt="0"/>
      <dgm:spPr/>
    </dgm:pt>
    <dgm:pt modelId="{07503099-D63F-4613-906C-7B5CC8481C14}" type="pres">
      <dgm:prSet presAssocID="{B9161A74-A1A2-4E67-84AD-DB8308B7652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AEF6EC8-6DCC-44A6-9A17-F655DC6DA2B7}" type="pres">
      <dgm:prSet presAssocID="{B61118A3-4A00-4EBB-82BE-D5DDF0B326A4}" presName="hierRoot2" presStyleCnt="0"/>
      <dgm:spPr/>
    </dgm:pt>
    <dgm:pt modelId="{5DA40B90-E58C-42CA-8CD5-4121E6426FE1}" type="pres">
      <dgm:prSet presAssocID="{B61118A3-4A00-4EBB-82BE-D5DDF0B326A4}" presName="composite2" presStyleCnt="0"/>
      <dgm:spPr/>
    </dgm:pt>
    <dgm:pt modelId="{676D1E84-620E-4163-B64D-C86318682329}" type="pres">
      <dgm:prSet presAssocID="{B61118A3-4A00-4EBB-82BE-D5DDF0B326A4}" presName="background2" presStyleLbl="node2" presStyleIdx="1" presStyleCnt="2"/>
      <dgm:spPr>
        <a:solidFill>
          <a:schemeClr val="bg1">
            <a:lumMod val="50000"/>
            <a:lumOff val="50000"/>
          </a:schemeClr>
        </a:solidFill>
      </dgm:spPr>
    </dgm:pt>
    <dgm:pt modelId="{AB8D4607-75C0-4449-85CC-06C1F2EA3202}" type="pres">
      <dgm:prSet presAssocID="{B61118A3-4A00-4EBB-82BE-D5DDF0B326A4}" presName="text2" presStyleLbl="fgAcc2" presStyleIdx="1" presStyleCnt="2" custScaleX="125113" custLinFactNeighborX="-3457" custLinFactNeighborY="-29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02C7F1-E0A0-48E4-A04E-0260F0782837}" type="pres">
      <dgm:prSet presAssocID="{B61118A3-4A00-4EBB-82BE-D5DDF0B326A4}" presName="hierChild3" presStyleCnt="0"/>
      <dgm:spPr/>
    </dgm:pt>
    <dgm:pt modelId="{5C364EA8-3952-4F30-96EB-B83D0CE5FA33}" type="pres">
      <dgm:prSet presAssocID="{30122389-E36D-4DDF-BE64-32AA5DA5255C}" presName="Name17" presStyleLbl="parChTrans1D3" presStyleIdx="2" presStyleCnt="4"/>
      <dgm:spPr/>
      <dgm:t>
        <a:bodyPr/>
        <a:lstStyle/>
        <a:p>
          <a:endParaRPr lang="en-US"/>
        </a:p>
      </dgm:t>
    </dgm:pt>
    <dgm:pt modelId="{DEA8AD9A-0559-439B-B333-6B1EF6078239}" type="pres">
      <dgm:prSet presAssocID="{E06EAB02-BE2F-45C2-A135-811417BCBD19}" presName="hierRoot3" presStyleCnt="0"/>
      <dgm:spPr/>
    </dgm:pt>
    <dgm:pt modelId="{EF241265-8393-4A6F-BAA5-9ED6B3C71112}" type="pres">
      <dgm:prSet presAssocID="{E06EAB02-BE2F-45C2-A135-811417BCBD19}" presName="composite3" presStyleCnt="0"/>
      <dgm:spPr/>
    </dgm:pt>
    <dgm:pt modelId="{75BCA950-EE34-425F-A237-26FBAF9E63B0}" type="pres">
      <dgm:prSet presAssocID="{E06EAB02-BE2F-45C2-A135-811417BCBD19}" presName="background3" presStyleLbl="node3" presStyleIdx="2" presStyleCnt="4"/>
      <dgm:spPr>
        <a:solidFill>
          <a:schemeClr val="bg1">
            <a:lumMod val="50000"/>
            <a:lumOff val="50000"/>
          </a:schemeClr>
        </a:solidFill>
      </dgm:spPr>
    </dgm:pt>
    <dgm:pt modelId="{AD1CB43B-0646-42AA-B687-54457315FD8D}" type="pres">
      <dgm:prSet presAssocID="{E06EAB02-BE2F-45C2-A135-811417BCBD19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0D0D1E-E2C2-45E0-8AC8-C5A9FAA7C42C}" type="pres">
      <dgm:prSet presAssocID="{E06EAB02-BE2F-45C2-A135-811417BCBD19}" presName="hierChild4" presStyleCnt="0"/>
      <dgm:spPr/>
    </dgm:pt>
    <dgm:pt modelId="{340EEADF-45AA-4E03-BB8F-64EE6D10C8B3}" type="pres">
      <dgm:prSet presAssocID="{99DC34C4-33FF-44E8-AD95-8683CBCBCDB1}" presName="Name17" presStyleLbl="parChTrans1D3" presStyleIdx="3" presStyleCnt="4"/>
      <dgm:spPr/>
      <dgm:t>
        <a:bodyPr/>
        <a:lstStyle/>
        <a:p>
          <a:endParaRPr lang="en-US"/>
        </a:p>
      </dgm:t>
    </dgm:pt>
    <dgm:pt modelId="{EB3BE715-C6D4-4B55-BC17-451CCDC9894A}" type="pres">
      <dgm:prSet presAssocID="{06171298-1EBE-464C-AD46-1C20251863BB}" presName="hierRoot3" presStyleCnt="0"/>
      <dgm:spPr/>
    </dgm:pt>
    <dgm:pt modelId="{2178C154-4993-4613-9536-F162EC86607C}" type="pres">
      <dgm:prSet presAssocID="{06171298-1EBE-464C-AD46-1C20251863BB}" presName="composite3" presStyleCnt="0"/>
      <dgm:spPr/>
    </dgm:pt>
    <dgm:pt modelId="{2A0AF469-CFC6-4FA6-84A8-430EE3C8727B}" type="pres">
      <dgm:prSet presAssocID="{06171298-1EBE-464C-AD46-1C20251863BB}" presName="background3" presStyleLbl="node3" presStyleIdx="3" presStyleCnt="4"/>
      <dgm:spPr>
        <a:solidFill>
          <a:schemeClr val="bg1">
            <a:lumMod val="50000"/>
            <a:lumOff val="50000"/>
          </a:schemeClr>
        </a:solidFill>
      </dgm:spPr>
    </dgm:pt>
    <dgm:pt modelId="{C57DF8BF-6530-4F73-9E19-D2DF8AFA1C83}" type="pres">
      <dgm:prSet presAssocID="{06171298-1EBE-464C-AD46-1C20251863BB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3E0C50-6C61-463F-84E1-0B05CB329617}" type="pres">
      <dgm:prSet presAssocID="{06171298-1EBE-464C-AD46-1C20251863BB}" presName="hierChild4" presStyleCnt="0"/>
      <dgm:spPr/>
    </dgm:pt>
  </dgm:ptLst>
  <dgm:cxnLst>
    <dgm:cxn modelId="{ED706383-BCEA-497A-9202-AB417D4DD386}" srcId="{83EA20AD-2107-4F83-BFBE-0C8C071F5358}" destId="{C22F16F8-D3E5-4C25-8404-A78ABCE6B5F3}" srcOrd="0" destOrd="0" parTransId="{4D4ED5B7-1A7B-40D8-B4EE-29CF6980BEE5}" sibTransId="{6FF56A8A-5667-4342-B09B-B4175F6FD586}"/>
    <dgm:cxn modelId="{A87A7CC0-7063-4750-A945-FB674442BA90}" type="presOf" srcId="{4713C7D9-643D-4894-BC40-8C5B7632824D}" destId="{51BF50E2-AF36-430E-B9AD-71AFF2666C11}" srcOrd="0" destOrd="0" presId="urn:microsoft.com/office/officeart/2005/8/layout/hierarchy1"/>
    <dgm:cxn modelId="{CE7FB236-4465-4C81-BB11-509CC632A78A}" type="presOf" srcId="{08B147DA-C27F-48A2-9D42-4DF3A9C818CF}" destId="{BB07B6D3-21F3-4D90-84EA-C66B3AB8CA20}" srcOrd="0" destOrd="0" presId="urn:microsoft.com/office/officeart/2005/8/layout/hierarchy1"/>
    <dgm:cxn modelId="{F8887C3B-D01C-4DFA-A267-2B5F915C10D6}" srcId="{C22F16F8-D3E5-4C25-8404-A78ABCE6B5F3}" destId="{4713C7D9-643D-4894-BC40-8C5B7632824D}" srcOrd="0" destOrd="0" parTransId="{254F1158-26EF-43D9-83C3-548936A40D45}" sibTransId="{ACC064E4-CCDE-4679-8F44-FA0622077444}"/>
    <dgm:cxn modelId="{6A94718E-D9E9-42D3-B770-B274940E840E}" type="presOf" srcId="{30122389-E36D-4DDF-BE64-32AA5DA5255C}" destId="{5C364EA8-3952-4F30-96EB-B83D0CE5FA33}" srcOrd="0" destOrd="0" presId="urn:microsoft.com/office/officeart/2005/8/layout/hierarchy1"/>
    <dgm:cxn modelId="{C32AF278-FF60-4A58-9B6C-3E7836C1D89D}" srcId="{B61118A3-4A00-4EBB-82BE-D5DDF0B326A4}" destId="{06171298-1EBE-464C-AD46-1C20251863BB}" srcOrd="1" destOrd="0" parTransId="{99DC34C4-33FF-44E8-AD95-8683CBCBCDB1}" sibTransId="{437A912A-0E1E-411D-9675-22BC25D0AA5E}"/>
    <dgm:cxn modelId="{E813CB07-A16F-43B0-A3F7-5D71962C323F}" type="presOf" srcId="{254F1158-26EF-43D9-83C3-548936A40D45}" destId="{8F7BFCBC-D48E-46EF-91E4-283CE22C93EF}" srcOrd="0" destOrd="0" presId="urn:microsoft.com/office/officeart/2005/8/layout/hierarchy1"/>
    <dgm:cxn modelId="{E29BBB8C-34B4-4F4F-A1A3-41BF39EEA73A}" type="presOf" srcId="{4D4ED5B7-1A7B-40D8-B4EE-29CF6980BEE5}" destId="{935C89F5-DD68-428B-8419-B4F65C808800}" srcOrd="0" destOrd="0" presId="urn:microsoft.com/office/officeart/2005/8/layout/hierarchy1"/>
    <dgm:cxn modelId="{B796BF87-E435-4A68-B82B-646C4056FD90}" type="presOf" srcId="{B9161A74-A1A2-4E67-84AD-DB8308B7652F}" destId="{07503099-D63F-4613-906C-7B5CC8481C14}" srcOrd="0" destOrd="0" presId="urn:microsoft.com/office/officeart/2005/8/layout/hierarchy1"/>
    <dgm:cxn modelId="{D0D39A5D-8515-4F07-AC32-6594A4F09CCD}" type="presOf" srcId="{99DC34C4-33FF-44E8-AD95-8683CBCBCDB1}" destId="{340EEADF-45AA-4E03-BB8F-64EE6D10C8B3}" srcOrd="0" destOrd="0" presId="urn:microsoft.com/office/officeart/2005/8/layout/hierarchy1"/>
    <dgm:cxn modelId="{D0FBB323-63CA-45E9-84A4-9481643738F0}" type="presOf" srcId="{83EA20AD-2107-4F83-BFBE-0C8C071F5358}" destId="{8267EB47-1491-4899-9AD3-13A215CCE49A}" srcOrd="0" destOrd="0" presId="urn:microsoft.com/office/officeart/2005/8/layout/hierarchy1"/>
    <dgm:cxn modelId="{62C18CF8-F714-43E2-83DA-ACB72EECC793}" srcId="{83EA20AD-2107-4F83-BFBE-0C8C071F5358}" destId="{B61118A3-4A00-4EBB-82BE-D5DDF0B326A4}" srcOrd="1" destOrd="0" parTransId="{B9161A74-A1A2-4E67-84AD-DB8308B7652F}" sibTransId="{8E3D3083-2693-41AC-A23C-34B166D80EBE}"/>
    <dgm:cxn modelId="{03B32247-23B1-47F6-B820-64B120866A3E}" type="presOf" srcId="{C57B8A04-098D-4DCA-A9CF-25FFC5D41F05}" destId="{93752DD1-8D90-444F-8A5C-E4DD0715435C}" srcOrd="0" destOrd="0" presId="urn:microsoft.com/office/officeart/2005/8/layout/hierarchy1"/>
    <dgm:cxn modelId="{78896075-2122-4584-BBDE-EE0DD94119D4}" srcId="{B61118A3-4A00-4EBB-82BE-D5DDF0B326A4}" destId="{E06EAB02-BE2F-45C2-A135-811417BCBD19}" srcOrd="0" destOrd="0" parTransId="{30122389-E36D-4DDF-BE64-32AA5DA5255C}" sibTransId="{C78773BC-37B0-4163-B05C-67B9FCBEA6EC}"/>
    <dgm:cxn modelId="{6D635C3E-9E5D-4A08-8CC6-0B1085395C27}" type="presOf" srcId="{FA062D09-5BC3-459E-8F9A-B5210C414F1B}" destId="{B69FDF73-3E34-4086-B354-4FBECB47898A}" srcOrd="0" destOrd="0" presId="urn:microsoft.com/office/officeart/2005/8/layout/hierarchy1"/>
    <dgm:cxn modelId="{6926D8BE-EF0E-478F-9009-C2D30C994B8E}" srcId="{C22F16F8-D3E5-4C25-8404-A78ABCE6B5F3}" destId="{08B147DA-C27F-48A2-9D42-4DF3A9C818CF}" srcOrd="1" destOrd="0" parTransId="{C57B8A04-098D-4DCA-A9CF-25FFC5D41F05}" sibTransId="{8726A180-F389-4543-B5C6-511BDA04A62D}"/>
    <dgm:cxn modelId="{2582B87A-1DBA-475A-9E0C-C8C7F15E78B0}" type="presOf" srcId="{06171298-1EBE-464C-AD46-1C20251863BB}" destId="{C57DF8BF-6530-4F73-9E19-D2DF8AFA1C83}" srcOrd="0" destOrd="0" presId="urn:microsoft.com/office/officeart/2005/8/layout/hierarchy1"/>
    <dgm:cxn modelId="{8D066ECA-8CF3-443D-90E7-235942FA0191}" srcId="{FA062D09-5BC3-459E-8F9A-B5210C414F1B}" destId="{83EA20AD-2107-4F83-BFBE-0C8C071F5358}" srcOrd="0" destOrd="0" parTransId="{9BD69841-F016-45CE-A216-2D3D82C23A10}" sibTransId="{890E708D-F46A-4721-A0BE-FC318C450CE1}"/>
    <dgm:cxn modelId="{74FB7EE7-48EB-42F1-9685-03EE6914D9A1}" type="presOf" srcId="{E06EAB02-BE2F-45C2-A135-811417BCBD19}" destId="{AD1CB43B-0646-42AA-B687-54457315FD8D}" srcOrd="0" destOrd="0" presId="urn:microsoft.com/office/officeart/2005/8/layout/hierarchy1"/>
    <dgm:cxn modelId="{A1A700A8-3901-4ED0-B877-ACBA306530C2}" type="presOf" srcId="{B61118A3-4A00-4EBB-82BE-D5DDF0B326A4}" destId="{AB8D4607-75C0-4449-85CC-06C1F2EA3202}" srcOrd="0" destOrd="0" presId="urn:microsoft.com/office/officeart/2005/8/layout/hierarchy1"/>
    <dgm:cxn modelId="{3ACB10A5-DF3B-419A-BB57-7D6905C4DF9F}" type="presOf" srcId="{C22F16F8-D3E5-4C25-8404-A78ABCE6B5F3}" destId="{6C89E4F5-DA29-40B9-A8C8-9EA7042B0680}" srcOrd="0" destOrd="0" presId="urn:microsoft.com/office/officeart/2005/8/layout/hierarchy1"/>
    <dgm:cxn modelId="{C34C11E2-A76A-48A3-A59F-0A5CB0D70D6D}" type="presParOf" srcId="{B69FDF73-3E34-4086-B354-4FBECB47898A}" destId="{E3324006-C168-4645-AFF0-69AC1B38FC53}" srcOrd="0" destOrd="0" presId="urn:microsoft.com/office/officeart/2005/8/layout/hierarchy1"/>
    <dgm:cxn modelId="{4F91A480-E56C-401F-9134-09B178FDF0E6}" type="presParOf" srcId="{E3324006-C168-4645-AFF0-69AC1B38FC53}" destId="{F28C6215-4111-4976-9AFA-E2F7F2E4A7AE}" srcOrd="0" destOrd="0" presId="urn:microsoft.com/office/officeart/2005/8/layout/hierarchy1"/>
    <dgm:cxn modelId="{1AAAFCDE-132E-49FC-9431-FC357218E3BE}" type="presParOf" srcId="{F28C6215-4111-4976-9AFA-E2F7F2E4A7AE}" destId="{37368EAD-F646-447F-9B36-451843CABDD3}" srcOrd="0" destOrd="0" presId="urn:microsoft.com/office/officeart/2005/8/layout/hierarchy1"/>
    <dgm:cxn modelId="{6541ADF9-614E-4BA3-BFB4-3F33685E4AB9}" type="presParOf" srcId="{F28C6215-4111-4976-9AFA-E2F7F2E4A7AE}" destId="{8267EB47-1491-4899-9AD3-13A215CCE49A}" srcOrd="1" destOrd="0" presId="urn:microsoft.com/office/officeart/2005/8/layout/hierarchy1"/>
    <dgm:cxn modelId="{99E208B5-17C3-4DB0-AFB1-A513215E1DA1}" type="presParOf" srcId="{E3324006-C168-4645-AFF0-69AC1B38FC53}" destId="{8F20295C-91C8-45A2-B852-735B4F1AA405}" srcOrd="1" destOrd="0" presId="urn:microsoft.com/office/officeart/2005/8/layout/hierarchy1"/>
    <dgm:cxn modelId="{9B80304C-1720-4AC2-9E0F-2CF719D91A9D}" type="presParOf" srcId="{8F20295C-91C8-45A2-B852-735B4F1AA405}" destId="{935C89F5-DD68-428B-8419-B4F65C808800}" srcOrd="0" destOrd="0" presId="urn:microsoft.com/office/officeart/2005/8/layout/hierarchy1"/>
    <dgm:cxn modelId="{5608E5E6-82E3-47C0-A9EA-15E6CCB73346}" type="presParOf" srcId="{8F20295C-91C8-45A2-B852-735B4F1AA405}" destId="{A1499082-6330-4B86-80FF-6BD7DCB3A3C2}" srcOrd="1" destOrd="0" presId="urn:microsoft.com/office/officeart/2005/8/layout/hierarchy1"/>
    <dgm:cxn modelId="{C8E6302A-D629-449A-9EE4-09FDACDF63E5}" type="presParOf" srcId="{A1499082-6330-4B86-80FF-6BD7DCB3A3C2}" destId="{E70AD475-0DB3-4DA8-B1AC-F14AAD248668}" srcOrd="0" destOrd="0" presId="urn:microsoft.com/office/officeart/2005/8/layout/hierarchy1"/>
    <dgm:cxn modelId="{FA949E5E-1B6B-4A32-966A-50DF7B9AC23A}" type="presParOf" srcId="{E70AD475-0DB3-4DA8-B1AC-F14AAD248668}" destId="{FFA09ADF-F9C3-4FB9-AEF3-8542DECD8D90}" srcOrd="0" destOrd="0" presId="urn:microsoft.com/office/officeart/2005/8/layout/hierarchy1"/>
    <dgm:cxn modelId="{B70056CE-07F1-470B-B0B8-1E331584DDC8}" type="presParOf" srcId="{E70AD475-0DB3-4DA8-B1AC-F14AAD248668}" destId="{6C89E4F5-DA29-40B9-A8C8-9EA7042B0680}" srcOrd="1" destOrd="0" presId="urn:microsoft.com/office/officeart/2005/8/layout/hierarchy1"/>
    <dgm:cxn modelId="{FFE3F3F1-D681-4855-87F8-5040AC528DE0}" type="presParOf" srcId="{A1499082-6330-4B86-80FF-6BD7DCB3A3C2}" destId="{11D824FA-DBE6-4958-AB15-4C0E3DF084AA}" srcOrd="1" destOrd="0" presId="urn:microsoft.com/office/officeart/2005/8/layout/hierarchy1"/>
    <dgm:cxn modelId="{04C34C81-7FFF-4406-9B98-1B752C142F86}" type="presParOf" srcId="{11D824FA-DBE6-4958-AB15-4C0E3DF084AA}" destId="{8F7BFCBC-D48E-46EF-91E4-283CE22C93EF}" srcOrd="0" destOrd="0" presId="urn:microsoft.com/office/officeart/2005/8/layout/hierarchy1"/>
    <dgm:cxn modelId="{1ABB1889-3DEF-4783-AB6B-6BB7CF905EAA}" type="presParOf" srcId="{11D824FA-DBE6-4958-AB15-4C0E3DF084AA}" destId="{EC09A19C-F279-430A-B2DE-F7C031B7DC51}" srcOrd="1" destOrd="0" presId="urn:microsoft.com/office/officeart/2005/8/layout/hierarchy1"/>
    <dgm:cxn modelId="{634C24CC-8E80-46CE-8E34-19B40DD0DBDF}" type="presParOf" srcId="{EC09A19C-F279-430A-B2DE-F7C031B7DC51}" destId="{2A7FB1C8-03AD-485E-BD53-282C8CA2210D}" srcOrd="0" destOrd="0" presId="urn:microsoft.com/office/officeart/2005/8/layout/hierarchy1"/>
    <dgm:cxn modelId="{9FBDB0EA-A509-45A6-894A-3360D9F303F5}" type="presParOf" srcId="{2A7FB1C8-03AD-485E-BD53-282C8CA2210D}" destId="{0DDEBBC5-8B4F-471F-96AA-BDE1754CB86B}" srcOrd="0" destOrd="0" presId="urn:microsoft.com/office/officeart/2005/8/layout/hierarchy1"/>
    <dgm:cxn modelId="{B080A362-DDBF-45DF-949E-68919045684B}" type="presParOf" srcId="{2A7FB1C8-03AD-485E-BD53-282C8CA2210D}" destId="{51BF50E2-AF36-430E-B9AD-71AFF2666C11}" srcOrd="1" destOrd="0" presId="urn:microsoft.com/office/officeart/2005/8/layout/hierarchy1"/>
    <dgm:cxn modelId="{AE9C88F5-A178-42D8-841F-590E8C42DEB5}" type="presParOf" srcId="{EC09A19C-F279-430A-B2DE-F7C031B7DC51}" destId="{0A6140F9-B0BF-4E76-896C-AD1E7766714D}" srcOrd="1" destOrd="0" presId="urn:microsoft.com/office/officeart/2005/8/layout/hierarchy1"/>
    <dgm:cxn modelId="{8BEBFD47-0407-4D55-97B8-494E9ED645F7}" type="presParOf" srcId="{11D824FA-DBE6-4958-AB15-4C0E3DF084AA}" destId="{93752DD1-8D90-444F-8A5C-E4DD0715435C}" srcOrd="2" destOrd="0" presId="urn:microsoft.com/office/officeart/2005/8/layout/hierarchy1"/>
    <dgm:cxn modelId="{8485C478-827B-47E1-9FF9-53BA12FEB7E5}" type="presParOf" srcId="{11D824FA-DBE6-4958-AB15-4C0E3DF084AA}" destId="{2900BFD3-8D19-45B7-AB0E-84BAC0DDB74D}" srcOrd="3" destOrd="0" presId="urn:microsoft.com/office/officeart/2005/8/layout/hierarchy1"/>
    <dgm:cxn modelId="{B9D45D6F-B766-4B1B-BCE3-20FE7517175A}" type="presParOf" srcId="{2900BFD3-8D19-45B7-AB0E-84BAC0DDB74D}" destId="{5AFB4C41-BFBB-4AF9-8B7F-9A18DFC35C5C}" srcOrd="0" destOrd="0" presId="urn:microsoft.com/office/officeart/2005/8/layout/hierarchy1"/>
    <dgm:cxn modelId="{9BD4AE3C-68F7-4034-B713-BBD77C4BCDD0}" type="presParOf" srcId="{5AFB4C41-BFBB-4AF9-8B7F-9A18DFC35C5C}" destId="{805D78D6-44EF-4FE1-8BD3-CE061B2EE60D}" srcOrd="0" destOrd="0" presId="urn:microsoft.com/office/officeart/2005/8/layout/hierarchy1"/>
    <dgm:cxn modelId="{0A3441D8-8481-4C08-9E97-8D1A5070E538}" type="presParOf" srcId="{5AFB4C41-BFBB-4AF9-8B7F-9A18DFC35C5C}" destId="{BB07B6D3-21F3-4D90-84EA-C66B3AB8CA20}" srcOrd="1" destOrd="0" presId="urn:microsoft.com/office/officeart/2005/8/layout/hierarchy1"/>
    <dgm:cxn modelId="{BFB697DE-A677-41F8-8719-8CCA129102DC}" type="presParOf" srcId="{2900BFD3-8D19-45B7-AB0E-84BAC0DDB74D}" destId="{28E988EC-970B-4A6D-8C0E-82F81B76946E}" srcOrd="1" destOrd="0" presId="urn:microsoft.com/office/officeart/2005/8/layout/hierarchy1"/>
    <dgm:cxn modelId="{3B9EF2A5-B423-4DA3-81A5-C5D752073AF2}" type="presParOf" srcId="{8F20295C-91C8-45A2-B852-735B4F1AA405}" destId="{07503099-D63F-4613-906C-7B5CC8481C14}" srcOrd="2" destOrd="0" presId="urn:microsoft.com/office/officeart/2005/8/layout/hierarchy1"/>
    <dgm:cxn modelId="{A1104E96-EC05-440F-9387-E3DFAEE62D26}" type="presParOf" srcId="{8F20295C-91C8-45A2-B852-735B4F1AA405}" destId="{5AEF6EC8-6DCC-44A6-9A17-F655DC6DA2B7}" srcOrd="3" destOrd="0" presId="urn:microsoft.com/office/officeart/2005/8/layout/hierarchy1"/>
    <dgm:cxn modelId="{45BA0BF9-3A74-4761-AFEA-A50FF8F8DA1D}" type="presParOf" srcId="{5AEF6EC8-6DCC-44A6-9A17-F655DC6DA2B7}" destId="{5DA40B90-E58C-42CA-8CD5-4121E6426FE1}" srcOrd="0" destOrd="0" presId="urn:microsoft.com/office/officeart/2005/8/layout/hierarchy1"/>
    <dgm:cxn modelId="{9766B113-7AAF-4CE3-914D-9E72D9022C91}" type="presParOf" srcId="{5DA40B90-E58C-42CA-8CD5-4121E6426FE1}" destId="{676D1E84-620E-4163-B64D-C86318682329}" srcOrd="0" destOrd="0" presId="urn:microsoft.com/office/officeart/2005/8/layout/hierarchy1"/>
    <dgm:cxn modelId="{184839F7-C3FF-4709-8BDA-A10BA8EC7D99}" type="presParOf" srcId="{5DA40B90-E58C-42CA-8CD5-4121E6426FE1}" destId="{AB8D4607-75C0-4449-85CC-06C1F2EA3202}" srcOrd="1" destOrd="0" presId="urn:microsoft.com/office/officeart/2005/8/layout/hierarchy1"/>
    <dgm:cxn modelId="{376F76EE-F386-48F0-9CC7-0F07C0E9A915}" type="presParOf" srcId="{5AEF6EC8-6DCC-44A6-9A17-F655DC6DA2B7}" destId="{7B02C7F1-E0A0-48E4-A04E-0260F0782837}" srcOrd="1" destOrd="0" presId="urn:microsoft.com/office/officeart/2005/8/layout/hierarchy1"/>
    <dgm:cxn modelId="{9841B63B-37E3-492B-9956-02B56E1CB73E}" type="presParOf" srcId="{7B02C7F1-E0A0-48E4-A04E-0260F0782837}" destId="{5C364EA8-3952-4F30-96EB-B83D0CE5FA33}" srcOrd="0" destOrd="0" presId="urn:microsoft.com/office/officeart/2005/8/layout/hierarchy1"/>
    <dgm:cxn modelId="{D05C85E6-18F7-47E1-8E2A-299CF0ECB947}" type="presParOf" srcId="{7B02C7F1-E0A0-48E4-A04E-0260F0782837}" destId="{DEA8AD9A-0559-439B-B333-6B1EF6078239}" srcOrd="1" destOrd="0" presId="urn:microsoft.com/office/officeart/2005/8/layout/hierarchy1"/>
    <dgm:cxn modelId="{92E94C9E-83D4-481B-AD74-16B81AED4D34}" type="presParOf" srcId="{DEA8AD9A-0559-439B-B333-6B1EF6078239}" destId="{EF241265-8393-4A6F-BAA5-9ED6B3C71112}" srcOrd="0" destOrd="0" presId="urn:microsoft.com/office/officeart/2005/8/layout/hierarchy1"/>
    <dgm:cxn modelId="{78B62B3F-347B-468E-9035-4C312A3D123E}" type="presParOf" srcId="{EF241265-8393-4A6F-BAA5-9ED6B3C71112}" destId="{75BCA950-EE34-425F-A237-26FBAF9E63B0}" srcOrd="0" destOrd="0" presId="urn:microsoft.com/office/officeart/2005/8/layout/hierarchy1"/>
    <dgm:cxn modelId="{A51969CD-A489-4D7A-A45A-3B8335F7C797}" type="presParOf" srcId="{EF241265-8393-4A6F-BAA5-9ED6B3C71112}" destId="{AD1CB43B-0646-42AA-B687-54457315FD8D}" srcOrd="1" destOrd="0" presId="urn:microsoft.com/office/officeart/2005/8/layout/hierarchy1"/>
    <dgm:cxn modelId="{63AEF311-55E3-4BF0-AC6D-B9C3128E7CBF}" type="presParOf" srcId="{DEA8AD9A-0559-439B-B333-6B1EF6078239}" destId="{F70D0D1E-E2C2-45E0-8AC8-C5A9FAA7C42C}" srcOrd="1" destOrd="0" presId="urn:microsoft.com/office/officeart/2005/8/layout/hierarchy1"/>
    <dgm:cxn modelId="{E58C6BCD-10C4-4883-8C15-10AE511A5988}" type="presParOf" srcId="{7B02C7F1-E0A0-48E4-A04E-0260F0782837}" destId="{340EEADF-45AA-4E03-BB8F-64EE6D10C8B3}" srcOrd="2" destOrd="0" presId="urn:microsoft.com/office/officeart/2005/8/layout/hierarchy1"/>
    <dgm:cxn modelId="{32426C77-E4F9-4673-A488-D23629AB9B22}" type="presParOf" srcId="{7B02C7F1-E0A0-48E4-A04E-0260F0782837}" destId="{EB3BE715-C6D4-4B55-BC17-451CCDC9894A}" srcOrd="3" destOrd="0" presId="urn:microsoft.com/office/officeart/2005/8/layout/hierarchy1"/>
    <dgm:cxn modelId="{AADDE016-5044-49FD-AD64-CFF3571D92D4}" type="presParOf" srcId="{EB3BE715-C6D4-4B55-BC17-451CCDC9894A}" destId="{2178C154-4993-4613-9536-F162EC86607C}" srcOrd="0" destOrd="0" presId="urn:microsoft.com/office/officeart/2005/8/layout/hierarchy1"/>
    <dgm:cxn modelId="{AD238D06-7582-4AA5-9B22-A7DABF0F33B5}" type="presParOf" srcId="{2178C154-4993-4613-9536-F162EC86607C}" destId="{2A0AF469-CFC6-4FA6-84A8-430EE3C8727B}" srcOrd="0" destOrd="0" presId="urn:microsoft.com/office/officeart/2005/8/layout/hierarchy1"/>
    <dgm:cxn modelId="{33652D77-5C58-4DB5-A72C-93EAE78C988A}" type="presParOf" srcId="{2178C154-4993-4613-9536-F162EC86607C}" destId="{C57DF8BF-6530-4F73-9E19-D2DF8AFA1C83}" srcOrd="1" destOrd="0" presId="urn:microsoft.com/office/officeart/2005/8/layout/hierarchy1"/>
    <dgm:cxn modelId="{06F6D959-BCE5-4D6A-9411-F9E27CE92225}" type="presParOf" srcId="{EB3BE715-C6D4-4B55-BC17-451CCDC9894A}" destId="{FF3E0C50-6C61-463F-84E1-0B05CB3296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EEADF-45AA-4E03-BB8F-64EE6D10C8B3}">
      <dsp:nvSpPr>
        <dsp:cNvPr id="0" name=""/>
        <dsp:cNvSpPr/>
      </dsp:nvSpPr>
      <dsp:spPr>
        <a:xfrm>
          <a:off x="6175955" y="3669849"/>
          <a:ext cx="1132101" cy="542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303"/>
              </a:lnTo>
              <a:lnTo>
                <a:pt x="1132101" y="380303"/>
              </a:lnTo>
              <a:lnTo>
                <a:pt x="1132101" y="54273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64EA8-3952-4F30-96EB-B83D0CE5FA33}">
      <dsp:nvSpPr>
        <dsp:cNvPr id="0" name=""/>
        <dsp:cNvSpPr/>
      </dsp:nvSpPr>
      <dsp:spPr>
        <a:xfrm>
          <a:off x="5165080" y="3669849"/>
          <a:ext cx="1010874" cy="542730"/>
        </a:xfrm>
        <a:custGeom>
          <a:avLst/>
          <a:gdLst/>
          <a:ahLst/>
          <a:cxnLst/>
          <a:rect l="0" t="0" r="0" b="0"/>
          <a:pathLst>
            <a:path>
              <a:moveTo>
                <a:pt x="1010874" y="0"/>
              </a:moveTo>
              <a:lnTo>
                <a:pt x="1010874" y="380303"/>
              </a:lnTo>
              <a:lnTo>
                <a:pt x="0" y="380303"/>
              </a:lnTo>
              <a:lnTo>
                <a:pt x="0" y="54273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03099-D63F-4613-906C-7B5CC8481C14}">
      <dsp:nvSpPr>
        <dsp:cNvPr id="0" name=""/>
        <dsp:cNvSpPr/>
      </dsp:nvSpPr>
      <dsp:spPr>
        <a:xfrm>
          <a:off x="4203671" y="2079344"/>
          <a:ext cx="1972283" cy="477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703"/>
              </a:lnTo>
              <a:lnTo>
                <a:pt x="1972283" y="314703"/>
              </a:lnTo>
              <a:lnTo>
                <a:pt x="1972283" y="47713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52DD1-8D90-444F-8A5C-E4DD0715435C}">
      <dsp:nvSpPr>
        <dsp:cNvPr id="0" name=""/>
        <dsp:cNvSpPr/>
      </dsp:nvSpPr>
      <dsp:spPr>
        <a:xfrm>
          <a:off x="1950615" y="3702649"/>
          <a:ext cx="1071488" cy="50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503"/>
              </a:lnTo>
              <a:lnTo>
                <a:pt x="1071488" y="347503"/>
              </a:lnTo>
              <a:lnTo>
                <a:pt x="1071488" y="50993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BFCBC-D48E-46EF-91E4-283CE22C93EF}">
      <dsp:nvSpPr>
        <dsp:cNvPr id="0" name=""/>
        <dsp:cNvSpPr/>
      </dsp:nvSpPr>
      <dsp:spPr>
        <a:xfrm>
          <a:off x="879127" y="3702649"/>
          <a:ext cx="1071488" cy="509930"/>
        </a:xfrm>
        <a:custGeom>
          <a:avLst/>
          <a:gdLst/>
          <a:ahLst/>
          <a:cxnLst/>
          <a:rect l="0" t="0" r="0" b="0"/>
          <a:pathLst>
            <a:path>
              <a:moveTo>
                <a:pt x="1071488" y="0"/>
              </a:moveTo>
              <a:lnTo>
                <a:pt x="1071488" y="347503"/>
              </a:lnTo>
              <a:lnTo>
                <a:pt x="0" y="347503"/>
              </a:lnTo>
              <a:lnTo>
                <a:pt x="0" y="50993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C89F5-DD68-428B-8419-B4F65C808800}">
      <dsp:nvSpPr>
        <dsp:cNvPr id="0" name=""/>
        <dsp:cNvSpPr/>
      </dsp:nvSpPr>
      <dsp:spPr>
        <a:xfrm>
          <a:off x="1950615" y="2079344"/>
          <a:ext cx="2253055" cy="509930"/>
        </a:xfrm>
        <a:custGeom>
          <a:avLst/>
          <a:gdLst/>
          <a:ahLst/>
          <a:cxnLst/>
          <a:rect l="0" t="0" r="0" b="0"/>
          <a:pathLst>
            <a:path>
              <a:moveTo>
                <a:pt x="2253055" y="0"/>
              </a:moveTo>
              <a:lnTo>
                <a:pt x="2253055" y="347503"/>
              </a:lnTo>
              <a:lnTo>
                <a:pt x="0" y="347503"/>
              </a:lnTo>
              <a:lnTo>
                <a:pt x="0" y="50993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68EAD-F646-447F-9B36-451843CABDD3}">
      <dsp:nvSpPr>
        <dsp:cNvPr id="0" name=""/>
        <dsp:cNvSpPr/>
      </dsp:nvSpPr>
      <dsp:spPr>
        <a:xfrm>
          <a:off x="3326999" y="965971"/>
          <a:ext cx="1753344" cy="1113373"/>
        </a:xfrm>
        <a:prstGeom prst="roundRect">
          <a:avLst>
            <a:gd name="adj" fmla="val 10000"/>
          </a:avLst>
        </a:prstGeom>
        <a:solidFill>
          <a:schemeClr val="tx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7EB47-1491-4899-9AD3-13A215CCE49A}">
      <dsp:nvSpPr>
        <dsp:cNvPr id="0" name=""/>
        <dsp:cNvSpPr/>
      </dsp:nvSpPr>
      <dsp:spPr>
        <a:xfrm>
          <a:off x="3521815" y="1151046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Drugs for Cough</a:t>
          </a:r>
          <a:endParaRPr lang="en-US" sz="2400" kern="1200" dirty="0"/>
        </a:p>
      </dsp:txBody>
      <dsp:txXfrm>
        <a:off x="3554425" y="1183656"/>
        <a:ext cx="1688124" cy="1048153"/>
      </dsp:txXfrm>
    </dsp:sp>
    <dsp:sp modelId="{FFA09ADF-F9C3-4FB9-AEF3-8542DECD8D90}">
      <dsp:nvSpPr>
        <dsp:cNvPr id="0" name=""/>
        <dsp:cNvSpPr/>
      </dsp:nvSpPr>
      <dsp:spPr>
        <a:xfrm>
          <a:off x="1073943" y="2589275"/>
          <a:ext cx="1753344" cy="1113373"/>
        </a:xfrm>
        <a:prstGeom prst="roundRect">
          <a:avLst>
            <a:gd name="adj" fmla="val 10000"/>
          </a:avLst>
        </a:prstGeom>
        <a:solidFill>
          <a:schemeClr val="bg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9E4F5-DA29-40B9-A8C8-9EA7042B0680}">
      <dsp:nvSpPr>
        <dsp:cNvPr id="0" name=""/>
        <dsp:cNvSpPr/>
      </dsp:nvSpPr>
      <dsp:spPr>
        <a:xfrm>
          <a:off x="1268759" y="2774350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Anti-</a:t>
          </a:r>
          <a:r>
            <a:rPr lang="en-US" sz="2400" kern="1200" dirty="0" err="1" smtClean="0"/>
            <a:t>Tussives</a:t>
          </a:r>
          <a:endParaRPr lang="en-US" sz="2400" kern="1200" dirty="0"/>
        </a:p>
      </dsp:txBody>
      <dsp:txXfrm>
        <a:off x="1301369" y="2806960"/>
        <a:ext cx="1688124" cy="1048153"/>
      </dsp:txXfrm>
    </dsp:sp>
    <dsp:sp modelId="{0DDEBBC5-8B4F-471F-96AA-BDE1754CB86B}">
      <dsp:nvSpPr>
        <dsp:cNvPr id="0" name=""/>
        <dsp:cNvSpPr/>
      </dsp:nvSpPr>
      <dsp:spPr>
        <a:xfrm>
          <a:off x="2455" y="4212580"/>
          <a:ext cx="1753344" cy="1113373"/>
        </a:xfrm>
        <a:prstGeom prst="roundRect">
          <a:avLst>
            <a:gd name="adj" fmla="val 10000"/>
          </a:avLst>
        </a:prstGeom>
        <a:solidFill>
          <a:schemeClr val="bg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F50E2-AF36-430E-B9AD-71AFF2666C11}">
      <dsp:nvSpPr>
        <dsp:cNvPr id="0" name=""/>
        <dsp:cNvSpPr/>
      </dsp:nvSpPr>
      <dsp:spPr>
        <a:xfrm>
          <a:off x="197271" y="4397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Central</a:t>
          </a:r>
          <a:endParaRPr lang="en-US" sz="2400" kern="1200" dirty="0"/>
        </a:p>
      </dsp:txBody>
      <dsp:txXfrm>
        <a:off x="229881" y="4430265"/>
        <a:ext cx="1688124" cy="1048153"/>
      </dsp:txXfrm>
    </dsp:sp>
    <dsp:sp modelId="{805D78D6-44EF-4FE1-8BD3-CE061B2EE60D}">
      <dsp:nvSpPr>
        <dsp:cNvPr id="0" name=""/>
        <dsp:cNvSpPr/>
      </dsp:nvSpPr>
      <dsp:spPr>
        <a:xfrm>
          <a:off x="2145431" y="4212580"/>
          <a:ext cx="1753344" cy="1113373"/>
        </a:xfrm>
        <a:prstGeom prst="roundRect">
          <a:avLst>
            <a:gd name="adj" fmla="val 10000"/>
          </a:avLst>
        </a:prstGeom>
        <a:solidFill>
          <a:schemeClr val="bg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7B6D3-21F3-4D90-84EA-C66B3AB8CA20}">
      <dsp:nvSpPr>
        <dsp:cNvPr id="0" name=""/>
        <dsp:cNvSpPr/>
      </dsp:nvSpPr>
      <dsp:spPr>
        <a:xfrm>
          <a:off x="2340247" y="4397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Peripheral</a:t>
          </a:r>
          <a:endParaRPr lang="en-US" sz="2400" kern="1200" dirty="0"/>
        </a:p>
      </dsp:txBody>
      <dsp:txXfrm>
        <a:off x="2372857" y="4430265"/>
        <a:ext cx="1688124" cy="1048153"/>
      </dsp:txXfrm>
    </dsp:sp>
    <dsp:sp modelId="{676D1E84-620E-4163-B64D-C86318682329}">
      <dsp:nvSpPr>
        <dsp:cNvPr id="0" name=""/>
        <dsp:cNvSpPr/>
      </dsp:nvSpPr>
      <dsp:spPr>
        <a:xfrm>
          <a:off x="5079124" y="2556475"/>
          <a:ext cx="2193661" cy="1113373"/>
        </a:xfrm>
        <a:prstGeom prst="roundRect">
          <a:avLst>
            <a:gd name="adj" fmla="val 10000"/>
          </a:avLst>
        </a:prstGeom>
        <a:solidFill>
          <a:schemeClr val="bg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D4607-75C0-4449-85CC-06C1F2EA3202}">
      <dsp:nvSpPr>
        <dsp:cNvPr id="0" name=""/>
        <dsp:cNvSpPr/>
      </dsp:nvSpPr>
      <dsp:spPr>
        <a:xfrm>
          <a:off x="5273940" y="2741550"/>
          <a:ext cx="2193661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Cough Expectorants</a:t>
          </a:r>
          <a:endParaRPr lang="en-US" sz="2400" kern="1200" dirty="0"/>
        </a:p>
      </dsp:txBody>
      <dsp:txXfrm>
        <a:off x="5306550" y="2774160"/>
        <a:ext cx="2128441" cy="1048153"/>
      </dsp:txXfrm>
    </dsp:sp>
    <dsp:sp modelId="{75BCA950-EE34-425F-A237-26FBAF9E63B0}">
      <dsp:nvSpPr>
        <dsp:cNvPr id="0" name=""/>
        <dsp:cNvSpPr/>
      </dsp:nvSpPr>
      <dsp:spPr>
        <a:xfrm>
          <a:off x="4288408" y="4212580"/>
          <a:ext cx="1753344" cy="1113373"/>
        </a:xfrm>
        <a:prstGeom prst="roundRect">
          <a:avLst>
            <a:gd name="adj" fmla="val 10000"/>
          </a:avLst>
        </a:prstGeom>
        <a:solidFill>
          <a:schemeClr val="bg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CB43B-0646-42AA-B687-54457315FD8D}">
      <dsp:nvSpPr>
        <dsp:cNvPr id="0" name=""/>
        <dsp:cNvSpPr/>
      </dsp:nvSpPr>
      <dsp:spPr>
        <a:xfrm>
          <a:off x="4483224" y="4397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Bronchial secretion  expulsion enhancers</a:t>
          </a:r>
          <a:endParaRPr lang="en-US" sz="2400" kern="1200" dirty="0"/>
        </a:p>
      </dsp:txBody>
      <dsp:txXfrm>
        <a:off x="4515834" y="4430265"/>
        <a:ext cx="1688124" cy="1048153"/>
      </dsp:txXfrm>
    </dsp:sp>
    <dsp:sp modelId="{2A0AF469-CFC6-4FA6-84A8-430EE3C8727B}">
      <dsp:nvSpPr>
        <dsp:cNvPr id="0" name=""/>
        <dsp:cNvSpPr/>
      </dsp:nvSpPr>
      <dsp:spPr>
        <a:xfrm>
          <a:off x="6431384" y="4212580"/>
          <a:ext cx="1753344" cy="1113373"/>
        </a:xfrm>
        <a:prstGeom prst="roundRect">
          <a:avLst>
            <a:gd name="adj" fmla="val 10000"/>
          </a:avLst>
        </a:prstGeom>
        <a:solidFill>
          <a:schemeClr val="bg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DF8BF-6530-4F73-9E19-D2DF8AFA1C83}">
      <dsp:nvSpPr>
        <dsp:cNvPr id="0" name=""/>
        <dsp:cNvSpPr/>
      </dsp:nvSpPr>
      <dsp:spPr>
        <a:xfrm>
          <a:off x="6626200" y="4397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Mucolytics</a:t>
          </a:r>
          <a:endParaRPr lang="en-US" sz="2600" kern="1200" dirty="0"/>
        </a:p>
      </dsp:txBody>
      <dsp:txXfrm>
        <a:off x="6658810" y="4430265"/>
        <a:ext cx="1688124" cy="104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D4BE2-0CF6-4363-B6F0-F2203F0D2FB3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67B59-0B5F-47FA-9CE0-7D9FEFA28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1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i.search.yahoo.com/_ylt=AwrB8pURYF9TPREAdOejzbkF;_ylu=X3oDMTBtdXBkbHJyBHNlYwNmcC1hdHRyaWIEc2xrA3J1cmw-/RV=2/RE=1398788241/RO=11/RU=http:/www.delsym.com/professional/RK=0/RS=EJa8THhX1As9RyManmJOIlH0dWc-" TargetMode="External"/><Relationship Id="rId2" Type="http://schemas.openxmlformats.org/officeDocument/2006/relationships/hyperlink" Target="http://ri.search.yahoo.com/_ylt=AwrB8pURYF9TPREABOmjzbkF;_ylu=X3oDMTBtdHNrZ3BrBHNlYwNmcC1oZWFkZXIEc2xrA2JhY2s-/RV=2/RE=1398788241/RO=10/RU=http:/images.search.yahoo.com/yhs/search?p=cough+reflex+arc+diagram&amp;type=_1DD10844DD12DD2DD6DD_1DD5DD_1&amp;fr2=piv-web&amp;hsimp=yhs-per_003&amp;hspart=per&amp;tab=organic&amp;ri=13/RK=0/RS=ipxWDhlMe1UlUYZS2IL4iOVJHxY-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5" descr="BISMILLAH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25621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685800" y="5715000"/>
            <a:ext cx="792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In the Name  of Allah , The Most Merciful &amp; The Most Beneficent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FC765-DEB5-453F-872C-890B9E6831A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OF EXPECTORANTS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533400"/>
            <a:ext cx="8610600" cy="7391400"/>
          </a:xfrm>
        </p:spPr>
        <p:txBody>
          <a:bodyPr>
            <a:normAutofit/>
          </a:bodyPr>
          <a:lstStyle/>
          <a:p>
            <a:pPr lvl="0" algn="l"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0" algn="l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smtClean="0">
                <a:solidFill>
                  <a:srgbClr val="FFFF00"/>
                </a:solidFill>
              </a:rPr>
              <a:t>Bronchial secretion expulsion enhancers</a:t>
            </a:r>
          </a:p>
          <a:p>
            <a:pPr lvl="1" algn="l">
              <a:defRPr/>
            </a:pPr>
            <a:r>
              <a:rPr lang="en-US" b="1" dirty="0" smtClean="0"/>
              <a:t>    </a:t>
            </a:r>
            <a:r>
              <a:rPr lang="en-US" dirty="0" smtClean="0"/>
              <a:t>Ammonium chloride</a:t>
            </a:r>
          </a:p>
          <a:p>
            <a:pPr lvl="1" algn="l">
              <a:defRPr/>
            </a:pPr>
            <a:r>
              <a:rPr lang="en-US" dirty="0" smtClean="0"/>
              <a:t>    Potassium iodide</a:t>
            </a:r>
          </a:p>
          <a:p>
            <a:pPr lvl="1" algn="l">
              <a:defRPr/>
            </a:pPr>
            <a:r>
              <a:rPr lang="en-US" dirty="0" smtClean="0"/>
              <a:t>    </a:t>
            </a:r>
            <a:r>
              <a:rPr lang="en-US" dirty="0" err="1" smtClean="0"/>
              <a:t>Guaiphenesin</a:t>
            </a:r>
            <a:endParaRPr lang="en-US" dirty="0" smtClean="0"/>
          </a:p>
          <a:p>
            <a:pPr lvl="1" algn="l">
              <a:defRPr/>
            </a:pPr>
            <a:r>
              <a:rPr lang="en-US" dirty="0" smtClean="0"/>
              <a:t>    Sodium or potassium citrate</a:t>
            </a:r>
          </a:p>
          <a:p>
            <a:pPr lvl="1" algn="l">
              <a:defRPr/>
            </a:pPr>
            <a:r>
              <a:rPr lang="en-US" b="1" u="sng" dirty="0" err="1" smtClean="0">
                <a:solidFill>
                  <a:srgbClr val="FFFF00"/>
                </a:solidFill>
              </a:rPr>
              <a:t>Mucolytics</a:t>
            </a:r>
            <a:endParaRPr lang="en-US" b="1" u="sng" dirty="0" smtClean="0">
              <a:solidFill>
                <a:srgbClr val="FFFF00"/>
              </a:solidFill>
            </a:endParaRPr>
          </a:p>
          <a:p>
            <a:pPr lvl="1" algn="l">
              <a:defRPr/>
            </a:pPr>
            <a:r>
              <a:rPr lang="en-US" b="1" dirty="0" smtClean="0"/>
              <a:t>      </a:t>
            </a:r>
            <a:r>
              <a:rPr lang="en-US" dirty="0" err="1" smtClean="0"/>
              <a:t>Bromhexine</a:t>
            </a:r>
            <a:endParaRPr lang="en-US" dirty="0" smtClean="0"/>
          </a:p>
          <a:p>
            <a:pPr lvl="2" algn="l">
              <a:defRPr/>
            </a:pPr>
            <a:r>
              <a:rPr lang="en-US" sz="2800" dirty="0" err="1" smtClean="0"/>
              <a:t>Ambroxol</a:t>
            </a:r>
            <a:endParaRPr lang="en-US" sz="2800" dirty="0" smtClean="0"/>
          </a:p>
          <a:p>
            <a:pPr lvl="2" algn="l">
              <a:defRPr/>
            </a:pPr>
            <a:r>
              <a:rPr lang="en-US" sz="2800" dirty="0" smtClean="0"/>
              <a:t>Acetyl </a:t>
            </a:r>
            <a:r>
              <a:rPr lang="en-US" sz="2800" dirty="0" err="1" smtClean="0"/>
              <a:t>cysteine</a:t>
            </a:r>
            <a:endParaRPr lang="en-US" sz="2800" dirty="0" smtClean="0"/>
          </a:p>
          <a:p>
            <a:pPr lvl="2" algn="l">
              <a:defRPr/>
            </a:pPr>
            <a:r>
              <a:rPr lang="en-US" sz="2800" dirty="0" err="1" smtClean="0"/>
              <a:t>Carbocysteine</a:t>
            </a:r>
            <a:endParaRPr lang="en-US" sz="2800" dirty="0" smtClean="0"/>
          </a:p>
          <a:p>
            <a:pPr lvl="2" algn="l">
              <a:buFont typeface="Wingdings" pitchFamily="2" charset="2"/>
              <a:buChar char="Ø"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lvl="2" algn="l">
              <a:buFont typeface="Wingdings" pitchFamily="2" charset="2"/>
              <a:buChar char="Ø"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lvl="2" algn="l">
              <a:defRPr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ANTITUSSIVES </a:t>
            </a:r>
            <a:br>
              <a:rPr lang="en-US" b="1" dirty="0" smtClean="0"/>
            </a:b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686800" cy="4191000"/>
          </a:xfrm>
        </p:spPr>
        <p:txBody>
          <a:bodyPr>
            <a:normAutofit/>
          </a:bodyPr>
          <a:lstStyle/>
          <a:p>
            <a:pPr marL="609600" indent="-609600" algn="just"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rgbClr val="FFFF00"/>
                </a:solidFill>
              </a:rPr>
              <a:t>Antitussives</a:t>
            </a:r>
            <a:r>
              <a:rPr lang="en-US" sz="2800" dirty="0" smtClean="0">
                <a:solidFill>
                  <a:srgbClr val="FFFF00"/>
                </a:solidFill>
              </a:rPr>
              <a:t> are drugs that specifically inhibit or suppress the act of cough by…</a:t>
            </a:r>
          </a:p>
          <a:p>
            <a:pPr marL="609600" indent="-609600" algn="just">
              <a:buFontTx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Depression of </a:t>
            </a:r>
            <a:r>
              <a:rPr lang="en-US" sz="2800" dirty="0" err="1" smtClean="0">
                <a:solidFill>
                  <a:srgbClr val="FFFF00"/>
                </a:solidFill>
              </a:rPr>
              <a:t>medullary</a:t>
            </a:r>
            <a:r>
              <a:rPr lang="en-US" sz="2800" dirty="0" smtClean="0">
                <a:solidFill>
                  <a:srgbClr val="FFFF00"/>
                </a:solidFill>
              </a:rPr>
              <a:t> centre or associated higher centers.</a:t>
            </a:r>
          </a:p>
          <a:p>
            <a:pPr marL="609600" indent="-609600" algn="just">
              <a:buFontTx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Increasing threshold of the cough centre.</a:t>
            </a:r>
          </a:p>
          <a:p>
            <a:pPr marL="609600" indent="-609600" algn="just">
              <a:buFontTx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Interruption of </a:t>
            </a:r>
            <a:r>
              <a:rPr lang="en-US" sz="2800" dirty="0" err="1" smtClean="0">
                <a:solidFill>
                  <a:srgbClr val="FFFF00"/>
                </a:solidFill>
              </a:rPr>
              <a:t>tussal</a:t>
            </a:r>
            <a:r>
              <a:rPr lang="en-US" sz="2800" dirty="0" smtClean="0">
                <a:solidFill>
                  <a:srgbClr val="FFFF00"/>
                </a:solidFill>
              </a:rPr>
              <a:t> impulses peripherally in  the respiratory tract.</a:t>
            </a:r>
          </a:p>
        </p:txBody>
      </p:sp>
      <p:pic>
        <p:nvPicPr>
          <p:cNvPr id="4" name="Picture 3" descr="dextromethorph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152400"/>
            <a:ext cx="2247900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ANTITUSSIVES  - USES</a:t>
            </a:r>
            <a:br>
              <a:rPr lang="en-US" b="1" dirty="0" smtClean="0"/>
            </a:b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763000" cy="4876800"/>
          </a:xfrm>
        </p:spPr>
        <p:txBody>
          <a:bodyPr>
            <a:normAutofit/>
          </a:bodyPr>
          <a:lstStyle/>
          <a:p>
            <a:pPr marL="609600" indent="-609600"/>
            <a:endParaRPr lang="en-US" sz="2800" dirty="0" smtClean="0">
              <a:solidFill>
                <a:srgbClr val="92D050"/>
              </a:solidFill>
            </a:endParaRPr>
          </a:p>
          <a:p>
            <a:pPr marL="609600" indent="-609600"/>
            <a:r>
              <a:rPr lang="en-US" sz="3200" i="1" dirty="0" smtClean="0">
                <a:solidFill>
                  <a:srgbClr val="92D050"/>
                </a:solidFill>
              </a:rPr>
              <a:t>Aim is to control rather than eliminate cough</a:t>
            </a:r>
            <a:r>
              <a:rPr lang="en-US" sz="3200" i="1" dirty="0" smtClean="0">
                <a:solidFill>
                  <a:schemeClr val="bg1"/>
                </a:solidFill>
              </a:rPr>
              <a:t>          </a:t>
            </a:r>
          </a:p>
          <a:p>
            <a:pPr marL="609600" indent="-609600"/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For dry unproductive cough</a:t>
            </a:r>
          </a:p>
          <a:p>
            <a:pPr marL="609600" indent="-609600"/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If cough is unduly tiring.</a:t>
            </a:r>
          </a:p>
          <a:p>
            <a:pPr marL="609600" indent="-609600"/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Disturbed sleep or hazardous ( hernia, </a:t>
            </a:r>
          </a:p>
          <a:p>
            <a:pPr marL="609600" indent="-609600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         piles,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</a:rPr>
              <a:t>occular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 or any abdominal surgery).</a:t>
            </a:r>
          </a:p>
        </p:txBody>
      </p:sp>
      <p:pic>
        <p:nvPicPr>
          <p:cNvPr id="4" name="Picture 3" descr="dry-cough-287129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981200"/>
            <a:ext cx="1825752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OPIOID  ANTITUSSIVES</a:t>
            </a:r>
            <a:endParaRPr lang="en-US" b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686800" cy="609600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2800" b="1" dirty="0" smtClean="0">
                <a:solidFill>
                  <a:srgbClr val="FFFF00"/>
                </a:solidFill>
              </a:rPr>
              <a:t>					</a:t>
            </a:r>
            <a:r>
              <a:rPr lang="en-US" sz="3600" b="1" u="sng" dirty="0" smtClean="0">
                <a:solidFill>
                  <a:srgbClr val="FFFF00"/>
                </a:solidFill>
              </a:rPr>
              <a:t>Codeine</a:t>
            </a:r>
          </a:p>
          <a:p>
            <a:pPr marL="457200" indent="-457200" algn="l"/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 Most effective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</a:rPr>
              <a:t>antitussive</a:t>
            </a: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 More selective for cough centre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 Different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</a:rPr>
              <a:t>opioid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 receptors involved for cough suppression at doses lower than for analgesic action. </a:t>
            </a:r>
          </a:p>
          <a:p>
            <a:pPr marL="457200" indent="-457200" algn="l"/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457200" indent="-457200" algn="l"/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800" b="1" u="sng" dirty="0" smtClean="0">
                <a:solidFill>
                  <a:srgbClr val="00B0F0"/>
                </a:solidFill>
              </a:rPr>
              <a:t>Adverse effects</a:t>
            </a:r>
            <a:r>
              <a:rPr lang="en-US" sz="2800" b="1" dirty="0" smtClean="0">
                <a:solidFill>
                  <a:srgbClr val="00B0F0"/>
                </a:solidFill>
              </a:rPr>
              <a:t>: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Sedation, nausea, constipation, respiratory depression.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Abuse liability is low, but present.</a:t>
            </a:r>
          </a:p>
          <a:p>
            <a:pPr marL="457200" indent="-457200" algn="l"/>
            <a:r>
              <a:rPr lang="en-US" sz="3200" b="1" u="sng" dirty="0" smtClean="0">
                <a:solidFill>
                  <a:srgbClr val="00B0F0"/>
                </a:solidFill>
              </a:rPr>
              <a:t>C/I: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Asthma, pt with respiratory reserve.</a:t>
            </a:r>
          </a:p>
          <a:p>
            <a:pPr marL="457200" indent="-457200" algn="l"/>
            <a:endParaRPr lang="en-US" sz="2800" b="1" dirty="0" smtClean="0">
              <a:solidFill>
                <a:schemeClr val="bg1"/>
              </a:solidFill>
            </a:endParaRPr>
          </a:p>
          <a:p>
            <a:pPr marL="457200" indent="-457200" algn="l"/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code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304800"/>
            <a:ext cx="219096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OPIOID  ANTITUSSIVES</a:t>
            </a:r>
            <a:endParaRPr lang="en-US" b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10600" cy="3276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 			</a:t>
            </a:r>
            <a:r>
              <a:rPr lang="en-US" sz="2800" b="1" u="sng" dirty="0" smtClean="0">
                <a:solidFill>
                  <a:srgbClr val="FFFF00"/>
                </a:solidFill>
              </a:rPr>
              <a:t>PHOLCODIENE</a:t>
            </a:r>
            <a:endParaRPr lang="en-US" sz="3200" b="1" u="sng" dirty="0" smtClean="0">
              <a:solidFill>
                <a:srgbClr val="FFFF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Similar in efficacy as </a:t>
            </a:r>
            <a:r>
              <a:rPr lang="en-US" sz="2800" dirty="0" err="1" smtClean="0"/>
              <a:t>antitussive</a:t>
            </a:r>
            <a:r>
              <a:rPr lang="en-US" sz="2800" dirty="0" smtClean="0"/>
              <a:t> to codeine,</a:t>
            </a:r>
          </a:p>
          <a:p>
            <a:pPr algn="l"/>
            <a:r>
              <a:rPr lang="en-US" sz="2800" dirty="0" smtClean="0"/>
              <a:t>      but has longer duration of action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/>
              <a:t>   low liability of addiction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/>
              <a:t>   No analgesic  property.</a:t>
            </a:r>
          </a:p>
        </p:txBody>
      </p:sp>
      <p:pic>
        <p:nvPicPr>
          <p:cNvPr id="4" name="Picture 3" descr="Pholocodine_200m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4495800"/>
            <a:ext cx="3848100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 OPIOID  ANTITUSSIVES</a:t>
            </a:r>
            <a:endParaRPr lang="en-US" b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2209800"/>
            <a:ext cx="9144000" cy="5867400"/>
          </a:xfrm>
        </p:spPr>
        <p:txBody>
          <a:bodyPr>
            <a:normAutofit/>
          </a:bodyPr>
          <a:lstStyle/>
          <a:p>
            <a:pPr marL="609600" indent="-609600" algn="l"/>
            <a:r>
              <a:rPr lang="en-US" sz="2800" b="1" dirty="0" smtClean="0">
                <a:solidFill>
                  <a:schemeClr val="bg1"/>
                </a:solidFill>
              </a:rPr>
              <a:t>                   	 	</a:t>
            </a:r>
            <a:r>
              <a:rPr lang="en-US" sz="3200" b="1" u="sng" dirty="0" smtClean="0">
                <a:solidFill>
                  <a:srgbClr val="00B0F0"/>
                </a:solidFill>
              </a:rPr>
              <a:t>DEXTROMETHORPHAN</a:t>
            </a:r>
          </a:p>
          <a:p>
            <a:pPr marL="609600" indent="-609600" algn="l"/>
            <a:r>
              <a:rPr lang="en-US" sz="3200" b="1" dirty="0" smtClean="0">
                <a:solidFill>
                  <a:srgbClr val="00B0F0"/>
                </a:solidFill>
              </a:rPr>
              <a:t> </a:t>
            </a:r>
          </a:p>
          <a:p>
            <a:pPr marL="609600" indent="-609600" algn="l"/>
            <a:r>
              <a:rPr lang="en-US" sz="2800" b="1" dirty="0" smtClean="0">
                <a:solidFill>
                  <a:schemeClr val="bg1"/>
                </a:solidFill>
              </a:rPr>
              <a:t>       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MOA:</a:t>
            </a:r>
          </a:p>
          <a:p>
            <a:pPr marL="609600" indent="-609600" algn="l"/>
            <a:r>
              <a:rPr lang="en-US" sz="2800" dirty="0" smtClean="0">
                <a:solidFill>
                  <a:schemeClr val="bg1"/>
                </a:solidFill>
              </a:rPr>
              <a:t>     </a:t>
            </a:r>
            <a:r>
              <a:rPr lang="en-US" sz="2800" dirty="0" smtClean="0"/>
              <a:t>  Controls cough spasm by increasing the threshold of cough centre</a:t>
            </a:r>
          </a:p>
          <a:p>
            <a:pPr marL="609600" indent="-609600" algn="l"/>
            <a:r>
              <a:rPr lang="en-US" sz="2800" b="1" dirty="0" smtClean="0">
                <a:solidFill>
                  <a:srgbClr val="92D050"/>
                </a:solidFill>
              </a:rPr>
              <a:t>      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ADVANTAGES:</a:t>
            </a:r>
          </a:p>
          <a:p>
            <a:pPr marL="990600" lvl="1" indent="-533400" algn="l">
              <a:buFont typeface="Wingdings" pitchFamily="2" charset="2"/>
              <a:buChar char="Ø"/>
            </a:pPr>
            <a:r>
              <a:rPr lang="en-US" dirty="0" smtClean="0">
                <a:solidFill>
                  <a:srgbClr val="92D050"/>
                </a:solidFill>
              </a:rPr>
              <a:t>   </a:t>
            </a:r>
            <a:r>
              <a:rPr lang="en-US" dirty="0" smtClean="0"/>
              <a:t>Does not depress </a:t>
            </a:r>
            <a:r>
              <a:rPr lang="en-US" dirty="0" err="1" smtClean="0"/>
              <a:t>mucociliary</a:t>
            </a:r>
            <a:r>
              <a:rPr lang="en-US" dirty="0" smtClean="0"/>
              <a:t> function</a:t>
            </a:r>
          </a:p>
          <a:p>
            <a:pPr marL="990600" lvl="1" indent="-533400" algn="l">
              <a:buFont typeface="Wingdings" pitchFamily="2" charset="2"/>
              <a:buChar char="Ø"/>
            </a:pPr>
            <a:r>
              <a:rPr lang="en-US" dirty="0" smtClean="0"/>
              <a:t>   No CNS depression</a:t>
            </a:r>
          </a:p>
          <a:p>
            <a:pPr marL="990600" lvl="1" indent="-533400" algn="l">
              <a:buFont typeface="Wingdings" pitchFamily="2" charset="2"/>
              <a:buChar char="Ø"/>
            </a:pPr>
            <a:r>
              <a:rPr lang="en-US" dirty="0" smtClean="0"/>
              <a:t>   No addiction potential</a:t>
            </a:r>
          </a:p>
          <a:p>
            <a:pPr marL="990600" lvl="1" indent="-533400" algn="l">
              <a:buFont typeface="Wingdings" pitchFamily="2" charset="2"/>
              <a:buChar char="Ø"/>
            </a:pPr>
            <a:r>
              <a:rPr lang="en-US" dirty="0" smtClean="0"/>
              <a:t>   Less constipation than codeine </a:t>
            </a:r>
          </a:p>
          <a:p>
            <a:pPr marL="990600" lvl="1" indent="-533400" algn="l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SIDE EFFECTS:</a:t>
            </a:r>
          </a:p>
          <a:p>
            <a:pPr marL="990600" lvl="1" indent="-533400" algn="l">
              <a:buFont typeface="Wingdings" pitchFamily="2" charset="2"/>
              <a:buChar char="Ø"/>
            </a:pPr>
            <a:r>
              <a:rPr lang="en-US" dirty="0" smtClean="0"/>
              <a:t>Dizziness, nausea, drowsiness, ataxia</a:t>
            </a:r>
          </a:p>
          <a:p>
            <a:pPr marL="990600" lvl="1" indent="-533400" algn="l"/>
            <a:endParaRPr lang="en-US" dirty="0" smtClean="0">
              <a:solidFill>
                <a:schemeClr val="bg1"/>
              </a:solidFill>
            </a:endParaRPr>
          </a:p>
          <a:p>
            <a:pPr marL="609600" indent="-609600" algn="l"/>
            <a:endParaRPr lang="en-US" sz="2800" b="1" dirty="0" smtClean="0">
              <a:solidFill>
                <a:schemeClr val="bg1"/>
              </a:solidFill>
            </a:endParaRPr>
          </a:p>
          <a:p>
            <a:pPr marL="609600" indent="-609600" algn="l"/>
            <a:endParaRPr lang="en-US" sz="2800" b="1" dirty="0" smtClean="0">
              <a:solidFill>
                <a:schemeClr val="bg1"/>
              </a:solidFill>
            </a:endParaRPr>
          </a:p>
          <a:p>
            <a:pPr marL="609600" indent="-609600" algn="l"/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 OPIOID  ANTITUSSIVES</a:t>
            </a:r>
            <a:endParaRPr lang="en-US" b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610600" cy="434340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NOSCAPINE</a:t>
            </a:r>
          </a:p>
          <a:p>
            <a:endParaRPr lang="en-US" sz="3600" b="1" u="sng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2800" dirty="0" smtClean="0"/>
              <a:t>Nearly equipotent </a:t>
            </a:r>
            <a:r>
              <a:rPr lang="en-US" sz="2800" dirty="0" err="1" smtClean="0"/>
              <a:t>antitussive</a:t>
            </a:r>
            <a:r>
              <a:rPr lang="en-US" sz="2800" dirty="0" smtClean="0"/>
              <a:t> as codeine.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/>
              <a:t>    Especially useful in spasmodic cough.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/>
              <a:t>    No analgesic or dependence inducing  properties</a:t>
            </a:r>
          </a:p>
          <a:p>
            <a:pPr algn="l"/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en-US" sz="2800" b="1" dirty="0" smtClean="0"/>
              <a:t>SIDE EFFECTS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Headache,nausea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,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bronchoconstriction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in asthmatics</a:t>
            </a:r>
          </a:p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    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NON OPIOID  ANTITUSSIVES</a:t>
            </a:r>
            <a:endParaRPr lang="en-US" b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763000" cy="52578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		    </a:t>
            </a:r>
            <a:r>
              <a:rPr lang="en-US" sz="3200" b="1" u="sng" dirty="0" smtClean="0">
                <a:solidFill>
                  <a:srgbClr val="92D050"/>
                </a:solidFill>
              </a:rPr>
              <a:t>BENZONATATE:</a:t>
            </a:r>
          </a:p>
          <a:p>
            <a:pPr algn="l">
              <a:lnSpc>
                <a:spcPct val="90000"/>
              </a:lnSpc>
            </a:pPr>
            <a:endParaRPr lang="en-US" sz="2800" b="1" u="sng" dirty="0" smtClean="0">
              <a:solidFill>
                <a:srgbClr val="FFFF0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Chemically related to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tetracaine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l">
              <a:lnSpc>
                <a:spcPct val="90000"/>
              </a:lnSpc>
            </a:pPr>
            <a:endParaRPr lang="en-US" sz="28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	</a:t>
            </a:r>
            <a:r>
              <a:rPr lang="en-US" sz="32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MOA</a:t>
            </a:r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: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Reduces the cough reflex by anesthetizing the stretch receptors in the respiratory passages, lungs and pleura.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Has some central effects also.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endParaRPr lang="en-US" sz="28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32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Adverse Effects:</a:t>
            </a:r>
          </a:p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rgbClr val="FFFF00"/>
                </a:solidFill>
              </a:rPr>
              <a:t>Headache, dizziness, </a:t>
            </a:r>
            <a:r>
              <a:rPr lang="en-US" sz="2800" dirty="0" err="1" smtClean="0">
                <a:solidFill>
                  <a:srgbClr val="FFFF00"/>
                </a:solidFill>
              </a:rPr>
              <a:t>pruritis,nasal</a:t>
            </a:r>
            <a:r>
              <a:rPr lang="en-US" sz="2800" dirty="0" smtClean="0">
                <a:solidFill>
                  <a:srgbClr val="FFFF00"/>
                </a:solidFill>
              </a:rPr>
              <a:t> congestion, burning of eyes &amp; tightness in chest.</a:t>
            </a:r>
          </a:p>
        </p:txBody>
      </p:sp>
      <p:pic>
        <p:nvPicPr>
          <p:cNvPr id="4" name="Picture 3" descr="b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219200"/>
            <a:ext cx="2438400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titussives Expectorants and Mucolyt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1600200"/>
            <a:ext cx="9144000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1143000"/>
            <a:ext cx="8763000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2895600"/>
            <a:ext cx="9296400" cy="3886200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ANTIHISTAMINES</a:t>
            </a:r>
            <a:endParaRPr lang="en-US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686800" cy="40386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Relieves cough due to their sedative and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anticholinergic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actions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Decreased secretion in productive cough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lack selectivity for cough centre.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Especially helpful in allergic cough.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800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nd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generation antihistamines - ineffective</a:t>
            </a:r>
          </a:p>
          <a:p>
            <a:pPr algn="l">
              <a:defRPr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antihistamine-animation_e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4495800"/>
            <a:ext cx="5257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8534400" cy="2895600"/>
          </a:xfrm>
        </p:spPr>
        <p:txBody>
          <a:bodyPr>
            <a:normAutofit/>
          </a:bodyPr>
          <a:lstStyle/>
          <a:p>
            <a:endParaRPr lang="en-IN" sz="4800" b="1" dirty="0" smtClean="0">
              <a:solidFill>
                <a:srgbClr val="FFFF00"/>
              </a:solidFill>
            </a:endParaRPr>
          </a:p>
          <a:p>
            <a:pPr algn="ctr"/>
            <a:r>
              <a:rPr lang="en-IN" sz="4800" b="1" i="1" dirty="0" smtClean="0">
                <a:solidFill>
                  <a:srgbClr val="FFFF00"/>
                </a:solidFill>
              </a:rPr>
              <a:t>ANTI  TUSSIVES &amp; OTHER COUGH SUPPRESSANTS</a:t>
            </a:r>
          </a:p>
        </p:txBody>
      </p:sp>
      <p:pic>
        <p:nvPicPr>
          <p:cNvPr id="4" name="Picture 3" descr="Flu2_tn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28600"/>
            <a:ext cx="2755622" cy="3911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PERIPHERAL  ANTITUSSIVES</a:t>
            </a:r>
            <a:endParaRPr lang="en-US" b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8610600" cy="548640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solidFill>
                  <a:srgbClr val="FFFF00"/>
                </a:solidFill>
              </a:rPr>
              <a:t>DEMULCENTS</a:t>
            </a:r>
          </a:p>
          <a:p>
            <a:endParaRPr lang="en-US" sz="2800" b="1" u="sng" dirty="0" smtClean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    Soothing of throat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    Promotes salivation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     Inhibit afferent impulses from inflamed pharyngeal     mucosa.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     </a:t>
            </a:r>
            <a:r>
              <a:rPr lang="en-US" sz="2800" b="1" u="sng" dirty="0" smtClean="0">
                <a:solidFill>
                  <a:schemeClr val="tx1">
                    <a:lumMod val="95000"/>
                  </a:schemeClr>
                </a:solidFill>
              </a:rPr>
              <a:t>Lozenges ; </a:t>
            </a:r>
          </a:p>
          <a:p>
            <a:pPr algn="l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            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</a:rPr>
              <a:t>small,sometimes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 medicated tab dissolved slowly in mouth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     </a:t>
            </a:r>
            <a:r>
              <a:rPr lang="en-US" sz="2800" b="1" u="sng" dirty="0" err="1" smtClean="0">
                <a:solidFill>
                  <a:schemeClr val="tx1">
                    <a:lumMod val="95000"/>
                  </a:schemeClr>
                </a:solidFill>
              </a:rPr>
              <a:t>Linctus</a:t>
            </a:r>
            <a:endParaRPr lang="en-US" sz="2800" b="1" u="sng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          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</a:rPr>
              <a:t>viscous,sticky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 syrup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EXPECTORANTS</a:t>
            </a:r>
            <a:endParaRPr lang="en-US" b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610600" cy="2438400"/>
          </a:xfrm>
        </p:spPr>
        <p:txBody>
          <a:bodyPr>
            <a:normAutofit/>
          </a:bodyPr>
          <a:lstStyle/>
          <a:p>
            <a:pPr algn="l">
              <a:buFont typeface="Courier New" pitchFamily="49" charset="0"/>
              <a:buChar char="o"/>
            </a:pPr>
            <a:r>
              <a:rPr lang="en-US" sz="2800" dirty="0" smtClean="0"/>
              <a:t> These are the drugs which make the cough more  productive by loosening and liquefying bronchial secretions. </a:t>
            </a:r>
          </a:p>
          <a:p>
            <a:pPr algn="l"/>
            <a:endParaRPr lang="en-US" sz="2800" dirty="0" smtClean="0"/>
          </a:p>
          <a:p>
            <a:pPr algn="l">
              <a:buFont typeface="Courier New" pitchFamily="49" charset="0"/>
              <a:buChar char="o"/>
            </a:pPr>
            <a:r>
              <a:rPr lang="en-US" sz="2800" dirty="0" smtClean="0"/>
              <a:t>  Also known as </a:t>
            </a:r>
            <a:r>
              <a:rPr lang="en-US" sz="2800" dirty="0" err="1" smtClean="0"/>
              <a:t>Mucokinetics</a:t>
            </a:r>
            <a:r>
              <a:rPr lang="en-US" sz="2800" dirty="0" smtClean="0"/>
              <a:t>.</a:t>
            </a:r>
          </a:p>
        </p:txBody>
      </p:sp>
      <p:pic>
        <p:nvPicPr>
          <p:cNvPr id="4" name="Picture 3" descr="HG_605_30_SuppressantsExpectorants_640X480.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4038600"/>
            <a:ext cx="4267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BRONCHIAL SECRETION EXPULSION ENHANCER</a:t>
            </a:r>
            <a:endParaRPr lang="en-US" b="1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763000" cy="56388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			</a:t>
            </a: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			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GUAIPHENISEN </a:t>
            </a:r>
          </a:p>
          <a:p>
            <a:pPr algn="l">
              <a:lnSpc>
                <a:spcPct val="90000"/>
              </a:lnSpc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3200" b="1" u="sng" dirty="0" smtClean="0"/>
              <a:t>MOA</a:t>
            </a:r>
            <a:r>
              <a:rPr lang="en-US" sz="3200" b="1" dirty="0" smtClean="0"/>
              <a:t>:</a:t>
            </a:r>
          </a:p>
          <a:p>
            <a:pPr algn="l">
              <a:lnSpc>
                <a:spcPct val="90000"/>
              </a:lnSpc>
            </a:pPr>
            <a:endParaRPr lang="en-US" sz="3200" b="1" u="sng" dirty="0" smtClean="0"/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Decrease sputum viscosity and increase sputum volume thereby decreasing difficulty in expectoration</a:t>
            </a:r>
          </a:p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O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nly FDA Approved expectorant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.</a:t>
            </a:r>
          </a:p>
          <a:p>
            <a:pPr algn="l">
              <a:lnSpc>
                <a:spcPct val="90000"/>
              </a:lnSpc>
            </a:pPr>
            <a:endParaRPr lang="en-US" sz="2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3200" b="1" u="sng" dirty="0" smtClean="0"/>
              <a:t>Uses: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For symptomatic relief of productive cough in the presence of mucus in respiratory tract.</a:t>
            </a:r>
          </a:p>
          <a:p>
            <a:pPr algn="l">
              <a:lnSpc>
                <a:spcPct val="90000"/>
              </a:lnSpc>
            </a:pPr>
            <a:endParaRPr lang="en-US" sz="2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u="sng" dirty="0" smtClean="0"/>
              <a:t>Adverse effects</a:t>
            </a:r>
            <a:r>
              <a:rPr lang="en-US" sz="3200" u="sng" dirty="0" smtClean="0"/>
              <a:t>: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Gastric disturbances and drowsiness.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itussives Expectorants and Mucolyt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5105400" y="2895600"/>
            <a:ext cx="4038600" cy="3886200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66800" y="5029200"/>
            <a:ext cx="4038600" cy="1752600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BRONCHIAL SECRETION EXPULSION ENHANCER</a:t>
            </a:r>
            <a:endParaRPr lang="en-US" b="1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763000" cy="40386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Sodium and potassium citrate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00B0F0"/>
                </a:solidFill>
              </a:rPr>
              <a:t>Increase bronchial secretion by salt action</a:t>
            </a:r>
          </a:p>
          <a:p>
            <a:pPr algn="ctr">
              <a:lnSpc>
                <a:spcPct val="90000"/>
              </a:lnSpc>
            </a:pPr>
            <a:endParaRPr lang="en-US" sz="2800" dirty="0" smtClean="0">
              <a:solidFill>
                <a:srgbClr val="00B0F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Potassium iodide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00B0F0"/>
                </a:solidFill>
              </a:rPr>
              <a:t>Thinning of mucous secretion making them less sticky</a:t>
            </a:r>
          </a:p>
          <a:p>
            <a:pPr algn="ctr">
              <a:lnSpc>
                <a:spcPct val="90000"/>
              </a:lnSpc>
            </a:pPr>
            <a:endParaRPr lang="en-US" sz="2800" dirty="0" smtClean="0">
              <a:solidFill>
                <a:srgbClr val="00B0F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Ammonium chloride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00B0F0"/>
                </a:solidFill>
              </a:rPr>
              <a:t>Thinning of mucous secretion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  MUCOLYTICS</a:t>
            </a:r>
            <a:endParaRPr lang="en-US" b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763000" cy="3581400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Inhalational </a:t>
            </a:r>
            <a:r>
              <a:rPr lang="en-IN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Mucolytics</a:t>
            </a:r>
            <a:endParaRPr lang="en-IN" sz="3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en-IN" sz="3600" dirty="0" smtClean="0">
                <a:solidFill>
                  <a:schemeClr val="bg1"/>
                </a:solidFill>
              </a:rPr>
              <a:t>                               </a:t>
            </a:r>
            <a:r>
              <a:rPr lang="en-IN" sz="3600" dirty="0" err="1" smtClean="0">
                <a:solidFill>
                  <a:schemeClr val="tx1">
                    <a:lumMod val="95000"/>
                  </a:schemeClr>
                </a:solidFill>
              </a:rPr>
              <a:t>Acetylcysteine</a:t>
            </a:r>
            <a:endParaRPr lang="en-IN" sz="36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defRPr/>
            </a:pPr>
            <a:r>
              <a:rPr lang="en-IN" sz="36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 </a:t>
            </a:r>
            <a:r>
              <a:rPr lang="en-IN" sz="3600" smtClean="0">
                <a:solidFill>
                  <a:schemeClr val="tx1">
                    <a:lumMod val="95000"/>
                  </a:schemeClr>
                </a:solidFill>
              </a:rPr>
              <a:t>Tyloxapol</a:t>
            </a:r>
            <a:endParaRPr lang="en-IN" sz="36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defRPr/>
            </a:pPr>
            <a:endParaRPr lang="en-IN" sz="36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defRPr/>
            </a:pPr>
            <a:r>
              <a:rPr lang="en-IN" sz="3600" b="1" dirty="0" smtClean="0">
                <a:solidFill>
                  <a:schemeClr val="tx1">
                    <a:lumMod val="95000"/>
                  </a:schemeClr>
                </a:solidFill>
              </a:rPr>
              <a:t>                      </a:t>
            </a:r>
            <a:r>
              <a:rPr lang="en-IN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Oral </a:t>
            </a:r>
            <a:r>
              <a:rPr lang="en-IN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Mucolytics</a:t>
            </a:r>
            <a:endParaRPr lang="en-IN" sz="3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en-IN" sz="3600" dirty="0" smtClean="0">
                <a:solidFill>
                  <a:schemeClr val="bg1"/>
                </a:solidFill>
              </a:rPr>
              <a:t>                               </a:t>
            </a:r>
            <a:r>
              <a:rPr lang="en-IN" sz="3600" dirty="0" err="1" smtClean="0">
                <a:solidFill>
                  <a:schemeClr val="tx1">
                    <a:lumMod val="95000"/>
                  </a:schemeClr>
                </a:solidFill>
              </a:rPr>
              <a:t>Bromhexine</a:t>
            </a:r>
            <a:endParaRPr lang="en-IN" sz="36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defRPr/>
            </a:pPr>
            <a:r>
              <a:rPr lang="en-IN" sz="36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 </a:t>
            </a:r>
            <a:r>
              <a:rPr lang="en-IN" sz="3600" dirty="0" err="1" smtClean="0">
                <a:solidFill>
                  <a:schemeClr val="tx1">
                    <a:lumMod val="95000"/>
                  </a:schemeClr>
                </a:solidFill>
              </a:rPr>
              <a:t>Carbocysteine</a:t>
            </a:r>
            <a:endParaRPr lang="en-IN" sz="36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INHALATIONAL MUCOLYTICS</a:t>
            </a:r>
            <a:endParaRPr lang="en-US" b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763000" cy="3657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 			</a:t>
            </a:r>
            <a:r>
              <a:rPr lang="en-US" sz="3200" dirty="0" smtClean="0">
                <a:solidFill>
                  <a:srgbClr val="00B0F0"/>
                </a:solidFill>
              </a:rPr>
              <a:t>ACETYLCYSTEINE </a:t>
            </a:r>
          </a:p>
          <a:p>
            <a:pPr algn="l"/>
            <a:endParaRPr lang="en-US" sz="3200" dirty="0" smtClean="0">
              <a:solidFill>
                <a:srgbClr val="00B0F0"/>
              </a:solidFill>
            </a:endParaRPr>
          </a:p>
          <a:p>
            <a:pPr algn="l"/>
            <a:r>
              <a:rPr lang="en-US" sz="3200" b="1" dirty="0" smtClean="0">
                <a:solidFill>
                  <a:srgbClr val="00B050"/>
                </a:solidFill>
              </a:rPr>
              <a:t>    MOA:         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800" dirty="0" smtClean="0"/>
              <a:t>It opens disulphide bonds in the </a:t>
            </a:r>
            <a:r>
              <a:rPr lang="en-US" sz="2800" dirty="0" err="1" smtClean="0"/>
              <a:t>mucoproteins</a:t>
            </a:r>
            <a:r>
              <a:rPr lang="en-US" sz="2800" dirty="0" smtClean="0"/>
              <a:t> present in the sputum making it less viscid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/>
              <a:t> Has to be administered directly into the respiratory tract.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err="1" smtClean="0"/>
              <a:t>Nebulized</a:t>
            </a:r>
            <a:r>
              <a:rPr lang="en-US" sz="2800" dirty="0" smtClean="0"/>
              <a:t> or instilled through </a:t>
            </a:r>
            <a:r>
              <a:rPr lang="en-US" sz="2800" dirty="0" err="1" smtClean="0"/>
              <a:t>tracheostomy</a:t>
            </a:r>
            <a:r>
              <a:rPr lang="en-US" sz="2800" dirty="0" smtClean="0"/>
              <a:t> tube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itussives Expectorants and Mucolyt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ORAL MUCOLYTICS</a:t>
            </a:r>
            <a:endParaRPr lang="en-US" b="1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763000" cy="4724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 smtClean="0"/>
              <a:t> 			</a:t>
            </a:r>
            <a:r>
              <a:rPr lang="en-US" sz="3200" b="1" dirty="0" smtClean="0">
                <a:solidFill>
                  <a:srgbClr val="00B0F0"/>
                </a:solidFill>
              </a:rPr>
              <a:t>BROMHEXINE</a:t>
            </a:r>
          </a:p>
          <a:p>
            <a:pPr algn="l"/>
            <a:r>
              <a:rPr lang="en-US" sz="2800" b="1" u="sng" dirty="0" smtClean="0">
                <a:solidFill>
                  <a:schemeClr val="bg1"/>
                </a:solidFill>
              </a:rPr>
              <a:t>MOA</a:t>
            </a:r>
          </a:p>
          <a:p>
            <a:pPr algn="l"/>
            <a:r>
              <a:rPr lang="en-US" sz="2800" dirty="0" smtClean="0"/>
              <a:t>   It produces fragmentation of </a:t>
            </a:r>
            <a:r>
              <a:rPr lang="en-US" sz="2800" dirty="0" err="1" smtClean="0"/>
              <a:t>mucopolysaccharide</a:t>
            </a:r>
            <a:r>
              <a:rPr lang="en-US" sz="2800" dirty="0" smtClean="0"/>
              <a:t> </a:t>
            </a:r>
            <a:r>
              <a:rPr lang="en-US" sz="2800" dirty="0" err="1" smtClean="0"/>
              <a:t>fibres</a:t>
            </a:r>
            <a:r>
              <a:rPr lang="en-US" sz="2800" dirty="0" smtClean="0"/>
              <a:t> in sputum which reduces its viscosity.</a:t>
            </a:r>
          </a:p>
          <a:p>
            <a:pPr algn="l"/>
            <a:endParaRPr lang="en-US" sz="2800" dirty="0" smtClean="0">
              <a:solidFill>
                <a:srgbClr val="00B050"/>
              </a:solidFill>
            </a:endParaRPr>
          </a:p>
          <a:p>
            <a:pPr algn="l"/>
            <a:r>
              <a:rPr lang="en-US" sz="3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Clinical uses:</a:t>
            </a:r>
          </a:p>
          <a:p>
            <a:pPr algn="l"/>
            <a:r>
              <a:rPr lang="en-US" sz="2800" dirty="0" smtClean="0">
                <a:solidFill>
                  <a:srgbClr val="00B050"/>
                </a:solidFill>
              </a:rPr>
              <a:t>   </a:t>
            </a:r>
            <a:r>
              <a:rPr lang="en-US" sz="2800" dirty="0" smtClean="0"/>
              <a:t>Chronic bronchitis, bronchial asthma. </a:t>
            </a:r>
          </a:p>
          <a:p>
            <a:pPr algn="l"/>
            <a:endParaRPr lang="en-US" sz="2800" dirty="0" smtClean="0">
              <a:solidFill>
                <a:srgbClr val="00B050"/>
              </a:solidFill>
            </a:endParaRPr>
          </a:p>
          <a:p>
            <a:pPr algn="l"/>
            <a:r>
              <a:rPr lang="en-US" sz="3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Adverse effects: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l"/>
            <a:r>
              <a:rPr lang="en-US" sz="2800" dirty="0" smtClean="0">
                <a:solidFill>
                  <a:srgbClr val="00B050"/>
                </a:solidFill>
              </a:rPr>
              <a:t>   </a:t>
            </a:r>
            <a:r>
              <a:rPr lang="en-US" sz="2800" dirty="0" err="1" smtClean="0"/>
              <a:t>Rhinorrhoea</a:t>
            </a:r>
            <a:r>
              <a:rPr lang="en-US" sz="2800" dirty="0" smtClean="0"/>
              <a:t> , </a:t>
            </a:r>
            <a:r>
              <a:rPr lang="en-US" sz="2800" dirty="0" err="1" smtClean="0"/>
              <a:t>lacrimation</a:t>
            </a:r>
            <a:r>
              <a:rPr lang="en-US" sz="2800" dirty="0" smtClean="0"/>
              <a:t>, gastric</a:t>
            </a:r>
          </a:p>
          <a:p>
            <a:pPr algn="l"/>
            <a:r>
              <a:rPr lang="en-US" sz="2800" dirty="0" smtClean="0"/>
              <a:t>    </a:t>
            </a:r>
            <a:r>
              <a:rPr lang="en-US" sz="2800" dirty="0" err="1" smtClean="0"/>
              <a:t>irritation,hypersensitivity</a:t>
            </a:r>
            <a:r>
              <a:rPr lang="en-US" sz="28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itussives Expectorants and Mucolyt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762000"/>
          </a:xfrm>
        </p:spPr>
        <p:txBody>
          <a:bodyPr>
            <a:normAutofit/>
          </a:bodyPr>
          <a:lstStyle/>
          <a:p>
            <a:pPr algn="ctr"/>
            <a:r>
              <a:rPr lang="en-IN" b="1" dirty="0" smtClean="0"/>
              <a:t>COUGH 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8610600" cy="38862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IN" sz="2800" dirty="0" smtClean="0"/>
              <a:t>A protective reflex to remove foreign material and secretions from the bronchi and bronchioles</a:t>
            </a:r>
          </a:p>
          <a:p>
            <a:pPr algn="l">
              <a:buFont typeface="Wingdings" pitchFamily="2" charset="2"/>
              <a:buChar char="Ø"/>
            </a:pPr>
            <a:r>
              <a:rPr lang="en-IN" sz="2800" dirty="0" smtClean="0"/>
              <a:t> Occurs due to stimulation of </a:t>
            </a:r>
            <a:r>
              <a:rPr lang="en-IN" sz="2800" dirty="0" err="1" smtClean="0"/>
              <a:t>chemoreceptors</a:t>
            </a:r>
            <a:r>
              <a:rPr lang="en-IN" sz="2800" dirty="0" smtClean="0"/>
              <a:t> in </a:t>
            </a:r>
            <a:r>
              <a:rPr lang="en-IN" sz="2800" dirty="0" err="1" smtClean="0"/>
              <a:t>throat,resp</a:t>
            </a:r>
            <a:r>
              <a:rPr lang="en-IN" sz="2800" dirty="0" smtClean="0"/>
              <a:t> passages or stretch receptors in the lungs</a:t>
            </a:r>
          </a:p>
          <a:p>
            <a:pPr algn="l">
              <a:buFont typeface="Wingdings" pitchFamily="2" charset="2"/>
              <a:buChar char="Ø"/>
            </a:pPr>
            <a:r>
              <a:rPr lang="en-IN" sz="2800" dirty="0" smtClean="0"/>
              <a:t>May be productive or non productive</a:t>
            </a:r>
          </a:p>
          <a:p>
            <a:pPr algn="l"/>
            <a:endParaRPr lang="en-IN" sz="2800" dirty="0" smtClean="0">
              <a:solidFill>
                <a:schemeClr val="bg2"/>
              </a:solidFill>
            </a:endParaRPr>
          </a:p>
          <a:p>
            <a:r>
              <a:rPr lang="en-IN" sz="2800" dirty="0" smtClean="0">
                <a:solidFill>
                  <a:schemeClr val="bg2"/>
                </a:solidFill>
              </a:rPr>
              <a:t>       </a:t>
            </a:r>
            <a:r>
              <a:rPr lang="en-IN" sz="2800" i="1" dirty="0" smtClean="0">
                <a:solidFill>
                  <a:srgbClr val="FFFF00"/>
                </a:solidFill>
              </a:rPr>
              <a:t>Whenever possible ,treat the underlying cause,</a:t>
            </a:r>
          </a:p>
          <a:p>
            <a:r>
              <a:rPr lang="en-IN" sz="2800" i="1" dirty="0" smtClean="0">
                <a:solidFill>
                  <a:srgbClr val="FFFF00"/>
                </a:solidFill>
              </a:rPr>
              <a:t>                                         not the cough</a:t>
            </a:r>
          </a:p>
        </p:txBody>
      </p:sp>
      <p:pic>
        <p:nvPicPr>
          <p:cNvPr id="4" name="Picture 3" descr="ACH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04800"/>
            <a:ext cx="2514600" cy="1600200"/>
          </a:xfrm>
          <a:prstGeom prst="rect">
            <a:avLst/>
          </a:prstGeom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52400"/>
            <a:ext cx="2314575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_and_black_elegant_thank_you_cards-r4d2de02f7cbc40358e96cbbcee77f34a_xvua8_8byvr_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763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HP\Desktop\home-cough-diagr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8392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 tooltip="Close"/>
              </a:rPr>
              <a:t>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cough diagram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/>
              </a:rPr>
              <a:t>www.delsym.com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Image Search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Search Box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Search query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 tooltip="Close"/>
              </a:rPr>
              <a:t>X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cough diagram</a:t>
            </a:r>
            <a: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/>
              </a:rPr>
              <a:t>www.delsym.com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Image Search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Search Box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Search query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8436" name="Picture 4" descr="C:\Users\HP\Desktop\04_current_drugs_for_th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0"/>
            <a:ext cx="9525000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IN" b="1" dirty="0" smtClean="0"/>
              <a:t>COUGH  - ETIOLOGY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7003256" cy="5562600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§"/>
            </a:pPr>
            <a:r>
              <a:rPr lang="en-IN" sz="2800" dirty="0" smtClean="0">
                <a:solidFill>
                  <a:srgbClr val="FFC000"/>
                </a:solidFill>
              </a:rPr>
              <a:t>Inflammation in respiratory tract </a:t>
            </a:r>
            <a:r>
              <a:rPr lang="en-IN" sz="2800" dirty="0" err="1" smtClean="0"/>
              <a:t>e.g</a:t>
            </a:r>
            <a:endParaRPr lang="en-IN" sz="2800" dirty="0" smtClean="0"/>
          </a:p>
          <a:p>
            <a:pPr algn="l">
              <a:buNone/>
            </a:pPr>
            <a:r>
              <a:rPr lang="en-IN" sz="2800" dirty="0" smtClean="0"/>
              <a:t>                  bacterial – antibiotics</a:t>
            </a:r>
          </a:p>
          <a:p>
            <a:pPr algn="l">
              <a:buNone/>
            </a:pPr>
            <a:r>
              <a:rPr lang="en-IN" sz="2800" dirty="0" smtClean="0"/>
              <a:t>                  viral – usually self limiting</a:t>
            </a:r>
          </a:p>
          <a:p>
            <a:pPr algn="l">
              <a:buNone/>
            </a:pPr>
            <a:r>
              <a:rPr lang="en-IN" sz="2800" dirty="0" smtClean="0"/>
              <a:t>                  Tuberculosis – ATT</a:t>
            </a:r>
          </a:p>
          <a:p>
            <a:pPr algn="l">
              <a:buFont typeface="Wingdings" pitchFamily="2" charset="2"/>
              <a:buChar char="§"/>
            </a:pPr>
            <a:r>
              <a:rPr lang="en-IN" sz="2800" dirty="0" smtClean="0">
                <a:solidFill>
                  <a:srgbClr val="FFC000"/>
                </a:solidFill>
              </a:rPr>
              <a:t>Asthma</a:t>
            </a:r>
            <a:r>
              <a:rPr lang="en-IN" sz="2800" dirty="0" smtClean="0"/>
              <a:t> – Anti asthmatic</a:t>
            </a:r>
          </a:p>
          <a:p>
            <a:pPr algn="l">
              <a:buFont typeface="Wingdings" pitchFamily="2" charset="2"/>
              <a:buChar char="§"/>
            </a:pPr>
            <a:r>
              <a:rPr lang="en-IN" sz="2800" dirty="0" smtClean="0">
                <a:solidFill>
                  <a:srgbClr val="FFC000"/>
                </a:solidFill>
              </a:rPr>
              <a:t>PND</a:t>
            </a:r>
            <a:r>
              <a:rPr lang="en-IN" sz="2800" dirty="0" smtClean="0"/>
              <a:t> (allergic , sinusitis)</a:t>
            </a:r>
          </a:p>
          <a:p>
            <a:pPr algn="l">
              <a:buFont typeface="Wingdings" pitchFamily="2" charset="2"/>
              <a:buChar char="§"/>
            </a:pPr>
            <a:r>
              <a:rPr lang="en-IN" sz="2800" dirty="0" smtClean="0">
                <a:solidFill>
                  <a:srgbClr val="FFC000"/>
                </a:solidFill>
              </a:rPr>
              <a:t>Chronic reflux with aspiration </a:t>
            </a:r>
            <a:r>
              <a:rPr lang="en-IN" sz="2800" dirty="0" smtClean="0"/>
              <a:t>– H2 antagonist/ proton pump inhibitors</a:t>
            </a:r>
          </a:p>
          <a:p>
            <a:pPr algn="l">
              <a:buFont typeface="Wingdings" pitchFamily="2" charset="2"/>
              <a:buChar char="§"/>
            </a:pPr>
            <a:r>
              <a:rPr lang="en-IN" sz="2800" dirty="0" smtClean="0">
                <a:solidFill>
                  <a:srgbClr val="FFC000"/>
                </a:solidFill>
              </a:rPr>
              <a:t>Neoplasm</a:t>
            </a:r>
          </a:p>
          <a:p>
            <a:pPr algn="l">
              <a:buFont typeface="Wingdings" pitchFamily="2" charset="2"/>
              <a:buChar char="§"/>
            </a:pPr>
            <a:r>
              <a:rPr lang="en-IN" sz="2800" dirty="0" smtClean="0">
                <a:solidFill>
                  <a:srgbClr val="FFC000"/>
                </a:solidFill>
              </a:rPr>
              <a:t>ACE inhibitors associated cough </a:t>
            </a:r>
            <a:r>
              <a:rPr lang="en-IN" sz="2800" dirty="0" smtClean="0"/>
              <a:t>– substitute the drug like </a:t>
            </a:r>
            <a:r>
              <a:rPr lang="en-IN" sz="2800" dirty="0" err="1" smtClean="0"/>
              <a:t>losartan</a:t>
            </a:r>
            <a:r>
              <a:rPr lang="en-IN" sz="2800" dirty="0" smtClean="0"/>
              <a:t> (ARBs)</a:t>
            </a:r>
          </a:p>
          <a:p>
            <a:pPr algn="l">
              <a:buFont typeface="Wingdings" pitchFamily="2" charset="2"/>
              <a:buChar char="§"/>
            </a:pPr>
            <a:r>
              <a:rPr lang="en-IN" sz="2800" dirty="0" smtClean="0">
                <a:solidFill>
                  <a:srgbClr val="FFC000"/>
                </a:solidFill>
              </a:rPr>
              <a:t>CCF</a:t>
            </a:r>
            <a:r>
              <a:rPr lang="en-IN" sz="2800" dirty="0" smtClean="0"/>
              <a:t> – specific treatment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 descr="coughing-sneezing-man-28472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457200"/>
            <a:ext cx="1968500" cy="2362200"/>
          </a:xfrm>
          <a:prstGeom prst="rect">
            <a:avLst/>
          </a:prstGeom>
        </p:spPr>
      </p:pic>
      <p:pic>
        <p:nvPicPr>
          <p:cNvPr id="7" name="Picture 6" descr="asth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2895600"/>
            <a:ext cx="1993900" cy="2057400"/>
          </a:xfrm>
          <a:prstGeom prst="rect">
            <a:avLst/>
          </a:prstGeom>
        </p:spPr>
      </p:pic>
      <p:pic>
        <p:nvPicPr>
          <p:cNvPr id="9" name="Picture 8" descr="article-new-thumbnail-ehow-images-a04-er-kv-acid-reflux-causes-symptoms-800x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5029200"/>
            <a:ext cx="2000250" cy="165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228600"/>
          <a:ext cx="8382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228600"/>
            <a:ext cx="2790825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8382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CLASSIFICATION – ANTI TUSSIVES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0" u="sng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6324600"/>
          </a:xfrm>
        </p:spPr>
        <p:txBody>
          <a:bodyPr numCol="1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</a:t>
            </a:r>
            <a:r>
              <a:rPr lang="en-US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u="sng" dirty="0" smtClean="0">
                <a:solidFill>
                  <a:srgbClr val="FFFF00"/>
                </a:solidFill>
              </a:rPr>
              <a:t>CENTRAL ANTITUSSIVES</a:t>
            </a:r>
          </a:p>
          <a:p>
            <a:pPr>
              <a:lnSpc>
                <a:spcPct val="90000"/>
              </a:lnSpc>
            </a:pPr>
            <a:endParaRPr lang="en-US" sz="2400" b="1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	            </a:t>
            </a:r>
            <a:r>
              <a:rPr lang="en-US" sz="2400" b="1" u="sng" dirty="0" smtClean="0">
                <a:solidFill>
                  <a:srgbClr val="92D050"/>
                </a:solidFill>
              </a:rPr>
              <a:t>OPIOIDS</a:t>
            </a:r>
            <a:r>
              <a:rPr lang="en-US" sz="2400" b="1" dirty="0" smtClean="0">
                <a:solidFill>
                  <a:schemeClr val="bg1"/>
                </a:solidFill>
              </a:rPr>
              <a:t>	</a:t>
            </a:r>
          </a:p>
          <a:p>
            <a:pPr lvl="4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Codeine</a:t>
            </a:r>
          </a:p>
          <a:p>
            <a:pPr lvl="4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err="1" smtClean="0"/>
              <a:t>Pholcodeine</a:t>
            </a:r>
            <a:endParaRPr lang="en-US" sz="2400" dirty="0" smtClean="0"/>
          </a:p>
          <a:p>
            <a:pPr lvl="4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err="1" smtClean="0"/>
              <a:t>Levopropoxyphene</a:t>
            </a:r>
            <a:endParaRPr lang="en-US" sz="2400" dirty="0" smtClean="0"/>
          </a:p>
          <a:p>
            <a:pPr lvl="4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err="1" smtClean="0"/>
              <a:t>Dextromethorphan</a:t>
            </a:r>
            <a:endParaRPr lang="en-US" sz="2400" dirty="0" smtClean="0"/>
          </a:p>
          <a:p>
            <a:pPr lvl="4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err="1" smtClean="0"/>
              <a:t>Noscapine</a:t>
            </a:r>
            <a:endParaRPr lang="en-US" sz="2400" dirty="0" smtClean="0"/>
          </a:p>
          <a:p>
            <a:pPr algn="l"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	      	</a:t>
            </a:r>
            <a:r>
              <a:rPr lang="en-US" sz="2400" b="1" u="sng" dirty="0" smtClean="0">
                <a:solidFill>
                  <a:srgbClr val="92D050"/>
                </a:solidFill>
              </a:rPr>
              <a:t>NON-OPIOIDS</a:t>
            </a:r>
          </a:p>
          <a:p>
            <a:pPr lvl="4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err="1" smtClean="0"/>
              <a:t>Benzonatate</a:t>
            </a:r>
            <a:endParaRPr lang="en-US" sz="2400" dirty="0" smtClean="0"/>
          </a:p>
          <a:p>
            <a:pPr lvl="4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Anti histamines</a:t>
            </a:r>
          </a:p>
          <a:p>
            <a:pPr lvl="4" algn="l"/>
            <a:r>
              <a:rPr lang="en-US" sz="2400" dirty="0" smtClean="0"/>
              <a:t>      </a:t>
            </a:r>
            <a:r>
              <a:rPr lang="en-US" sz="2400" dirty="0" err="1" smtClean="0"/>
              <a:t>Chlorpheniramine</a:t>
            </a:r>
            <a:endParaRPr lang="en-US" sz="2400" dirty="0" smtClean="0"/>
          </a:p>
          <a:p>
            <a:pPr lvl="4" algn="l"/>
            <a:r>
              <a:rPr lang="en-US" sz="2400" dirty="0" smtClean="0"/>
              <a:t>      </a:t>
            </a:r>
            <a:r>
              <a:rPr lang="en-US" sz="2400" dirty="0" err="1" smtClean="0"/>
              <a:t>Diphenhydramine</a:t>
            </a:r>
            <a:endParaRPr lang="en-US" sz="2400" dirty="0" smtClean="0"/>
          </a:p>
          <a:p>
            <a:pPr lvl="4" algn="l"/>
            <a:r>
              <a:rPr lang="en-US" sz="2400" dirty="0" smtClean="0"/>
              <a:t>      </a:t>
            </a:r>
            <a:r>
              <a:rPr lang="en-US" sz="2400" dirty="0" err="1" smtClean="0"/>
              <a:t>Promethazine</a:t>
            </a:r>
            <a:endParaRPr lang="en-US" sz="2400" dirty="0" smtClean="0"/>
          </a:p>
          <a:p>
            <a:pPr lvl="4" algn="l">
              <a:lnSpc>
                <a:spcPct val="9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3" descr="Cartoon_Little_Boy_Taking_Cough_Syrup_Royalty_Free_Clipart_Picture_081018-015774-125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676400"/>
            <a:ext cx="2895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762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CLASSIFICATION – ANTI TUSSIVES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0" u="sng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8686800" cy="4953000"/>
          </a:xfrm>
        </p:spPr>
        <p:txBody>
          <a:bodyPr numCol="1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 smtClean="0">
                <a:solidFill>
                  <a:srgbClr val="FFFF00"/>
                </a:solidFill>
              </a:rPr>
              <a:t>PERIPHERAL ANTITUSSIVES</a:t>
            </a:r>
          </a:p>
          <a:p>
            <a:pPr>
              <a:lnSpc>
                <a:spcPct val="90000"/>
              </a:lnSpc>
            </a:pPr>
            <a:endParaRPr lang="en-US" sz="2800" b="1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	</a:t>
            </a:r>
            <a:r>
              <a:rPr lang="en-US" sz="2800" b="1" dirty="0" smtClean="0">
                <a:solidFill>
                  <a:srgbClr val="92D050"/>
                </a:solidFill>
              </a:rPr>
              <a:t>Demulcents</a:t>
            </a: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2800" dirty="0" err="1" smtClean="0"/>
              <a:t>Linctus</a:t>
            </a:r>
            <a:endParaRPr lang="en-US" sz="2800" dirty="0" smtClean="0"/>
          </a:p>
          <a:p>
            <a:pPr algn="l">
              <a:lnSpc>
                <a:spcPct val="90000"/>
              </a:lnSpc>
            </a:pPr>
            <a:r>
              <a:rPr lang="en-US" sz="2800" dirty="0" smtClean="0"/>
              <a:t>		Lozenges</a:t>
            </a: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	</a:t>
            </a:r>
            <a:r>
              <a:rPr lang="en-US" sz="2800" b="1" dirty="0" smtClean="0">
                <a:solidFill>
                  <a:srgbClr val="92D050"/>
                </a:solidFill>
              </a:rPr>
              <a:t>Inhalation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2800" dirty="0" smtClean="0"/>
              <a:t>Steam inhalation</a:t>
            </a:r>
          </a:p>
          <a:p>
            <a:pPr algn="l">
              <a:lnSpc>
                <a:spcPct val="90000"/>
              </a:lnSpc>
            </a:pPr>
            <a:r>
              <a:rPr lang="en-US" sz="2800" dirty="0" smtClean="0"/>
              <a:t>		</a:t>
            </a:r>
            <a:r>
              <a:rPr lang="en-US" sz="2800" dirty="0" err="1" smtClean="0"/>
              <a:t>Benzoin</a:t>
            </a:r>
            <a:endParaRPr lang="en-US" sz="2800" dirty="0" smtClean="0"/>
          </a:p>
          <a:p>
            <a:pPr algn="l">
              <a:lnSpc>
                <a:spcPct val="90000"/>
              </a:lnSpc>
            </a:pPr>
            <a:r>
              <a:rPr lang="en-US" sz="2800" dirty="0" smtClean="0"/>
              <a:t>		Menthol</a:t>
            </a: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	</a:t>
            </a:r>
            <a:r>
              <a:rPr lang="en-US" sz="2800" b="1" dirty="0" smtClean="0">
                <a:solidFill>
                  <a:srgbClr val="92D050"/>
                </a:solidFill>
              </a:rPr>
              <a:t>Local </a:t>
            </a:r>
            <a:r>
              <a:rPr lang="en-US" sz="2800" b="1" dirty="0" err="1" smtClean="0">
                <a:solidFill>
                  <a:srgbClr val="92D050"/>
                </a:solidFill>
              </a:rPr>
              <a:t>anaesthetics</a:t>
            </a:r>
            <a:endParaRPr lang="en-US" sz="2800" b="1" dirty="0" smtClean="0">
              <a:solidFill>
                <a:srgbClr val="92D05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2800" dirty="0" err="1" smtClean="0"/>
              <a:t>Benzonatate</a:t>
            </a:r>
            <a:endParaRPr lang="en-US" sz="2800" dirty="0" smtClean="0"/>
          </a:p>
          <a:p>
            <a:pPr algn="l">
              <a:lnSpc>
                <a:spcPct val="90000"/>
              </a:lnSpc>
            </a:pPr>
            <a:r>
              <a:rPr lang="en-US" sz="2800" dirty="0" smtClean="0"/>
              <a:t>		</a:t>
            </a:r>
            <a:r>
              <a:rPr lang="en-US" sz="2800" dirty="0" err="1" smtClean="0"/>
              <a:t>Lignocaine</a:t>
            </a:r>
            <a:r>
              <a:rPr lang="en-US" sz="2800" dirty="0" smtClean="0"/>
              <a:t> (only in special circumstances)</a:t>
            </a:r>
          </a:p>
        </p:txBody>
      </p:sp>
      <p:pic>
        <p:nvPicPr>
          <p:cNvPr id="7" name="Picture 6" descr="imag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752600"/>
            <a:ext cx="27432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1421</TotalTime>
  <Words>476</Words>
  <Application>Microsoft Office PowerPoint</Application>
  <PresentationFormat>On-screen Show (4:3)</PresentationFormat>
  <Paragraphs>225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Metro</vt:lpstr>
      <vt:lpstr>PowerPoint Presentation</vt:lpstr>
      <vt:lpstr>PowerPoint Presentation</vt:lpstr>
      <vt:lpstr>COUGH  </vt:lpstr>
      <vt:lpstr>PowerPoint Presentation</vt:lpstr>
      <vt:lpstr>PowerPoint Presentation</vt:lpstr>
      <vt:lpstr>COUGH  - ETIOLOGY</vt:lpstr>
      <vt:lpstr>PowerPoint Presentation</vt:lpstr>
      <vt:lpstr>CLASSIFICATION – ANTI TUSSIVES    </vt:lpstr>
      <vt:lpstr>CLASSIFICATION – ANTI TUSSIVES    </vt:lpstr>
      <vt:lpstr>CLASSIFICATION OF EXPECTORANTS   </vt:lpstr>
      <vt:lpstr>   ANTITUSSIVES  </vt:lpstr>
      <vt:lpstr>   ANTITUSSIVES  - USES </vt:lpstr>
      <vt:lpstr>OPIOID  ANTITUSSIVES</vt:lpstr>
      <vt:lpstr>OPIOID  ANTITUSSIVES</vt:lpstr>
      <vt:lpstr> OPIOID  ANTITUSSIVES</vt:lpstr>
      <vt:lpstr> OPIOID  ANTITUSSIVES</vt:lpstr>
      <vt:lpstr>NON OPIOID  ANTITUSSIVES</vt:lpstr>
      <vt:lpstr>PowerPoint Presentation</vt:lpstr>
      <vt:lpstr>ANTIHISTAMINES</vt:lpstr>
      <vt:lpstr>PERIPHERAL  ANTITUSSIVES</vt:lpstr>
      <vt:lpstr>EXPECTORANTS</vt:lpstr>
      <vt:lpstr>BRONCHIAL SECRETION EXPULSION ENHANCER</vt:lpstr>
      <vt:lpstr>PowerPoint Presentation</vt:lpstr>
      <vt:lpstr>BRONCHIAL SECRETION EXPULSION ENHANCER</vt:lpstr>
      <vt:lpstr>  MUCOLYTICS</vt:lpstr>
      <vt:lpstr>INHALATIONAL MUCOLYTICS</vt:lpstr>
      <vt:lpstr>PowerPoint Presentation</vt:lpstr>
      <vt:lpstr>ORAL MUCOLYTICS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THERAPUTIC &amp; TOXIC POTENTIAL OF OVER THE COUNTER AGENTS</dc:title>
  <dc:creator>Hassan</dc:creator>
  <cp:lastModifiedBy>MJ</cp:lastModifiedBy>
  <cp:revision>142</cp:revision>
  <dcterms:created xsi:type="dcterms:W3CDTF">2006-08-16T00:00:00Z</dcterms:created>
  <dcterms:modified xsi:type="dcterms:W3CDTF">2014-05-02T10:55:43Z</dcterms:modified>
</cp:coreProperties>
</file>