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6"/>
  </p:notesMasterIdLst>
  <p:sldIdLst>
    <p:sldId id="256" r:id="rId2"/>
    <p:sldId id="359" r:id="rId3"/>
    <p:sldId id="261" r:id="rId4"/>
    <p:sldId id="262" r:id="rId5"/>
    <p:sldId id="263" r:id="rId6"/>
    <p:sldId id="264" r:id="rId7"/>
    <p:sldId id="265" r:id="rId8"/>
    <p:sldId id="260" r:id="rId9"/>
    <p:sldId id="361" r:id="rId10"/>
    <p:sldId id="362" r:id="rId11"/>
    <p:sldId id="266" r:id="rId12"/>
    <p:sldId id="267" r:id="rId13"/>
    <p:sldId id="268" r:id="rId14"/>
    <p:sldId id="355" r:id="rId15"/>
    <p:sldId id="269" r:id="rId16"/>
    <p:sldId id="356" r:id="rId17"/>
    <p:sldId id="270" r:id="rId18"/>
    <p:sldId id="271" r:id="rId19"/>
    <p:sldId id="290" r:id="rId20"/>
    <p:sldId id="272" r:id="rId21"/>
    <p:sldId id="278" r:id="rId22"/>
    <p:sldId id="275" r:id="rId23"/>
    <p:sldId id="279" r:id="rId24"/>
    <p:sldId id="273" r:id="rId25"/>
    <p:sldId id="280" r:id="rId26"/>
    <p:sldId id="281" r:id="rId27"/>
    <p:sldId id="358" r:id="rId28"/>
    <p:sldId id="357" r:id="rId29"/>
    <p:sldId id="282" r:id="rId30"/>
    <p:sldId id="283" r:id="rId31"/>
    <p:sldId id="284" r:id="rId32"/>
    <p:sldId id="286" r:id="rId33"/>
    <p:sldId id="287" r:id="rId34"/>
    <p:sldId id="288" r:id="rId35"/>
    <p:sldId id="289" r:id="rId36"/>
    <p:sldId id="291" r:id="rId37"/>
    <p:sldId id="309" r:id="rId38"/>
    <p:sldId id="310" r:id="rId39"/>
    <p:sldId id="363" r:id="rId40"/>
    <p:sldId id="311" r:id="rId41"/>
    <p:sldId id="312" r:id="rId42"/>
    <p:sldId id="313" r:id="rId43"/>
    <p:sldId id="314" r:id="rId44"/>
    <p:sldId id="315" r:id="rId45"/>
    <p:sldId id="316" r:id="rId46"/>
    <p:sldId id="317" r:id="rId47"/>
    <p:sldId id="319" r:id="rId48"/>
    <p:sldId id="320" r:id="rId49"/>
    <p:sldId id="321" r:id="rId50"/>
    <p:sldId id="322" r:id="rId51"/>
    <p:sldId id="323" r:id="rId52"/>
    <p:sldId id="324" r:id="rId53"/>
    <p:sldId id="326" r:id="rId54"/>
    <p:sldId id="353" r:id="rId55"/>
    <p:sldId id="327" r:id="rId56"/>
    <p:sldId id="328" r:id="rId57"/>
    <p:sldId id="379" r:id="rId58"/>
    <p:sldId id="380" r:id="rId59"/>
    <p:sldId id="336" r:id="rId60"/>
    <p:sldId id="339" r:id="rId61"/>
    <p:sldId id="340" r:id="rId62"/>
    <p:sldId id="364" r:id="rId63"/>
    <p:sldId id="366" r:id="rId64"/>
    <p:sldId id="367" r:id="rId65"/>
    <p:sldId id="368" r:id="rId66"/>
    <p:sldId id="370" r:id="rId67"/>
    <p:sldId id="371" r:id="rId68"/>
    <p:sldId id="376" r:id="rId69"/>
    <p:sldId id="377" r:id="rId70"/>
    <p:sldId id="372" r:id="rId71"/>
    <p:sldId id="373" r:id="rId72"/>
    <p:sldId id="378" r:id="rId73"/>
    <p:sldId id="375" r:id="rId74"/>
    <p:sldId id="381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A5190-1F58-4984-AF72-7582F569390B}" type="datetimeFigureOut">
              <a:rPr lang="en-US" smtClean="0"/>
              <a:pPr/>
              <a:t>23-May-14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FCCB3-F6E0-45F2-B8AD-ED1FB9E52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spcBef>
                <a:spcPts val="0"/>
              </a:spcBef>
              <a:buClr>
                <a:srgbClr val="002060"/>
              </a:buClr>
              <a:buSzPct val="100000"/>
              <a:buFont typeface="Wingdings" pitchFamily="2" charset="2"/>
              <a:buNone/>
            </a:pPr>
            <a:r>
              <a:rPr lang="en-US" sz="1200" dirty="0" smtClean="0"/>
              <a:t>a pattern of cell growth in tumors in which there is increased doubling time and decreased growth fraction as a function of time.</a:t>
            </a:r>
          </a:p>
          <a:p>
            <a:pPr lvl="1">
              <a:spcBef>
                <a:spcPts val="0"/>
              </a:spcBef>
              <a:buClr>
                <a:srgbClr val="002060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One hundred and fifty years later, Norton and Simon found that tumors follow </a:t>
            </a:r>
            <a:r>
              <a:rPr lang="en-US" dirty="0" err="1" smtClean="0"/>
              <a:t>Gompertzian</a:t>
            </a:r>
            <a:r>
              <a:rPr lang="en-US" dirty="0" smtClean="0"/>
              <a:t> growth functions—small tumors grow faster than larger ones. Moreover, the scientists found the rate of cell-killing by many drugs is proportional to tumor growth rates; that is, smaller tumors are more easily eradicated with drugs than larger tumors. From these observations, the scientists proposed the Norton–Simon hypothesis, which suggests that tumors given less time to </a:t>
            </a:r>
            <a:r>
              <a:rPr lang="en-US" dirty="0" err="1" smtClean="0"/>
              <a:t>regrow</a:t>
            </a:r>
            <a:r>
              <a:rPr lang="en-US" dirty="0" smtClean="0"/>
              <a:t> between treatments are more likely to be destroyed. </a:t>
            </a:r>
            <a:endParaRPr lang="en-US" b="1" dirty="0" smtClean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Tumor cells can be classified as proliferating cells and non-proliferating cells.</a:t>
            </a:r>
          </a:p>
          <a:p>
            <a:pPr lvl="1">
              <a:spcBef>
                <a:spcPts val="0"/>
              </a:spcBef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ratio of proliferating cells in the whole tumor tissue is called growth fraction (GF). </a:t>
            </a:r>
          </a:p>
          <a:p>
            <a:pPr lvl="1">
              <a:spcBef>
                <a:spcPts val="0"/>
              </a:spcBef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faster the tumor cells proliferate, the bigger the GF is and the higher the sensitivity of tumor to a drug is. </a:t>
            </a:r>
          </a:p>
          <a:p>
            <a:pPr lvl="1">
              <a:spcBef>
                <a:spcPts val="0"/>
              </a:spcBef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Generally, in the early stage, the GF of a tumor is bigger and the effect of a drug on the tumor is better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FCCB3-F6E0-45F2-B8AD-ED1FB9E5214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The biologic effects of MTX can be reversed by administration of the reduced folate </a:t>
            </a:r>
            <a:r>
              <a:rPr lang="en-US" dirty="0" err="1" smtClean="0"/>
              <a:t>leucovorin</a:t>
            </a:r>
            <a:r>
              <a:rPr lang="en-US" dirty="0" smtClean="0"/>
              <a:t> (5-formyltetrahydrofolate) or by L-</a:t>
            </a:r>
            <a:r>
              <a:rPr lang="en-US" dirty="0" err="1" smtClean="0"/>
              <a:t>leucovorin</a:t>
            </a:r>
            <a:r>
              <a:rPr lang="en-US" dirty="0" smtClean="0"/>
              <a:t>, which is the active </a:t>
            </a:r>
            <a:r>
              <a:rPr lang="en-US" dirty="0" err="1" smtClean="0"/>
              <a:t>enantiomer</a:t>
            </a:r>
            <a:r>
              <a:rPr lang="en-US" dirty="0" smtClean="0"/>
              <a:t>.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b="1" dirty="0" smtClean="0"/>
              <a:t>LEUCOVORIN RESCUE </a:t>
            </a:r>
            <a:r>
              <a:rPr lang="en-US" dirty="0" smtClean="0"/>
              <a:t>is used in conjunction with high-dose MTX therapy to rescue normal cells from undue toxicity, and it has also been used in cases of accidental drug overdose.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FCCB3-F6E0-45F2-B8AD-ED1FB9E5214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9732-7309-43A0-A95E-5E3A29E61D3E}" type="datetimeFigureOut">
              <a:rPr lang="en-US" smtClean="0"/>
              <a:pPr/>
              <a:t>23-May-14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5685B0-19D0-41F0-BA86-85199BBB19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9732-7309-43A0-A95E-5E3A29E61D3E}" type="datetimeFigureOut">
              <a:rPr lang="en-US" smtClean="0"/>
              <a:pPr/>
              <a:t>23-May-14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85B0-19D0-41F0-BA86-85199BBB1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9732-7309-43A0-A95E-5E3A29E61D3E}" type="datetimeFigureOut">
              <a:rPr lang="en-US" smtClean="0"/>
              <a:pPr/>
              <a:t>23-May-14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85B0-19D0-41F0-BA86-85199BBB1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D999732-7309-43A0-A95E-5E3A29E61D3E}" type="datetimeFigureOut">
              <a:rPr lang="en-US" smtClean="0"/>
              <a:pPr/>
              <a:t>23-May-14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05685B0-19D0-41F0-BA86-85199BBB19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9732-7309-43A0-A95E-5E3A29E61D3E}" type="datetimeFigureOut">
              <a:rPr lang="en-US" smtClean="0"/>
              <a:pPr/>
              <a:t>23-May-14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85B0-19D0-41F0-BA86-85199BBB19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9732-7309-43A0-A95E-5E3A29E61D3E}" type="datetimeFigureOut">
              <a:rPr lang="en-US" smtClean="0"/>
              <a:pPr/>
              <a:t>23-May-14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85B0-19D0-41F0-BA86-85199BBB19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85B0-19D0-41F0-BA86-85199BBB19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9732-7309-43A0-A95E-5E3A29E61D3E}" type="datetimeFigureOut">
              <a:rPr lang="en-US" smtClean="0"/>
              <a:pPr/>
              <a:t>23-May-14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9732-7309-43A0-A95E-5E3A29E61D3E}" type="datetimeFigureOut">
              <a:rPr lang="en-US" smtClean="0"/>
              <a:pPr/>
              <a:t>23-May-14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85B0-19D0-41F0-BA86-85199BBB19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9732-7309-43A0-A95E-5E3A29E61D3E}" type="datetimeFigureOut">
              <a:rPr lang="en-US" smtClean="0"/>
              <a:pPr/>
              <a:t>23-May-14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85B0-19D0-41F0-BA86-85199BBB1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D999732-7309-43A0-A95E-5E3A29E61D3E}" type="datetimeFigureOut">
              <a:rPr lang="en-US" smtClean="0"/>
              <a:pPr/>
              <a:t>23-May-14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05685B0-19D0-41F0-BA86-85199BBB19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9732-7309-43A0-A95E-5E3A29E61D3E}" type="datetimeFigureOut">
              <a:rPr lang="en-US" smtClean="0"/>
              <a:pPr/>
              <a:t>23-May-14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5685B0-19D0-41F0-BA86-85199BBB19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999732-7309-43A0-A95E-5E3A29E61D3E}" type="datetimeFigureOut">
              <a:rPr lang="en-US" smtClean="0"/>
              <a:pPr/>
              <a:t>23-May-14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05685B0-19D0-41F0-BA86-85199BBB19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5400" b="1" dirty="0" smtClean="0">
                <a:solidFill>
                  <a:srgbClr val="002060"/>
                </a:solidFill>
                <a:latin typeface="Kunstler Script" pitchFamily="66" charset="0"/>
              </a:rPr>
              <a:t>Dr. Naila Abrar</a:t>
            </a:r>
            <a:endParaRPr lang="en-US" sz="5400" b="1" dirty="0">
              <a:solidFill>
                <a:srgbClr val="002060"/>
              </a:solidFill>
              <a:latin typeface="Kunstler Script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6000" dirty="0" smtClean="0">
                <a:solidFill>
                  <a:schemeClr val="bg1"/>
                </a:solidFill>
              </a:rPr>
              <a:t>CANCER CHEMOTHERAPY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Most antineoplastic drugs act on the proliferating cycle of cell 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Destruction of DNA or inhibition of DNA duplication</a:t>
            </a:r>
            <a:r>
              <a:rPr lang="en-US" dirty="0" smtClean="0">
                <a:solidFill>
                  <a:schemeClr val="bg1"/>
                </a:solidFill>
              </a:rPr>
              <a:t>– e.g. alkylating agents, </a:t>
            </a:r>
            <a:r>
              <a:rPr lang="en-US" dirty="0" err="1" smtClean="0">
                <a:solidFill>
                  <a:schemeClr val="bg1"/>
                </a:solidFill>
              </a:rPr>
              <a:t>mitomycin</a:t>
            </a:r>
            <a:r>
              <a:rPr lang="en-US" dirty="0" smtClean="0">
                <a:solidFill>
                  <a:schemeClr val="bg1"/>
                </a:solidFill>
              </a:rPr>
              <a:t> C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Inhibition of nucleic acid (DNA and RNA) synthesis</a:t>
            </a:r>
            <a:r>
              <a:rPr lang="en-US" dirty="0" smtClean="0">
                <a:solidFill>
                  <a:schemeClr val="bg1"/>
                </a:solidFill>
              </a:rPr>
              <a:t>– e.g. 5-fluorouracil, 6-mercaptopurine, methotrexate, cytarabine, etc.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Interfering with the transcription to inhibit RNA synthesis</a:t>
            </a:r>
            <a:r>
              <a:rPr lang="en-US" dirty="0" smtClean="0">
                <a:solidFill>
                  <a:schemeClr val="bg1"/>
                </a:solidFill>
              </a:rPr>
              <a:t>– e.g. </a:t>
            </a:r>
            <a:r>
              <a:rPr lang="en-US" dirty="0" err="1" smtClean="0">
                <a:solidFill>
                  <a:schemeClr val="bg1"/>
                </a:solidFill>
              </a:rPr>
              <a:t>dactinomycin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dauoruicin</a:t>
            </a:r>
            <a:r>
              <a:rPr lang="en-US" dirty="0" smtClean="0">
                <a:solidFill>
                  <a:schemeClr val="bg1"/>
                </a:solidFill>
              </a:rPr>
              <a:t>, and doxorubicin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Inhibition of protein synthesis</a:t>
            </a:r>
            <a:r>
              <a:rPr lang="en-US" dirty="0" smtClean="0">
                <a:solidFill>
                  <a:schemeClr val="bg1"/>
                </a:solidFill>
              </a:rPr>
              <a:t>– e.g. </a:t>
            </a:r>
            <a:r>
              <a:rPr lang="en-US" dirty="0" err="1" smtClean="0">
                <a:solidFill>
                  <a:schemeClr val="bg1"/>
                </a:solidFill>
              </a:rPr>
              <a:t>vinca</a:t>
            </a:r>
            <a:r>
              <a:rPr lang="en-US" dirty="0" smtClean="0">
                <a:solidFill>
                  <a:schemeClr val="bg1"/>
                </a:solidFill>
              </a:rPr>
              <a:t> alkaloids, </a:t>
            </a:r>
            <a:r>
              <a:rPr lang="en-US" dirty="0" err="1" smtClean="0">
                <a:solidFill>
                  <a:schemeClr val="bg1"/>
                </a:solidFill>
              </a:rPr>
              <a:t>pipodophylotoxins</a:t>
            </a:r>
            <a:r>
              <a:rPr lang="en-US" dirty="0" smtClean="0">
                <a:solidFill>
                  <a:schemeClr val="bg1"/>
                </a:solidFill>
              </a:rPr>
              <a:t>, and </a:t>
            </a:r>
            <a:r>
              <a:rPr lang="en-US" dirty="0" err="1" smtClean="0">
                <a:solidFill>
                  <a:schemeClr val="bg1"/>
                </a:solidFill>
              </a:rPr>
              <a:t>paclitaxel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Interfering with hormone balance–</a:t>
            </a:r>
            <a:r>
              <a:rPr lang="en-US" dirty="0" smtClean="0">
                <a:solidFill>
                  <a:schemeClr val="bg1"/>
                </a:solidFill>
              </a:rPr>
              <a:t> e.g. adrenal corticosteroids, estrogens, tamoxifen etc.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MECHANISM OF ACTION OF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ANTI-NEOPLASTIC DRUGS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Maximal cell kill within range of toxicity</a:t>
            </a:r>
          </a:p>
          <a:p>
            <a:pPr marL="514350" indent="-514350">
              <a:lnSpc>
                <a:spcPct val="150000"/>
              </a:lnSpc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Different mechanisms of action targeting different levels of activity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4800" b="1" dirty="0" smtClean="0">
                <a:solidFill>
                  <a:srgbClr val="C00000"/>
                </a:solidFill>
              </a:rPr>
              <a:t>DRUG COMBINATIONS 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rmAutofit/>
          </a:bodyPr>
          <a:lstStyle/>
          <a:p>
            <a:pPr marL="571500" indent="-571500">
              <a:lnSpc>
                <a:spcPct val="150000"/>
              </a:lnSpc>
              <a:buClr>
                <a:srgbClr val="002060"/>
              </a:buClr>
              <a:buSzPct val="100000"/>
              <a:buFont typeface="+mj-lt"/>
              <a:buAutoNum type="romanLcPeriod"/>
            </a:pPr>
            <a:r>
              <a:rPr lang="en-US" sz="3200" dirty="0" smtClean="0">
                <a:solidFill>
                  <a:schemeClr val="bg1"/>
                </a:solidFill>
              </a:rPr>
              <a:t>Efficacy</a:t>
            </a:r>
          </a:p>
          <a:p>
            <a:pPr marL="571500" indent="-571500">
              <a:lnSpc>
                <a:spcPct val="150000"/>
              </a:lnSpc>
              <a:buClr>
                <a:srgbClr val="002060"/>
              </a:buClr>
              <a:buSzPct val="100000"/>
              <a:buFont typeface="+mj-lt"/>
              <a:buAutoNum type="romanLcPeriod"/>
            </a:pPr>
            <a:r>
              <a:rPr lang="en-US" sz="3200" dirty="0" smtClean="0">
                <a:solidFill>
                  <a:schemeClr val="bg1"/>
                </a:solidFill>
              </a:rPr>
              <a:t>Toxicity</a:t>
            </a:r>
          </a:p>
          <a:p>
            <a:pPr marL="571500" indent="-571500">
              <a:lnSpc>
                <a:spcPct val="150000"/>
              </a:lnSpc>
              <a:buClr>
                <a:srgbClr val="002060"/>
              </a:buClr>
              <a:buSzPct val="100000"/>
              <a:buFont typeface="+mj-lt"/>
              <a:buAutoNum type="romanLcPeriod"/>
            </a:pPr>
            <a:r>
              <a:rPr lang="en-US" sz="3200" dirty="0" smtClean="0">
                <a:solidFill>
                  <a:schemeClr val="bg1"/>
                </a:solidFill>
              </a:rPr>
              <a:t>Optimum safety</a:t>
            </a:r>
          </a:p>
          <a:p>
            <a:pPr marL="571500" indent="-571500">
              <a:lnSpc>
                <a:spcPct val="150000"/>
              </a:lnSpc>
              <a:buClr>
                <a:srgbClr val="002060"/>
              </a:buClr>
              <a:buSzPct val="100000"/>
              <a:buFont typeface="+mj-lt"/>
              <a:buAutoNum type="romanLcPeriod"/>
            </a:pPr>
            <a:r>
              <a:rPr lang="en-US" sz="3200" dirty="0" smtClean="0">
                <a:solidFill>
                  <a:schemeClr val="bg1"/>
                </a:solidFill>
              </a:rPr>
              <a:t>Mechanism of interaction</a:t>
            </a:r>
          </a:p>
          <a:p>
            <a:pPr marL="571500" indent="-571500">
              <a:lnSpc>
                <a:spcPct val="150000"/>
              </a:lnSpc>
              <a:buClr>
                <a:srgbClr val="002060"/>
              </a:buClr>
              <a:buSzPct val="100000"/>
              <a:buFont typeface="+mj-lt"/>
              <a:buAutoNum type="romanLcPeriod"/>
            </a:pPr>
            <a:r>
              <a:rPr lang="en-US" sz="3200" dirty="0" smtClean="0">
                <a:solidFill>
                  <a:schemeClr val="bg1"/>
                </a:solidFill>
              </a:rPr>
              <a:t>Avoidance of arbitrary dose changes</a:t>
            </a:r>
          </a:p>
          <a:p>
            <a:pPr marL="571500" indent="-571500">
              <a:lnSpc>
                <a:spcPct val="150000"/>
              </a:lnSpc>
              <a:buClr>
                <a:srgbClr val="002060"/>
              </a:buClr>
              <a:buSzPct val="100000"/>
              <a:buFont typeface="+mj-lt"/>
              <a:buAutoNum type="romanLcPeriod"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76400"/>
          </a:xfrm>
        </p:spPr>
        <p:txBody>
          <a:bodyPr>
            <a:normAutofit/>
          </a:bodyPr>
          <a:lstStyle/>
          <a:p>
            <a:pPr algn="ctr"/>
            <a:r>
              <a:rPr b="1" dirty="0" smtClean="0">
                <a:solidFill>
                  <a:srgbClr val="C00000"/>
                </a:solidFill>
              </a:rPr>
              <a:t>PRINCIPLES THAT GUIDE SELECTION OF DRUGS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PRIMARY</a:t>
            </a:r>
          </a:p>
          <a:p>
            <a:pPr lvl="1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bg1"/>
                </a:solidFill>
              </a:rPr>
              <a:t> Loss of p53 gene</a:t>
            </a:r>
          </a:p>
          <a:p>
            <a:pPr>
              <a:lnSpc>
                <a:spcPct val="150000"/>
              </a:lnSpc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ACQUIRED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smtClean="0">
                <a:solidFill>
                  <a:srgbClr val="C00000"/>
                </a:solidFill>
              </a:rPr>
              <a:t>RESISTANCE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RESISTANCE</a:t>
            </a:r>
          </a:p>
          <a:p>
            <a:pPr>
              <a:buNone/>
            </a:pPr>
            <a:endParaRPr lang="en-US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Increased capability to repair DNA lesions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Decreased transport into cell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Increased production of proteins &amp; enzymes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Altered target proteins or enzymes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MDR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solidFill>
                  <a:schemeClr val="bg1"/>
                </a:solidFill>
              </a:rPr>
              <a:t> gene: P- glycoprotein</a:t>
            </a:r>
          </a:p>
          <a:p>
            <a:pPr>
              <a:buFont typeface="Wingdings" pitchFamily="2" charset="2"/>
              <a:buChar char="Ø"/>
            </a:pP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Bone marrow suppression</a:t>
            </a:r>
          </a:p>
          <a:p>
            <a:pPr marL="514350" indent="-514350"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Lymphoreticular tissue</a:t>
            </a:r>
          </a:p>
          <a:p>
            <a:pPr marL="514350" indent="-514350"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GIT</a:t>
            </a:r>
          </a:p>
          <a:p>
            <a:pPr marL="514350" indent="-514350"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Gonads</a:t>
            </a:r>
          </a:p>
          <a:p>
            <a:pPr marL="514350" indent="-514350"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Appendages</a:t>
            </a:r>
          </a:p>
          <a:p>
            <a:pPr marL="514350" indent="-514350"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Nephrotoxicity, cystitis</a:t>
            </a:r>
          </a:p>
          <a:p>
            <a:pPr marL="514350" indent="-514350"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Neuropathies</a:t>
            </a:r>
          </a:p>
          <a:p>
            <a:pPr marL="514350" indent="-514350"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Cardiotoxicity</a:t>
            </a:r>
          </a:p>
          <a:p>
            <a:pPr marL="514350" indent="-514350"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Pulmonary toxicity</a:t>
            </a:r>
          </a:p>
          <a:p>
            <a:pPr marL="514350" indent="-514350"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Hyperuricemia </a:t>
            </a:r>
          </a:p>
          <a:p>
            <a:pPr marL="514350" indent="-514350"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Teratogenicity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sz="4800" b="1" dirty="0" smtClean="0">
                <a:solidFill>
                  <a:srgbClr val="C00000"/>
                </a:solidFill>
              </a:rPr>
              <a:t>GENERAL TOXICITY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Corticosteroids</a:t>
            </a:r>
          </a:p>
          <a:p>
            <a:pPr>
              <a:buClr>
                <a:srgbClr val="002060"/>
              </a:buClr>
            </a:pPr>
            <a:r>
              <a:rPr lang="en-US" sz="3200" dirty="0" err="1" smtClean="0">
                <a:solidFill>
                  <a:schemeClr val="bg1"/>
                </a:solidFill>
              </a:rPr>
              <a:t>Folinic</a:t>
            </a:r>
            <a:r>
              <a:rPr lang="en-US" sz="3200" dirty="0" smtClean="0">
                <a:solidFill>
                  <a:schemeClr val="bg1"/>
                </a:solidFill>
              </a:rPr>
              <a:t> acid</a:t>
            </a:r>
          </a:p>
          <a:p>
            <a:pPr>
              <a:buClr>
                <a:srgbClr val="002060"/>
              </a:buClr>
            </a:pPr>
            <a:r>
              <a:rPr lang="en-US" sz="3200" dirty="0" err="1" smtClean="0">
                <a:solidFill>
                  <a:schemeClr val="bg1"/>
                </a:solidFill>
              </a:rPr>
              <a:t>Mesna</a:t>
            </a:r>
            <a:r>
              <a:rPr lang="en-US" sz="3200" dirty="0" smtClean="0">
                <a:solidFill>
                  <a:schemeClr val="bg1"/>
                </a:solidFill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</a:rPr>
              <a:t>m</a:t>
            </a:r>
            <a:r>
              <a:rPr lang="en-US" sz="3200" dirty="0" err="1" smtClean="0">
                <a:solidFill>
                  <a:schemeClr val="bg1"/>
                </a:solidFill>
              </a:rPr>
              <a:t>ercapto</a:t>
            </a:r>
            <a:r>
              <a:rPr lang="en-US" sz="3200" b="1" dirty="0" err="1" smtClean="0">
                <a:solidFill>
                  <a:schemeClr val="bg1"/>
                </a:solidFill>
              </a:rPr>
              <a:t>e</a:t>
            </a:r>
            <a:r>
              <a:rPr lang="en-US" sz="3200" dirty="0" err="1" smtClean="0">
                <a:solidFill>
                  <a:schemeClr val="bg1"/>
                </a:solidFill>
              </a:rPr>
              <a:t>thane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s</a:t>
            </a:r>
            <a:r>
              <a:rPr lang="en-US" sz="3200" dirty="0" err="1" smtClean="0">
                <a:solidFill>
                  <a:schemeClr val="bg1"/>
                </a:solidFill>
              </a:rPr>
              <a:t>ulfonate</a:t>
            </a:r>
            <a:r>
              <a:rPr lang="en-US" sz="3200" dirty="0" smtClean="0">
                <a:solidFill>
                  <a:schemeClr val="bg1"/>
                </a:solidFill>
              </a:rPr>
              <a:t> sodium)</a:t>
            </a:r>
          </a:p>
          <a:p>
            <a:pPr>
              <a:buClr>
                <a:srgbClr val="002060"/>
              </a:buClr>
            </a:pPr>
            <a:r>
              <a:rPr lang="en-US" sz="3200" dirty="0" err="1" smtClean="0">
                <a:solidFill>
                  <a:schemeClr val="bg1"/>
                </a:solidFill>
              </a:rPr>
              <a:t>Ondansetron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Allopurinol</a:t>
            </a:r>
          </a:p>
          <a:p>
            <a:pPr>
              <a:buClr>
                <a:srgbClr val="002060"/>
              </a:buClr>
            </a:pPr>
            <a:r>
              <a:rPr lang="en-US" sz="3200" dirty="0" err="1" smtClean="0">
                <a:solidFill>
                  <a:schemeClr val="bg1"/>
                </a:solidFill>
              </a:rPr>
              <a:t>Bisphosphonates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Platelets</a:t>
            </a: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GM-CSF </a:t>
            </a:r>
          </a:p>
          <a:p>
            <a:pPr>
              <a:buClr>
                <a:srgbClr val="002060"/>
              </a:buClr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MANAGEMENT OF TOXICITIES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02060"/>
              </a:buClr>
            </a:pPr>
            <a:r>
              <a:rPr lang="en-US" sz="3200" b="1" dirty="0" smtClean="0">
                <a:solidFill>
                  <a:schemeClr val="bg1"/>
                </a:solidFill>
              </a:rPr>
              <a:t>Eradicate all cancer cells</a:t>
            </a:r>
          </a:p>
          <a:p>
            <a:pPr>
              <a:lnSpc>
                <a:spcPct val="150000"/>
              </a:lnSpc>
              <a:buClr>
                <a:srgbClr val="002060"/>
              </a:buClr>
            </a:pPr>
            <a:r>
              <a:rPr lang="en-US" sz="3200" b="1" dirty="0" smtClean="0">
                <a:solidFill>
                  <a:schemeClr val="bg1"/>
                </a:solidFill>
              </a:rPr>
              <a:t>Target micro-metastasis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52600"/>
          </a:xfrm>
        </p:spPr>
        <p:txBody>
          <a:bodyPr>
            <a:noAutofit/>
          </a:bodyPr>
          <a:lstStyle/>
          <a:p>
            <a:pPr algn="ctr"/>
            <a:r>
              <a:rPr sz="4400" smtClean="0">
                <a:solidFill>
                  <a:srgbClr val="C00000"/>
                </a:solidFill>
              </a:rPr>
              <a:t>AIM OF CANCER CHEMOTHERAPY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rgbClr val="002060"/>
              </a:buClr>
              <a:buSzPct val="100000"/>
              <a:buFont typeface="+mj-lt"/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</a:rPr>
              <a:t>CELL CYCLE SPECIFIC (CCS)</a:t>
            </a:r>
          </a:p>
          <a:p>
            <a:pPr marL="514350" indent="-514350">
              <a:lnSpc>
                <a:spcPct val="150000"/>
              </a:lnSpc>
              <a:buClr>
                <a:srgbClr val="002060"/>
              </a:buClr>
              <a:buSzPct val="100000"/>
              <a:buFont typeface="+mj-lt"/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</a:rPr>
              <a:t>CELL CYCLE NON-SPECIFIC (CCNS)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sz="6000" b="1" dirty="0" smtClean="0">
                <a:solidFill>
                  <a:srgbClr val="C00000"/>
                </a:solidFill>
              </a:rPr>
              <a:t>CLASSIFICATION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yla\Pharmacology Books\Goodman &amp;amp; Gilman_s The Pharmacological Basis of Therapeutics - 12th Ed\VIII. Chemotherapy of Neoplastic Diseases\60. General Principles of Cancer Chemotherapy_files\loadBinary_00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0000"/>
          <a:stretch>
            <a:fillRect/>
          </a:stretch>
        </p:blipFill>
        <p:spPr bwMode="auto">
          <a:xfrm>
            <a:off x="304800" y="304800"/>
            <a:ext cx="85344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0206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Background </a:t>
            </a:r>
          </a:p>
          <a:p>
            <a:pPr>
              <a:lnSpc>
                <a:spcPct val="150000"/>
              </a:lnSpc>
              <a:buClr>
                <a:srgbClr val="00206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Cell cycle kinetics </a:t>
            </a:r>
          </a:p>
          <a:p>
            <a:pPr>
              <a:lnSpc>
                <a:spcPct val="150000"/>
              </a:lnSpc>
              <a:buClr>
                <a:srgbClr val="00206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Toxicity of anti-</a:t>
            </a:r>
            <a:r>
              <a:rPr lang="en-US" sz="2800" dirty="0" err="1" smtClean="0">
                <a:solidFill>
                  <a:schemeClr val="bg1"/>
                </a:solidFill>
              </a:rPr>
              <a:t>neoplastic</a:t>
            </a:r>
            <a:r>
              <a:rPr lang="en-US" sz="2800" dirty="0" smtClean="0">
                <a:solidFill>
                  <a:schemeClr val="bg1"/>
                </a:solidFill>
              </a:rPr>
              <a:t> drugs</a:t>
            </a:r>
          </a:p>
          <a:p>
            <a:pPr>
              <a:lnSpc>
                <a:spcPct val="150000"/>
              </a:lnSpc>
              <a:buClr>
                <a:srgbClr val="00206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Principles of combination therapies</a:t>
            </a:r>
          </a:p>
          <a:p>
            <a:pPr>
              <a:lnSpc>
                <a:spcPct val="150000"/>
              </a:lnSpc>
              <a:buClr>
                <a:srgbClr val="00206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Mechanisms of anti-</a:t>
            </a:r>
            <a:r>
              <a:rPr lang="en-US" sz="2800" dirty="0" err="1" smtClean="0">
                <a:solidFill>
                  <a:schemeClr val="bg1"/>
                </a:solidFill>
              </a:rPr>
              <a:t>neoplastic</a:t>
            </a:r>
            <a:r>
              <a:rPr lang="en-US" sz="2800" dirty="0" smtClean="0">
                <a:solidFill>
                  <a:schemeClr val="bg1"/>
                </a:solidFill>
              </a:rPr>
              <a:t> drugs</a:t>
            </a:r>
          </a:p>
          <a:p>
            <a:pPr>
              <a:lnSpc>
                <a:spcPct val="150000"/>
              </a:lnSpc>
              <a:buClr>
                <a:srgbClr val="00206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Classification of anticancer drugs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1" dirty="0" smtClean="0">
                <a:solidFill>
                  <a:srgbClr val="C00000"/>
                </a:solidFill>
                <a:effectLst/>
              </a:rPr>
              <a:t>Learning Objectives </a:t>
            </a:r>
            <a:endParaRPr lang="en-US" sz="4400" b="1" i="1" dirty="0"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Autofit/>
          </a:bodyPr>
          <a:lstStyle/>
          <a:p>
            <a:pPr marL="514350" indent="-514350">
              <a:buClr>
                <a:srgbClr val="002060"/>
              </a:buClr>
              <a:buSzPct val="100000"/>
              <a:buAutoNum type="alphaUcPeriod"/>
            </a:pPr>
            <a:r>
              <a:rPr lang="en-US" sz="3200" b="1" dirty="0" smtClean="0">
                <a:solidFill>
                  <a:srgbClr val="002060"/>
                </a:solidFill>
              </a:rPr>
              <a:t>CELL CYCLE SPECIFIC (CCS)</a:t>
            </a:r>
          </a:p>
          <a:p>
            <a:pPr marL="937260" lvl="1" indent="-571500">
              <a:lnSpc>
                <a:spcPct val="150000"/>
              </a:lnSpc>
              <a:buClr>
                <a:srgbClr val="002060"/>
              </a:buClr>
              <a:buSzPct val="100000"/>
              <a:buFont typeface="+mj-lt"/>
              <a:buAutoNum type="romanUcPeriod"/>
            </a:pPr>
            <a:r>
              <a:rPr lang="en-US" sz="2800" b="1" dirty="0" err="1" smtClean="0">
                <a:solidFill>
                  <a:schemeClr val="bg1"/>
                </a:solidFill>
              </a:rPr>
              <a:t>Antimetabolites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937260" lvl="1" indent="-571500">
              <a:lnSpc>
                <a:spcPct val="150000"/>
              </a:lnSpc>
              <a:buClr>
                <a:srgbClr val="002060"/>
              </a:buClr>
              <a:buSzPct val="100000"/>
              <a:buFont typeface="+mj-lt"/>
              <a:buAutoNum type="romanUcPeriod"/>
            </a:pPr>
            <a:r>
              <a:rPr lang="en-US" sz="2800" b="1" dirty="0" err="1" smtClean="0">
                <a:solidFill>
                  <a:schemeClr val="bg1"/>
                </a:solidFill>
              </a:rPr>
              <a:t>Vinca</a:t>
            </a:r>
            <a:r>
              <a:rPr lang="en-US" sz="2800" b="1" dirty="0" smtClean="0">
                <a:solidFill>
                  <a:schemeClr val="bg1"/>
                </a:solidFill>
              </a:rPr>
              <a:t> alkaloids</a:t>
            </a:r>
          </a:p>
          <a:p>
            <a:pPr marL="937260" lvl="1" indent="-571500">
              <a:lnSpc>
                <a:spcPct val="150000"/>
              </a:lnSpc>
              <a:buClr>
                <a:srgbClr val="002060"/>
              </a:buClr>
              <a:buSzPct val="100000"/>
              <a:buFont typeface="+mj-lt"/>
              <a:buAutoNum type="romanUcPeriod"/>
            </a:pPr>
            <a:r>
              <a:rPr lang="en-US" sz="2800" b="1" dirty="0" err="1" smtClean="0">
                <a:solidFill>
                  <a:schemeClr val="bg1"/>
                </a:solidFill>
              </a:rPr>
              <a:t>Epipodphyllotoxins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937260" lvl="1" indent="-571500">
              <a:lnSpc>
                <a:spcPct val="150000"/>
              </a:lnSpc>
              <a:buClr>
                <a:srgbClr val="002060"/>
              </a:buClr>
              <a:buSzPct val="100000"/>
              <a:buFont typeface="+mj-lt"/>
              <a:buAutoNum type="romanUcPeriod"/>
            </a:pPr>
            <a:r>
              <a:rPr lang="en-US" sz="2800" b="1" dirty="0" err="1" smtClean="0">
                <a:solidFill>
                  <a:schemeClr val="bg1"/>
                </a:solidFill>
              </a:rPr>
              <a:t>Taxanes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937260" lvl="1" indent="-571500">
              <a:lnSpc>
                <a:spcPct val="150000"/>
              </a:lnSpc>
              <a:buClr>
                <a:srgbClr val="002060"/>
              </a:buClr>
              <a:buSzPct val="100000"/>
              <a:buFont typeface="+mj-lt"/>
              <a:buAutoNum type="romanUcPeriod"/>
            </a:pPr>
            <a:r>
              <a:rPr lang="en-US" sz="2800" b="1" dirty="0" smtClean="0">
                <a:solidFill>
                  <a:schemeClr val="bg1"/>
                </a:solidFill>
              </a:rPr>
              <a:t>Antitumor antibiotics</a:t>
            </a:r>
          </a:p>
          <a:p>
            <a:pPr marL="937260" lvl="1" indent="-571500">
              <a:lnSpc>
                <a:spcPct val="150000"/>
              </a:lnSpc>
              <a:buClr>
                <a:srgbClr val="002060"/>
              </a:buClr>
              <a:buSzPct val="100000"/>
              <a:buFont typeface="+mj-lt"/>
              <a:buAutoNum type="romanUcPeriod"/>
            </a:pPr>
            <a:r>
              <a:rPr lang="en-US" sz="2800" b="1" dirty="0" smtClean="0">
                <a:solidFill>
                  <a:schemeClr val="bg1"/>
                </a:solidFill>
              </a:rPr>
              <a:t>Microtubule inhibitor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dirty="0" smtClean="0">
                <a:solidFill>
                  <a:srgbClr val="C00000"/>
                </a:solidFill>
              </a:rPr>
              <a:t>CLASSIFICATION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Autofit/>
          </a:bodyPr>
          <a:lstStyle/>
          <a:p>
            <a:pPr marL="514350" indent="-514350">
              <a:buClr>
                <a:srgbClr val="C00000"/>
              </a:buClr>
              <a:buSzPct val="100000"/>
              <a:buAutoNum type="alphaUcPeriod"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 CYCLE SPECIFIC (CCS)</a:t>
            </a:r>
          </a:p>
          <a:p>
            <a:pPr marL="571500" indent="-571500">
              <a:buClr>
                <a:schemeClr val="tx1"/>
              </a:buClr>
              <a:buSzPct val="100000"/>
              <a:buNone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</a:t>
            </a:r>
            <a:r>
              <a:rPr lang="en-US" sz="3200" b="1" dirty="0" smtClean="0">
                <a:solidFill>
                  <a:srgbClr val="002060"/>
                </a:solidFill>
              </a:rPr>
              <a:t>ANTIMETABOLITES</a:t>
            </a:r>
          </a:p>
          <a:p>
            <a:pPr marL="937260" lvl="1" indent="-571500">
              <a:buClr>
                <a:schemeClr val="tx1"/>
              </a:buClr>
              <a:buSzPct val="100000"/>
              <a:buNone/>
            </a:pPr>
            <a:r>
              <a:rPr lang="en-US" sz="3000" dirty="0" err="1" smtClean="0">
                <a:solidFill>
                  <a:schemeClr val="bg1"/>
                </a:solidFill>
              </a:rPr>
              <a:t>Capecitabine</a:t>
            </a:r>
            <a:r>
              <a:rPr lang="en-US" sz="3000" dirty="0" smtClean="0">
                <a:solidFill>
                  <a:schemeClr val="bg1"/>
                </a:solidFill>
              </a:rPr>
              <a:t>            </a:t>
            </a:r>
            <a:r>
              <a:rPr lang="en-US" sz="3000" dirty="0" err="1" smtClean="0">
                <a:solidFill>
                  <a:schemeClr val="bg1"/>
                </a:solidFill>
              </a:rPr>
              <a:t>Fludarabine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</a:p>
          <a:p>
            <a:pPr marL="937260" lvl="1" indent="-571500">
              <a:buClr>
                <a:schemeClr val="tx1"/>
              </a:buClr>
              <a:buSzPct val="100000"/>
              <a:buNone/>
            </a:pPr>
            <a:r>
              <a:rPr lang="en-US" sz="3000" dirty="0" err="1" smtClean="0">
                <a:solidFill>
                  <a:schemeClr val="bg1"/>
                </a:solidFill>
              </a:rPr>
              <a:t>Gemcitabine</a:t>
            </a:r>
            <a:r>
              <a:rPr lang="en-US" sz="3000" dirty="0" smtClean="0">
                <a:solidFill>
                  <a:schemeClr val="bg1"/>
                </a:solidFill>
              </a:rPr>
              <a:t>            Fluorouracil (5-FU)      </a:t>
            </a:r>
          </a:p>
          <a:p>
            <a:pPr marL="937260" lvl="1" indent="-571500">
              <a:buClr>
                <a:schemeClr val="tx1"/>
              </a:buClr>
              <a:buSzPct val="100000"/>
              <a:buNone/>
            </a:pPr>
            <a:r>
              <a:rPr lang="en-US" sz="3000" dirty="0" err="1" smtClean="0">
                <a:solidFill>
                  <a:schemeClr val="bg1"/>
                </a:solidFill>
              </a:rPr>
              <a:t>Cladribine</a:t>
            </a:r>
            <a:r>
              <a:rPr lang="en-US" sz="3000" dirty="0" smtClean="0">
                <a:solidFill>
                  <a:schemeClr val="bg1"/>
                </a:solidFill>
              </a:rPr>
              <a:t>                6-Mercaptopurine (6-MP) </a:t>
            </a:r>
          </a:p>
          <a:p>
            <a:pPr marL="937260" lvl="1" indent="-571500">
              <a:buClr>
                <a:schemeClr val="tx1"/>
              </a:buClr>
              <a:buSzPct val="100000"/>
              <a:buNone/>
            </a:pPr>
            <a:r>
              <a:rPr lang="en-US" sz="3000" dirty="0" err="1" smtClean="0">
                <a:solidFill>
                  <a:schemeClr val="bg1"/>
                </a:solidFill>
              </a:rPr>
              <a:t>Clofarabine</a:t>
            </a:r>
            <a:r>
              <a:rPr lang="en-US" sz="3000" dirty="0" smtClean="0">
                <a:solidFill>
                  <a:schemeClr val="bg1"/>
                </a:solidFill>
              </a:rPr>
              <a:t>              Methotrexate (MTX)</a:t>
            </a:r>
          </a:p>
          <a:p>
            <a:pPr marL="937260" lvl="1" indent="-571500">
              <a:buClr>
                <a:schemeClr val="tx1"/>
              </a:buClr>
              <a:buSzPct val="100000"/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Cytarabine (</a:t>
            </a:r>
            <a:r>
              <a:rPr lang="en-US" sz="3000" dirty="0" err="1" smtClean="0">
                <a:solidFill>
                  <a:schemeClr val="bg1"/>
                </a:solidFill>
              </a:rPr>
              <a:t>ara</a:t>
            </a:r>
            <a:r>
              <a:rPr lang="en-US" sz="3000" dirty="0" smtClean="0">
                <a:solidFill>
                  <a:schemeClr val="bg1"/>
                </a:solidFill>
              </a:rPr>
              <a:t>-C)  6-Thioguanine (6-TG)</a:t>
            </a:r>
          </a:p>
          <a:p>
            <a:pPr marL="937260" lvl="1" indent="-571500">
              <a:buClr>
                <a:schemeClr val="tx1"/>
              </a:buClr>
              <a:buSzPct val="100000"/>
              <a:buNone/>
            </a:pPr>
            <a:r>
              <a:rPr lang="en-US" sz="3000" dirty="0" smtClean="0"/>
              <a:t>    </a:t>
            </a:r>
          </a:p>
          <a:p>
            <a:pPr marL="571500" indent="-571500">
              <a:buClr>
                <a:schemeClr val="tx1"/>
              </a:buClr>
              <a:buSzPct val="100000"/>
              <a:buNone/>
            </a:pPr>
            <a:r>
              <a:rPr lang="en-US" sz="3200" dirty="0" smtClean="0"/>
              <a:t> </a:t>
            </a:r>
          </a:p>
          <a:p>
            <a:pPr marL="571500" indent="-571500">
              <a:buClr>
                <a:schemeClr val="tx1"/>
              </a:buClr>
              <a:buSzPct val="100000"/>
              <a:buNone/>
            </a:pPr>
            <a:r>
              <a:rPr lang="en-US" sz="3200" dirty="0" smtClean="0"/>
              <a:t> </a:t>
            </a:r>
          </a:p>
          <a:p>
            <a:pPr marL="571500" indent="-571500">
              <a:buClr>
                <a:schemeClr val="tx1"/>
              </a:buClr>
              <a:buSzPct val="100000"/>
              <a:buNone/>
            </a:pPr>
            <a:r>
              <a:rPr lang="en-US" sz="3200" dirty="0" smtClean="0"/>
              <a:t> </a:t>
            </a:r>
          </a:p>
          <a:p>
            <a:pPr marL="571500" indent="-571500">
              <a:buClr>
                <a:schemeClr val="tx1"/>
              </a:buClr>
              <a:buSzPct val="100000"/>
              <a:buNone/>
            </a:pPr>
            <a:r>
              <a:rPr lang="en-US" sz="3200" dirty="0" smtClean="0"/>
              <a:t>   </a:t>
            </a:r>
          </a:p>
          <a:p>
            <a:pPr marL="571500" indent="-571500">
              <a:buClr>
                <a:schemeClr val="tx1"/>
              </a:buClr>
              <a:buSzPct val="100000"/>
              <a:buNone/>
            </a:pPr>
            <a:r>
              <a:rPr lang="en-US" sz="3200" dirty="0" smtClean="0"/>
              <a:t>    </a:t>
            </a:r>
          </a:p>
          <a:p>
            <a:pPr marL="571500" indent="-571500">
              <a:buClr>
                <a:schemeClr val="tx1"/>
              </a:buClr>
              <a:buSzPct val="100000"/>
              <a:buNone/>
            </a:pP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lnSpc>
                <a:spcPct val="170000"/>
              </a:lnSpc>
              <a:buNone/>
            </a:pPr>
            <a:r>
              <a:rPr lang="en-US" sz="3500" b="1" dirty="0" smtClean="0">
                <a:solidFill>
                  <a:srgbClr val="002060"/>
                </a:solidFill>
              </a:rPr>
              <a:t>II.  VINCA ALKALOIDS</a:t>
            </a:r>
          </a:p>
          <a:p>
            <a:pPr lvl="2">
              <a:buNone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Vincristine</a:t>
            </a:r>
          </a:p>
          <a:p>
            <a:pPr lvl="2">
              <a:buNone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Vinblistine</a:t>
            </a:r>
          </a:p>
          <a:p>
            <a:pPr lvl="2">
              <a:buNone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Vinorelabine</a:t>
            </a:r>
          </a:p>
          <a:p>
            <a:pPr marL="571500" indent="-571500">
              <a:lnSpc>
                <a:spcPct val="170000"/>
              </a:lnSpc>
              <a:buNone/>
            </a:pPr>
            <a:r>
              <a:rPr lang="en-US" sz="3500" b="1" dirty="0" smtClean="0">
                <a:solidFill>
                  <a:srgbClr val="002060"/>
                </a:solidFill>
              </a:rPr>
              <a:t>III. EPIPODOPHYLLOTOXINS</a:t>
            </a:r>
          </a:p>
          <a:p>
            <a:pPr marL="1303020" lvl="2" indent="-571500">
              <a:buNone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Etoposide</a:t>
            </a:r>
          </a:p>
          <a:p>
            <a:pPr marL="1303020" lvl="2" indent="-571500">
              <a:buNone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Teniposide</a:t>
            </a:r>
          </a:p>
          <a:p>
            <a:pPr marL="571500" indent="-571500">
              <a:lnSpc>
                <a:spcPct val="170000"/>
              </a:lnSpc>
              <a:buNone/>
            </a:pPr>
            <a:r>
              <a:rPr lang="en-US" sz="3500" b="1" dirty="0" smtClean="0">
                <a:solidFill>
                  <a:srgbClr val="002060"/>
                </a:solidFill>
              </a:rPr>
              <a:t>IV.  TAXANS</a:t>
            </a:r>
          </a:p>
          <a:p>
            <a:pPr marL="1303020" lvl="2" indent="-571500">
              <a:buNone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Docetaxel</a:t>
            </a:r>
          </a:p>
          <a:p>
            <a:pPr marL="1303020" lvl="2" indent="-571500">
              <a:buNone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Paclitaxel</a:t>
            </a:r>
          </a:p>
          <a:p>
            <a:pPr marL="1303020" lvl="2" indent="-571500">
              <a:buNone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Albumin bound paclitaxel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pPr marL="571500" indent="-57150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V.   ANTI-TUMOR ANTIBIOTICS</a:t>
            </a:r>
          </a:p>
          <a:p>
            <a:pPr marL="1303020" lvl="2" indent="-571500">
              <a:buNone/>
            </a:pPr>
            <a:r>
              <a:rPr lang="en-US" sz="2800" dirty="0" err="1" smtClean="0">
                <a:solidFill>
                  <a:schemeClr val="bg1"/>
                </a:solidFill>
              </a:rPr>
              <a:t>Bleomycin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71500" indent="-57150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571500" indent="-571500">
              <a:lnSpc>
                <a:spcPct val="150000"/>
              </a:lnSpc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VI. MICROTUBULE INHIBITOR</a:t>
            </a:r>
          </a:p>
          <a:p>
            <a:pPr marL="1303020" lvl="2" indent="-57150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Ixabepilone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25780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00000"/>
              </a:buClr>
              <a:buSzPct val="100000"/>
              <a:buAutoNum type="alphaUcPeriod" startAt="2"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 CYCLE NON-SPECIFIC (CCNS)</a:t>
            </a:r>
          </a:p>
          <a:p>
            <a:pPr marL="742950" indent="-742950">
              <a:buClr>
                <a:srgbClr val="002060"/>
              </a:buClr>
              <a:buSzPct val="100000"/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I.   ALKYLATING AGENTS</a:t>
            </a:r>
          </a:p>
          <a:p>
            <a:pPr marL="1474470" lvl="2" indent="-742950">
              <a:buClr>
                <a:srgbClr val="002060"/>
              </a:buClr>
              <a:buSzPct val="100000"/>
              <a:buNone/>
            </a:pP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Altretamine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Dacarbazine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474470" lvl="2" indent="-742950">
              <a:buClr>
                <a:srgbClr val="002060"/>
              </a:buClr>
              <a:buSzPct val="100000"/>
              <a:buNone/>
            </a:pP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Bendamustine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Lomustine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474470" lvl="2" indent="-742950">
              <a:buClr>
                <a:srgbClr val="002060"/>
              </a:buClr>
              <a:buSzPct val="100000"/>
              <a:buNone/>
            </a:pP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Busulfan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Mechlorethamine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474470" lvl="2" indent="-742950">
              <a:buClr>
                <a:srgbClr val="002060"/>
              </a:buClr>
              <a:buSzPct val="100000"/>
              <a:buNone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Cyclophosphamide	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Temozolamide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474470" lvl="2" indent="-742950">
              <a:buClr>
                <a:srgbClr val="002060"/>
              </a:buClr>
              <a:buSzPct val="100000"/>
              <a:buNone/>
            </a:pP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Melphan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Thiotepa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474470" lvl="2" indent="-742950">
              <a:buClr>
                <a:srgbClr val="002060"/>
              </a:buClr>
              <a:buSzPct val="100000"/>
              <a:buNone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Carmustine</a:t>
            </a:r>
          </a:p>
          <a:p>
            <a:pPr marL="1474470" lvl="2" indent="-742950">
              <a:buClr>
                <a:srgbClr val="002060"/>
              </a:buClr>
              <a:buSzPct val="100000"/>
              <a:buNone/>
            </a:pP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Chlorambucil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>
                <a:srgbClr val="002060"/>
              </a:buClr>
              <a:buSzPct val="100000"/>
              <a:buNone/>
            </a:pP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>
                <a:srgbClr val="002060"/>
              </a:buClr>
              <a:buSzPct val="100000"/>
              <a:buNone/>
            </a:pPr>
            <a:endParaRPr 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10200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II.  PLATINUM ANALOG</a:t>
            </a:r>
          </a:p>
          <a:p>
            <a:pPr marL="1303020" lvl="2" indent="-57150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Cisplatin</a:t>
            </a:r>
          </a:p>
          <a:p>
            <a:pPr marL="1303020" lvl="2" indent="-57150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Carboplatin</a:t>
            </a:r>
          </a:p>
          <a:p>
            <a:pPr marL="1303020" lvl="2" indent="-571500">
              <a:buNone/>
            </a:pPr>
            <a:r>
              <a:rPr lang="en-US" sz="2800" dirty="0" err="1" smtClean="0">
                <a:solidFill>
                  <a:schemeClr val="bg1"/>
                </a:solidFill>
              </a:rPr>
              <a:t>Oxaliplatin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71500" indent="-571500">
              <a:lnSpc>
                <a:spcPct val="150000"/>
              </a:lnSpc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III. ANTRACYCLINES</a:t>
            </a:r>
          </a:p>
          <a:p>
            <a:pPr marL="1303020" lvl="2" indent="-571500">
              <a:buNone/>
            </a:pPr>
            <a:r>
              <a:rPr lang="en-US" sz="2800" dirty="0" err="1" smtClean="0">
                <a:solidFill>
                  <a:schemeClr val="bg1"/>
                </a:solidFill>
              </a:rPr>
              <a:t>Daunorubicin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1303020" lvl="2" indent="-57150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Doxorubicin</a:t>
            </a:r>
          </a:p>
          <a:p>
            <a:pPr marL="1303020" lvl="2" indent="-571500">
              <a:buNone/>
            </a:pPr>
            <a:r>
              <a:rPr lang="en-US" sz="2800" dirty="0" err="1" smtClean="0">
                <a:solidFill>
                  <a:schemeClr val="bg1"/>
                </a:solidFill>
              </a:rPr>
              <a:t>Epirubicin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1303020" lvl="2" indent="-57150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Idarubicin</a:t>
            </a:r>
          </a:p>
          <a:p>
            <a:pPr marL="1303020" lvl="2" indent="-571500">
              <a:buNone/>
            </a:pPr>
            <a:r>
              <a:rPr lang="en-US" sz="2800" dirty="0" err="1" smtClean="0">
                <a:solidFill>
                  <a:schemeClr val="bg1"/>
                </a:solidFill>
              </a:rPr>
              <a:t>Mitoxantrone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>
            <a:normAutofit/>
          </a:bodyPr>
          <a:lstStyle/>
          <a:p>
            <a:pPr marL="857250" indent="-85725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IV.  ANTITUMOR ANTIBIOTICS</a:t>
            </a:r>
          </a:p>
          <a:p>
            <a:pPr marL="857250" indent="-857250">
              <a:buNone/>
            </a:pP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Dactinomycin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7250" indent="-857250">
              <a:buNone/>
            </a:pP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Mitomycin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7250" indent="-857250">
              <a:buNone/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7250" indent="-857250">
              <a:lnSpc>
                <a:spcPct val="150000"/>
              </a:lnSpc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V.   CAMPTOTHECINS</a:t>
            </a:r>
          </a:p>
          <a:p>
            <a:pPr marL="857250" indent="-857250">
              <a:buNone/>
            </a:pP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Irinotecan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7250" indent="-857250">
              <a:buNone/>
            </a:pP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Topotecan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002060"/>
              </a:buClr>
            </a:pPr>
            <a:r>
              <a:rPr lang="en-US" sz="3200" dirty="0" err="1" smtClean="0">
                <a:solidFill>
                  <a:schemeClr val="bg1"/>
                </a:solidFill>
              </a:rPr>
              <a:t>Hydroxyurea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L-</a:t>
            </a:r>
            <a:r>
              <a:rPr lang="en-US" sz="3200" dirty="0" err="1" smtClean="0">
                <a:solidFill>
                  <a:schemeClr val="bg1"/>
                </a:solidFill>
              </a:rPr>
              <a:t>asparaginase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Arsenic trioxide</a:t>
            </a:r>
          </a:p>
          <a:p>
            <a:pPr>
              <a:buClr>
                <a:srgbClr val="002060"/>
              </a:buClr>
            </a:pPr>
            <a:r>
              <a:rPr lang="en-US" sz="3200" dirty="0" err="1" smtClean="0">
                <a:solidFill>
                  <a:schemeClr val="bg1"/>
                </a:solidFill>
              </a:rPr>
              <a:t>Erlotinib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</a:pPr>
            <a:r>
              <a:rPr lang="en-US" sz="3200" dirty="0" err="1" smtClean="0">
                <a:solidFill>
                  <a:schemeClr val="bg1"/>
                </a:solidFill>
              </a:rPr>
              <a:t>Imatinib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</a:pPr>
            <a:r>
              <a:rPr lang="en-US" sz="3200" dirty="0" err="1" smtClean="0">
                <a:solidFill>
                  <a:schemeClr val="bg1"/>
                </a:solidFill>
              </a:rPr>
              <a:t>Cetuximab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</a:pPr>
            <a:r>
              <a:rPr lang="en-US" sz="3200" dirty="0" err="1" smtClean="0">
                <a:solidFill>
                  <a:schemeClr val="bg1"/>
                </a:solidFill>
              </a:rPr>
              <a:t>Panitumumab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>
              <a:buClr>
                <a:srgbClr val="002060"/>
              </a:buClr>
            </a:pPr>
            <a:r>
              <a:rPr lang="en-US" sz="3200" dirty="0" err="1" smtClean="0">
                <a:solidFill>
                  <a:schemeClr val="bg1"/>
                </a:solidFill>
              </a:rPr>
              <a:t>Bevacizumab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</a:pPr>
            <a:r>
              <a:rPr lang="en-US" sz="3200" dirty="0" err="1" smtClean="0">
                <a:solidFill>
                  <a:schemeClr val="bg1"/>
                </a:solidFill>
              </a:rPr>
              <a:t>Sorafenib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</a:pPr>
            <a:r>
              <a:rPr lang="en-US" sz="3200" dirty="0" err="1" smtClean="0">
                <a:solidFill>
                  <a:schemeClr val="bg1"/>
                </a:solidFill>
              </a:rPr>
              <a:t>Tretinoin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>
              <a:buClr>
                <a:srgbClr val="002060"/>
              </a:buClr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4400" b="1" dirty="0" smtClean="0">
                <a:solidFill>
                  <a:srgbClr val="C00000"/>
                </a:solidFill>
              </a:rPr>
              <a:t>MISCELLANEOUS 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267200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</a:pPr>
            <a:r>
              <a:rPr lang="en-US" sz="2800" dirty="0" err="1" smtClean="0">
                <a:solidFill>
                  <a:schemeClr val="bg1"/>
                </a:solidFill>
              </a:rPr>
              <a:t>Glucocorticoids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Estrogens (prostate)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SERM –</a:t>
            </a:r>
            <a:r>
              <a:rPr lang="en-US" sz="2800" dirty="0" err="1" smtClean="0">
                <a:solidFill>
                  <a:schemeClr val="bg1"/>
                </a:solidFill>
              </a:rPr>
              <a:t>tamoxifen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1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Selective estrogen receptor down regulators (</a:t>
            </a:r>
            <a:r>
              <a:rPr lang="en-US" sz="2800" dirty="0" err="1" smtClean="0">
                <a:solidFill>
                  <a:schemeClr val="bg1"/>
                </a:solidFill>
              </a:rPr>
              <a:t>fulvestrant</a:t>
            </a:r>
            <a:r>
              <a:rPr lang="en-US" sz="2800" dirty="0" smtClean="0">
                <a:solidFill>
                  <a:schemeClr val="bg1"/>
                </a:solidFill>
              </a:rPr>
              <a:t>) 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</a:rPr>
              <a:t>Aromatase</a:t>
            </a:r>
            <a:r>
              <a:rPr lang="en-US" sz="2800" dirty="0" smtClean="0">
                <a:solidFill>
                  <a:schemeClr val="bg1"/>
                </a:solidFill>
              </a:rPr>
              <a:t> inhibitors (</a:t>
            </a:r>
            <a:r>
              <a:rPr lang="en-US" sz="2800" dirty="0" err="1" smtClean="0">
                <a:solidFill>
                  <a:schemeClr val="bg1"/>
                </a:solidFill>
              </a:rPr>
              <a:t>letrozole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002060"/>
              </a:buClr>
            </a:pPr>
            <a:r>
              <a:rPr lang="en-US" sz="2800" dirty="0" err="1" smtClean="0">
                <a:solidFill>
                  <a:schemeClr val="bg1"/>
                </a:solidFill>
              </a:rPr>
              <a:t>Antiandrogens</a:t>
            </a:r>
            <a:r>
              <a:rPr lang="en-US" sz="2800" dirty="0" smtClean="0">
                <a:solidFill>
                  <a:schemeClr val="bg1"/>
                </a:solidFill>
              </a:rPr>
              <a:t> (</a:t>
            </a:r>
            <a:r>
              <a:rPr lang="en-US" sz="2800" dirty="0" err="1" smtClean="0">
                <a:solidFill>
                  <a:schemeClr val="bg1"/>
                </a:solidFill>
              </a:rPr>
              <a:t>flutamide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bicalutamide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00206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5-</a:t>
            </a:r>
            <a:r>
              <a:rPr lang="en-US" sz="2800" dirty="0" smtClean="0">
                <a:solidFill>
                  <a:schemeClr val="bg1"/>
                </a:solidFill>
                <a:latin typeface="Symbol" pitchFamily="18" charset="2"/>
              </a:rPr>
              <a:t>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reductase</a:t>
            </a:r>
            <a:r>
              <a:rPr lang="en-US" sz="2800" dirty="0" smtClean="0">
                <a:solidFill>
                  <a:schemeClr val="bg1"/>
                </a:solidFill>
              </a:rPr>
              <a:t> inhibitor (</a:t>
            </a:r>
            <a:r>
              <a:rPr lang="en-US" sz="2800" dirty="0" err="1" smtClean="0">
                <a:solidFill>
                  <a:schemeClr val="bg1"/>
                </a:solidFill>
              </a:rPr>
              <a:t>finasteride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</a:pPr>
            <a:r>
              <a:rPr lang="en-US" sz="2800" dirty="0" err="1" smtClean="0">
                <a:solidFill>
                  <a:schemeClr val="bg1"/>
                </a:solidFill>
              </a:rPr>
              <a:t>GnRH</a:t>
            </a:r>
            <a:r>
              <a:rPr lang="en-US" sz="2800" dirty="0" smtClean="0">
                <a:solidFill>
                  <a:schemeClr val="bg1"/>
                </a:solidFill>
              </a:rPr>
              <a:t> agonists (</a:t>
            </a:r>
            <a:r>
              <a:rPr lang="en-US" sz="2800" dirty="0" err="1" smtClean="0">
                <a:solidFill>
                  <a:schemeClr val="bg1"/>
                </a:solidFill>
              </a:rPr>
              <a:t>gonadorelin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goserelin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002060"/>
              </a:buClr>
            </a:pPr>
            <a:r>
              <a:rPr lang="en-US" sz="2800" dirty="0" err="1" smtClean="0">
                <a:solidFill>
                  <a:schemeClr val="bg1"/>
                </a:solidFill>
              </a:rPr>
              <a:t>Progestins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pPr algn="ctr"/>
            <a:r>
              <a:rPr dirty="0" smtClean="0">
                <a:solidFill>
                  <a:srgbClr val="C00000"/>
                </a:solidFill>
              </a:rPr>
              <a:t>HORMONES used in CANCER CHEMOTHERAPY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257800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v"/>
            </a:pPr>
            <a:r>
              <a:rPr lang="en-US" sz="3000" b="1" dirty="0" smtClean="0">
                <a:solidFill>
                  <a:srgbClr val="FFC000"/>
                </a:solidFill>
              </a:rPr>
              <a:t>  </a:t>
            </a:r>
            <a:r>
              <a:rPr lang="en-US" sz="3200" b="1" dirty="0" smtClean="0">
                <a:solidFill>
                  <a:srgbClr val="002060"/>
                </a:solidFill>
              </a:rPr>
              <a:t>CARCINOMA BREAST</a:t>
            </a:r>
            <a:endParaRPr lang="en-US" sz="3000" b="1" dirty="0" smtClean="0">
              <a:solidFill>
                <a:srgbClr val="002060"/>
              </a:solidFill>
            </a:endParaRPr>
          </a:p>
          <a:p>
            <a:pPr lvl="1">
              <a:buClr>
                <a:srgbClr val="00206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/>
              <a:t>  </a:t>
            </a:r>
            <a:r>
              <a:rPr lang="en-US" sz="2800" dirty="0" smtClean="0">
                <a:solidFill>
                  <a:schemeClr val="bg1"/>
                </a:solidFill>
              </a:rPr>
              <a:t>Cyclophosphamide, methotrexate, </a:t>
            </a:r>
          </a:p>
          <a:p>
            <a:pPr lvl="1">
              <a:buClr>
                <a:srgbClr val="002060"/>
              </a:buClr>
              <a:buSzPct val="100000"/>
              <a:buNone/>
            </a:pP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     5</a:t>
            </a:r>
            <a:r>
              <a:rPr lang="en-US" sz="2800" dirty="0" smtClean="0">
                <a:solidFill>
                  <a:schemeClr val="bg1"/>
                </a:solidFill>
              </a:rPr>
              <a:t>-flourouracil (CMF)</a:t>
            </a:r>
          </a:p>
          <a:p>
            <a:pPr lvl="1">
              <a:buClr>
                <a:srgbClr val="00206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  5</a:t>
            </a:r>
            <a:r>
              <a:rPr lang="en-US" sz="2800" dirty="0" smtClean="0">
                <a:solidFill>
                  <a:schemeClr val="bg1"/>
                </a:solidFill>
              </a:rPr>
              <a:t>-flourouracil, doxorubicin, </a:t>
            </a:r>
          </a:p>
          <a:p>
            <a:pPr lvl="1">
              <a:buClr>
                <a:srgbClr val="002060"/>
              </a:buClr>
              <a:buSzPct val="100000"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    cyclophosphamide (FAC)</a:t>
            </a:r>
          </a:p>
          <a:p>
            <a:pPr lvl="1">
              <a:buClr>
                <a:srgbClr val="00206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 Doxorubicin, cyclophosphamide</a:t>
            </a:r>
          </a:p>
          <a:p>
            <a:pPr lvl="1">
              <a:buClr>
                <a:srgbClr val="00206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5</a:t>
            </a:r>
            <a:r>
              <a:rPr lang="en-US" sz="2800" dirty="0" smtClean="0">
                <a:solidFill>
                  <a:schemeClr val="bg1"/>
                </a:solidFill>
              </a:rPr>
              <a:t>-flourouracil, doxorubicin, </a:t>
            </a:r>
          </a:p>
          <a:p>
            <a:pPr lvl="1">
              <a:buClr>
                <a:srgbClr val="002060"/>
              </a:buClr>
              <a:buSzPct val="100000"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    cyclophosphamide (FEC) </a:t>
            </a:r>
          </a:p>
          <a:p>
            <a:pPr lvl="1">
              <a:buClr>
                <a:srgbClr val="00206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 Trastuzumab</a:t>
            </a:r>
          </a:p>
          <a:p>
            <a:pPr lvl="1">
              <a:buClr>
                <a:srgbClr val="00206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 Tamoxifen/ </a:t>
            </a:r>
            <a:r>
              <a:rPr lang="en-US" sz="2800" dirty="0" err="1" smtClean="0">
                <a:solidFill>
                  <a:schemeClr val="bg1"/>
                </a:solidFill>
              </a:rPr>
              <a:t>Anastrozole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endParaRPr lang="en-US" sz="3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sz="4000" b="1" dirty="0" smtClean="0">
                <a:solidFill>
                  <a:srgbClr val="C00000"/>
                </a:solidFill>
              </a:rPr>
              <a:t>THERAPEUTIC CLASSIFICATION</a:t>
            </a:r>
            <a:endParaRPr lang="en-US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Age</a:t>
            </a: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Gender</a:t>
            </a: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Race</a:t>
            </a: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Unknown</a:t>
            </a:r>
          </a:p>
          <a:p>
            <a:pPr>
              <a:buClr>
                <a:srgbClr val="002060"/>
              </a:buClr>
            </a:pPr>
            <a:r>
              <a:rPr lang="en-US" sz="3200" b="1" dirty="0" smtClean="0">
                <a:solidFill>
                  <a:schemeClr val="bg1"/>
                </a:solidFill>
              </a:rPr>
              <a:t>Genetic</a:t>
            </a:r>
          </a:p>
          <a:p>
            <a:pPr>
              <a:buClr>
                <a:srgbClr val="002060"/>
              </a:buClr>
            </a:pPr>
            <a:r>
              <a:rPr lang="en-US" sz="3200" b="1" dirty="0" smtClean="0">
                <a:solidFill>
                  <a:schemeClr val="bg1"/>
                </a:solidFill>
              </a:rPr>
              <a:t>Environmental/occupational</a:t>
            </a: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Biological agents</a:t>
            </a: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Diet</a:t>
            </a: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Iatrogenic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5400" dirty="0" smtClean="0">
                <a:solidFill>
                  <a:srgbClr val="C00000"/>
                </a:solidFill>
              </a:rPr>
              <a:t>CAUSES OF CANCER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002060"/>
                </a:solidFill>
              </a:rPr>
              <a:t>CARCINOMA LUNG</a:t>
            </a:r>
          </a:p>
          <a:p>
            <a:pPr>
              <a:lnSpc>
                <a:spcPct val="200000"/>
              </a:lnSpc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NON SMALL CELL LUNG CA</a:t>
            </a:r>
          </a:p>
          <a:p>
            <a:pPr lvl="1">
              <a:buClr>
                <a:srgbClr val="002060"/>
              </a:buClr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Cisplatin, paclitaxel</a:t>
            </a:r>
          </a:p>
          <a:p>
            <a:pPr lvl="1">
              <a:buClr>
                <a:srgbClr val="002060"/>
              </a:buClr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Carboplatin, paclitaxel, </a:t>
            </a:r>
            <a:r>
              <a:rPr lang="en-US" sz="3000" dirty="0" err="1" smtClean="0">
                <a:solidFill>
                  <a:schemeClr val="bg1"/>
                </a:solidFill>
              </a:rPr>
              <a:t>bevacizumab</a:t>
            </a:r>
            <a:endParaRPr lang="en-US" sz="30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SMALL CELL LUNG CA</a:t>
            </a:r>
          </a:p>
          <a:p>
            <a:pPr lvl="1">
              <a:buClr>
                <a:srgbClr val="002060"/>
              </a:buClr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Cisplatin, </a:t>
            </a:r>
            <a:r>
              <a:rPr lang="en-US" sz="3000" dirty="0" err="1" smtClean="0">
                <a:solidFill>
                  <a:schemeClr val="bg1"/>
                </a:solidFill>
              </a:rPr>
              <a:t>etoposide</a:t>
            </a:r>
            <a:endParaRPr lang="en-US" sz="3000" dirty="0" smtClean="0">
              <a:solidFill>
                <a:schemeClr val="bg1"/>
              </a:solidFill>
            </a:endParaRPr>
          </a:p>
          <a:p>
            <a:pPr lvl="1">
              <a:buClr>
                <a:srgbClr val="002060"/>
              </a:buClr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Cisplatin, </a:t>
            </a:r>
            <a:r>
              <a:rPr lang="en-US" sz="3000" dirty="0" err="1" smtClean="0">
                <a:solidFill>
                  <a:schemeClr val="bg1"/>
                </a:solidFill>
              </a:rPr>
              <a:t>irinotecan</a:t>
            </a:r>
            <a:endParaRPr lang="en-US" sz="3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02060"/>
              </a:buClr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ACUTE LYMPHOBLASTIC LEUKEMIA (ALL)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Vincristine +prednisone +I/T methotrexate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</a:rPr>
              <a:t>Daunorubicin</a:t>
            </a:r>
            <a:r>
              <a:rPr lang="en-US" sz="3200" dirty="0" smtClean="0">
                <a:solidFill>
                  <a:schemeClr val="bg1"/>
                </a:solidFill>
              </a:rPr>
              <a:t>/6-mercaptopurine/ </a:t>
            </a:r>
            <a:r>
              <a:rPr lang="en-US" sz="3200" dirty="0" err="1" smtClean="0">
                <a:solidFill>
                  <a:schemeClr val="bg1"/>
                </a:solidFill>
              </a:rPr>
              <a:t>asparaginase</a:t>
            </a:r>
            <a:r>
              <a:rPr lang="en-US" sz="3200" dirty="0" smtClean="0">
                <a:solidFill>
                  <a:schemeClr val="bg1"/>
                </a:solidFill>
              </a:rPr>
              <a:t>/cyclophosphamide</a:t>
            </a:r>
          </a:p>
          <a:p>
            <a:pPr>
              <a:lnSpc>
                <a:spcPct val="150000"/>
              </a:lnSpc>
              <a:buClr>
                <a:srgbClr val="002060"/>
              </a:buClr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ACUTE MYELOGENOUS LEUKEMIA (AML)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Cytarabine + idarubicin/</a:t>
            </a:r>
            <a:r>
              <a:rPr lang="en-US" sz="3200" dirty="0" err="1" smtClean="0">
                <a:solidFill>
                  <a:schemeClr val="bg1"/>
                </a:solidFill>
              </a:rPr>
              <a:t>daunorubicin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002060"/>
              </a:buClr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CHRONIC LYMPHOID LEUKEMIA (CLL)</a:t>
            </a:r>
          </a:p>
          <a:p>
            <a:pPr marL="457200" indent="-45720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</a:rPr>
              <a:t>Chlorambucil</a:t>
            </a:r>
            <a:r>
              <a:rPr lang="en-US" sz="3200" dirty="0" smtClean="0">
                <a:solidFill>
                  <a:schemeClr val="bg1"/>
                </a:solidFill>
              </a:rPr>
              <a:t> +prednisone</a:t>
            </a:r>
          </a:p>
          <a:p>
            <a:pPr marL="457200" indent="-45720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Cyclophosphamide + </a:t>
            </a:r>
            <a:r>
              <a:rPr lang="en-US" sz="3200" dirty="0" err="1" smtClean="0">
                <a:solidFill>
                  <a:schemeClr val="bg1"/>
                </a:solidFill>
              </a:rPr>
              <a:t>vincristine</a:t>
            </a:r>
            <a:r>
              <a:rPr lang="en-US" sz="3200" dirty="0" smtClean="0">
                <a:solidFill>
                  <a:schemeClr val="bg1"/>
                </a:solidFill>
              </a:rPr>
              <a:t> + prednisone (COP)</a:t>
            </a:r>
          </a:p>
          <a:p>
            <a:pPr marL="457200" indent="-45720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Cyclophosphamide + doxorubicin + </a:t>
            </a:r>
            <a:r>
              <a:rPr lang="en-US" sz="3200" dirty="0" err="1" smtClean="0">
                <a:solidFill>
                  <a:schemeClr val="bg1"/>
                </a:solidFill>
              </a:rPr>
              <a:t>vincristine</a:t>
            </a:r>
            <a:r>
              <a:rPr lang="en-US" sz="3200" dirty="0" smtClean="0">
                <a:solidFill>
                  <a:schemeClr val="bg1"/>
                </a:solidFill>
              </a:rPr>
              <a:t> + prednisone (CHOP)</a:t>
            </a:r>
          </a:p>
          <a:p>
            <a:pPr marL="457200" indent="-45720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</a:rPr>
              <a:t>Alemtuzumab</a:t>
            </a:r>
            <a:r>
              <a:rPr lang="en-US" sz="3200" dirty="0" smtClean="0">
                <a:solidFill>
                  <a:schemeClr val="bg1"/>
                </a:solidFill>
              </a:rPr>
              <a:t>/</a:t>
            </a:r>
            <a:r>
              <a:rPr lang="en-US" sz="3200" dirty="0" err="1" smtClean="0">
                <a:solidFill>
                  <a:schemeClr val="bg1"/>
                </a:solidFill>
              </a:rPr>
              <a:t>rituximab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457200" indent="-457200">
              <a:buClr>
                <a:srgbClr val="002060"/>
              </a:buClr>
              <a:buFont typeface="Wingdings" pitchFamily="2" charset="2"/>
              <a:buChar char="Ø"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>
            <a:normAutofit/>
          </a:bodyPr>
          <a:lstStyle/>
          <a:p>
            <a:pPr indent="-457200">
              <a:buClr>
                <a:srgbClr val="002060"/>
              </a:buClr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CHRONIC MYELOID LEUKEMIA (CML)</a:t>
            </a:r>
          </a:p>
          <a:p>
            <a:pPr indent="-45720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</a:rPr>
              <a:t>Imatinib</a:t>
            </a:r>
            <a:endParaRPr lang="en-US" sz="3200" dirty="0" smtClean="0">
              <a:solidFill>
                <a:schemeClr val="bg1"/>
              </a:solidFill>
            </a:endParaRPr>
          </a:p>
          <a:p>
            <a:pPr indent="-45720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Interferon</a:t>
            </a:r>
          </a:p>
          <a:p>
            <a:pPr indent="-45720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</a:rPr>
              <a:t>Busulfan</a:t>
            </a:r>
            <a:endParaRPr lang="en-US" sz="3200" dirty="0" smtClean="0">
              <a:solidFill>
                <a:schemeClr val="bg1"/>
              </a:solidFill>
            </a:endParaRPr>
          </a:p>
          <a:p>
            <a:pPr indent="-45720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</a:rPr>
              <a:t>Hydroxyurea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4864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HODGKINS DISEASE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1.   </a:t>
            </a:r>
            <a:r>
              <a:rPr lang="en-US" sz="3200" b="1" dirty="0" smtClean="0">
                <a:solidFill>
                  <a:schemeClr val="bg1"/>
                </a:solidFill>
              </a:rPr>
              <a:t>ABBG</a:t>
            </a:r>
            <a:r>
              <a:rPr lang="en-US" sz="3200" dirty="0" smtClean="0">
                <a:solidFill>
                  <a:schemeClr val="bg1"/>
                </a:solidFill>
              </a:rPr>
              <a:t> -	doxorubicin, </a:t>
            </a:r>
            <a:r>
              <a:rPr lang="en-US" sz="3200" dirty="0" err="1" smtClean="0">
                <a:solidFill>
                  <a:schemeClr val="bg1"/>
                </a:solidFill>
              </a:rPr>
              <a:t>bleomycin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vinblastine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dacarbazine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spcBef>
                <a:spcPts val="1800"/>
              </a:spcBef>
              <a:buClr>
                <a:schemeClr val="tx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2.  </a:t>
            </a:r>
            <a:r>
              <a:rPr lang="en-US" sz="3200" b="1" dirty="0" smtClean="0">
                <a:solidFill>
                  <a:schemeClr val="bg1"/>
                </a:solidFill>
              </a:rPr>
              <a:t>MOPP</a:t>
            </a:r>
            <a:r>
              <a:rPr lang="en-US" sz="3200" dirty="0" smtClean="0">
                <a:solidFill>
                  <a:schemeClr val="bg1"/>
                </a:solidFill>
              </a:rPr>
              <a:t>-	</a:t>
            </a:r>
            <a:r>
              <a:rPr lang="en-US" sz="3200" dirty="0" err="1" smtClean="0">
                <a:solidFill>
                  <a:schemeClr val="bg1"/>
                </a:solidFill>
              </a:rPr>
              <a:t>mechlorethamine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vincristine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	prednisone, </a:t>
            </a:r>
            <a:r>
              <a:rPr lang="en-US" sz="3200" dirty="0" err="1" smtClean="0">
                <a:solidFill>
                  <a:schemeClr val="bg1"/>
                </a:solidFill>
              </a:rPr>
              <a:t>procarbazine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ts val="1800"/>
              </a:spcBef>
              <a:buClr>
                <a:schemeClr val="tx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3.  </a:t>
            </a:r>
            <a:r>
              <a:rPr lang="en-US" sz="3200" b="1" dirty="0" smtClean="0">
                <a:solidFill>
                  <a:schemeClr val="bg1"/>
                </a:solidFill>
              </a:rPr>
              <a:t>Stanford V-</a:t>
            </a:r>
            <a:r>
              <a:rPr lang="en-US" sz="3200" dirty="0" smtClean="0">
                <a:solidFill>
                  <a:schemeClr val="bg1"/>
                </a:solidFill>
              </a:rPr>
              <a:t>	doxorubicin, </a:t>
            </a:r>
            <a:r>
              <a:rPr lang="en-US" sz="3200" dirty="0" err="1" smtClean="0">
                <a:solidFill>
                  <a:schemeClr val="bg1"/>
                </a:solidFill>
              </a:rPr>
              <a:t>vinblastine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mechloethamine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vincristine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etoposide</a:t>
            </a:r>
            <a:r>
              <a:rPr lang="en-US" sz="3200" dirty="0" smtClean="0">
                <a:solidFill>
                  <a:schemeClr val="bg1"/>
                </a:solidFill>
              </a:rPr>
              <a:t>, prednisone, </a:t>
            </a:r>
            <a:r>
              <a:rPr lang="en-US" sz="3200" dirty="0" err="1" smtClean="0">
                <a:solidFill>
                  <a:schemeClr val="bg1"/>
                </a:solidFill>
              </a:rPr>
              <a:t>bleomycin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002060"/>
              </a:buCl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NON-HODGKINS’S LYMPHOMA</a:t>
            </a:r>
          </a:p>
          <a:p>
            <a:pPr marL="457200" indent="-45720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CHOP</a:t>
            </a:r>
            <a:r>
              <a:rPr lang="en-US" sz="3200" dirty="0" smtClean="0">
                <a:solidFill>
                  <a:schemeClr val="bg1"/>
                </a:solidFill>
              </a:rPr>
              <a:t>- Cyclophosphamide, doxorubicin, </a:t>
            </a:r>
            <a:r>
              <a:rPr lang="en-US" sz="3200" dirty="0" err="1" smtClean="0">
                <a:solidFill>
                  <a:schemeClr val="bg1"/>
                </a:solidFill>
              </a:rPr>
              <a:t>vincristine</a:t>
            </a:r>
            <a:r>
              <a:rPr lang="en-US" sz="3200" dirty="0" smtClean="0">
                <a:solidFill>
                  <a:schemeClr val="bg1"/>
                </a:solidFill>
              </a:rPr>
              <a:t>, prednisone</a:t>
            </a:r>
          </a:p>
          <a:p>
            <a:pPr marL="457200" indent="-45720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Cyclophosphamide, doxorubicin, </a:t>
            </a:r>
            <a:r>
              <a:rPr lang="en-US" sz="3200" dirty="0" err="1" smtClean="0">
                <a:solidFill>
                  <a:schemeClr val="bg1"/>
                </a:solidFill>
              </a:rPr>
              <a:t>vincristine</a:t>
            </a:r>
            <a:r>
              <a:rPr lang="en-US" sz="3200" dirty="0" smtClean="0">
                <a:solidFill>
                  <a:schemeClr val="bg1"/>
                </a:solidFill>
              </a:rPr>
              <a:t>, prednisone, </a:t>
            </a:r>
            <a:r>
              <a:rPr lang="en-US" sz="3200" dirty="0" err="1" smtClean="0">
                <a:solidFill>
                  <a:schemeClr val="bg1"/>
                </a:solidFill>
              </a:rPr>
              <a:t>rituximab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nyla\Pharmacology Books\Goodman &amp;amp; Gilman_s The Pharmacological Basis of Therapeutics - 12th Ed\VIII. Chemotherapy of Neoplastic Diseases\60. General Principles of Cancer Chemotherapy_files\loadBinary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6667"/>
          <a:stretch>
            <a:fillRect/>
          </a:stretch>
        </p:blipFill>
        <p:spPr bwMode="auto">
          <a:xfrm>
            <a:off x="228600" y="304800"/>
            <a:ext cx="86106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sz="5400" smtClean="0">
                <a:solidFill>
                  <a:srgbClr val="C00000"/>
                </a:solidFill>
              </a:rPr>
              <a:t>ALKYLATING AGENTS</a:t>
            </a:r>
            <a:endParaRPr lang="en-US" sz="5400" dirty="0">
              <a:solidFill>
                <a:srgbClr val="C00000"/>
              </a:solidFill>
            </a:endParaRPr>
          </a:p>
        </p:txBody>
      </p:sp>
      <p:pic>
        <p:nvPicPr>
          <p:cNvPr id="19458" name="Picture 2" descr="D:\nyla\Pharmacology Books\Katzung basis and clinical pharmacology 11th Ed 2009\Chapter 54_files\loadBinary_009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6667"/>
          <a:stretch>
            <a:fillRect/>
          </a:stretch>
        </p:blipFill>
        <p:spPr bwMode="auto">
          <a:xfrm>
            <a:off x="228600" y="1219200"/>
            <a:ext cx="86868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486400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MECHANISM OF ACTION</a:t>
            </a: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Contain chemical gps that form covalent bonds with nucleophilic cell constituents</a:t>
            </a: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Transfer of their alkyl groups to cellular components</a:t>
            </a: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Alkylation of DNA within the nucleus – cell death</a:t>
            </a: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Intramolecular cyclization to form an </a:t>
            </a:r>
            <a:r>
              <a:rPr lang="en-US" sz="3200" dirty="0" err="1" smtClean="0">
                <a:solidFill>
                  <a:schemeClr val="bg1"/>
                </a:solidFill>
              </a:rPr>
              <a:t>ethyleneimonium</a:t>
            </a:r>
            <a:r>
              <a:rPr lang="en-US" sz="3200" dirty="0" smtClean="0">
                <a:solidFill>
                  <a:schemeClr val="bg1"/>
                </a:solidFill>
              </a:rPr>
              <a:t>  - transfers an alkyl group to cellular components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yla\Pharmacology Books\Katzung basis and clinical pharmacology 11th Ed 2009\Chapter 54_files\loadBinary_00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8683"/>
          <a:stretch>
            <a:fillRect/>
          </a:stretch>
        </p:blipFill>
        <p:spPr bwMode="auto">
          <a:xfrm>
            <a:off x="457200" y="1596879"/>
            <a:ext cx="8229600" cy="404192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62400" y="762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Ethyleneimonium</a:t>
            </a:r>
            <a:r>
              <a:rPr lang="en-US" dirty="0" smtClean="0">
                <a:solidFill>
                  <a:schemeClr val="bg1"/>
                </a:solidFill>
              </a:rPr>
              <a:t> 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773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Carbonium</a:t>
            </a:r>
            <a:r>
              <a:rPr lang="en-US" dirty="0" smtClean="0">
                <a:solidFill>
                  <a:schemeClr val="bg1"/>
                </a:solidFill>
              </a:rPr>
              <a:t> ion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Clr>
                <a:srgbClr val="002060"/>
              </a:buClr>
              <a:buFont typeface="+mj-lt"/>
              <a:buAutoNum type="alphaUcPeriod"/>
            </a:pPr>
            <a:r>
              <a:rPr lang="en-US" sz="3200" dirty="0" smtClean="0">
                <a:solidFill>
                  <a:schemeClr val="bg1"/>
                </a:solidFill>
              </a:rPr>
              <a:t>Prevention</a:t>
            </a:r>
          </a:p>
          <a:p>
            <a:pPr marL="514350" indent="-514350">
              <a:lnSpc>
                <a:spcPct val="150000"/>
              </a:lnSpc>
              <a:buClr>
                <a:srgbClr val="002060"/>
              </a:buClr>
              <a:buFont typeface="+mj-lt"/>
              <a:buAutoNum type="alphaUcPeriod"/>
            </a:pPr>
            <a:r>
              <a:rPr lang="en-US" sz="3200" dirty="0" smtClean="0">
                <a:solidFill>
                  <a:schemeClr val="bg1"/>
                </a:solidFill>
              </a:rPr>
              <a:t>Surgery</a:t>
            </a:r>
          </a:p>
          <a:p>
            <a:pPr marL="514350" indent="-514350">
              <a:lnSpc>
                <a:spcPct val="150000"/>
              </a:lnSpc>
              <a:buClr>
                <a:srgbClr val="002060"/>
              </a:buClr>
              <a:buFont typeface="+mj-lt"/>
              <a:buAutoNum type="alphaUcPeriod"/>
            </a:pPr>
            <a:r>
              <a:rPr lang="en-US" sz="3200" dirty="0" smtClean="0">
                <a:solidFill>
                  <a:schemeClr val="bg1"/>
                </a:solidFill>
              </a:rPr>
              <a:t>Radiotherapy</a:t>
            </a:r>
          </a:p>
          <a:p>
            <a:pPr marL="514350" indent="-514350">
              <a:lnSpc>
                <a:spcPct val="150000"/>
              </a:lnSpc>
              <a:buClr>
                <a:srgbClr val="002060"/>
              </a:buClr>
              <a:buFont typeface="+mj-lt"/>
              <a:buAutoNum type="alphaUcPeriod"/>
            </a:pPr>
            <a:r>
              <a:rPr lang="en-US" sz="3200" dirty="0" smtClean="0">
                <a:solidFill>
                  <a:schemeClr val="bg1"/>
                </a:solidFill>
              </a:rPr>
              <a:t>Chemotherapy</a:t>
            </a:r>
          </a:p>
          <a:p>
            <a:pPr marL="514350" indent="-514350">
              <a:lnSpc>
                <a:spcPct val="150000"/>
              </a:lnSpc>
              <a:buClr>
                <a:srgbClr val="002060"/>
              </a:buClr>
              <a:buFont typeface="+mj-lt"/>
              <a:buAutoNum type="alphaUcPeriod"/>
            </a:pPr>
            <a:r>
              <a:rPr lang="en-US" sz="3200" dirty="0" smtClean="0">
                <a:solidFill>
                  <a:schemeClr val="bg1"/>
                </a:solidFill>
              </a:rPr>
              <a:t>Stem cell transplantation</a:t>
            </a:r>
          </a:p>
          <a:p>
            <a:pPr marL="514350" indent="-514350">
              <a:lnSpc>
                <a:spcPct val="150000"/>
              </a:lnSpc>
              <a:buClr>
                <a:srgbClr val="002060"/>
              </a:buClr>
              <a:buFont typeface="+mj-lt"/>
              <a:buAutoNum type="alphaUcPeriod"/>
            </a:pPr>
            <a:r>
              <a:rPr lang="en-US" sz="3200" dirty="0" smtClean="0">
                <a:solidFill>
                  <a:schemeClr val="bg1"/>
                </a:solidFill>
              </a:rPr>
              <a:t>Psychotherapy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990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CANCER TREATMENT MODALITIES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 algn="just"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N7 position of guanine </a:t>
            </a:r>
          </a:p>
          <a:p>
            <a:pPr algn="just"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Most agents are bifunctional with two reactive groups</a:t>
            </a:r>
          </a:p>
          <a:p>
            <a:pPr algn="just"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Intra or interchain cross linking –transcription &amp; more importantly replication is affected</a:t>
            </a:r>
          </a:p>
          <a:p>
            <a:pPr algn="just"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Miscoding through abnormal base pairing with thymine </a:t>
            </a:r>
          </a:p>
          <a:p>
            <a:pPr algn="just"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Depurination by excision of guanine - DNA strand breakage through scission of the sugar-phosphate backbone of DNA</a:t>
            </a:r>
          </a:p>
          <a:p>
            <a:pPr algn="just"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Replicating cell more susceptible (late G1 and S phases (some zones of DNA are unpaired)&amp; express blockage in G2-subsequent apoptotic cell death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002060"/>
              </a:buClr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RESISTANCE</a:t>
            </a:r>
          </a:p>
          <a:p>
            <a:pPr marL="457200" indent="-45720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Increased capability to repair DNA lesions</a:t>
            </a:r>
          </a:p>
          <a:p>
            <a:pPr marL="457200" indent="-45720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Decreased transport into cell</a:t>
            </a:r>
          </a:p>
          <a:p>
            <a:pPr marL="457200" indent="-45720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Increased production of glutathione &amp; glutathione- associated proteins – conjugate alkylating agents</a:t>
            </a:r>
          </a:p>
          <a:p>
            <a:pPr marL="457200" indent="-45720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Glutathione </a:t>
            </a:r>
            <a:r>
              <a:rPr lang="en-US" sz="3200" i="1" dirty="0" smtClean="0">
                <a:solidFill>
                  <a:schemeClr val="bg1"/>
                </a:solidFill>
              </a:rPr>
              <a:t>S</a:t>
            </a:r>
            <a:r>
              <a:rPr lang="en-US" sz="3200" dirty="0" smtClean="0">
                <a:solidFill>
                  <a:schemeClr val="bg1"/>
                </a:solidFill>
              </a:rPr>
              <a:t>-</a:t>
            </a:r>
            <a:r>
              <a:rPr lang="en-US" sz="3200" dirty="0" err="1" smtClean="0">
                <a:solidFill>
                  <a:schemeClr val="bg1"/>
                </a:solidFill>
              </a:rPr>
              <a:t>transferase</a:t>
            </a:r>
            <a:r>
              <a:rPr lang="en-US" sz="3200" dirty="0" smtClean="0">
                <a:solidFill>
                  <a:schemeClr val="bg1"/>
                </a:solidFill>
              </a:rPr>
              <a:t> activity, which catalyzes the conjugation</a:t>
            </a:r>
          </a:p>
          <a:p>
            <a:pPr marL="457200" indent="-457200">
              <a:buClr>
                <a:srgbClr val="002060"/>
              </a:buClr>
            </a:pPr>
            <a:endParaRPr lang="en-US" sz="32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34000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 EFFECTS</a:t>
            </a: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Dose related adverse effects – rapidly growing tissues</a:t>
            </a: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Nausea, vomiting</a:t>
            </a: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Vesicant effect – damage tissue at site of injection</a:t>
            </a: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Carcinogenic – increased risk of secondary  malignancies (AML)</a:t>
            </a:r>
          </a:p>
          <a:p>
            <a:pPr>
              <a:buClr>
                <a:srgbClr val="002060"/>
              </a:buClr>
            </a:pPr>
            <a:endParaRPr lang="en-US" sz="3200" b="1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81000" y="609600"/>
            <a:ext cx="4876800" cy="55626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2060"/>
              </a:buClr>
              <a:buNone/>
            </a:pPr>
            <a:r>
              <a:rPr lang="en-US" sz="3200" b="1" u="sng" dirty="0" smtClean="0">
                <a:solidFill>
                  <a:schemeClr val="bg1"/>
                </a:solidFill>
              </a:rPr>
              <a:t>CYCLOPHOSPHAMIDE</a:t>
            </a: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Nitrogen mustard</a:t>
            </a: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High oral BA </a:t>
            </a: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Inactive prodrug</a:t>
            </a:r>
          </a:p>
          <a:p>
            <a:pPr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Activated to </a:t>
            </a:r>
          </a:p>
          <a:p>
            <a:pPr>
              <a:buClr>
                <a:srgbClr val="002060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</a:rPr>
              <a:t>cytotoxic</a:t>
            </a:r>
            <a:r>
              <a:rPr lang="en-US" sz="3200" dirty="0" smtClean="0">
                <a:solidFill>
                  <a:schemeClr val="bg1"/>
                </a:solidFill>
              </a:rPr>
              <a:t> form </a:t>
            </a:r>
          </a:p>
          <a:p>
            <a:pPr>
              <a:buClr>
                <a:srgbClr val="002060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  by microsomal </a:t>
            </a:r>
          </a:p>
          <a:p>
            <a:pPr>
              <a:buClr>
                <a:srgbClr val="002060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  enzymes – </a:t>
            </a:r>
          </a:p>
          <a:p>
            <a:pPr>
              <a:buClr>
                <a:srgbClr val="002060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  CYP mixed function</a:t>
            </a:r>
          </a:p>
          <a:p>
            <a:pPr>
              <a:buClr>
                <a:srgbClr val="002060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</a:rPr>
              <a:t>oxidases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</a:pPr>
            <a:r>
              <a:rPr lang="en-US" sz="3200" dirty="0" err="1" smtClean="0">
                <a:solidFill>
                  <a:schemeClr val="bg1"/>
                </a:solidFill>
              </a:rPr>
              <a:t>Immunosupressant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</a:pPr>
            <a:r>
              <a:rPr lang="en-US" sz="3200" dirty="0" err="1" smtClean="0">
                <a:solidFill>
                  <a:schemeClr val="bg1"/>
                </a:solidFill>
              </a:rPr>
              <a:t>Hmgic</a:t>
            </a:r>
            <a:r>
              <a:rPr lang="en-US" sz="3200" dirty="0" smtClean="0">
                <a:solidFill>
                  <a:schemeClr val="bg1"/>
                </a:solidFill>
              </a:rPr>
              <a:t> cystitis </a:t>
            </a:r>
          </a:p>
          <a:p>
            <a:pPr>
              <a:buClr>
                <a:srgbClr val="002060"/>
              </a:buClr>
            </a:pP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D:\nyla\Pharmacology Books\Goodman &amp;amp; Gilman_s The Pharmacological Basis of Therapeutics - 12th Ed\VIII. Chemotherapy of Neoplastic Diseases\61. Cytotoxic Agents_files\loadBinary_005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10000"/>
          <a:stretch>
            <a:fillRect/>
          </a:stretch>
        </p:blipFill>
        <p:spPr bwMode="auto">
          <a:xfrm>
            <a:off x="4114800" y="1143000"/>
            <a:ext cx="48006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CARMUSTINE, LOMUSTINE, SEMUSTINE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Biotransformation- Nonenzymatic decomposition to active metabolites</a:t>
            </a:r>
          </a:p>
          <a:p>
            <a:pPr algn="just"/>
            <a:r>
              <a:rPr lang="en-US" sz="3200" dirty="0" smtClean="0">
                <a:solidFill>
                  <a:schemeClr val="bg1"/>
                </a:solidFill>
              </a:rPr>
              <a:t>Alkylating &amp; carbamoylating activity</a:t>
            </a:r>
          </a:p>
          <a:p>
            <a:pPr algn="just"/>
            <a:r>
              <a:rPr lang="en-US" sz="3200" dirty="0" smtClean="0">
                <a:solidFill>
                  <a:schemeClr val="bg1"/>
                </a:solidFill>
              </a:rPr>
              <a:t>O6 of guanine- G-C cross links in DNA</a:t>
            </a:r>
          </a:p>
          <a:p>
            <a:pPr algn="just"/>
            <a:r>
              <a:rPr lang="en-US" sz="3200" dirty="0" smtClean="0">
                <a:solidFill>
                  <a:schemeClr val="bg1"/>
                </a:solidFill>
              </a:rPr>
              <a:t>Highly lipid soluble- cross BBB-brain tumors</a:t>
            </a:r>
          </a:p>
          <a:p>
            <a:pPr algn="just"/>
            <a:r>
              <a:rPr lang="en-US" sz="3200" dirty="0" smtClean="0">
                <a:solidFill>
                  <a:schemeClr val="bg1"/>
                </a:solidFill>
              </a:rPr>
              <a:t>STREPTOZOCIN- minimal BM toxicity- treatment of insulin-secreting islet cell carcinoma of pancreas</a:t>
            </a:r>
          </a:p>
          <a:p>
            <a:pPr algn="just"/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5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NITROSOUREAS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72000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Oral, methylhydrazine derivative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Hodgkin’s &amp; non-Hodgkin’s lymphoma, brain tumors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Inhibits RNA, DNA &amp; protein synthesis, prolongs interphase and produces chromosome breaks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Oxidative metabolism- azoprocarbazine &amp; H2O2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One metabolite is a weak MAO inhibitor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Increased risk of secondary cancers (Acute Leukemia)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PROCARBAZINE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Parenteral, synthetic compound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Metabolic activation- methyl derivative- spontaneous decomposition to diazomethane which generates a methyl carbonium ion – cytotoxic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Malignant melanoma, Hodgkin’s lymphoma, soft tissue sarcomas, neuroblastoma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Myelosuppression,  NV, Potent vesicant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DACARBAZINE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CISPLATIN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CARBOPLATIN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OXALIPLATIN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MOA similar to alkylating agents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All stages &amp; bind DNA through formation of intrastrand &amp; interstrand cross links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N7 position of guanine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Inhibit both cytoplasmic and nuclear proteins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Synergize with other anticancer drugs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sz="6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PLATINUM ANALOGS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Solid tumors- NSCL &amp; SCL CA, esophageal, gastric, head, neck, testicular, ovarian, bladder CA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Renal toxicity, ototoxicity, nerve dysfunction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Dose modification in renal dysfunction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Carboplatin- less renal toxicity &amp; GI toxicity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Myelosuppression 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OXALIPLATIN- used in tumors resistant to others(FOLFLOX regimen)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Neurotoxicity- peripheral sensory neuropathy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5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ANTIMETABOLITES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419600" cy="4572000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ANTIFOLATES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Methotrexate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</a:rPr>
              <a:t>Pemetrexed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FLUOROPYRIMIDINES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5</a:t>
            </a:r>
            <a:r>
              <a:rPr lang="en-US" sz="2800" dirty="0" smtClean="0">
                <a:solidFill>
                  <a:schemeClr val="bg1"/>
                </a:solidFill>
              </a:rPr>
              <a:t>-Fluorouracil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</a:rPr>
              <a:t>Capecitabine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DEOXYCYTIDINE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Cytarabine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</a:rPr>
              <a:t>Gemcitabine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C00000"/>
              </a:buClr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24000"/>
            <a:ext cx="4419600" cy="4572000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PURINE ANTAGONISTS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6-Thiopurines</a:t>
            </a:r>
          </a:p>
          <a:p>
            <a:pPr lvl="1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6-Mercaptopurine</a:t>
            </a:r>
          </a:p>
          <a:p>
            <a:pPr lvl="1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6-Thioguanine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</a:rPr>
              <a:t>Fludarabine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</a:rPr>
              <a:t>Cladarabine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386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Primary induction (palliative )</a:t>
            </a:r>
          </a:p>
          <a:p>
            <a:pPr marL="514350" indent="-514350">
              <a:lnSpc>
                <a:spcPct val="150000"/>
              </a:lnSpc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Neoadjuvant</a:t>
            </a:r>
          </a:p>
          <a:p>
            <a:pPr marL="514350" indent="-514350">
              <a:lnSpc>
                <a:spcPct val="150000"/>
              </a:lnSpc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Adjuvant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52600"/>
          </a:xfrm>
        </p:spPr>
        <p:txBody>
          <a:bodyPr>
            <a:normAutofit/>
          </a:bodyPr>
          <a:lstStyle/>
          <a:p>
            <a:pPr algn="ctr"/>
            <a:r>
              <a:rPr sz="4400" b="1" dirty="0" smtClean="0">
                <a:solidFill>
                  <a:srgbClr val="C00000"/>
                </a:solidFill>
              </a:rPr>
              <a:t>APPROACHES TO USE CHEMOTHERAPY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72000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Folic acid analog</a:t>
            </a:r>
          </a:p>
          <a:p>
            <a:pPr>
              <a:buClr>
                <a:srgbClr val="C000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Binds with high affinity to the active catalytic site of </a:t>
            </a:r>
            <a:r>
              <a:rPr lang="en-US" sz="3000" dirty="0" err="1" smtClean="0">
                <a:solidFill>
                  <a:schemeClr val="bg1"/>
                </a:solidFill>
              </a:rPr>
              <a:t>dihydrofolate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reductase</a:t>
            </a:r>
            <a:r>
              <a:rPr lang="en-US" sz="3000" dirty="0" smtClean="0">
                <a:solidFill>
                  <a:schemeClr val="bg1"/>
                </a:solidFill>
              </a:rPr>
              <a:t> (DHFR)</a:t>
            </a:r>
          </a:p>
          <a:p>
            <a:pPr>
              <a:buClr>
                <a:srgbClr val="C000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Interferes with synthesis of </a:t>
            </a:r>
            <a:r>
              <a:rPr lang="en-US" sz="3000" dirty="0" err="1" smtClean="0">
                <a:solidFill>
                  <a:schemeClr val="bg1"/>
                </a:solidFill>
              </a:rPr>
              <a:t>tetrahydrofolate</a:t>
            </a:r>
            <a:r>
              <a:rPr lang="en-US" sz="3000" dirty="0" smtClean="0">
                <a:solidFill>
                  <a:schemeClr val="bg1"/>
                </a:solidFill>
              </a:rPr>
              <a:t> (THF)</a:t>
            </a:r>
          </a:p>
          <a:p>
            <a:pPr>
              <a:buClr>
                <a:srgbClr val="C000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Inhibition of formation of DNA, RNA &amp; key cellular proteins </a:t>
            </a:r>
          </a:p>
          <a:p>
            <a:pPr>
              <a:buClr>
                <a:srgbClr val="C000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Polyglutamate metabolites formed by action of enzyme folylpolyglutamate synthase (FPGS)- retained within cancerous cells</a:t>
            </a:r>
          </a:p>
          <a:p>
            <a:pPr>
              <a:buClr>
                <a:srgbClr val="C00000"/>
              </a:buClr>
            </a:pP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METHOTREXATE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5562600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RESISTANCE TO MTX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Decreased drug transport via the reduced folate carrier or folate receptor protein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Decreased formation of cytotoxic MTX polyglutamates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Increased levels of the target enzyme DHFR through gene amplification and other genetic mechanisms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Altered DHFR protein with reduced affinity for MTX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Decreased accumulation of drug through activation of the multidrug resistance transporter P170 glycoprotein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5715000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bg1"/>
                </a:solidFill>
              </a:rPr>
              <a:t>Intravenous, intrathecal, or oral route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bg1"/>
                </a:solidFill>
              </a:rPr>
              <a:t>Renal excretion- GF and tubular secretion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bg1"/>
                </a:solidFill>
              </a:rPr>
              <a:t>Dose modification in renal dysfunction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bg1"/>
                </a:solidFill>
              </a:rPr>
              <a:t>Aspirin, penicillin, </a:t>
            </a:r>
            <a:r>
              <a:rPr lang="en-US" sz="3000" dirty="0" err="1" smtClean="0">
                <a:solidFill>
                  <a:schemeClr val="bg1"/>
                </a:solidFill>
              </a:rPr>
              <a:t>cephalosporins</a:t>
            </a:r>
            <a:r>
              <a:rPr lang="en-US" sz="3000" dirty="0" smtClean="0">
                <a:solidFill>
                  <a:schemeClr val="bg1"/>
                </a:solidFill>
              </a:rPr>
              <a:t>, and </a:t>
            </a:r>
            <a:r>
              <a:rPr lang="en-US" sz="3000" dirty="0" err="1" smtClean="0">
                <a:solidFill>
                  <a:schemeClr val="bg1"/>
                </a:solidFill>
              </a:rPr>
              <a:t>nonsteroidal</a:t>
            </a:r>
            <a:r>
              <a:rPr lang="en-US" sz="3000" dirty="0" smtClean="0">
                <a:solidFill>
                  <a:schemeClr val="bg1"/>
                </a:solidFill>
              </a:rPr>
              <a:t> anti-inflammatory agents- inhibit the renal excretion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000" b="1" dirty="0" smtClean="0">
                <a:solidFill>
                  <a:schemeClr val="bg1"/>
                </a:solidFill>
              </a:rPr>
              <a:t>LEUCOVORIN RESCUE- </a:t>
            </a:r>
            <a:r>
              <a:rPr lang="en-US" sz="3000" dirty="0" smtClean="0">
                <a:solidFill>
                  <a:schemeClr val="bg1"/>
                </a:solidFill>
              </a:rPr>
              <a:t>rescue normal cells from undue toxicity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000" dirty="0" err="1" smtClean="0">
                <a:solidFill>
                  <a:schemeClr val="bg1"/>
                </a:solidFill>
              </a:rPr>
              <a:t>Leucovorin</a:t>
            </a:r>
            <a:r>
              <a:rPr lang="en-US" sz="3000" dirty="0" smtClean="0">
                <a:solidFill>
                  <a:schemeClr val="bg1"/>
                </a:solidFill>
              </a:rPr>
              <a:t>- reduced folate (5-formyltetrahydrofolate)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bg1"/>
                </a:solidFill>
              </a:rPr>
              <a:t>L-</a:t>
            </a:r>
            <a:r>
              <a:rPr lang="en-US" sz="3000" dirty="0" err="1" smtClean="0">
                <a:solidFill>
                  <a:schemeClr val="bg1"/>
                </a:solidFill>
              </a:rPr>
              <a:t>leucovorin</a:t>
            </a:r>
            <a:r>
              <a:rPr lang="en-US" sz="3000" dirty="0" smtClean="0">
                <a:solidFill>
                  <a:schemeClr val="bg1"/>
                </a:solidFill>
              </a:rPr>
              <a:t>- active </a:t>
            </a:r>
            <a:r>
              <a:rPr lang="en-US" sz="3000" dirty="0" err="1" smtClean="0">
                <a:solidFill>
                  <a:schemeClr val="bg1"/>
                </a:solidFill>
              </a:rPr>
              <a:t>enantiomer</a:t>
            </a:r>
            <a:endParaRPr lang="en-US" sz="3000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45720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Inactive </a:t>
            </a:r>
            <a:r>
              <a:rPr lang="en-US" sz="2800" dirty="0" smtClean="0">
                <a:solidFill>
                  <a:schemeClr val="bg1"/>
                </a:solidFill>
              </a:rPr>
              <a:t>- activated via enzymatic reactions to </a:t>
            </a:r>
            <a:r>
              <a:rPr lang="en-US" sz="2800" dirty="0" err="1" smtClean="0">
                <a:solidFill>
                  <a:schemeClr val="bg1"/>
                </a:solidFill>
              </a:rPr>
              <a:t>ribosyl</a:t>
            </a:r>
            <a:r>
              <a:rPr lang="en-US" sz="2800" dirty="0" smtClean="0">
                <a:solidFill>
                  <a:schemeClr val="bg1"/>
                </a:solidFill>
              </a:rPr>
              <a:t> and </a:t>
            </a:r>
            <a:r>
              <a:rPr lang="en-US" sz="2800" dirty="0" err="1" smtClean="0">
                <a:solidFill>
                  <a:schemeClr val="bg1"/>
                </a:solidFill>
              </a:rPr>
              <a:t>deoxyribosyl</a:t>
            </a:r>
            <a:r>
              <a:rPr lang="en-US" sz="2800" dirty="0" smtClean="0">
                <a:solidFill>
                  <a:schemeClr val="bg1"/>
                </a:solidFill>
              </a:rPr>
              <a:t> nucleotide metabolites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5-FU is converted to 5-fluorouridine-5'-triphosphate (FUTP), which is then incorporated into RNA, where it interferes with RNA processing and mRNA translation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5-FU is also converted to 5-fluorodeoxyuridine-5'-triphosphate (</a:t>
            </a:r>
            <a:r>
              <a:rPr lang="en-US" sz="2800" dirty="0" err="1" smtClean="0">
                <a:solidFill>
                  <a:schemeClr val="bg1"/>
                </a:solidFill>
              </a:rPr>
              <a:t>FdUTP</a:t>
            </a:r>
            <a:r>
              <a:rPr lang="en-US" sz="2800" dirty="0" smtClean="0">
                <a:solidFill>
                  <a:schemeClr val="bg1"/>
                </a:solidFill>
              </a:rPr>
              <a:t>), </a:t>
            </a:r>
            <a:r>
              <a:rPr lang="en-US" sz="2800" dirty="0" smtClean="0">
                <a:solidFill>
                  <a:schemeClr val="bg1"/>
                </a:solidFill>
              </a:rPr>
              <a:t>which can be incorporated into cellular DNA, resulting in inhibition of DNA synthesis and function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sz="6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-FLUOROURACIL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nyla\Pharmacology Books\Rang and Dale Pharmacology - 7th Edition\f9780702034718-055-f00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b="3947"/>
          <a:stretch>
            <a:fillRect/>
          </a:stretch>
        </p:blipFill>
        <p:spPr bwMode="auto">
          <a:xfrm>
            <a:off x="228600" y="228600"/>
            <a:ext cx="4059238" cy="647700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91000" y="304800"/>
            <a:ext cx="4800600" cy="6324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5-fluoro-2'-deoxyuridine-5'-monophosphate (</a:t>
            </a:r>
            <a:r>
              <a:rPr lang="en-US" sz="2800" dirty="0" err="1" smtClean="0">
                <a:solidFill>
                  <a:schemeClr val="bg1"/>
                </a:solidFill>
              </a:rPr>
              <a:t>FdUMP</a:t>
            </a:r>
            <a:r>
              <a:rPr lang="en-US" sz="2800" dirty="0" smtClean="0">
                <a:solidFill>
                  <a:schemeClr val="bg1"/>
                </a:solidFill>
              </a:rPr>
              <a:t>), forms a complex with the enzyme </a:t>
            </a:r>
            <a:r>
              <a:rPr lang="en-US" sz="2800" dirty="0" err="1" smtClean="0">
                <a:solidFill>
                  <a:schemeClr val="bg1"/>
                </a:solidFill>
              </a:rPr>
              <a:t>thymidylate</a:t>
            </a:r>
            <a:r>
              <a:rPr lang="en-US" sz="2800" dirty="0" smtClean="0">
                <a:solidFill>
                  <a:schemeClr val="bg1"/>
                </a:solidFill>
              </a:rPr>
              <a:t> synthase and the reduced folate 5,10-methylenetetrahydrofolate, a reaction critical for the de novo synthesis of </a:t>
            </a:r>
            <a:r>
              <a:rPr lang="en-US" sz="2800" dirty="0" err="1" smtClean="0">
                <a:solidFill>
                  <a:schemeClr val="bg1"/>
                </a:solidFill>
              </a:rPr>
              <a:t>thymidylate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Results in inhibition of DNA synthesis through "</a:t>
            </a:r>
            <a:r>
              <a:rPr lang="en-US" sz="2800" dirty="0" err="1" smtClean="0">
                <a:solidFill>
                  <a:schemeClr val="bg1"/>
                </a:solidFill>
              </a:rPr>
              <a:t>thymineless</a:t>
            </a:r>
            <a:r>
              <a:rPr lang="en-US" sz="2800" dirty="0" smtClean="0">
                <a:solidFill>
                  <a:schemeClr val="bg1"/>
                </a:solidFill>
              </a:rPr>
              <a:t> death.“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685800"/>
            <a:ext cx="8382000" cy="54102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Intravenously </a:t>
            </a:r>
            <a:r>
              <a:rPr lang="en-US" sz="3000" dirty="0" smtClean="0">
                <a:solidFill>
                  <a:schemeClr val="bg1"/>
                </a:solidFill>
              </a:rPr>
              <a:t>- infusion</a:t>
            </a:r>
            <a:endParaRPr lang="en-US" sz="3000" dirty="0" smtClean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Half-life of 10–15 minutes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80–85% - </a:t>
            </a:r>
            <a:r>
              <a:rPr lang="en-US" sz="3000" dirty="0" err="1" smtClean="0">
                <a:solidFill>
                  <a:schemeClr val="bg1"/>
                </a:solidFill>
              </a:rPr>
              <a:t>catabolized</a:t>
            </a:r>
            <a:r>
              <a:rPr lang="en-US" sz="3000" dirty="0" smtClean="0">
                <a:solidFill>
                  <a:schemeClr val="bg1"/>
                </a:solidFill>
              </a:rPr>
              <a:t> by the enzyme </a:t>
            </a:r>
            <a:r>
              <a:rPr lang="en-US" sz="3000" dirty="0" err="1" smtClean="0">
                <a:solidFill>
                  <a:schemeClr val="bg1"/>
                </a:solidFill>
              </a:rPr>
              <a:t>dihydropyrimidine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dehydrogenase</a:t>
            </a:r>
            <a:endParaRPr lang="en-US" sz="3000" dirty="0" smtClean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A </a:t>
            </a:r>
            <a:r>
              <a:rPr lang="en-US" sz="3000" dirty="0" err="1" smtClean="0">
                <a:solidFill>
                  <a:schemeClr val="bg1"/>
                </a:solidFill>
              </a:rPr>
              <a:t>pharmacogenetic</a:t>
            </a:r>
            <a:r>
              <a:rPr lang="en-US" sz="3000" dirty="0" smtClean="0">
                <a:solidFill>
                  <a:schemeClr val="bg1"/>
                </a:solidFill>
              </a:rPr>
              <a:t> syndrome that involves partial or complete deficiency of the DPD enzyme, and in this setting, which is seen in up to 5% of all cancer patients, severe toxicity in the form of myelosuppression, diarrhea, nausea and vomiting, and neurotoxicity, has been observed.</a:t>
            </a:r>
          </a:p>
          <a:p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10200"/>
          </a:xfrm>
        </p:spPr>
        <p:txBody>
          <a:bodyPr>
            <a:noAutofit/>
          </a:bodyPr>
          <a:lstStyle/>
          <a:p>
            <a:pPr algn="just"/>
            <a:r>
              <a:rPr lang="en-US" sz="3000" dirty="0" smtClean="0">
                <a:solidFill>
                  <a:schemeClr val="bg1"/>
                </a:solidFill>
              </a:rPr>
              <a:t>Most widely used agent in the treatment of colorectal cancer, both as adjuvant therapy and for advanced disease</a:t>
            </a:r>
          </a:p>
          <a:p>
            <a:pPr algn="just"/>
            <a:r>
              <a:rPr lang="en-US" sz="3000" dirty="0" smtClean="0">
                <a:solidFill>
                  <a:schemeClr val="bg1"/>
                </a:solidFill>
              </a:rPr>
              <a:t>Activity against a wide variety of solid tumors, including cancers of the breast, stomach, pancreas, esophagus, liver, head and neck, and anus</a:t>
            </a:r>
          </a:p>
          <a:p>
            <a:pPr algn="just"/>
            <a:r>
              <a:rPr lang="en-US" sz="3000" dirty="0" smtClean="0">
                <a:solidFill>
                  <a:schemeClr val="bg1"/>
                </a:solidFill>
              </a:rPr>
              <a:t>Major toxicities include myelosuppression, gastrointestinal toxicity in the form of mucositis &amp; diarrhea, skin toxicity manifested by the hand-foot syndrome, &amp; neurotoxicity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Capecitabine</a:t>
            </a:r>
            <a:r>
              <a:rPr lang="en-US" dirty="0" smtClean="0">
                <a:solidFill>
                  <a:schemeClr val="bg1"/>
                </a:solidFill>
              </a:rPr>
              <a:t> – a </a:t>
            </a:r>
            <a:r>
              <a:rPr lang="en-US" dirty="0" err="1" smtClean="0">
                <a:solidFill>
                  <a:schemeClr val="bg1"/>
                </a:solidFill>
              </a:rPr>
              <a:t>fluoropyrimidine</a:t>
            </a:r>
            <a:r>
              <a:rPr lang="en-US" dirty="0" smtClean="0">
                <a:solidFill>
                  <a:schemeClr val="bg1"/>
                </a:solidFill>
              </a:rPr>
              <a:t> which is converted to 5-FU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Thymidine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phosphorylase</a:t>
            </a:r>
            <a:r>
              <a:rPr lang="en-US" dirty="0" smtClean="0">
                <a:solidFill>
                  <a:schemeClr val="bg1"/>
                </a:solidFill>
              </a:rPr>
              <a:t> is responsible for final conversion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Oral BA of 70-80%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Metastatic breast CA, colon CA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Diarrhea, </a:t>
            </a:r>
            <a:r>
              <a:rPr lang="en-US" dirty="0" err="1" smtClean="0">
                <a:solidFill>
                  <a:schemeClr val="bg1"/>
                </a:solidFill>
              </a:rPr>
              <a:t>handfoot</a:t>
            </a:r>
            <a:r>
              <a:rPr lang="en-US" dirty="0" smtClean="0">
                <a:solidFill>
                  <a:schemeClr val="bg1"/>
                </a:solidFill>
              </a:rPr>
              <a:t> syndrome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Cytarabine (</a:t>
            </a:r>
            <a:r>
              <a:rPr lang="en-US" dirty="0" err="1" smtClean="0">
                <a:solidFill>
                  <a:schemeClr val="bg1"/>
                </a:solidFill>
              </a:rPr>
              <a:t>ara</a:t>
            </a:r>
            <a:r>
              <a:rPr lang="en-US" dirty="0" smtClean="0">
                <a:solidFill>
                  <a:schemeClr val="bg1"/>
                </a:solidFill>
              </a:rPr>
              <a:t>-C)\</a:t>
            </a:r>
            <a:r>
              <a:rPr lang="en-US" dirty="0" err="1" smtClean="0">
                <a:solidFill>
                  <a:schemeClr val="bg1"/>
                </a:solidFill>
              </a:rPr>
              <a:t>Sphase</a:t>
            </a:r>
            <a:r>
              <a:rPr lang="en-US" dirty="0" smtClean="0">
                <a:solidFill>
                  <a:schemeClr val="bg1"/>
                </a:solidFill>
              </a:rPr>
              <a:t> specific </a:t>
            </a:r>
            <a:r>
              <a:rPr lang="en-US" dirty="0" err="1" smtClean="0">
                <a:solidFill>
                  <a:schemeClr val="bg1"/>
                </a:solidFill>
              </a:rPr>
              <a:t>antimetabolite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Converted to </a:t>
            </a:r>
            <a:r>
              <a:rPr lang="en-US" dirty="0" err="1" smtClean="0">
                <a:solidFill>
                  <a:schemeClr val="bg1"/>
                </a:solidFill>
              </a:rPr>
              <a:t>ara</a:t>
            </a:r>
            <a:r>
              <a:rPr lang="en-US" dirty="0" smtClean="0">
                <a:solidFill>
                  <a:schemeClr val="bg1"/>
                </a:solidFill>
              </a:rPr>
              <a:t>-CTP triphosphate- main </a:t>
            </a:r>
            <a:r>
              <a:rPr lang="en-US" dirty="0" err="1" smtClean="0">
                <a:solidFill>
                  <a:schemeClr val="bg1"/>
                </a:solidFill>
              </a:rPr>
              <a:t>cytotoxic</a:t>
            </a:r>
            <a:r>
              <a:rPr lang="en-US" dirty="0" smtClean="0">
                <a:solidFill>
                  <a:schemeClr val="bg1"/>
                </a:solidFill>
              </a:rPr>
              <a:t> metabolite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Competitively inhibits DNA polymerase</a:t>
            </a:r>
            <a:r>
              <a:rPr lang="en-US" dirty="0" smtClean="0">
                <a:solidFill>
                  <a:schemeClr val="bg1"/>
                </a:solidFill>
                <a:latin typeface="Symbol" pitchFamily="18" charset="2"/>
              </a:rPr>
              <a:t> a </a:t>
            </a:r>
            <a:r>
              <a:rPr lang="en-US" dirty="0" smtClean="0">
                <a:solidFill>
                  <a:schemeClr val="bg1"/>
                </a:solidFill>
              </a:rPr>
              <a:t>and </a:t>
            </a:r>
            <a:r>
              <a:rPr lang="en-US" dirty="0" smtClean="0">
                <a:solidFill>
                  <a:schemeClr val="bg1"/>
                </a:solidFill>
                <a:latin typeface="Symbol" pitchFamily="18" charset="2"/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 resulting in blockade of DNA synthesis and repair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Effective in hematological malignancies - AML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No use in solid tumors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Short half life- infusion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  <a:buNone/>
            </a:pPr>
            <a:r>
              <a:rPr lang="en-US" dirty="0" smtClean="0">
                <a:solidFill>
                  <a:schemeClr val="bg1"/>
                </a:solidFill>
              </a:rPr>
              <a:t>GEMCITABINE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Also used in solid tumors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DEOXYCYTIDINE ANALOGS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6-THIOPURINES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6-Mercaptopurine (6-MP)</a:t>
            </a:r>
            <a:endParaRPr lang="en-US" sz="32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Childhood acute leukemia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Analog </a:t>
            </a:r>
            <a:r>
              <a:rPr lang="en-US" sz="2800" dirty="0" err="1" smtClean="0">
                <a:solidFill>
                  <a:schemeClr val="bg1"/>
                </a:solidFill>
              </a:rPr>
              <a:t>azathioprine</a:t>
            </a:r>
            <a:r>
              <a:rPr lang="en-US" sz="2800" dirty="0" smtClean="0">
                <a:solidFill>
                  <a:schemeClr val="bg1"/>
                </a:solidFill>
              </a:rPr>
              <a:t>- </a:t>
            </a:r>
            <a:r>
              <a:rPr lang="en-US" sz="2800" dirty="0" smtClean="0">
                <a:solidFill>
                  <a:schemeClr val="bg1"/>
                </a:solidFill>
              </a:rPr>
              <a:t>immunosuppressive agent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Inactive in its parent form - metabolized by hypoxanthine-guanine </a:t>
            </a:r>
            <a:r>
              <a:rPr lang="en-US" sz="2800" dirty="0" err="1" smtClean="0">
                <a:solidFill>
                  <a:schemeClr val="bg1"/>
                </a:solidFill>
              </a:rPr>
              <a:t>phosphoribosyl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transferase</a:t>
            </a:r>
            <a:r>
              <a:rPr lang="en-US" sz="2800" dirty="0" smtClean="0">
                <a:solidFill>
                  <a:schemeClr val="bg1"/>
                </a:solidFill>
              </a:rPr>
              <a:t> (HGPRT) </a:t>
            </a:r>
            <a:r>
              <a:rPr lang="en-US" sz="2800" dirty="0" smtClean="0">
                <a:solidFill>
                  <a:schemeClr val="bg1"/>
                </a:solidFill>
              </a:rPr>
              <a:t>– </a:t>
            </a:r>
            <a:r>
              <a:rPr lang="en-US" sz="2800" dirty="0" smtClean="0">
                <a:solidFill>
                  <a:schemeClr val="bg1"/>
                </a:solidFill>
              </a:rPr>
              <a:t>forming </a:t>
            </a:r>
            <a:r>
              <a:rPr lang="en-US" sz="2800" dirty="0" err="1" smtClean="0">
                <a:solidFill>
                  <a:schemeClr val="bg1"/>
                </a:solidFill>
              </a:rPr>
              <a:t>monophosphate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nucleotide 6-thioinosinic acid- inhibits several enzymes of de novo purine nucleotide synthesis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PURINE ANTAGONISTS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02060"/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 SIGNS/SYMPTOMS</a:t>
            </a:r>
          </a:p>
          <a:p>
            <a:pPr>
              <a:lnSpc>
                <a:spcPct val="150000"/>
              </a:lnSpc>
              <a:buClr>
                <a:srgbClr val="002060"/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 TUMOR SIZE</a:t>
            </a:r>
          </a:p>
          <a:p>
            <a:pPr>
              <a:lnSpc>
                <a:spcPct val="150000"/>
              </a:lnSpc>
              <a:buClr>
                <a:srgbClr val="002060"/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 MARKERS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b="1" dirty="0" smtClean="0">
                <a:solidFill>
                  <a:srgbClr val="C00000"/>
                </a:solidFill>
              </a:rPr>
              <a:t>EVALUATION OF RESPONSE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7" descr="Log Kill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81200"/>
            <a:ext cx="3768725" cy="42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6934200" y="1600200"/>
            <a:ext cx="17872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</a:rPr>
              <a:t>Untreated patients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391400" y="3048000"/>
            <a:ext cx="14478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</a:rPr>
              <a:t>Infrequent scheduling of</a:t>
            </a:r>
          </a:p>
          <a:p>
            <a:r>
              <a:rPr lang="en-US" sz="1400" b="1" dirty="0">
                <a:solidFill>
                  <a:srgbClr val="002060"/>
                </a:solidFill>
              </a:rPr>
              <a:t>treatment courses.</a:t>
            </a:r>
          </a:p>
          <a:p>
            <a:r>
              <a:rPr lang="en-US" sz="1400" b="1" dirty="0">
                <a:solidFill>
                  <a:srgbClr val="002060"/>
                </a:solidFill>
              </a:rPr>
              <a:t>Prolongs survival but does not cure. 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4724400" y="5867400"/>
            <a:ext cx="2667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</a:rPr>
              <a:t>More intensive and </a:t>
            </a:r>
          </a:p>
          <a:p>
            <a:r>
              <a:rPr lang="en-US" sz="1400" b="1" dirty="0">
                <a:solidFill>
                  <a:srgbClr val="002060"/>
                </a:solidFill>
              </a:rPr>
              <a:t>frequent treatment.</a:t>
            </a:r>
          </a:p>
          <a:p>
            <a:r>
              <a:rPr lang="en-US" sz="1400" b="1" dirty="0">
                <a:solidFill>
                  <a:srgbClr val="002060"/>
                </a:solidFill>
              </a:rPr>
              <a:t>Kill rate &gt; growth rate.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467600" y="2057400"/>
            <a:ext cx="76200" cy="3810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934200" y="3429000"/>
            <a:ext cx="381000" cy="2286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867400" y="5486400"/>
            <a:ext cx="304800" cy="3048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9436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Converted to an inactive metabolite by an oxidation reaction catalyzed by </a:t>
            </a:r>
            <a:r>
              <a:rPr lang="en-US" sz="2800" dirty="0" err="1" smtClean="0">
                <a:solidFill>
                  <a:schemeClr val="bg1"/>
                </a:solidFill>
              </a:rPr>
              <a:t>xanthine</a:t>
            </a:r>
            <a:r>
              <a:rPr lang="en-US" sz="2800" dirty="0" smtClean="0">
                <a:solidFill>
                  <a:schemeClr val="bg1"/>
                </a:solidFill>
              </a:rPr>
              <a:t> oxidase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Important issue because the </a:t>
            </a:r>
            <a:r>
              <a:rPr lang="en-US" sz="2800" dirty="0" err="1" smtClean="0">
                <a:solidFill>
                  <a:schemeClr val="bg1"/>
                </a:solidFill>
              </a:rPr>
              <a:t>purine</a:t>
            </a:r>
            <a:r>
              <a:rPr lang="en-US" sz="2800" dirty="0" smtClean="0">
                <a:solidFill>
                  <a:schemeClr val="bg1"/>
                </a:solidFill>
              </a:rPr>
              <a:t> analog allopurinol, a potent </a:t>
            </a:r>
            <a:r>
              <a:rPr lang="en-US" sz="2800" dirty="0" err="1" smtClean="0">
                <a:solidFill>
                  <a:schemeClr val="bg1"/>
                </a:solidFill>
              </a:rPr>
              <a:t>xanthine</a:t>
            </a:r>
            <a:r>
              <a:rPr lang="en-US" sz="2800" dirty="0" smtClean="0">
                <a:solidFill>
                  <a:schemeClr val="bg1"/>
                </a:solidFill>
              </a:rPr>
              <a:t> oxidase inhibitor, is frequently used as a supportive care measure in the treatment of acute </a:t>
            </a:r>
            <a:r>
              <a:rPr lang="en-US" sz="2800" dirty="0" err="1" smtClean="0">
                <a:solidFill>
                  <a:schemeClr val="bg1"/>
                </a:solidFill>
              </a:rPr>
              <a:t>leukemias</a:t>
            </a:r>
            <a:r>
              <a:rPr lang="en-US" sz="2800" dirty="0" smtClean="0">
                <a:solidFill>
                  <a:schemeClr val="bg1"/>
                </a:solidFill>
              </a:rPr>
              <a:t> to prevent the development of hyperuricemia that often occurs with tumor cell lysis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Simultaneous therapy with allopurinol &amp; 6-MP would result in increased levels of 6-MP, thereby leading to excessive toxicity. 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Dose of </a:t>
            </a:r>
            <a:r>
              <a:rPr lang="en-US" sz="2800" dirty="0" err="1" smtClean="0">
                <a:solidFill>
                  <a:schemeClr val="bg1"/>
                </a:solidFill>
              </a:rPr>
              <a:t>mercaptopurine</a:t>
            </a:r>
            <a:r>
              <a:rPr lang="en-US" sz="2800" dirty="0" smtClean="0">
                <a:solidFill>
                  <a:schemeClr val="bg1"/>
                </a:solidFill>
              </a:rPr>
              <a:t> must be reduced by 50–75%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10200"/>
          </a:xfrm>
        </p:spPr>
        <p:txBody>
          <a:bodyPr>
            <a:noAutofit/>
          </a:bodyPr>
          <a:lstStyle/>
          <a:p>
            <a:r>
              <a:rPr lang="en-US" sz="3000" dirty="0" err="1" smtClean="0">
                <a:solidFill>
                  <a:schemeClr val="bg1"/>
                </a:solidFill>
              </a:rPr>
              <a:t>Thiopurines</a:t>
            </a:r>
            <a:r>
              <a:rPr lang="en-US" sz="3000" dirty="0" smtClean="0">
                <a:solidFill>
                  <a:schemeClr val="bg1"/>
                </a:solidFill>
              </a:rPr>
              <a:t> are also metabolized by the enzyme </a:t>
            </a:r>
            <a:r>
              <a:rPr lang="en-US" sz="3000" dirty="0" err="1" smtClean="0">
                <a:solidFill>
                  <a:schemeClr val="bg1"/>
                </a:solidFill>
              </a:rPr>
              <a:t>thiopurine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methyltransferase</a:t>
            </a:r>
            <a:r>
              <a:rPr lang="en-US" sz="3000" dirty="0" smtClean="0">
                <a:solidFill>
                  <a:schemeClr val="bg1"/>
                </a:solidFill>
              </a:rPr>
              <a:t> (TPMT)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A </a:t>
            </a:r>
            <a:r>
              <a:rPr lang="en-US" sz="3000" dirty="0" err="1" smtClean="0">
                <a:solidFill>
                  <a:schemeClr val="bg1"/>
                </a:solidFill>
              </a:rPr>
              <a:t>pharmacogenetic</a:t>
            </a:r>
            <a:r>
              <a:rPr lang="en-US" sz="3000" dirty="0" smtClean="0">
                <a:solidFill>
                  <a:schemeClr val="bg1"/>
                </a:solidFill>
              </a:rPr>
              <a:t> syndrome in which there is partial or complete deficiency of this enzyme </a:t>
            </a:r>
          </a:p>
          <a:p>
            <a:pPr algn="just"/>
            <a:r>
              <a:rPr lang="en-US" sz="3000" dirty="0" smtClean="0">
                <a:solidFill>
                  <a:schemeClr val="bg1"/>
                </a:solidFill>
              </a:rPr>
              <a:t>Patients with this genotype are at increased risk for developing severe toxicities in the form of myelosuppression and gastrointestinal toxicity with mucositis and diarrhea.</a:t>
            </a:r>
          </a:p>
          <a:p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105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</a:pPr>
            <a:r>
              <a:rPr lang="en-US" sz="2400" b="1" dirty="0" err="1" smtClean="0">
                <a:solidFill>
                  <a:schemeClr val="bg1"/>
                </a:solidFill>
              </a:rPr>
              <a:t>Vinblastine</a:t>
            </a:r>
            <a:r>
              <a:rPr lang="en-US" sz="2400" b="1" dirty="0" smtClean="0">
                <a:solidFill>
                  <a:schemeClr val="bg1"/>
                </a:solidFill>
              </a:rPr>
              <a:t>- </a:t>
            </a:r>
            <a:r>
              <a:rPr lang="en-US" sz="2400" dirty="0" smtClean="0">
                <a:solidFill>
                  <a:schemeClr val="bg1"/>
                </a:solidFill>
              </a:rPr>
              <a:t>alkaloid from </a:t>
            </a:r>
            <a:r>
              <a:rPr lang="en-US" sz="2400" i="1" dirty="0" err="1" smtClean="0">
                <a:solidFill>
                  <a:schemeClr val="bg1"/>
                </a:solidFill>
              </a:rPr>
              <a:t>vinca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</a:rPr>
              <a:t>rosea</a:t>
            </a:r>
            <a:endParaRPr lang="en-US" sz="2400" i="1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</a:pPr>
            <a:r>
              <a:rPr lang="en-US" sz="2400" b="1" dirty="0" err="1" smtClean="0">
                <a:solidFill>
                  <a:schemeClr val="bg1"/>
                </a:solidFill>
              </a:rPr>
              <a:t>Vincristine</a:t>
            </a:r>
            <a:r>
              <a:rPr lang="en-US" sz="2400" b="1" dirty="0" smtClean="0">
                <a:solidFill>
                  <a:schemeClr val="bg1"/>
                </a:solidFill>
              </a:rPr>
              <a:t>- </a:t>
            </a:r>
            <a:r>
              <a:rPr lang="en-US" sz="2400" dirty="0" smtClean="0">
                <a:solidFill>
                  <a:schemeClr val="bg1"/>
                </a:solidFill>
              </a:rPr>
              <a:t>alkaloid from </a:t>
            </a:r>
            <a:r>
              <a:rPr lang="en-US" sz="2400" i="1" dirty="0" err="1" smtClean="0">
                <a:solidFill>
                  <a:schemeClr val="bg1"/>
                </a:solidFill>
              </a:rPr>
              <a:t>vinca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</a:rPr>
              <a:t>rosea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</a:pPr>
            <a:r>
              <a:rPr lang="en-US" sz="2400" b="1" dirty="0" err="1" smtClean="0">
                <a:solidFill>
                  <a:schemeClr val="bg1"/>
                </a:solidFill>
              </a:rPr>
              <a:t>Vinorelbine</a:t>
            </a:r>
            <a:r>
              <a:rPr lang="en-US" sz="2400" b="1" dirty="0" smtClean="0">
                <a:solidFill>
                  <a:schemeClr val="bg1"/>
                </a:solidFill>
              </a:rPr>
              <a:t>- </a:t>
            </a:r>
            <a:r>
              <a:rPr lang="en-US" sz="2400" dirty="0" smtClean="0">
                <a:solidFill>
                  <a:schemeClr val="bg1"/>
                </a:solidFill>
              </a:rPr>
              <a:t>semisynthetic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Mitotic arrest in metaphase through inhibition of </a:t>
            </a:r>
            <a:r>
              <a:rPr lang="en-US" sz="2400" dirty="0" err="1" smtClean="0">
                <a:solidFill>
                  <a:schemeClr val="bg1"/>
                </a:solidFill>
              </a:rPr>
              <a:t>tubulin</a:t>
            </a:r>
            <a:r>
              <a:rPr lang="en-US" sz="2400" dirty="0" smtClean="0">
                <a:solidFill>
                  <a:schemeClr val="bg1"/>
                </a:solidFill>
              </a:rPr>
              <a:t> polymerase- disrupts assembly of microtubules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Metabolized by liver P450-Excreted in feces via biliary system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NV, BM </a:t>
            </a:r>
            <a:r>
              <a:rPr lang="en-US" sz="2400" dirty="0" smtClean="0">
                <a:solidFill>
                  <a:schemeClr val="bg1"/>
                </a:solidFill>
              </a:rPr>
              <a:t>suppression, alopecia, SIADH, </a:t>
            </a:r>
            <a:r>
              <a:rPr lang="en-US" sz="2400" dirty="0" err="1" smtClean="0">
                <a:solidFill>
                  <a:schemeClr val="bg1"/>
                </a:solidFill>
              </a:rPr>
              <a:t>mucositis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Hodgkin’s, non- </a:t>
            </a:r>
            <a:r>
              <a:rPr lang="en-US" sz="2400" dirty="0" err="1" smtClean="0">
                <a:solidFill>
                  <a:schemeClr val="bg1"/>
                </a:solidFill>
              </a:rPr>
              <a:t>Hodgkins</a:t>
            </a:r>
            <a:r>
              <a:rPr lang="en-US" sz="2400" dirty="0" smtClean="0">
                <a:solidFill>
                  <a:schemeClr val="bg1"/>
                </a:solidFill>
              </a:rPr>
              <a:t> lymphoma, breast &amp; germ cell </a:t>
            </a:r>
            <a:r>
              <a:rPr lang="en-US" sz="2400" dirty="0" smtClean="0">
                <a:solidFill>
                  <a:schemeClr val="bg1"/>
                </a:solidFill>
              </a:rPr>
              <a:t>tumors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ABVD (doxorubicin(</a:t>
            </a:r>
            <a:r>
              <a:rPr lang="en-US" sz="2400" b="1" dirty="0" err="1" smtClean="0">
                <a:solidFill>
                  <a:schemeClr val="bg1"/>
                </a:solidFill>
              </a:rPr>
              <a:t>adriamycin</a:t>
            </a:r>
            <a:r>
              <a:rPr lang="en-US" sz="2400" b="1" dirty="0" smtClean="0">
                <a:solidFill>
                  <a:schemeClr val="bg1"/>
                </a:solidFill>
              </a:rPr>
              <a:t>), </a:t>
            </a:r>
            <a:r>
              <a:rPr lang="en-US" sz="2400" b="1" dirty="0" err="1" smtClean="0">
                <a:solidFill>
                  <a:schemeClr val="bg1"/>
                </a:solidFill>
              </a:rPr>
              <a:t>bleomycin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vinblastine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dacarbazine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CHOP (</a:t>
            </a:r>
            <a:r>
              <a:rPr lang="en-US" sz="2400" b="1" dirty="0" err="1" smtClean="0">
                <a:solidFill>
                  <a:schemeClr val="bg1"/>
                </a:solidFill>
              </a:rPr>
              <a:t>cyclophosphamide</a:t>
            </a:r>
            <a:r>
              <a:rPr lang="en-US" sz="2400" b="1" dirty="0" smtClean="0">
                <a:solidFill>
                  <a:schemeClr val="bg1"/>
                </a:solidFill>
              </a:rPr>
              <a:t>, doxorubicin, </a:t>
            </a:r>
            <a:r>
              <a:rPr lang="en-US" sz="2400" b="1" dirty="0" err="1" smtClean="0">
                <a:solidFill>
                  <a:schemeClr val="bg1"/>
                </a:solidFill>
              </a:rPr>
              <a:t>vincristine</a:t>
            </a:r>
            <a:r>
              <a:rPr lang="en-US" sz="2400" b="1" dirty="0" smtClean="0">
                <a:solidFill>
                  <a:schemeClr val="bg1"/>
                </a:solidFill>
              </a:rPr>
              <a:t>, prednisone)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MOPP (</a:t>
            </a:r>
            <a:r>
              <a:rPr lang="en-US" sz="2400" b="1" dirty="0" err="1" smtClean="0">
                <a:solidFill>
                  <a:schemeClr val="bg1"/>
                </a:solidFill>
              </a:rPr>
              <a:t>mechlorethamine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vincristine</a:t>
            </a:r>
            <a:r>
              <a:rPr lang="en-US" sz="2400" b="1" dirty="0" smtClean="0">
                <a:solidFill>
                  <a:schemeClr val="bg1"/>
                </a:solidFill>
              </a:rPr>
              <a:t>(</a:t>
            </a:r>
            <a:r>
              <a:rPr lang="en-US" sz="2400" b="1" dirty="0" err="1" smtClean="0">
                <a:solidFill>
                  <a:schemeClr val="bg1"/>
                </a:solidFill>
              </a:rPr>
              <a:t>oncovin</a:t>
            </a:r>
            <a:r>
              <a:rPr lang="en-US" sz="2400" b="1" dirty="0" smtClean="0">
                <a:solidFill>
                  <a:schemeClr val="bg1"/>
                </a:solidFill>
              </a:rPr>
              <a:t>), </a:t>
            </a:r>
            <a:r>
              <a:rPr lang="en-US" sz="2400" b="1" dirty="0" err="1" smtClean="0">
                <a:solidFill>
                  <a:schemeClr val="bg1"/>
                </a:solidFill>
              </a:rPr>
              <a:t>procarbazine</a:t>
            </a:r>
            <a:r>
              <a:rPr lang="en-US" sz="2400" b="1" dirty="0" smtClean="0">
                <a:solidFill>
                  <a:schemeClr val="bg1"/>
                </a:solidFill>
              </a:rPr>
              <a:t>, prednisone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VINCA ALKALOIDS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b="1" dirty="0" err="1" smtClean="0">
                <a:solidFill>
                  <a:schemeClr val="bg1"/>
                </a:solidFill>
              </a:rPr>
              <a:t>Vincristine</a:t>
            </a:r>
            <a:r>
              <a:rPr lang="en-US" sz="3000" b="1" dirty="0" smtClean="0">
                <a:solidFill>
                  <a:schemeClr val="bg1"/>
                </a:solidFill>
              </a:rPr>
              <a:t>-</a:t>
            </a:r>
            <a:r>
              <a:rPr lang="en-US" sz="3000" dirty="0" smtClean="0">
                <a:solidFill>
                  <a:schemeClr val="bg1"/>
                </a:solidFill>
              </a:rPr>
              <a:t> different clinical spectrum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 ALL with prednisone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CHOP, COP, MOPP, VAD regimens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Hodgkin’s, non- </a:t>
            </a:r>
            <a:r>
              <a:rPr lang="en-US" sz="3000" dirty="0" err="1" smtClean="0">
                <a:solidFill>
                  <a:schemeClr val="bg1"/>
                </a:solidFill>
              </a:rPr>
              <a:t>Hodgkins</a:t>
            </a:r>
            <a:r>
              <a:rPr lang="en-US" sz="3000" dirty="0" smtClean="0">
                <a:solidFill>
                  <a:schemeClr val="bg1"/>
                </a:solidFill>
              </a:rPr>
              <a:t> lymphoma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Multiple myeloma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Pediatric tumors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Neurotoxicity- peripheral sensory neuropathy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ANS dysfunction</a:t>
            </a:r>
          </a:p>
          <a:p>
            <a:r>
              <a:rPr lang="en-US" sz="3000" dirty="0" err="1" smtClean="0">
                <a:solidFill>
                  <a:schemeClr val="bg1"/>
                </a:solidFill>
              </a:rPr>
              <a:t>Myelosupression</a:t>
            </a:r>
            <a:endParaRPr lang="en-US" sz="3000" dirty="0" smtClean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SIADH</a:t>
            </a:r>
          </a:p>
          <a:p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VINCA ALKALOIDS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00" b="1" dirty="0" err="1" smtClean="0">
                <a:solidFill>
                  <a:schemeClr val="bg1"/>
                </a:solidFill>
              </a:rPr>
              <a:t>Paclitaxel</a:t>
            </a:r>
            <a:r>
              <a:rPr lang="en-US" sz="3000" b="1" dirty="0" smtClean="0">
                <a:solidFill>
                  <a:schemeClr val="bg1"/>
                </a:solidFill>
              </a:rPr>
              <a:t>- </a:t>
            </a:r>
            <a:r>
              <a:rPr lang="en-US" sz="3000" dirty="0" smtClean="0">
                <a:solidFill>
                  <a:schemeClr val="bg1"/>
                </a:solidFill>
              </a:rPr>
              <a:t>alkaloid ester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000" b="1" dirty="0" err="1" smtClean="0">
                <a:solidFill>
                  <a:schemeClr val="bg1"/>
                </a:solidFill>
              </a:rPr>
              <a:t>Docetaxel</a:t>
            </a:r>
            <a:r>
              <a:rPr lang="en-US" sz="3000" b="1" dirty="0" smtClean="0">
                <a:solidFill>
                  <a:schemeClr val="bg1"/>
                </a:solidFill>
              </a:rPr>
              <a:t>- </a:t>
            </a:r>
            <a:r>
              <a:rPr lang="en-US" sz="3000" dirty="0" smtClean="0">
                <a:solidFill>
                  <a:schemeClr val="bg1"/>
                </a:solidFill>
              </a:rPr>
              <a:t>semisynthetic </a:t>
            </a:r>
            <a:r>
              <a:rPr lang="en-US" sz="3000" dirty="0" err="1" smtClean="0">
                <a:solidFill>
                  <a:schemeClr val="bg1"/>
                </a:solidFill>
              </a:rPr>
              <a:t>taxane</a:t>
            </a:r>
            <a:endParaRPr lang="en-US" sz="3000" dirty="0" smtClean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Mitotic spindle poison - High affinity binding to microtubules - Enhancement of </a:t>
            </a:r>
            <a:r>
              <a:rPr lang="en-US" sz="3000" dirty="0" err="1" smtClean="0">
                <a:solidFill>
                  <a:schemeClr val="bg1"/>
                </a:solidFill>
              </a:rPr>
              <a:t>tubulin</a:t>
            </a:r>
            <a:r>
              <a:rPr lang="en-US" sz="3000" dirty="0" smtClean="0">
                <a:solidFill>
                  <a:schemeClr val="bg1"/>
                </a:solidFill>
              </a:rPr>
              <a:t> polymerization - Microtubule assembly without microtubule associated proteins &amp; GTP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Inhibition of mitosis and cell death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Solid tumors, AIDs related </a:t>
            </a:r>
            <a:r>
              <a:rPr lang="en-US" sz="3000" dirty="0" err="1" smtClean="0">
                <a:solidFill>
                  <a:schemeClr val="bg1"/>
                </a:solidFill>
              </a:rPr>
              <a:t>kaposi’s</a:t>
            </a:r>
            <a:r>
              <a:rPr lang="en-US" sz="3000" dirty="0" smtClean="0">
                <a:solidFill>
                  <a:schemeClr val="bg1"/>
                </a:solidFill>
              </a:rPr>
              <a:t> sarcoma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Hypersensitivity in 5% pts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Albumin bound formulation- no hypersensitivity, less </a:t>
            </a:r>
            <a:r>
              <a:rPr lang="en-US" sz="3000" dirty="0" err="1" smtClean="0">
                <a:solidFill>
                  <a:schemeClr val="bg1"/>
                </a:solidFill>
              </a:rPr>
              <a:t>myelosuppression</a:t>
            </a:r>
            <a:r>
              <a:rPr lang="en-US" sz="3000" dirty="0" smtClean="0">
                <a:solidFill>
                  <a:schemeClr val="bg1"/>
                </a:solidFill>
              </a:rPr>
              <a:t>, reversible neurotoxicity- CA breast</a:t>
            </a:r>
          </a:p>
          <a:p>
            <a:r>
              <a:rPr lang="en-US" sz="3000" dirty="0" err="1" smtClean="0">
                <a:solidFill>
                  <a:schemeClr val="bg1"/>
                </a:solidFill>
              </a:rPr>
              <a:t>Ixabepilone</a:t>
            </a:r>
            <a:r>
              <a:rPr lang="en-US" sz="3000" dirty="0" smtClean="0">
                <a:solidFill>
                  <a:schemeClr val="bg1"/>
                </a:solidFill>
              </a:rPr>
              <a:t>- not a </a:t>
            </a:r>
            <a:r>
              <a:rPr lang="en-US" sz="3000" dirty="0" err="1" smtClean="0">
                <a:solidFill>
                  <a:schemeClr val="bg1"/>
                </a:solidFill>
              </a:rPr>
              <a:t>taxane</a:t>
            </a:r>
            <a:r>
              <a:rPr lang="en-US" sz="3000" dirty="0" smtClean="0">
                <a:solidFill>
                  <a:schemeClr val="bg1"/>
                </a:solidFill>
              </a:rPr>
              <a:t> but inhibits microtubule – CA breast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TAXANES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Etoposide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Teniposide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Inhibition of topoisomerase II- results in DNA damage through strand breakage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Germ cell tumors, Hodgkin’s, non-Hodgkin’s lymphoma, gastric cancers, small cell and non-small cell lung CA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Breast CA and lymphomas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EPIPODOPHYLLOTOXINS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</a:rPr>
              <a:t>Topotecan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</a:rPr>
              <a:t>Irinotecan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Inhibition of topoisomerase I- enzyme responsible for cutting single strand DNA strands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Inhibition of DNA damage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Ovarian cancer- second line after platinum based regimens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Myelosuppression</a:t>
            </a:r>
            <a:r>
              <a:rPr lang="en-US" dirty="0" smtClean="0">
                <a:solidFill>
                  <a:schemeClr val="bg1"/>
                </a:solidFill>
              </a:rPr>
              <a:t> &amp; diarrhea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CAMPTOTHECANS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</a:rPr>
              <a:t>Anthracyclins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Doxorubicin (cardiac </a:t>
            </a:r>
            <a:r>
              <a:rPr lang="en-US" dirty="0" err="1" smtClean="0">
                <a:solidFill>
                  <a:schemeClr val="bg1"/>
                </a:solidFill>
              </a:rPr>
              <a:t>myopathy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1"/>
                </a:solidFill>
              </a:rPr>
              <a:t>Daunorubicin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1"/>
                </a:solidFill>
              </a:rPr>
              <a:t>Idarubicin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dirty="0" err="1" smtClean="0">
                <a:solidFill>
                  <a:schemeClr val="bg1"/>
                </a:solidFill>
              </a:rPr>
              <a:t>epirubicin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Inhibition of topoisomerase I- enzyme responsible for cutting single strand DNA strands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Inhibition of DNA damage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Ovarian cancer- second line after platinum based regimens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Myelosuppression</a:t>
            </a:r>
            <a:r>
              <a:rPr lang="en-US" dirty="0" smtClean="0">
                <a:solidFill>
                  <a:schemeClr val="bg1"/>
                </a:solidFill>
              </a:rPr>
              <a:t> &amp; diarrhea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ANTITUMOR ANTIBIOTICS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Also known as </a:t>
            </a:r>
            <a:r>
              <a:rPr lang="en-US" dirty="0" err="1" smtClean="0">
                <a:solidFill>
                  <a:schemeClr val="bg1"/>
                </a:solidFill>
              </a:rPr>
              <a:t>actinomycin</a:t>
            </a:r>
            <a:r>
              <a:rPr lang="en-US" dirty="0" smtClean="0">
                <a:solidFill>
                  <a:schemeClr val="bg1"/>
                </a:solidFill>
              </a:rPr>
              <a:t> D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Capacity of </a:t>
            </a:r>
            <a:r>
              <a:rPr lang="en-US" dirty="0" err="1" smtClean="0">
                <a:solidFill>
                  <a:schemeClr val="bg1"/>
                </a:solidFill>
              </a:rPr>
              <a:t>actinomycins</a:t>
            </a:r>
            <a:r>
              <a:rPr lang="en-US" dirty="0" smtClean="0">
                <a:solidFill>
                  <a:schemeClr val="bg1"/>
                </a:solidFill>
              </a:rPr>
              <a:t> to bind with double-helical DNA is responsible for their biological activity and </a:t>
            </a:r>
            <a:r>
              <a:rPr lang="en-US" dirty="0" err="1" smtClean="0">
                <a:solidFill>
                  <a:schemeClr val="bg1"/>
                </a:solidFill>
              </a:rPr>
              <a:t>cytotoxicity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DACTINOMYCIN 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DNA-cleaving antibiotics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Cleave DNA by generating free radicals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Drug currently employed clinically is a mixture of the two copper-chelating peptides, </a:t>
            </a:r>
            <a:r>
              <a:rPr lang="en-US" dirty="0" err="1" smtClean="0">
                <a:solidFill>
                  <a:schemeClr val="bg1"/>
                </a:solidFill>
              </a:rPr>
              <a:t>bleomycins</a:t>
            </a:r>
            <a:r>
              <a:rPr lang="en-US" dirty="0" smtClean="0">
                <a:solidFill>
                  <a:schemeClr val="bg1"/>
                </a:solidFill>
              </a:rPr>
              <a:t> A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and B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Significant antitumor activity against both Hodgkin's lymphoma and testicular tumors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Minimally </a:t>
            </a:r>
            <a:r>
              <a:rPr lang="en-US" dirty="0" err="1" smtClean="0">
                <a:solidFill>
                  <a:schemeClr val="bg1"/>
                </a:solidFill>
              </a:rPr>
              <a:t>myelo</a:t>
            </a:r>
            <a:r>
              <a:rPr lang="en-US" dirty="0" smtClean="0">
                <a:solidFill>
                  <a:schemeClr val="bg1"/>
                </a:solidFill>
              </a:rPr>
              <a:t>- and immunosuppressive 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Cutaneous side effects and pulmonary fibrosis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BLEOMYCINS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002060"/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 GOMPERTZIAN KINETICS</a:t>
            </a:r>
          </a:p>
          <a:p>
            <a:pPr>
              <a:spcBef>
                <a:spcPts val="0"/>
              </a:spcBef>
              <a:buClr>
                <a:srgbClr val="002060"/>
              </a:buClr>
              <a:buSzPct val="100000"/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Clr>
                <a:srgbClr val="002060"/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 GROWTH FRACTION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sz="4800" b="1" dirty="0" smtClean="0">
                <a:solidFill>
                  <a:srgbClr val="C00000"/>
                </a:solidFill>
              </a:rPr>
              <a:t>CELL CYCLE KINETICS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Tyrosine kinase inhibitor: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IMITANIB (CML)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Growth factor inhibitors: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CETUXIMAB, PANITUMUMAB (metastatic colon cancer</a:t>
            </a:r>
          </a:p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</a:rPr>
              <a:t>Irinotecan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Inhibitors of VEGF: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BEVACIZUMAB, SORAFENIB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Newer agents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L- </a:t>
            </a:r>
            <a:r>
              <a:rPr lang="en-US" dirty="0" err="1" smtClean="0">
                <a:solidFill>
                  <a:schemeClr val="bg1"/>
                </a:solidFill>
              </a:rPr>
              <a:t>asparagine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amidohydrolase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Childhood ALL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Purified  from </a:t>
            </a:r>
            <a:r>
              <a:rPr lang="en-US" i="1" dirty="0" err="1" smtClean="0">
                <a:solidFill>
                  <a:schemeClr val="bg1"/>
                </a:solidFill>
              </a:rPr>
              <a:t>E.coli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Hydrolyzes circulating L-</a:t>
            </a:r>
            <a:r>
              <a:rPr lang="en-US" dirty="0" err="1" smtClean="0">
                <a:solidFill>
                  <a:schemeClr val="bg1"/>
                </a:solidFill>
              </a:rPr>
              <a:t>asparagine</a:t>
            </a:r>
            <a:r>
              <a:rPr lang="en-US" dirty="0" smtClean="0">
                <a:solidFill>
                  <a:schemeClr val="bg1"/>
                </a:solidFill>
              </a:rPr>
              <a:t> into aspartic acid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Tumor cells lack </a:t>
            </a:r>
            <a:r>
              <a:rPr lang="en-US" dirty="0" err="1" smtClean="0">
                <a:solidFill>
                  <a:schemeClr val="bg1"/>
                </a:solidFill>
              </a:rPr>
              <a:t>asparagine</a:t>
            </a:r>
            <a:r>
              <a:rPr lang="en-US" dirty="0" smtClean="0">
                <a:solidFill>
                  <a:schemeClr val="bg1"/>
                </a:solidFill>
              </a:rPr>
              <a:t> synthetase- require exogenous source of L-</a:t>
            </a:r>
            <a:r>
              <a:rPr lang="en-US" dirty="0" err="1" smtClean="0">
                <a:solidFill>
                  <a:schemeClr val="bg1"/>
                </a:solidFill>
              </a:rPr>
              <a:t>asparagine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Hypersensitivity reactions, increased risk of blood clotting and bleeding, pancreatitis, neurologic toxicity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ASPARAGINASE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has unique and surprisingly diverse biological effects as an </a:t>
            </a:r>
            <a:r>
              <a:rPr lang="en-US" dirty="0" err="1" smtClean="0">
                <a:solidFill>
                  <a:schemeClr val="bg1"/>
                </a:solidFill>
              </a:rPr>
              <a:t>antileukemic</a:t>
            </a:r>
            <a:r>
              <a:rPr lang="en-US" dirty="0" smtClean="0">
                <a:solidFill>
                  <a:schemeClr val="bg1"/>
                </a:solidFill>
              </a:rPr>
              <a:t> drug, radiation sensitizer, and an inducer of fetal hemoglobin in patients with sickle cell disease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orally administered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toxicity in most patients is modest and limited to </a:t>
            </a:r>
            <a:r>
              <a:rPr lang="en-US" dirty="0" err="1" smtClean="0">
                <a:solidFill>
                  <a:schemeClr val="bg1"/>
                </a:solidFill>
              </a:rPr>
              <a:t>myelosuppression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inhibits the enzyme </a:t>
            </a:r>
            <a:r>
              <a:rPr lang="en-US" dirty="0" err="1" smtClean="0">
                <a:solidFill>
                  <a:schemeClr val="bg1"/>
                </a:solidFill>
              </a:rPr>
              <a:t>ribonucleoside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diphosphate</a:t>
            </a:r>
            <a:r>
              <a:rPr lang="en-US" dirty="0" smtClean="0">
                <a:solidFill>
                  <a:schemeClr val="bg1"/>
                </a:solidFill>
              </a:rPr>
              <a:t> reductase, which catalyzes the reductive conversion of </a:t>
            </a:r>
            <a:r>
              <a:rPr lang="en-US" dirty="0" err="1" smtClean="0">
                <a:solidFill>
                  <a:schemeClr val="bg1"/>
                </a:solidFill>
              </a:rPr>
              <a:t>ribonucleotides</a:t>
            </a:r>
            <a:r>
              <a:rPr lang="en-US" dirty="0" smtClean="0">
                <a:solidFill>
                  <a:schemeClr val="bg1"/>
                </a:solidFill>
              </a:rPr>
              <a:t> to </a:t>
            </a:r>
            <a:r>
              <a:rPr lang="en-US" dirty="0" err="1" smtClean="0">
                <a:solidFill>
                  <a:schemeClr val="bg1"/>
                </a:solidFill>
              </a:rPr>
              <a:t>deoxyribonucleotides</a:t>
            </a:r>
            <a:r>
              <a:rPr lang="en-US" dirty="0" smtClean="0">
                <a:solidFill>
                  <a:schemeClr val="bg1"/>
                </a:solidFill>
              </a:rPr>
              <a:t>, a rate-limiting step in the biosynthesis of DNA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specific for S phase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HYDROXYUREA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1"/>
                </a:solidFill>
              </a:rPr>
              <a:t>Glucocortiocoids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Progestins 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Estrogens and Androgens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Anti-Estrogen Therapy – SERMS (Tamoxifen)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1"/>
                </a:solidFill>
              </a:rPr>
              <a:t>Gonadotropin</a:t>
            </a:r>
            <a:r>
              <a:rPr lang="en-US" dirty="0" smtClean="0">
                <a:solidFill>
                  <a:schemeClr val="bg1"/>
                </a:solidFill>
              </a:rPr>
              <a:t>-Releasing Hormone Agonists and Antagonists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HORMONES &amp; RELATED DRUGS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002060"/>
              </a:buClr>
            </a:pP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bg1"/>
                </a:solidFill>
              </a:rPr>
              <a:t>Childhood) ALL – CMF, </a:t>
            </a:r>
            <a:r>
              <a:rPr lang="en-US" dirty="0" err="1" smtClean="0">
                <a:solidFill>
                  <a:schemeClr val="bg1"/>
                </a:solidFill>
              </a:rPr>
              <a:t>intrathecal</a:t>
            </a:r>
            <a:r>
              <a:rPr lang="en-US" dirty="0" smtClean="0">
                <a:solidFill>
                  <a:schemeClr val="bg1"/>
                </a:solidFill>
              </a:rPr>
              <a:t> MTX</a:t>
            </a:r>
          </a:p>
          <a:p>
            <a:pPr>
              <a:buClr>
                <a:srgbClr val="002060"/>
              </a:buClr>
            </a:pPr>
            <a:r>
              <a:rPr lang="en-US" dirty="0" smtClean="0">
                <a:solidFill>
                  <a:schemeClr val="bg1"/>
                </a:solidFill>
              </a:rPr>
              <a:t>(Adult) AML – cytarabine, </a:t>
            </a:r>
            <a:r>
              <a:rPr lang="en-US" dirty="0" err="1" smtClean="0">
                <a:solidFill>
                  <a:schemeClr val="bg1"/>
                </a:solidFill>
              </a:rPr>
              <a:t>daunorubicin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</a:pPr>
            <a:r>
              <a:rPr lang="en-US" dirty="0" smtClean="0">
                <a:solidFill>
                  <a:schemeClr val="bg1"/>
                </a:solidFill>
              </a:rPr>
              <a:t>CML – </a:t>
            </a:r>
            <a:r>
              <a:rPr lang="en-US" dirty="0" err="1" smtClean="0">
                <a:solidFill>
                  <a:schemeClr val="bg1"/>
                </a:solidFill>
              </a:rPr>
              <a:t>imitanib</a:t>
            </a:r>
            <a:r>
              <a:rPr lang="en-US" dirty="0" smtClean="0">
                <a:solidFill>
                  <a:schemeClr val="bg1"/>
                </a:solidFill>
              </a:rPr>
              <a:t>, interferon-</a:t>
            </a:r>
            <a:r>
              <a:rPr lang="en-US" dirty="0" smtClean="0">
                <a:solidFill>
                  <a:schemeClr val="bg1"/>
                </a:solidFill>
                <a:latin typeface="Symbol" pitchFamily="18" charset="2"/>
              </a:rPr>
              <a:t>a,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busulfan</a:t>
            </a:r>
            <a:r>
              <a:rPr lang="en-US" dirty="0" smtClean="0">
                <a:solidFill>
                  <a:schemeClr val="bg1"/>
                </a:solidFill>
              </a:rPr>
              <a:t>, alkylating agent</a:t>
            </a:r>
          </a:p>
          <a:p>
            <a:pPr>
              <a:buClr>
                <a:srgbClr val="002060"/>
              </a:buClr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CLL-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chlorambucil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Chlophosphamide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, prednisone, COP, CHOP</a:t>
            </a:r>
          </a:p>
          <a:p>
            <a:pPr>
              <a:buClr>
                <a:srgbClr val="002060"/>
              </a:buClr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Hodgkin’s- MOPP, ABVD, Stanford V</a:t>
            </a:r>
          </a:p>
          <a:p>
            <a:pPr>
              <a:buClr>
                <a:srgbClr val="002060"/>
              </a:buClr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Non-Hodgkin’s – CHOP</a:t>
            </a:r>
          </a:p>
          <a:p>
            <a:pPr>
              <a:buClr>
                <a:srgbClr val="002060"/>
              </a:buClr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Multiple myeloma –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melphalan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, prednisone (MP)</a:t>
            </a:r>
          </a:p>
          <a:p>
            <a:pPr>
              <a:buClr>
                <a:srgbClr val="002060"/>
              </a:buClr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CA breast -  CMF, FAC, (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epirubicin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) FEC, tamoxifen</a:t>
            </a:r>
          </a:p>
          <a:p>
            <a:pPr>
              <a:buClr>
                <a:srgbClr val="002060"/>
              </a:buClr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Prostate - 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taxanes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antiandrogens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mtClean="0">
                <a:solidFill>
                  <a:schemeClr val="bg1"/>
                </a:solidFill>
                <a:latin typeface="+mj-lt"/>
              </a:rPr>
              <a:t>LHRH </a:t>
            </a:r>
            <a:r>
              <a:rPr lang="en-US" smtClean="0">
                <a:solidFill>
                  <a:schemeClr val="bg1"/>
                </a:solidFill>
                <a:latin typeface="+mj-lt"/>
              </a:rPr>
              <a:t>agonists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sz="5400" b="1" dirty="0" smtClean="0">
                <a:solidFill>
                  <a:srgbClr val="C00000"/>
                </a:solidFill>
              </a:rPr>
              <a:t>CELL CYCLE</a:t>
            </a:r>
            <a:endParaRPr lang="en-US" sz="54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D:\nyla\Pharmacology Books\Katzung basis and clinical pharmacology 11th Ed 2009\Chapter 54_files\loadBinary_003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2573"/>
          <a:stretch>
            <a:fillRect/>
          </a:stretch>
        </p:blipFill>
        <p:spPr bwMode="auto">
          <a:xfrm>
            <a:off x="1066800" y="1295400"/>
            <a:ext cx="6934200" cy="5029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Based on the DNA changes in cells, proliferating cycle of tumor cells can be divided into 4 phases</a:t>
            </a: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Pre-synthetic phase </a:t>
            </a: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800" b="1" dirty="0" smtClean="0">
                <a:solidFill>
                  <a:schemeClr val="bg1"/>
                </a:solidFill>
              </a:rPr>
              <a:t>G1</a:t>
            </a:r>
            <a:r>
              <a:rPr lang="en-US" sz="2800" dirty="0" smtClean="0">
                <a:solidFill>
                  <a:schemeClr val="bg1"/>
                </a:solidFill>
              </a:rPr>
              <a:t> phase). cells chiefly make preparations for the synthesis of DNA.</a:t>
            </a: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Synthetic phase </a:t>
            </a: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800" b="1" dirty="0" smtClean="0">
                <a:solidFill>
                  <a:schemeClr val="bg1"/>
                </a:solidFill>
              </a:rPr>
              <a:t>S </a:t>
            </a:r>
            <a:r>
              <a:rPr lang="en-US" sz="2800" dirty="0" smtClean="0">
                <a:solidFill>
                  <a:schemeClr val="bg1"/>
                </a:solidFill>
              </a:rPr>
              <a:t>phase). Cells are synthesizing their DNA</a:t>
            </a: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Post-synthetic phase </a:t>
            </a: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800" b="1" dirty="0" smtClean="0">
                <a:solidFill>
                  <a:schemeClr val="bg1"/>
                </a:solidFill>
              </a:rPr>
              <a:t>G2</a:t>
            </a:r>
            <a:r>
              <a:rPr lang="en-US" sz="2800" dirty="0" smtClean="0">
                <a:solidFill>
                  <a:schemeClr val="bg1"/>
                </a:solidFill>
              </a:rPr>
              <a:t> phase). DNA duplication has been finished and they are equally divided to the two of future sub-cells.</a:t>
            </a: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Mitosis phase </a:t>
            </a: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800" b="1" dirty="0" smtClean="0">
                <a:solidFill>
                  <a:schemeClr val="bg1"/>
                </a:solidFill>
              </a:rPr>
              <a:t>M</a:t>
            </a:r>
            <a:r>
              <a:rPr lang="en-US" sz="2800" dirty="0" smtClean="0">
                <a:solidFill>
                  <a:schemeClr val="bg1"/>
                </a:solidFill>
              </a:rPr>
              <a:t> Phase). Each cell is divided into two sub-cells. Some of these new cells enter the new proliferating cycle, the others become non-proliferating cells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6">
      <a:dk1>
        <a:sysClr val="windowText" lastClr="000000"/>
      </a:dk1>
      <a:lt1>
        <a:srgbClr val="FFF532"/>
      </a:lt1>
      <a:dk2>
        <a:srgbClr val="FFFF00"/>
      </a:dk2>
      <a:lt2>
        <a:srgbClr val="FFFFCB"/>
      </a:lt2>
      <a:accent1>
        <a:srgbClr val="E4D900"/>
      </a:accent1>
      <a:accent2>
        <a:srgbClr val="FFF532"/>
      </a:accent2>
      <a:accent3>
        <a:srgbClr val="FFFF65"/>
      </a:accent3>
      <a:accent4>
        <a:srgbClr val="FFF983"/>
      </a:accent4>
      <a:accent5>
        <a:srgbClr val="FFC000"/>
      </a:accent5>
      <a:accent6>
        <a:srgbClr val="FFF654"/>
      </a:accent6>
      <a:hlink>
        <a:srgbClr val="E2D700"/>
      </a:hlink>
      <a:folHlink>
        <a:srgbClr val="FFF983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1162</TotalTime>
  <Words>2722</Words>
  <Application>Microsoft Office PowerPoint</Application>
  <PresentationFormat>On-screen Show (4:3)</PresentationFormat>
  <Paragraphs>485</Paragraphs>
  <Slides>74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Paper</vt:lpstr>
      <vt:lpstr>CANCER CHEMOTHERAPY</vt:lpstr>
      <vt:lpstr>Learning Objectives </vt:lpstr>
      <vt:lpstr>CAUSES OF CANCER</vt:lpstr>
      <vt:lpstr>CANCER TREATMENT MODALITIES</vt:lpstr>
      <vt:lpstr>APPROACHES TO USE CHEMOTHERAPY</vt:lpstr>
      <vt:lpstr>EVALUATION OF RESPONSE</vt:lpstr>
      <vt:lpstr>CELL CYCLE KINETICS</vt:lpstr>
      <vt:lpstr>CELL CYCLE</vt:lpstr>
      <vt:lpstr>Slide 9</vt:lpstr>
      <vt:lpstr>MECHANISM OF ACTION OF ANTI-NEOPLASTIC DRUGS</vt:lpstr>
      <vt:lpstr>DRUG COMBINATIONS </vt:lpstr>
      <vt:lpstr>PRINCIPLES THAT GUIDE SELECTION OF DRUGS</vt:lpstr>
      <vt:lpstr>RESISTANCE</vt:lpstr>
      <vt:lpstr>Slide 14</vt:lpstr>
      <vt:lpstr>GENERAL TOXICITY</vt:lpstr>
      <vt:lpstr>MANAGEMENT OF TOXICITIES</vt:lpstr>
      <vt:lpstr>AIM OF CANCER CHEMOTHERAPY</vt:lpstr>
      <vt:lpstr>CLASSIFICATION</vt:lpstr>
      <vt:lpstr>Slide 19</vt:lpstr>
      <vt:lpstr>CLASSIFICATION</vt:lpstr>
      <vt:lpstr>Slide 21</vt:lpstr>
      <vt:lpstr>Slide 22</vt:lpstr>
      <vt:lpstr>Slide 23</vt:lpstr>
      <vt:lpstr>Slide 24</vt:lpstr>
      <vt:lpstr>Slide 25</vt:lpstr>
      <vt:lpstr>Slide 26</vt:lpstr>
      <vt:lpstr>MISCELLANEOUS </vt:lpstr>
      <vt:lpstr>HORMONES used in CANCER CHEMOTHERAPY</vt:lpstr>
      <vt:lpstr>THERAPEUTIC CLASSIFICATION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ALKYLATING AGENTS</vt:lpstr>
      <vt:lpstr>Slide 38</vt:lpstr>
      <vt:lpstr>Slide 39</vt:lpstr>
      <vt:lpstr>Slide 40</vt:lpstr>
      <vt:lpstr>Slide 41</vt:lpstr>
      <vt:lpstr>Slide 42</vt:lpstr>
      <vt:lpstr>Slide 43</vt:lpstr>
      <vt:lpstr>NITROSOUREAS</vt:lpstr>
      <vt:lpstr>PROCARBAZINE</vt:lpstr>
      <vt:lpstr>DACARBAZINE</vt:lpstr>
      <vt:lpstr>PLATINUM ANALOGS</vt:lpstr>
      <vt:lpstr>Slide 48</vt:lpstr>
      <vt:lpstr>ANTIMETABOLITES</vt:lpstr>
      <vt:lpstr>METHOTREXATE</vt:lpstr>
      <vt:lpstr>Slide 51</vt:lpstr>
      <vt:lpstr>Slide 52</vt:lpstr>
      <vt:lpstr>5-FLUOROURACIL</vt:lpstr>
      <vt:lpstr>Slide 54</vt:lpstr>
      <vt:lpstr>Slide 55</vt:lpstr>
      <vt:lpstr>Slide 56</vt:lpstr>
      <vt:lpstr>Slide 57</vt:lpstr>
      <vt:lpstr>DEOXYCYTIDINE ANALOGS</vt:lpstr>
      <vt:lpstr>PURINE ANTAGONISTS</vt:lpstr>
      <vt:lpstr>Slide 60</vt:lpstr>
      <vt:lpstr>Slide 61</vt:lpstr>
      <vt:lpstr>VINCA ALKALOIDS</vt:lpstr>
      <vt:lpstr>VINCA ALKALOIDS</vt:lpstr>
      <vt:lpstr>TAXANES</vt:lpstr>
      <vt:lpstr>EPIPODOPHYLLOTOXINS</vt:lpstr>
      <vt:lpstr>CAMPTOTHECANS</vt:lpstr>
      <vt:lpstr>ANTITUMOR ANTIBIOTICS</vt:lpstr>
      <vt:lpstr>DACTINOMYCIN </vt:lpstr>
      <vt:lpstr>BLEOMYCINS</vt:lpstr>
      <vt:lpstr>Newer agents</vt:lpstr>
      <vt:lpstr>ASPARAGINASE</vt:lpstr>
      <vt:lpstr>HYDROXYUREA</vt:lpstr>
      <vt:lpstr>HORMONES &amp; RELATED DRUGS</vt:lpstr>
      <vt:lpstr>Slide 74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Naila Abrar</dc:creator>
  <cp:lastModifiedBy>Dell</cp:lastModifiedBy>
  <cp:revision>129</cp:revision>
  <dcterms:created xsi:type="dcterms:W3CDTF">2012-11-29T12:15:01Z</dcterms:created>
  <dcterms:modified xsi:type="dcterms:W3CDTF">2014-05-23T03:56:18Z</dcterms:modified>
</cp:coreProperties>
</file>