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3"/>
  </p:notesMasterIdLst>
  <p:sldIdLst>
    <p:sldId id="256" r:id="rId2"/>
    <p:sldId id="308" r:id="rId3"/>
    <p:sldId id="323" r:id="rId4"/>
    <p:sldId id="319" r:id="rId5"/>
    <p:sldId id="333" r:id="rId6"/>
    <p:sldId id="334" r:id="rId7"/>
    <p:sldId id="320" r:id="rId8"/>
    <p:sldId id="321" r:id="rId9"/>
    <p:sldId id="309" r:id="rId10"/>
    <p:sldId id="322" r:id="rId11"/>
    <p:sldId id="310" r:id="rId12"/>
    <p:sldId id="324" r:id="rId13"/>
    <p:sldId id="311" r:id="rId14"/>
    <p:sldId id="335" r:id="rId15"/>
    <p:sldId id="336" r:id="rId16"/>
    <p:sldId id="312" r:id="rId17"/>
    <p:sldId id="281" r:id="rId18"/>
    <p:sldId id="337" r:id="rId19"/>
    <p:sldId id="313" r:id="rId20"/>
    <p:sldId id="314" r:id="rId21"/>
    <p:sldId id="318" r:id="rId22"/>
    <p:sldId id="332" r:id="rId23"/>
    <p:sldId id="316" r:id="rId24"/>
    <p:sldId id="325" r:id="rId25"/>
    <p:sldId id="331" r:id="rId26"/>
    <p:sldId id="330" r:id="rId27"/>
    <p:sldId id="317" r:id="rId28"/>
    <p:sldId id="326" r:id="rId29"/>
    <p:sldId id="329" r:id="rId30"/>
    <p:sldId id="327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E26A0-6CDF-451B-B52B-43103E88C2D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C94DD-0BD4-4EDE-A1B6-BC2F0BEC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888641-6039-4CA4-8FAC-607670D7214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1"/>
            <a:ext cx="8458200" cy="205739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CELL WALL SYNTHESIS INHIBITORS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191000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en-US" sz="5400" dirty="0" smtClean="0">
                <a:solidFill>
                  <a:srgbClr val="FFC000"/>
                </a:solidFill>
                <a:latin typeface="Palace Script MT" pitchFamily="66" charset="0"/>
                <a:cs typeface="MoolBoran" pitchFamily="34" charset="0"/>
              </a:rPr>
              <a:t>Dr. </a:t>
            </a:r>
            <a:r>
              <a:rPr lang="en-US" sz="6000" dirty="0" smtClean="0">
                <a:solidFill>
                  <a:srgbClr val="FFC000"/>
                </a:solidFill>
                <a:latin typeface="Palace Script MT" pitchFamily="66" charset="0"/>
                <a:cs typeface="MoolBoran" pitchFamily="34" charset="0"/>
              </a:rPr>
              <a:t>Naila</a:t>
            </a:r>
            <a:r>
              <a:rPr lang="en-US" sz="5400" dirty="0" smtClean="0">
                <a:solidFill>
                  <a:srgbClr val="FFC000"/>
                </a:solidFill>
                <a:latin typeface="Palace Script MT" pitchFamily="66" charset="0"/>
                <a:cs typeface="MoolBoran" pitchFamily="34" charset="0"/>
              </a:rPr>
              <a:t> Abrar</a:t>
            </a:r>
            <a:endParaRPr lang="en-US" sz="5400" dirty="0">
              <a:solidFill>
                <a:srgbClr val="FFC000"/>
              </a:solidFill>
              <a:latin typeface="Palace Script MT" pitchFamily="66" charset="0"/>
              <a:cs typeface="MoolBoran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524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  <a:latin typeface="Trebuchet MS" pitchFamily="34" charset="0"/>
                <a:cs typeface="Times New Roman" pitchFamily="18" charset="0"/>
              </a:rPr>
              <a:t>CARBAPENEMS</a:t>
            </a:r>
            <a:endParaRPr lang="en-US" sz="4800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55336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  <a:buNone/>
              <a:defRPr/>
            </a:pPr>
            <a:r>
              <a:rPr lang="en-US" sz="3200" b="1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Imipenem</a:t>
            </a:r>
            <a:endParaRPr lang="en-US" sz="3200" b="1" dirty="0" smtClean="0">
              <a:solidFill>
                <a:srgbClr val="00B0F0"/>
              </a:solidFill>
              <a:latin typeface="Trebuchet MS" pitchFamily="34" charset="0"/>
              <a:cs typeface="Times New Roman" pitchFamily="18" charset="0"/>
            </a:endParaRPr>
          </a:p>
          <a:p>
            <a:pPr marL="274320" lvl="1" indent="-274320">
              <a:spcBef>
                <a:spcPts val="0"/>
              </a:spcBef>
              <a:defRPr/>
            </a:pP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Combined with </a:t>
            </a:r>
            <a:r>
              <a:rPr lang="en-US" sz="320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cilastin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- broadest spectrum </a:t>
            </a:r>
            <a:r>
              <a:rPr lang="en-US" sz="3200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-lactam antibiotic available against </a:t>
            </a:r>
            <a:r>
              <a:rPr lang="en-US" sz="320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penicillinase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-producing gram + </a:t>
            </a:r>
            <a:r>
              <a:rPr lang="en-US" sz="320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ve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Lucida Calligraphy" pitchFamily="66" charset="0"/>
                <a:cs typeface="Times New Roman" pitchFamily="18" charset="0"/>
              </a:rPr>
              <a:t>&amp;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ve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, anaerobes, and pseudomonas</a:t>
            </a:r>
          </a:p>
          <a:p>
            <a:pPr marL="274320" lvl="1" indent="-274320">
              <a:spcBef>
                <a:spcPts val="0"/>
              </a:spcBef>
              <a:defRPr/>
            </a:pP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Resists </a:t>
            </a:r>
            <a:r>
              <a:rPr lang="en-US" sz="3200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-lactamase hydrolysis</a:t>
            </a:r>
          </a:p>
          <a:p>
            <a:pPr marL="274320" indent="-274320">
              <a:spcBef>
                <a:spcPts val="0"/>
              </a:spcBef>
              <a:buNone/>
              <a:defRPr/>
            </a:pPr>
            <a:r>
              <a:rPr lang="en-US" sz="3200" b="1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Meropenem</a:t>
            </a:r>
            <a:r>
              <a:rPr lang="en-US" sz="3200" b="1" dirty="0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doripenem</a:t>
            </a:r>
            <a:r>
              <a:rPr lang="en-US" sz="3200" b="1" dirty="0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ertapenem</a:t>
            </a:r>
            <a:endParaRPr lang="en-US" sz="3200" b="1" dirty="0" smtClean="0">
              <a:solidFill>
                <a:srgbClr val="00B0F0"/>
              </a:solidFill>
              <a:latin typeface="Trebuchet MS" pitchFamily="34" charset="0"/>
              <a:cs typeface="Times New Roman" pitchFamily="18" charset="0"/>
            </a:endParaRPr>
          </a:p>
          <a:p>
            <a:pPr marL="274320" lvl="1" indent="-274320">
              <a:spcBef>
                <a:spcPts val="0"/>
              </a:spcBef>
              <a:defRPr/>
            </a:pP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Greater activity against gram-</a:t>
            </a:r>
            <a:r>
              <a:rPr lang="en-US" sz="320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ve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aerobes &amp; slightly less against </a:t>
            </a:r>
            <a:r>
              <a:rPr lang="en-US" sz="320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gm+ves</a:t>
            </a:r>
            <a:endParaRPr lang="en-US" sz="3200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marL="274320" lvl="1" indent="-274320">
              <a:spcBef>
                <a:spcPts val="0"/>
              </a:spcBef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Ertapenem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less active against 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pseudomonas &amp; </a:t>
            </a:r>
            <a:r>
              <a:rPr lang="en-US" sz="320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acinobacter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spp.</a:t>
            </a:r>
            <a:endParaRPr lang="en-US" sz="3200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marL="274320" indent="-274320">
              <a:spcBef>
                <a:spcPts val="0"/>
              </a:spcBef>
            </a:pPr>
            <a:endParaRPr lang="en-US" sz="3200" dirty="0"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762000"/>
            <a:ext cx="8610600" cy="594360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3200" kern="0" dirty="0" err="1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Imipenem</a:t>
            </a:r>
            <a:r>
              <a:rPr lang="en-US" sz="3200" kern="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destroyed by renal </a:t>
            </a:r>
            <a:r>
              <a:rPr lang="en-US" sz="3200" kern="0" dirty="0" err="1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dehydropeptidase</a:t>
            </a:r>
            <a:r>
              <a:rPr lang="en-US" sz="3200" kern="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therefore combined with </a:t>
            </a:r>
            <a:r>
              <a:rPr lang="en-US" sz="3200" kern="0" dirty="0" err="1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cilastatin</a:t>
            </a:r>
            <a:r>
              <a:rPr lang="en-US" sz="3200" kern="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Used </a:t>
            </a: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Intravenously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rebuchet MS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Penetrate well into CNS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Excreted by kidneys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Toxic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metabolite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may cause nephrotoxicity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Administered with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cilastatin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 to prevent cleavage and toxic metabolite 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Nausea, vomiting, diarrhea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, skin rashes &amp; reaction at infusion site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Seizures</a:t>
            </a: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 in pts of renal failure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USES OF CARBAPENEMS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5933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Mixed aerobic and anaerobic infections</a:t>
            </a:r>
          </a:p>
          <a:p>
            <a:r>
              <a:rPr lang="en-US" sz="3200" dirty="0" smtClean="0"/>
              <a:t>Penicillin resistant strains of </a:t>
            </a:r>
            <a:r>
              <a:rPr lang="en-US" sz="3200" dirty="0" err="1" smtClean="0"/>
              <a:t>pneumococci</a:t>
            </a:r>
            <a:endParaRPr lang="en-US" sz="3200" dirty="0" smtClean="0"/>
          </a:p>
          <a:p>
            <a:r>
              <a:rPr lang="en-US" sz="3200" dirty="0" err="1" smtClean="0"/>
              <a:t>Enterobacter</a:t>
            </a:r>
            <a:r>
              <a:rPr lang="en-US" sz="3200" dirty="0" smtClean="0"/>
              <a:t> infections</a:t>
            </a:r>
          </a:p>
          <a:p>
            <a:r>
              <a:rPr lang="en-US" sz="3200" dirty="0" smtClean="0"/>
              <a:t>Pseudomonas infections</a:t>
            </a:r>
          </a:p>
          <a:p>
            <a:r>
              <a:rPr lang="en-US" sz="3200" dirty="0" smtClean="0"/>
              <a:t>Extended spectrum </a:t>
            </a:r>
            <a:r>
              <a:rPr lang="en-US" sz="3200" dirty="0" smtClean="0">
                <a:latin typeface="Symbol" pitchFamily="18" charset="2"/>
              </a:rPr>
              <a:t>b</a:t>
            </a:r>
            <a:r>
              <a:rPr lang="en-US" sz="3200" dirty="0" smtClean="0"/>
              <a:t>-lactamase producing gm –</a:t>
            </a:r>
            <a:r>
              <a:rPr lang="en-US" sz="3200" dirty="0" err="1" smtClean="0"/>
              <a:t>ves</a:t>
            </a:r>
            <a:endParaRPr lang="en-US" sz="3200" dirty="0" smtClean="0"/>
          </a:p>
          <a:p>
            <a:r>
              <a:rPr lang="en-US" sz="3200" dirty="0" smtClean="0"/>
              <a:t>Febrile </a:t>
            </a:r>
            <a:r>
              <a:rPr lang="en-US" sz="3200" dirty="0" err="1" smtClean="0"/>
              <a:t>neutropenic</a:t>
            </a:r>
            <a:r>
              <a:rPr lang="en-US" sz="3200" dirty="0" smtClean="0"/>
              <a:t> patients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pPr lvl="0"/>
            <a:r>
              <a:rPr lang="en-US" b="1" kern="0" dirty="0" smtClean="0">
                <a:solidFill>
                  <a:srgbClr val="FFFF00"/>
                </a:solidFill>
                <a:cs typeface="Times New Roman" pitchFamily="18" charset="0"/>
              </a:rPr>
              <a:t>MONOBACTAMS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 fontScale="92500" lnSpcReduction="2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Monocyclic </a:t>
            </a:r>
            <a:r>
              <a:rPr lang="en-US" sz="3200" kern="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kern="0" dirty="0" smtClean="0">
                <a:cs typeface="Times New Roman" pitchFamily="18" charset="0"/>
              </a:rPr>
              <a:t>-lactam ring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Narrow </a:t>
            </a:r>
            <a:r>
              <a:rPr lang="en-US" sz="3200" kern="0" dirty="0" smtClean="0">
                <a:cs typeface="Times New Roman" pitchFamily="18" charset="0"/>
              </a:rPr>
              <a:t>spectrum: </a:t>
            </a:r>
            <a:r>
              <a:rPr lang="en-US" sz="3200" kern="0" dirty="0" smtClean="0">
                <a:cs typeface="Times New Roman" pitchFamily="18" charset="0"/>
              </a:rPr>
              <a:t>aerobic gm -</a:t>
            </a:r>
            <a:r>
              <a:rPr lang="en-US" sz="3200" kern="0" dirty="0" err="1" smtClean="0">
                <a:cs typeface="Times New Roman" pitchFamily="18" charset="0"/>
              </a:rPr>
              <a:t>ve</a:t>
            </a:r>
            <a:r>
              <a:rPr lang="en-US" sz="3200" kern="0" dirty="0" smtClean="0">
                <a:cs typeface="Times New Roman" pitchFamily="18" charset="0"/>
              </a:rPr>
              <a:t> rods (pseudomonas); </a:t>
            </a:r>
            <a:endParaRPr lang="en-US" sz="3200" kern="0" dirty="0" smtClean="0"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No </a:t>
            </a:r>
            <a:r>
              <a:rPr lang="en-US" sz="3200" kern="0" dirty="0" smtClean="0">
                <a:cs typeface="Times New Roman" pitchFamily="18" charset="0"/>
              </a:rPr>
              <a:t>activity against gm +</a:t>
            </a:r>
            <a:r>
              <a:rPr lang="en-US" sz="3200" kern="0" dirty="0" err="1" smtClean="0">
                <a:cs typeface="Times New Roman" pitchFamily="18" charset="0"/>
              </a:rPr>
              <a:t>ve</a:t>
            </a:r>
            <a:r>
              <a:rPr lang="en-US" sz="3200" kern="0" dirty="0" smtClean="0">
                <a:cs typeface="Times New Roman" pitchFamily="18" charset="0"/>
              </a:rPr>
              <a:t> or anaerobes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Resistant to </a:t>
            </a:r>
            <a:r>
              <a:rPr lang="en-US" sz="3200" kern="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kern="0" dirty="0" smtClean="0">
                <a:cs typeface="Times New Roman" pitchFamily="18" charset="0"/>
              </a:rPr>
              <a:t>-lactamase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b="1" kern="0" dirty="0" err="1" smtClean="0">
                <a:cs typeface="Times New Roman" pitchFamily="18" charset="0"/>
              </a:rPr>
              <a:t>Aztreonam</a:t>
            </a:r>
            <a:r>
              <a:rPr lang="en-US" sz="3200" b="1" kern="0" dirty="0" smtClean="0">
                <a:cs typeface="Times New Roman" pitchFamily="18" charset="0"/>
              </a:rPr>
              <a:t> </a:t>
            </a:r>
            <a:r>
              <a:rPr lang="en-US" sz="3200" kern="0" dirty="0" smtClean="0">
                <a:cs typeface="Times New Roman" pitchFamily="18" charset="0"/>
              </a:rPr>
              <a:t>IV or IM 1-2gm 8hrly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Penetrates well into CNS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en-US" sz="3600" u="sng" kern="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Adverse effects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Phlebitis, skin rash, abnormal liver function tests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Little cross reactivity with penicillin</a:t>
            </a:r>
          </a:p>
          <a:p>
            <a:endParaRPr lang="en-US" sz="3200" dirty="0"/>
          </a:p>
        </p:txBody>
      </p:sp>
      <p:pic>
        <p:nvPicPr>
          <p:cNvPr id="1026" name="Picture 2" descr="D:\nyla\Pharmacology Books\Katzung basis and clinical pharmacology 11th Ed 2009\Chapter 43_files\loadBinary_006.gif"/>
          <p:cNvPicPr>
            <a:picLocks noChangeAspect="1" noChangeArrowheads="1"/>
          </p:cNvPicPr>
          <p:nvPr/>
        </p:nvPicPr>
        <p:blipFill>
          <a:blip r:embed="rId2" cstate="print"/>
          <a:srcRect t="42222" b="34445"/>
          <a:stretch>
            <a:fillRect/>
          </a:stretch>
        </p:blipFill>
        <p:spPr bwMode="auto">
          <a:xfrm>
            <a:off x="5334000" y="0"/>
            <a:ext cx="38100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/>
          </a:bodyPr>
          <a:lstStyle/>
          <a:p>
            <a:pPr lvl="0"/>
            <a:r>
              <a:rPr lang="en-US" b="1" kern="0" dirty="0" smtClean="0">
                <a:solidFill>
                  <a:srgbClr val="FFFF00"/>
                </a:solidFill>
                <a:cs typeface="Times New Roman" pitchFamily="18" charset="0"/>
              </a:rPr>
              <a:t>MONOBACTAMS (contd</a:t>
            </a:r>
            <a:r>
              <a:rPr lang="en-US" b="1" kern="0" dirty="0" smtClean="0">
                <a:solidFill>
                  <a:srgbClr val="FFFF00"/>
                </a:solidFill>
                <a:cs typeface="Times New Roman" pitchFamily="18" charset="0"/>
              </a:rPr>
              <a:t>.)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en-US" sz="3200" kern="0" dirty="0" smtClean="0">
                <a:cs typeface="Times New Roman" pitchFamily="18" charset="0"/>
              </a:rPr>
              <a:t>In patients with history of penicillin anaphylaxis, </a:t>
            </a:r>
            <a:r>
              <a:rPr lang="en-US" sz="3200" kern="0" dirty="0" err="1" smtClean="0">
                <a:cs typeface="Times New Roman" pitchFamily="18" charset="0"/>
              </a:rPr>
              <a:t>aztreonam</a:t>
            </a:r>
            <a:r>
              <a:rPr lang="en-US" sz="3200" kern="0" dirty="0" smtClean="0">
                <a:cs typeface="Times New Roman" pitchFamily="18" charset="0"/>
              </a:rPr>
              <a:t> may be used to treat serious infections caused by susceptible gram </a:t>
            </a:r>
            <a:r>
              <a:rPr lang="en-US" sz="3200" kern="0" dirty="0" smtClean="0">
                <a:cs typeface="Times New Roman" pitchFamily="18" charset="0"/>
              </a:rPr>
              <a:t>-</a:t>
            </a:r>
            <a:r>
              <a:rPr lang="en-US" sz="3200" kern="0" dirty="0" err="1" smtClean="0">
                <a:cs typeface="Times New Roman" pitchFamily="18" charset="0"/>
              </a:rPr>
              <a:t>ve</a:t>
            </a:r>
            <a:r>
              <a:rPr lang="en-US" sz="3200" kern="0" dirty="0" smtClean="0">
                <a:cs typeface="Times New Roman" pitchFamily="18" charset="0"/>
              </a:rPr>
              <a:t> pathogens such as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Meningitis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Pneumonia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Sepsis </a:t>
            </a:r>
            <a:endParaRPr lang="en-US" sz="3200" kern="0" dirty="0" smtClean="0">
              <a:cs typeface="Times New Roman" pitchFamily="18" charset="0"/>
            </a:endParaRP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lvl="0"/>
            <a:r>
              <a:rPr lang="en-US" sz="4800" b="1" kern="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VANCOMYCIN</a:t>
            </a:r>
            <a:endParaRPr lang="en-US" sz="4800" b="1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279136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i="1" kern="0" dirty="0" smtClean="0">
                <a:cs typeface="Times New Roman" pitchFamily="18" charset="0"/>
              </a:rPr>
              <a:t>Streptococcus </a:t>
            </a:r>
            <a:r>
              <a:rPr lang="en-US" sz="3200" i="1" kern="0" dirty="0" err="1" smtClean="0">
                <a:cs typeface="Times New Roman" pitchFamily="18" charset="0"/>
              </a:rPr>
              <a:t>orientalis</a:t>
            </a:r>
            <a:r>
              <a:rPr lang="en-US" sz="3200" i="1" kern="0" dirty="0" smtClean="0">
                <a:cs typeface="Times New Roman" pitchFamily="18" charset="0"/>
              </a:rPr>
              <a:t> 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i="1" kern="0" dirty="0" err="1" smtClean="0">
                <a:cs typeface="Times New Roman" pitchFamily="18" charset="0"/>
              </a:rPr>
              <a:t>Amycolatopsis</a:t>
            </a:r>
            <a:r>
              <a:rPr lang="en-US" sz="3200" i="1" kern="0" dirty="0" smtClean="0">
                <a:cs typeface="Times New Roman" pitchFamily="18" charset="0"/>
              </a:rPr>
              <a:t> </a:t>
            </a:r>
            <a:r>
              <a:rPr lang="en-US" sz="3200" i="1" kern="0" dirty="0" err="1" smtClean="0">
                <a:cs typeface="Times New Roman" pitchFamily="18" charset="0"/>
              </a:rPr>
              <a:t>orientalis</a:t>
            </a:r>
            <a:endParaRPr lang="en-US" sz="3200" i="1" kern="0" dirty="0" smtClean="0">
              <a:cs typeface="Times New Roman" pitchFamily="18" charset="0"/>
            </a:endParaRPr>
          </a:p>
          <a:p>
            <a:pPr marL="342900" lvl="0" indent="-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Gram +</a:t>
            </a:r>
            <a:r>
              <a:rPr lang="en-US" sz="3200" kern="0" dirty="0" err="1" smtClean="0">
                <a:cs typeface="Times New Roman" pitchFamily="18" charset="0"/>
              </a:rPr>
              <a:t>ve</a:t>
            </a:r>
            <a:r>
              <a:rPr lang="en-US" sz="3200" kern="0" dirty="0" smtClean="0">
                <a:cs typeface="Times New Roman" pitchFamily="18" charset="0"/>
              </a:rPr>
              <a:t> only particularly staphylococci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A glycopeptide 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Water soluble &amp; stable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endParaRPr lang="en-US" sz="3200" kern="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964936"/>
          </a:xfrm>
        </p:spPr>
        <p:txBody>
          <a:bodyPr>
            <a:noAutofit/>
          </a:bodyPr>
          <a:lstStyle/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4400" b="1" kern="0" dirty="0" smtClean="0">
                <a:solidFill>
                  <a:srgbClr val="00B0F0"/>
                </a:solidFill>
                <a:cs typeface="Times New Roman" pitchFamily="18" charset="0"/>
              </a:rPr>
              <a:t>MOA</a:t>
            </a: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It </a:t>
            </a:r>
            <a:r>
              <a:rPr lang="en-US" sz="3200" kern="0" dirty="0" smtClean="0">
                <a:cs typeface="Times New Roman" pitchFamily="18" charset="0"/>
              </a:rPr>
              <a:t>binds firmly to the D-Ala-D-Ala terminus and inhibits </a:t>
            </a:r>
            <a:r>
              <a:rPr lang="en-US" sz="3200" kern="0" dirty="0" err="1" smtClean="0">
                <a:cs typeface="Times New Roman" pitchFamily="18" charset="0"/>
              </a:rPr>
              <a:t>transglycosylase</a:t>
            </a:r>
            <a:r>
              <a:rPr lang="en-US" sz="3200" kern="0" dirty="0" smtClean="0">
                <a:cs typeface="Times New Roman" pitchFamily="18" charset="0"/>
              </a:rPr>
              <a:t>--Prevent further elongation of </a:t>
            </a:r>
            <a:r>
              <a:rPr lang="en-US" sz="3200" kern="0" dirty="0" err="1" smtClean="0">
                <a:cs typeface="Times New Roman" pitchFamily="18" charset="0"/>
              </a:rPr>
              <a:t>peptidoglycan</a:t>
            </a:r>
            <a:r>
              <a:rPr lang="en-US" sz="3200" kern="0" dirty="0" smtClean="0">
                <a:cs typeface="Times New Roman" pitchFamily="18" charset="0"/>
              </a:rPr>
              <a:t> &amp; cross-linking--</a:t>
            </a:r>
            <a:r>
              <a:rPr lang="en-US" sz="3200" kern="0" dirty="0" err="1" smtClean="0">
                <a:cs typeface="Times New Roman" pitchFamily="18" charset="0"/>
              </a:rPr>
              <a:t>Peptidoglycan</a:t>
            </a:r>
            <a:r>
              <a:rPr lang="en-US" sz="3200" kern="0" dirty="0" smtClean="0">
                <a:cs typeface="Times New Roman" pitchFamily="18" charset="0"/>
              </a:rPr>
              <a:t> is weakened &amp; cell becomes susceptible to </a:t>
            </a:r>
            <a:r>
              <a:rPr lang="en-US" sz="3200" kern="0" dirty="0" err="1" smtClean="0">
                <a:cs typeface="Times New Roman" pitchFamily="18" charset="0"/>
              </a:rPr>
              <a:t>lysis</a:t>
            </a:r>
            <a:endParaRPr lang="en-US" sz="3200" kern="0" dirty="0" smtClean="0">
              <a:cs typeface="Times New Roman" pitchFamily="18" charset="0"/>
            </a:endParaRP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Cell membrane is also damaged thus contributing to the </a:t>
            </a:r>
            <a:r>
              <a:rPr lang="en-US" sz="3200" kern="0" dirty="0" err="1" smtClean="0">
                <a:cs typeface="Times New Roman" pitchFamily="18" charset="0"/>
              </a:rPr>
              <a:t>antibactericidal</a:t>
            </a:r>
            <a:r>
              <a:rPr lang="en-US" sz="3200" kern="0" dirty="0" smtClean="0">
                <a:cs typeface="Times New Roman" pitchFamily="18" charset="0"/>
              </a:rPr>
              <a:t> effect</a:t>
            </a: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3200" b="1" u="sng" kern="0" dirty="0" smtClean="0">
                <a:cs typeface="Times New Roman" pitchFamily="18" charset="0"/>
              </a:rPr>
              <a:t>RESISTANCE</a:t>
            </a:r>
            <a:r>
              <a:rPr lang="en-US" sz="3200" kern="0" dirty="0" smtClean="0">
                <a:cs typeface="Times New Roman" pitchFamily="18" charset="0"/>
              </a:rPr>
              <a:t> due to </a:t>
            </a: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>
                <a:srgbClr val="00B0F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kern="0" dirty="0" smtClean="0">
                <a:cs typeface="Times New Roman" pitchFamily="18" charset="0"/>
              </a:rPr>
              <a:t>Modification of D-Ala-D-Ala binding site</a:t>
            </a: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>
                <a:srgbClr val="00B0F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kern="0" dirty="0" smtClean="0">
                <a:cs typeface="Times New Roman" pitchFamily="18" charset="0"/>
              </a:rPr>
              <a:t>Thickened cell wall with </a:t>
            </a:r>
            <a:r>
              <a:rPr lang="en-US" sz="3200" kern="0" dirty="0" err="1" smtClean="0">
                <a:cs typeface="Times New Roman" pitchFamily="18" charset="0"/>
              </a:rPr>
              <a:t>incresed</a:t>
            </a:r>
            <a:r>
              <a:rPr lang="en-US" sz="3200" kern="0" dirty="0" smtClean="0">
                <a:cs typeface="Times New Roman" pitchFamily="18" charset="0"/>
              </a:rPr>
              <a:t> D-Ala-D-Ala</a:t>
            </a:r>
            <a:endParaRPr lang="en-US" sz="3200" kern="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D:\nyla\Pharmacology Books\Katzung basis and clinical pharmacology 11th Ed 2009\Chapter 43_files\loadBinary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736336"/>
          </a:xfrm>
        </p:spPr>
        <p:txBody>
          <a:bodyPr>
            <a:noAutofit/>
          </a:bodyPr>
          <a:lstStyle/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3600" b="1" kern="0" dirty="0" smtClean="0">
                <a:solidFill>
                  <a:srgbClr val="00B0F0"/>
                </a:solidFill>
                <a:cs typeface="Times New Roman" pitchFamily="18" charset="0"/>
              </a:rPr>
              <a:t>SPECTRUM &amp; USES</a:t>
            </a:r>
            <a:endParaRPr lang="en-US" sz="3600" b="1" kern="0" dirty="0" smtClean="0">
              <a:solidFill>
                <a:srgbClr val="00B0F0"/>
              </a:solidFill>
              <a:cs typeface="Times New Roman" pitchFamily="18" charset="0"/>
            </a:endParaRP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Bactericidal for gm +</a:t>
            </a:r>
            <a:r>
              <a:rPr lang="en-US" sz="3200" kern="0" dirty="0" err="1" smtClean="0">
                <a:cs typeface="Times New Roman" pitchFamily="18" charset="0"/>
              </a:rPr>
              <a:t>ve</a:t>
            </a:r>
            <a:r>
              <a:rPr lang="en-US" sz="3200" kern="0" dirty="0" smtClean="0">
                <a:cs typeface="Times New Roman" pitchFamily="18" charset="0"/>
              </a:rPr>
              <a:t> bacteria</a:t>
            </a: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Narrow-spectrum </a:t>
            </a:r>
          </a:p>
          <a:p>
            <a:pPr marL="34290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Sepsis(MRSA)</a:t>
            </a: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Prophylaxis </a:t>
            </a:r>
            <a:r>
              <a:rPr lang="en-US" sz="3200" kern="0" dirty="0" smtClean="0">
                <a:cs typeface="Times New Roman" pitchFamily="18" charset="0"/>
              </a:rPr>
              <a:t>for </a:t>
            </a:r>
            <a:r>
              <a:rPr lang="en-US" sz="3200" i="1" kern="0" dirty="0" err="1" smtClean="0">
                <a:cs typeface="Times New Roman" pitchFamily="18" charset="0"/>
              </a:rPr>
              <a:t>subacute</a:t>
            </a:r>
            <a:r>
              <a:rPr lang="en-US" sz="3200" i="1" kern="0" dirty="0" smtClean="0">
                <a:cs typeface="Times New Roman" pitchFamily="18" charset="0"/>
              </a:rPr>
              <a:t> bacterial endocarditis </a:t>
            </a:r>
            <a:r>
              <a:rPr lang="en-US" sz="3200" kern="0" dirty="0" smtClean="0">
                <a:cs typeface="Times New Roman" pitchFamily="18" charset="0"/>
              </a:rPr>
              <a:t>in penicillin allergic patients for high risk </a:t>
            </a:r>
            <a:r>
              <a:rPr lang="en-US" sz="3200" kern="0" dirty="0" smtClean="0">
                <a:cs typeface="Times New Roman" pitchFamily="18" charset="0"/>
              </a:rPr>
              <a:t>surgery </a:t>
            </a: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Enterococcal endocarditis (+ gentamicin)</a:t>
            </a: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Meningitis  (resistant </a:t>
            </a:r>
            <a:r>
              <a:rPr lang="en-US" sz="3200" kern="0" dirty="0" err="1" smtClean="0">
                <a:cs typeface="Times New Roman" pitchFamily="18" charset="0"/>
              </a:rPr>
              <a:t>pneumococci</a:t>
            </a:r>
            <a:r>
              <a:rPr lang="en-US" sz="3200" kern="0" dirty="0" smtClean="0">
                <a:cs typeface="Times New Roman" pitchFamily="18" charset="0"/>
              </a:rPr>
              <a:t> + 3</a:t>
            </a:r>
            <a:r>
              <a:rPr lang="en-US" sz="3200" kern="0" baseline="30000" dirty="0" smtClean="0">
                <a:cs typeface="Times New Roman" pitchFamily="18" charset="0"/>
              </a:rPr>
              <a:t>rd</a:t>
            </a:r>
            <a:r>
              <a:rPr lang="en-US" sz="3200" kern="0" dirty="0" smtClean="0">
                <a:cs typeface="Times New Roman" pitchFamily="18" charset="0"/>
              </a:rPr>
              <a:t> gen or </a:t>
            </a:r>
            <a:r>
              <a:rPr lang="en-US" sz="3200" kern="0" dirty="0" err="1" smtClean="0">
                <a:cs typeface="Times New Roman" pitchFamily="18" charset="0"/>
              </a:rPr>
              <a:t>rifampin</a:t>
            </a:r>
            <a:r>
              <a:rPr lang="en-US" sz="3200" kern="0" dirty="0" smtClean="0">
                <a:cs typeface="Times New Roman" pitchFamily="18" charset="0"/>
              </a:rPr>
              <a:t>)</a:t>
            </a:r>
          </a:p>
          <a:p>
            <a:pPr marL="34290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cs typeface="Times New Roman" pitchFamily="18" charset="0"/>
              </a:rPr>
              <a:t>Pseudomembranous colitis</a:t>
            </a:r>
          </a:p>
          <a:p>
            <a:pPr marL="34290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endParaRPr lang="en-US" sz="3200" kern="0" dirty="0" smtClean="0">
              <a:latin typeface="Trebuchet MS" pitchFamily="34" charset="0"/>
              <a:cs typeface="Times New Roman" pitchFamily="18" charset="0"/>
            </a:endParaRP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endParaRPr lang="en-US" sz="3200" kern="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685800"/>
            <a:ext cx="6781800" cy="5943600"/>
          </a:xfrm>
          <a:prstGeom prst="rect">
            <a:avLst/>
          </a:prstGeo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000" kern="0" dirty="0" smtClean="0">
                <a:cs typeface="Times New Roman" pitchFamily="18" charset="0"/>
              </a:rPr>
              <a:t>Poorly absorbed---Oral route only for </a:t>
            </a:r>
            <a:r>
              <a:rPr lang="en-US" sz="3000" i="1" kern="0" dirty="0" smtClean="0">
                <a:cs typeface="Times New Roman" pitchFamily="18" charset="0"/>
              </a:rPr>
              <a:t>Pseudomembranous colitis</a:t>
            </a:r>
          </a:p>
          <a:p>
            <a:pPr marL="342900" lvl="0" indent="-342900" fontAlgn="base"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000" kern="0" dirty="0" smtClean="0">
                <a:cs typeface="Times New Roman" pitchFamily="18" charset="0"/>
              </a:rPr>
              <a:t>IV for systemic </a:t>
            </a:r>
            <a:r>
              <a:rPr lang="en-US" sz="3000" kern="0" dirty="0" smtClean="0">
                <a:cs typeface="Times New Roman" pitchFamily="18" charset="0"/>
              </a:rPr>
              <a:t>infections</a:t>
            </a:r>
          </a:p>
          <a:p>
            <a:pPr marL="342900" lvl="0" indent="-342900" fontAlgn="base"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000" kern="0" dirty="0" smtClean="0">
                <a:cs typeface="Times New Roman" pitchFamily="18" charset="0"/>
              </a:rPr>
              <a:t>1gm every 12 hr</a:t>
            </a:r>
            <a:endParaRPr lang="en-US" sz="3000" kern="0" dirty="0" smtClean="0"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Renal elimination (1gm wkly)</a:t>
            </a:r>
            <a:endParaRPr kumimoji="0" lang="en-US" sz="3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rebuchet MS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Fever, chills, phlebitis at infusion site, rash with chronic administration, </a:t>
            </a:r>
            <a:r>
              <a:rPr kumimoji="0" lang="en-US" sz="3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ototoxicity</a:t>
            </a: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 (cochlear damage above 80 mg/ml), nephrotoxicity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Slow IV administration</a:t>
            </a: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  </a:t>
            </a: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because fast  may cause histamine release </a:t>
            </a:r>
            <a:r>
              <a:rPr kumimoji="0" lang="en-US" sz="3000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(“</a:t>
            </a:r>
            <a:r>
              <a:rPr lang="en-US" sz="3000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R</a:t>
            </a:r>
            <a:r>
              <a:rPr kumimoji="0" lang="en-US" sz="3000" i="1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edman</a:t>
            </a:r>
            <a:r>
              <a:rPr kumimoji="0" lang="en-US" sz="3000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 </a:t>
            </a:r>
            <a:r>
              <a:rPr kumimoji="0" lang="en-US" sz="3000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or redneck</a:t>
            </a:r>
            <a:r>
              <a:rPr kumimoji="0" lang="en-US" sz="3000" i="1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 </a:t>
            </a:r>
            <a:r>
              <a:rPr kumimoji="0" lang="en-US" sz="3000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syndrome”);</a:t>
            </a:r>
            <a:r>
              <a:rPr kumimoji="0" lang="en-US" sz="3000" i="1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 </a:t>
            </a:r>
            <a:r>
              <a:rPr kumimoji="0" lang="en-US" sz="300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flushing,</a:t>
            </a:r>
            <a:r>
              <a:rPr kumimoji="0" lang="en-US" sz="3000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cs typeface="Times New Roman" pitchFamily="18" charset="0"/>
              </a:rPr>
              <a:t> </a:t>
            </a: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cs typeface="Times New Roman" pitchFamily="18" charset="0"/>
              </a:rPr>
              <a:t>hypotension</a:t>
            </a:r>
            <a:endParaRPr kumimoji="0" lang="en-US" sz="3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19600"/>
            <a:ext cx="236220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43840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7150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None/>
            </a:pPr>
            <a:r>
              <a:rPr lang="en-US" sz="3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Other </a:t>
            </a:r>
            <a:r>
              <a:rPr lang="en-US" sz="3200" b="1" dirty="0" smtClean="0">
                <a:solidFill>
                  <a:srgbClr val="00B0F0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- lactam drugs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b="1" dirty="0" smtClean="0">
                <a:latin typeface="+mj-lt"/>
                <a:cs typeface="Times New Roman" pitchFamily="18" charset="0"/>
              </a:rPr>
              <a:t>-lactamase inhibitors</a:t>
            </a:r>
          </a:p>
          <a:p>
            <a:pPr marL="557784" lvl="2">
              <a:buClr>
                <a:srgbClr val="00B0F0"/>
              </a:buClr>
              <a:buSzPct val="8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Clavulanic acid, </a:t>
            </a:r>
            <a:r>
              <a:rPr lang="en-US" sz="32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sulbactam</a:t>
            </a:r>
            <a:r>
              <a:rPr lang="en-US" sz="3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tazobactam</a:t>
            </a:r>
            <a:endParaRPr lang="en-US" sz="32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 smtClean="0">
                <a:latin typeface="+mj-lt"/>
                <a:cs typeface="Times New Roman" pitchFamily="18" charset="0"/>
              </a:rPr>
              <a:t>Carbapenems</a:t>
            </a:r>
          </a:p>
          <a:p>
            <a:pPr marL="557784" lvl="2">
              <a:buClr>
                <a:srgbClr val="00B0F0"/>
              </a:buClr>
              <a:buSzPct val="70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Imipenem</a:t>
            </a:r>
            <a:r>
              <a:rPr lang="en-US" sz="3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Meropenem</a:t>
            </a:r>
            <a:r>
              <a:rPr lang="en-US" sz="3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Doripenem</a:t>
            </a:r>
            <a:r>
              <a:rPr lang="en-US" sz="3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Ertapenem</a:t>
            </a:r>
            <a:endParaRPr lang="en-US" sz="32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 err="1" smtClean="0">
                <a:latin typeface="+mj-lt"/>
                <a:cs typeface="Times New Roman" pitchFamily="18" charset="0"/>
              </a:rPr>
              <a:t>Monobactams</a:t>
            </a:r>
            <a:r>
              <a:rPr lang="en-US" sz="3200" b="1" dirty="0" smtClean="0">
                <a:latin typeface="+mj-lt"/>
                <a:cs typeface="Times New Roman" pitchFamily="18" charset="0"/>
              </a:rPr>
              <a:t> </a:t>
            </a:r>
          </a:p>
          <a:p>
            <a:pPr marL="557784" lvl="2"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FFC000"/>
                </a:solidFill>
                <a:latin typeface="+mj-lt"/>
                <a:cs typeface="Times New Roman" pitchFamily="18" charset="0"/>
              </a:rPr>
              <a:t>Aztreonam</a:t>
            </a:r>
            <a:endParaRPr lang="en-US" sz="3200" dirty="0" smtClean="0">
              <a:solidFill>
                <a:srgbClr val="FFC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pPr lvl="0"/>
            <a:r>
              <a:rPr lang="en-US" b="1" kern="0" dirty="0" smtClean="0">
                <a:solidFill>
                  <a:srgbClr val="FFFF00"/>
                </a:solidFill>
              </a:rPr>
              <a:t>Newer glycopeptide antibiotics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431536"/>
          </a:xfrm>
        </p:spPr>
        <p:txBody>
          <a:bodyPr>
            <a:noAutofit/>
          </a:bodyPr>
          <a:lstStyle/>
          <a:p>
            <a:pPr marL="274320" lvl="0" indent="-27432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b="1" kern="0" dirty="0" smtClean="0">
                <a:solidFill>
                  <a:srgbClr val="00B0F0"/>
                </a:solidFill>
                <a:cs typeface="Times New Roman" pitchFamily="18" charset="0"/>
              </a:rPr>
              <a:t>Teicoplanin</a:t>
            </a:r>
          </a:p>
          <a:p>
            <a:pPr marL="274320" lvl="1" indent="-27432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kern="0" dirty="0" smtClean="0">
                <a:solidFill>
                  <a:schemeClr val="tx1"/>
                </a:solidFill>
                <a:cs typeface="Times New Roman" pitchFamily="18" charset="0"/>
              </a:rPr>
              <a:t>Similar to vancomycin in MOA &amp; spectrum</a:t>
            </a:r>
          </a:p>
          <a:p>
            <a:pPr marL="274320" lvl="1" indent="-27432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kern="0" dirty="0" smtClean="0">
                <a:solidFill>
                  <a:schemeClr val="tx1"/>
                </a:solidFill>
                <a:cs typeface="Times New Roman" pitchFamily="18" charset="0"/>
              </a:rPr>
              <a:t>It </a:t>
            </a:r>
            <a:r>
              <a:rPr lang="en-US" sz="2800" kern="0" dirty="0" smtClean="0">
                <a:solidFill>
                  <a:schemeClr val="tx1"/>
                </a:solidFill>
                <a:cs typeface="Times New Roman" pitchFamily="18" charset="0"/>
              </a:rPr>
              <a:t>can be given intramuscularly </a:t>
            </a:r>
          </a:p>
          <a:p>
            <a:pPr marL="274320" indent="-274320" fontAlgn="base"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3200" b="1" kern="0" dirty="0" smtClean="0">
                <a:solidFill>
                  <a:srgbClr val="00B0F0"/>
                </a:solidFill>
                <a:cs typeface="Times New Roman" pitchFamily="18" charset="0"/>
              </a:rPr>
              <a:t>Dalbavancin</a:t>
            </a:r>
          </a:p>
          <a:p>
            <a:pPr marL="274320" lvl="1" indent="-27432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kern="0" dirty="0" smtClean="0">
                <a:solidFill>
                  <a:schemeClr val="tx1"/>
                </a:solidFill>
              </a:rPr>
              <a:t>A lipoglycopeptide derived </a:t>
            </a:r>
            <a:r>
              <a:rPr lang="en-US" sz="2800" kern="0" dirty="0" smtClean="0">
                <a:solidFill>
                  <a:schemeClr val="tx1"/>
                </a:solidFill>
              </a:rPr>
              <a:t>from </a:t>
            </a:r>
            <a:r>
              <a:rPr lang="en-US" sz="2800" kern="0" dirty="0" smtClean="0">
                <a:solidFill>
                  <a:schemeClr val="tx1"/>
                </a:solidFill>
              </a:rPr>
              <a:t>teicoplanin</a:t>
            </a:r>
            <a:endParaRPr lang="en-US" sz="2800" kern="0" dirty="0" smtClean="0">
              <a:solidFill>
                <a:schemeClr val="tx1"/>
              </a:solidFill>
            </a:endParaRPr>
          </a:p>
          <a:p>
            <a:pPr marL="274320" lvl="1" indent="-27432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kern="0" dirty="0" smtClean="0">
                <a:solidFill>
                  <a:schemeClr val="tx1"/>
                </a:solidFill>
              </a:rPr>
              <a:t>Improved activity </a:t>
            </a:r>
            <a:r>
              <a:rPr lang="en-US" sz="2800" kern="0" dirty="0" smtClean="0">
                <a:solidFill>
                  <a:schemeClr val="tx1"/>
                </a:solidFill>
              </a:rPr>
              <a:t>on </a:t>
            </a:r>
            <a:r>
              <a:rPr lang="en-US" sz="2800" kern="0" dirty="0" smtClean="0">
                <a:solidFill>
                  <a:schemeClr val="tx1"/>
                </a:solidFill>
              </a:rPr>
              <a:t>MRSA </a:t>
            </a:r>
            <a:r>
              <a:rPr lang="en-US" sz="2800" kern="0" dirty="0" smtClean="0">
                <a:solidFill>
                  <a:schemeClr val="tx1"/>
                </a:solidFill>
              </a:rPr>
              <a:t>&amp; </a:t>
            </a:r>
            <a:r>
              <a:rPr lang="en-US" sz="2800" kern="0" dirty="0" err="1" smtClean="0">
                <a:solidFill>
                  <a:schemeClr val="tx1"/>
                </a:solidFill>
              </a:rPr>
              <a:t>vanc</a:t>
            </a:r>
            <a:r>
              <a:rPr lang="en-US" sz="2800" kern="0" dirty="0" smtClean="0">
                <a:solidFill>
                  <a:schemeClr val="tx1"/>
                </a:solidFill>
              </a:rPr>
              <a:t>-intermediate </a:t>
            </a:r>
            <a:r>
              <a:rPr lang="en-US" sz="2800" i="1" kern="0" dirty="0" smtClean="0">
                <a:solidFill>
                  <a:schemeClr val="tx1"/>
                </a:solidFill>
              </a:rPr>
              <a:t>SA</a:t>
            </a:r>
            <a:endParaRPr lang="en-US" sz="2800" kern="0" dirty="0" smtClean="0">
              <a:solidFill>
                <a:schemeClr val="tx1"/>
              </a:solidFill>
            </a:endParaRPr>
          </a:p>
          <a:p>
            <a:pPr marL="274320" indent="-274320" fontAlgn="base"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3200" b="1" kern="0" dirty="0" smtClean="0">
                <a:solidFill>
                  <a:srgbClr val="00B0F0"/>
                </a:solidFill>
                <a:cs typeface="Times New Roman" pitchFamily="18" charset="0"/>
              </a:rPr>
              <a:t>Telavancin</a:t>
            </a:r>
          </a:p>
          <a:p>
            <a:pPr marL="274320" lvl="1" indent="-27432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kern="0" dirty="0" smtClean="0">
                <a:solidFill>
                  <a:schemeClr val="tx1"/>
                </a:solidFill>
              </a:rPr>
              <a:t>A lipoglycopeptide derived </a:t>
            </a:r>
            <a:r>
              <a:rPr lang="en-US" sz="2800" kern="0" dirty="0" smtClean="0">
                <a:solidFill>
                  <a:schemeClr val="tx1"/>
                </a:solidFill>
              </a:rPr>
              <a:t>from </a:t>
            </a:r>
            <a:r>
              <a:rPr lang="en-US" sz="2800" kern="0" dirty="0" smtClean="0">
                <a:solidFill>
                  <a:schemeClr val="tx1"/>
                </a:solidFill>
              </a:rPr>
              <a:t>vancomycin</a:t>
            </a:r>
            <a:endParaRPr lang="en-US" sz="2800" kern="0" dirty="0" smtClean="0">
              <a:solidFill>
                <a:schemeClr val="tx1"/>
              </a:solidFill>
            </a:endParaRPr>
          </a:p>
          <a:p>
            <a:pPr marL="274320" lvl="1" indent="-27432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kern="0" dirty="0" smtClean="0">
                <a:solidFill>
                  <a:schemeClr val="tx1"/>
                </a:solidFill>
              </a:rPr>
              <a:t>active </a:t>
            </a:r>
            <a:r>
              <a:rPr lang="en-US" sz="2800" kern="0" dirty="0" smtClean="0">
                <a:solidFill>
                  <a:schemeClr val="tx1"/>
                </a:solidFill>
              </a:rPr>
              <a:t>against gram +</a:t>
            </a:r>
            <a:r>
              <a:rPr lang="en-US" sz="2800" kern="0" dirty="0" err="1" smtClean="0">
                <a:solidFill>
                  <a:schemeClr val="tx1"/>
                </a:solidFill>
              </a:rPr>
              <a:t>ve</a:t>
            </a:r>
            <a:r>
              <a:rPr lang="en-US" sz="2800" kern="0" dirty="0" smtClean="0">
                <a:solidFill>
                  <a:schemeClr val="tx1"/>
                </a:solidFill>
              </a:rPr>
              <a:t> bacteria including </a:t>
            </a:r>
            <a:r>
              <a:rPr lang="en-US" sz="2800" kern="0" dirty="0" smtClean="0">
                <a:solidFill>
                  <a:schemeClr val="tx1"/>
                </a:solidFill>
              </a:rPr>
              <a:t>strains with reduced susceptibility to </a:t>
            </a:r>
            <a:r>
              <a:rPr lang="en-US" sz="2800" kern="0" dirty="0" smtClean="0">
                <a:solidFill>
                  <a:schemeClr val="tx1"/>
                </a:solidFill>
              </a:rPr>
              <a:t>vancomycin</a:t>
            </a:r>
          </a:p>
          <a:p>
            <a:pPr marL="274320" lvl="1" indent="-27432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kern="0" dirty="0" smtClean="0">
                <a:solidFill>
                  <a:schemeClr val="tx1"/>
                </a:solidFill>
              </a:rPr>
              <a:t>Disruption of </a:t>
            </a:r>
            <a:r>
              <a:rPr lang="en-US" sz="2800" kern="0" dirty="0" err="1" smtClean="0">
                <a:solidFill>
                  <a:schemeClr val="tx1"/>
                </a:solidFill>
              </a:rPr>
              <a:t>memb</a:t>
            </a:r>
            <a:r>
              <a:rPr lang="en-US" sz="2800" kern="0" dirty="0" smtClean="0">
                <a:solidFill>
                  <a:schemeClr val="tx1"/>
                </a:solidFill>
              </a:rPr>
              <a:t> potential &amp; increase </a:t>
            </a:r>
            <a:r>
              <a:rPr lang="en-US" sz="2800" kern="0" dirty="0" err="1" smtClean="0">
                <a:solidFill>
                  <a:schemeClr val="tx1"/>
                </a:solidFill>
              </a:rPr>
              <a:t>memb</a:t>
            </a:r>
            <a:r>
              <a:rPr lang="en-US" sz="2800" kern="0" dirty="0" smtClean="0">
                <a:solidFill>
                  <a:schemeClr val="tx1"/>
                </a:solidFill>
              </a:rPr>
              <a:t>. permeability</a:t>
            </a:r>
            <a:endParaRPr lang="en-US" sz="2800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b="1" kern="0" dirty="0" smtClean="0">
                <a:solidFill>
                  <a:srgbClr val="FFFF00"/>
                </a:solidFill>
              </a:rPr>
              <a:t>(Other) Cell Wall - or Membrane- Active Agents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/>
          </a:bodyPr>
          <a:lstStyle/>
          <a:p>
            <a:pPr marL="342900" indent="-342900" fontAlgn="base"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3200" kern="0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Daptomycin</a:t>
            </a:r>
            <a:endParaRPr lang="en-US" sz="3200" kern="0" dirty="0" smtClean="0">
              <a:solidFill>
                <a:srgbClr val="00B0F0"/>
              </a:solidFill>
              <a:latin typeface="Trebuchet MS" pitchFamily="34" charset="0"/>
              <a:cs typeface="Times New Roman" pitchFamily="18" charset="0"/>
            </a:endParaRPr>
          </a:p>
          <a:p>
            <a:pPr marL="342900" indent="-342900" fontAlgn="base"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3200" kern="0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Fosfomycin</a:t>
            </a:r>
            <a:endParaRPr lang="en-US" sz="3200" kern="0" dirty="0" smtClean="0">
              <a:solidFill>
                <a:srgbClr val="00B0F0"/>
              </a:solidFill>
              <a:latin typeface="Trebuchet MS" pitchFamily="34" charset="0"/>
              <a:cs typeface="Times New Roman" pitchFamily="18" charset="0"/>
            </a:endParaRPr>
          </a:p>
          <a:p>
            <a:pPr marL="342900" indent="-342900" fontAlgn="base"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3200" kern="0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Cycloserine</a:t>
            </a:r>
            <a:endParaRPr lang="en-US" sz="3200" kern="0" dirty="0" smtClean="0">
              <a:solidFill>
                <a:srgbClr val="00B0F0"/>
              </a:solidFill>
              <a:latin typeface="Trebuchet MS" pitchFamily="34" charset="0"/>
              <a:cs typeface="Times New Roman" pitchFamily="18" charset="0"/>
            </a:endParaRPr>
          </a:p>
          <a:p>
            <a:pPr marL="342900" indent="-342900" fontAlgn="base"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3200" kern="0" dirty="0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Bacitracin</a:t>
            </a:r>
          </a:p>
          <a:p>
            <a:pPr>
              <a:buNone/>
            </a:pPr>
            <a:endParaRPr lang="en-US" sz="24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b="1" kern="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DAPTOMYCIN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 marL="548640" indent="-548640" fontAlgn="base">
              <a:spcBef>
                <a:spcPts val="0"/>
              </a:spcBef>
              <a:spcAft>
                <a:spcPct val="0"/>
              </a:spcAft>
              <a:buClr>
                <a:srgbClr val="00B0F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i="1" kern="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Streptomyces</a:t>
            </a:r>
            <a:r>
              <a:rPr lang="en-US" sz="3200" i="1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3200" i="1" kern="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roseosporus</a:t>
            </a:r>
            <a:endParaRPr lang="en-US" sz="3200" i="1" kern="0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marL="548640" indent="-548640" fontAlgn="base">
              <a:spcBef>
                <a:spcPts val="0"/>
              </a:spcBef>
              <a:spcAft>
                <a:spcPct val="0"/>
              </a:spcAft>
              <a:buClr>
                <a:srgbClr val="00B0F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Novel </a:t>
            </a:r>
            <a:r>
              <a:rPr lang="en-US" sz="3200" i="1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cyclic </a:t>
            </a:r>
            <a:r>
              <a:rPr lang="en-US" sz="3200" i="1" kern="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lipo</a:t>
            </a:r>
            <a:r>
              <a:rPr lang="en-US" sz="3200" i="1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-peptide</a:t>
            </a:r>
          </a:p>
          <a:p>
            <a:pPr marL="548640" indent="-548640" fontAlgn="base">
              <a:spcBef>
                <a:spcPts val="0"/>
              </a:spcBef>
              <a:spcAft>
                <a:spcPct val="0"/>
              </a:spcAft>
              <a:buClr>
                <a:srgbClr val="00B0F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Similar to </a:t>
            </a: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vancomycin but more rapidly bactericidal</a:t>
            </a:r>
            <a:endParaRPr lang="en-US" sz="3200" kern="0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marL="548640" indent="-548640" fontAlgn="base">
              <a:spcBef>
                <a:spcPts val="0"/>
              </a:spcBef>
              <a:spcAft>
                <a:spcPct val="0"/>
              </a:spcAft>
              <a:buClr>
                <a:srgbClr val="00B0F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Active against vancomycin-resistant strains of </a:t>
            </a:r>
            <a:r>
              <a:rPr lang="en-US" sz="3200" kern="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enterococci</a:t>
            </a: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  (VRE)  </a:t>
            </a:r>
            <a:r>
              <a:rPr lang="en-US" sz="3200" kern="0" dirty="0" smtClean="0">
                <a:solidFill>
                  <a:schemeClr val="tx1"/>
                </a:solidFill>
                <a:latin typeface="Lucida Calligraphy" pitchFamily="66" charset="0"/>
                <a:cs typeface="Times New Roman" pitchFamily="18" charset="0"/>
              </a:rPr>
              <a:t>&amp;</a:t>
            </a: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3200" i="1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S. aureus</a:t>
            </a: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 (MRSA)</a:t>
            </a:r>
          </a:p>
          <a:p>
            <a:pPr>
              <a:buNone/>
            </a:pP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b="14894"/>
          <a:stretch>
            <a:fillRect/>
          </a:stretch>
        </p:blipFill>
        <p:spPr bwMode="auto">
          <a:xfrm>
            <a:off x="5105400" y="1981200"/>
            <a:ext cx="3886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914400"/>
          </a:xfrm>
        </p:spPr>
        <p:txBody>
          <a:bodyPr>
            <a:normAutofit/>
          </a:bodyPr>
          <a:lstStyle/>
          <a:p>
            <a:pPr lvl="0"/>
            <a:r>
              <a:rPr lang="en-US" sz="4400" b="1" kern="0" dirty="0" smtClean="0">
                <a:solidFill>
                  <a:srgbClr val="FFFF00"/>
                </a:solidFill>
              </a:rPr>
              <a:t>MOA of DAPTOMYCIN</a:t>
            </a:r>
            <a:endParaRPr lang="en-US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295400"/>
            <a:ext cx="4648200" cy="52791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3000" dirty="0" smtClean="0">
                <a:latin typeface="Trebuchet MS" pitchFamily="34" charset="0"/>
                <a:cs typeface="Times New Roman" pitchFamily="18" charset="0"/>
              </a:rPr>
              <a:t>After binding to the bacterial cytoplasmic membrane, it induces </a:t>
            </a:r>
            <a:r>
              <a:rPr lang="en-US" sz="3000" dirty="0" smtClean="0">
                <a:latin typeface="Trebuchet MS" pitchFamily="34" charset="0"/>
                <a:cs typeface="Times New Roman" pitchFamily="18" charset="0"/>
              </a:rPr>
              <a:t>K+ </a:t>
            </a:r>
            <a:r>
              <a:rPr lang="en-US" sz="3000" dirty="0" smtClean="0">
                <a:latin typeface="Trebuchet MS" pitchFamily="34" charset="0"/>
                <a:cs typeface="Times New Roman" pitchFamily="18" charset="0"/>
              </a:rPr>
              <a:t>efflux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3000" dirty="0" smtClean="0">
                <a:latin typeface="Trebuchet MS" pitchFamily="34" charset="0"/>
                <a:cs typeface="Times New Roman" pitchFamily="18" charset="0"/>
              </a:rPr>
              <a:t>depolarization </a:t>
            </a:r>
            <a:r>
              <a:rPr lang="en-US" sz="3000" dirty="0" smtClean="0">
                <a:latin typeface="Trebuchet MS" pitchFamily="34" charset="0"/>
                <a:cs typeface="Times New Roman" pitchFamily="18" charset="0"/>
              </a:rPr>
              <a:t>of the cytoplasmic </a:t>
            </a:r>
            <a:r>
              <a:rPr lang="en-US" sz="3000" dirty="0" smtClean="0">
                <a:latin typeface="Trebuchet MS" pitchFamily="34" charset="0"/>
                <a:cs typeface="Times New Roman" pitchFamily="18" charset="0"/>
              </a:rPr>
              <a:t>membrane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3000" dirty="0" smtClean="0">
                <a:latin typeface="Trebuchet MS" pitchFamily="34" charset="0"/>
                <a:cs typeface="Times New Roman" pitchFamily="18" charset="0"/>
              </a:rPr>
              <a:t>Arrest of DNA, RNA  &amp; protein synthesis</a:t>
            </a:r>
            <a:endParaRPr lang="en-US" sz="3000" dirty="0" smtClean="0">
              <a:latin typeface="Trebuchet MS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3000" dirty="0" smtClean="0">
                <a:latin typeface="Trebuchet MS" pitchFamily="34" charset="0"/>
                <a:cs typeface="Times New Roman" pitchFamily="18" charset="0"/>
              </a:rPr>
              <a:t>Antagonized by pulmonary surfactant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3000" dirty="0" err="1" smtClean="0">
                <a:latin typeface="Trebuchet MS" pitchFamily="34" charset="0"/>
                <a:cs typeface="Times New Roman" pitchFamily="18" charset="0"/>
              </a:rPr>
              <a:t>M</a:t>
            </a:r>
            <a:r>
              <a:rPr lang="en-US" sz="3000" dirty="0" err="1" smtClean="0">
                <a:latin typeface="Trebuchet MS" pitchFamily="34" charset="0"/>
                <a:cs typeface="Times New Roman" pitchFamily="18" charset="0"/>
              </a:rPr>
              <a:t>yopathy</a:t>
            </a:r>
            <a:r>
              <a:rPr lang="en-US" sz="3000" dirty="0" smtClean="0">
                <a:latin typeface="Trebuchet MS" pitchFamily="34" charset="0"/>
                <a:cs typeface="Times New Roman" pitchFamily="18" charset="0"/>
              </a:rPr>
              <a:t> </a:t>
            </a:r>
            <a:endParaRPr lang="en-US" sz="3000" dirty="0"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b="1" kern="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FOSFOMYCIN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 marL="450342" indent="-28575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Analog of </a:t>
            </a:r>
            <a:r>
              <a:rPr lang="en-US" sz="3200" kern="0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phospho-enol-pyruvate</a:t>
            </a:r>
            <a:endParaRPr lang="en-US" sz="3200" kern="0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marL="450342" indent="-28575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Inhibits cytoplasmic enzyme </a:t>
            </a:r>
            <a:r>
              <a:rPr lang="en-US" sz="3200" kern="0" dirty="0" err="1" smtClean="0">
                <a:latin typeface="Trebuchet MS" pitchFamily="34" charset="0"/>
                <a:cs typeface="Times New Roman" pitchFamily="18" charset="0"/>
              </a:rPr>
              <a:t>enolpyruvate</a:t>
            </a: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latin typeface="Trebuchet MS" pitchFamily="34" charset="0"/>
                <a:cs typeface="Times New Roman" pitchFamily="18" charset="0"/>
              </a:rPr>
              <a:t>transferase</a:t>
            </a: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 by covalently binding to the </a:t>
            </a:r>
            <a:r>
              <a:rPr lang="en-US" sz="3200" kern="0" dirty="0" err="1" smtClean="0">
                <a:latin typeface="Trebuchet MS" pitchFamily="34" charset="0"/>
                <a:cs typeface="Times New Roman" pitchFamily="18" charset="0"/>
              </a:rPr>
              <a:t>cysteine</a:t>
            </a: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 residue of the active site and blocking the addition of </a:t>
            </a:r>
            <a:r>
              <a:rPr lang="en-US" sz="3200" kern="0" dirty="0" err="1" smtClean="0">
                <a:latin typeface="Trebuchet MS" pitchFamily="34" charset="0"/>
                <a:cs typeface="Times New Roman" pitchFamily="18" charset="0"/>
              </a:rPr>
              <a:t>phosphoenolpyruvate</a:t>
            </a: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 to UDP-N-</a:t>
            </a:r>
            <a:r>
              <a:rPr lang="en-US" sz="3200" kern="0" dirty="0" err="1" smtClean="0">
                <a:latin typeface="Trebuchet MS" pitchFamily="34" charset="0"/>
                <a:cs typeface="Times New Roman" pitchFamily="18" charset="0"/>
              </a:rPr>
              <a:t>acetylglucosamine</a:t>
            </a:r>
            <a:endParaRPr lang="en-US" sz="3200" kern="0" dirty="0" smtClean="0">
              <a:latin typeface="Trebuchet MS" pitchFamily="34" charset="0"/>
              <a:cs typeface="Times New Roman" pitchFamily="18" charset="0"/>
            </a:endParaRPr>
          </a:p>
          <a:p>
            <a:pPr marL="450342" indent="-285750" fontAlgn="base">
              <a:spcBef>
                <a:spcPts val="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First step in the formation of UDP-NAM</a:t>
            </a:r>
          </a:p>
          <a:p>
            <a:pPr>
              <a:buNone/>
            </a:pP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endParaRPr lang="en-US" sz="3200" kern="0" dirty="0" smtClean="0">
              <a:latin typeface="Trebuchet MS" pitchFamily="34" charset="0"/>
              <a:cs typeface="Times New Roman" pitchFamily="18" charset="0"/>
            </a:endParaRPr>
          </a:p>
          <a:p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Active against both gram +</a:t>
            </a:r>
            <a:r>
              <a:rPr lang="en-US" sz="3200" kern="0" dirty="0" err="1" smtClean="0">
                <a:latin typeface="Trebuchet MS" pitchFamily="34" charset="0"/>
                <a:cs typeface="Times New Roman" pitchFamily="18" charset="0"/>
              </a:rPr>
              <a:t>ve</a:t>
            </a: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 &amp; gram -</a:t>
            </a:r>
            <a:r>
              <a:rPr lang="en-US" sz="3200" kern="0" dirty="0" err="1" smtClean="0">
                <a:latin typeface="Trebuchet MS" pitchFamily="34" charset="0"/>
                <a:cs typeface="Times New Roman" pitchFamily="18" charset="0"/>
              </a:rPr>
              <a:t>ve</a:t>
            </a: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/>
              <a:t>Single 3 gm dose for uncomplicated UTI in women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kern="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BACITRACIN</a:t>
            </a:r>
            <a:endParaRPr lang="en-US" sz="4400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i="1" kern="0" dirty="0" smtClean="0">
                <a:latin typeface="Trebuchet MS" pitchFamily="34" charset="0"/>
                <a:cs typeface="Times New Roman" pitchFamily="18" charset="0"/>
              </a:rPr>
              <a:t>Bacillus </a:t>
            </a:r>
            <a:r>
              <a:rPr lang="en-US" sz="3200" i="1" kern="0" dirty="0" err="1" smtClean="0">
                <a:latin typeface="Trebuchet MS" pitchFamily="34" charset="0"/>
                <a:cs typeface="Times New Roman" pitchFamily="18" charset="0"/>
              </a:rPr>
              <a:t>subtilis</a:t>
            </a:r>
            <a:endParaRPr lang="en-US" sz="3200" i="1" kern="0" dirty="0" smtClean="0">
              <a:latin typeface="Trebuchet MS" pitchFamily="34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Effective against gram positive microorganisms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Inhibits cell wall formation by interfering with dephosphorylation in cycling of lipid carrier that transfers </a:t>
            </a:r>
            <a:r>
              <a:rPr lang="en-US" sz="3200" kern="0" dirty="0" err="1" smtClean="0">
                <a:latin typeface="Trebuchet MS" pitchFamily="34" charset="0"/>
                <a:cs typeface="Times New Roman" pitchFamily="18" charset="0"/>
              </a:rPr>
              <a:t>peptidoglycan</a:t>
            </a: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 subunits to the growing cell wall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No cross resistance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>
            <a:no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i="1" kern="0" dirty="0" smtClean="0">
                <a:latin typeface="Trebuchet MS" pitchFamily="34" charset="0"/>
                <a:cs typeface="Times New Roman" pitchFamily="18" charset="0"/>
              </a:rPr>
              <a:t>Topical applications used only due to nephrotoxicity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Often used for traumatic abrasions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Poorly absorbed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Combined with polymyxin or neomycin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Indicated for suppression of mixed bacterial flora in surface lesions of the skin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kern="0" dirty="0" smtClean="0">
                <a:latin typeface="Trebuchet MS" pitchFamily="34" charset="0"/>
                <a:cs typeface="Times New Roman" pitchFamily="18" charset="0"/>
              </a:rPr>
              <a:t>Irrigation of joints, wounds or pleural cavity</a:t>
            </a:r>
            <a:endParaRPr lang="en-US" sz="32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sz="4400" b="1" kern="0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CYCLOSERINE</a:t>
            </a:r>
            <a:endParaRPr lang="en-US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i="1" dirty="0" err="1" smtClean="0">
                <a:latin typeface="Trebuchet MS" pitchFamily="34" charset="0"/>
              </a:rPr>
              <a:t>Streptomyces</a:t>
            </a:r>
            <a:r>
              <a:rPr lang="en-US" i="1" dirty="0" smtClean="0">
                <a:latin typeface="Trebuchet MS" pitchFamily="34" charset="0"/>
              </a:rPr>
              <a:t> </a:t>
            </a:r>
            <a:r>
              <a:rPr lang="en-US" i="1" dirty="0" err="1" smtClean="0">
                <a:latin typeface="Trebuchet MS" pitchFamily="34" charset="0"/>
              </a:rPr>
              <a:t>orchidaceus</a:t>
            </a:r>
            <a:endParaRPr lang="en-US" i="1" dirty="0" smtClean="0">
              <a:latin typeface="Trebuchet MS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Very unstable at acidic pH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Gm +</a:t>
            </a:r>
            <a:r>
              <a:rPr lang="en-US" dirty="0" err="1" smtClean="0">
                <a:latin typeface="Trebuchet MS" pitchFamily="34" charset="0"/>
              </a:rPr>
              <a:t>ve</a:t>
            </a:r>
            <a:r>
              <a:rPr lang="en-US" dirty="0" smtClean="0">
                <a:latin typeface="Trebuchet MS" pitchFamily="34" charset="0"/>
              </a:rPr>
              <a:t> and gm –</a:t>
            </a:r>
            <a:r>
              <a:rPr lang="en-US" dirty="0" err="1" smtClean="0">
                <a:latin typeface="Trebuchet MS" pitchFamily="34" charset="0"/>
              </a:rPr>
              <a:t>ve</a:t>
            </a:r>
            <a:r>
              <a:rPr lang="en-US" dirty="0" smtClean="0">
                <a:latin typeface="Trebuchet MS" pitchFamily="34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Tuberculosis caused by </a:t>
            </a:r>
            <a:r>
              <a:rPr lang="en-US" i="1" dirty="0" smtClean="0">
                <a:latin typeface="Trebuchet MS" pitchFamily="34" charset="0"/>
              </a:rPr>
              <a:t>mycobacterium tuberculosis </a:t>
            </a:r>
            <a:r>
              <a:rPr lang="en-US" dirty="0" smtClean="0">
                <a:latin typeface="Trebuchet MS" pitchFamily="34" charset="0"/>
              </a:rPr>
              <a:t>resistant to 1</a:t>
            </a:r>
            <a:r>
              <a:rPr lang="en-US" baseline="30000" dirty="0" smtClean="0">
                <a:latin typeface="Trebuchet MS" pitchFamily="34" charset="0"/>
              </a:rPr>
              <a:t>st</a:t>
            </a:r>
            <a:r>
              <a:rPr lang="en-US" dirty="0" smtClean="0">
                <a:latin typeface="Trebuchet MS" pitchFamily="34" charset="0"/>
              </a:rPr>
              <a:t> line drugs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Structural analog of D-</a:t>
            </a:r>
            <a:r>
              <a:rPr lang="en-US" dirty="0" err="1" smtClean="0">
                <a:latin typeface="Trebuchet MS" pitchFamily="34" charset="0"/>
              </a:rPr>
              <a:t>alanine</a:t>
            </a:r>
            <a:endParaRPr lang="en-US" dirty="0" smtClean="0">
              <a:latin typeface="Trebuchet MS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Inhibits incorporation of D-</a:t>
            </a:r>
            <a:r>
              <a:rPr lang="en-US" dirty="0" err="1" smtClean="0">
                <a:latin typeface="Trebuchet MS" pitchFamily="34" charset="0"/>
              </a:rPr>
              <a:t>alanine</a:t>
            </a:r>
            <a:r>
              <a:rPr lang="en-US" dirty="0" smtClean="0">
                <a:latin typeface="Trebuchet MS" pitchFamily="34" charset="0"/>
              </a:rPr>
              <a:t> into </a:t>
            </a:r>
            <a:r>
              <a:rPr lang="en-US" dirty="0" err="1" smtClean="0">
                <a:latin typeface="Trebuchet MS" pitchFamily="34" charset="0"/>
              </a:rPr>
              <a:t>peptidoglycan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pentapeptide</a:t>
            </a:r>
            <a:r>
              <a:rPr lang="en-US" dirty="0" smtClean="0">
                <a:latin typeface="Trebuchet MS" pitchFamily="34" charset="0"/>
              </a:rPr>
              <a:t> by inhibiting </a:t>
            </a:r>
            <a:r>
              <a:rPr lang="en-US" dirty="0" err="1" smtClean="0">
                <a:latin typeface="Trebuchet MS" pitchFamily="34" charset="0"/>
              </a:rPr>
              <a:t>alanine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racemase</a:t>
            </a:r>
            <a:r>
              <a:rPr lang="en-US" dirty="0" smtClean="0">
                <a:latin typeface="Trebuchet MS" pitchFamily="34" charset="0"/>
              </a:rPr>
              <a:t> which converts L-</a:t>
            </a:r>
            <a:r>
              <a:rPr lang="en-US" dirty="0" err="1" smtClean="0">
                <a:latin typeface="Trebuchet MS" pitchFamily="34" charset="0"/>
              </a:rPr>
              <a:t>alanine</a:t>
            </a:r>
            <a:r>
              <a:rPr lang="en-US" dirty="0" smtClean="0">
                <a:latin typeface="Trebuchet MS" pitchFamily="34" charset="0"/>
              </a:rPr>
              <a:t> into D-</a:t>
            </a:r>
            <a:r>
              <a:rPr lang="en-US" dirty="0" err="1" smtClean="0">
                <a:latin typeface="Trebuchet MS" pitchFamily="34" charset="0"/>
              </a:rPr>
              <a:t>alanine</a:t>
            </a:r>
            <a:r>
              <a:rPr lang="en-US" dirty="0" smtClean="0">
                <a:latin typeface="Trebuchet MS" pitchFamily="34" charset="0"/>
              </a:rPr>
              <a:t> &amp; D-</a:t>
            </a:r>
            <a:r>
              <a:rPr lang="en-US" dirty="0" err="1" smtClean="0">
                <a:latin typeface="Trebuchet MS" pitchFamily="34" charset="0"/>
              </a:rPr>
              <a:t>alanyl</a:t>
            </a:r>
            <a:r>
              <a:rPr lang="en-US" dirty="0" smtClean="0">
                <a:latin typeface="Trebuchet MS" pitchFamily="34" charset="0"/>
              </a:rPr>
              <a:t>-</a:t>
            </a:r>
            <a:r>
              <a:rPr lang="en-US" dirty="0" err="1" smtClean="0">
                <a:latin typeface="Trebuchet MS" pitchFamily="34" charset="0"/>
              </a:rPr>
              <a:t>Dalanine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ligase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D:\nyla\Pharmacology Books\Katzung basis and clinical pharmacology 11th Ed 2009\Chapter 43_files\loadBinary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486400"/>
          </a:xfrm>
        </p:spPr>
        <p:txBody>
          <a:bodyPr>
            <a:noAutofit/>
          </a:bodyPr>
          <a:lstStyle/>
          <a:p>
            <a:pPr marL="292608" lvl="1">
              <a:spcBef>
                <a:spcPts val="0"/>
              </a:spcBef>
              <a:buClr>
                <a:schemeClr val="bg2"/>
              </a:buClr>
              <a:buSzPct val="70000"/>
              <a:buNone/>
            </a:pPr>
            <a:r>
              <a:rPr lang="en-US" sz="3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GLYCOPEPTIDE ANTIBIOTICS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3200" dirty="0" smtClean="0">
                <a:latin typeface="+mj-lt"/>
                <a:cs typeface="Times New Roman" pitchFamily="18" charset="0"/>
              </a:rPr>
              <a:t>Vancomycin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Tiecoplanin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dalbavancin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telavancin</a:t>
            </a:r>
            <a:endParaRPr lang="en-US" sz="3200" dirty="0" smtClean="0">
              <a:latin typeface="+mj-lt"/>
              <a:cs typeface="Times New Roman" pitchFamily="18" charset="0"/>
            </a:endParaRPr>
          </a:p>
          <a:p>
            <a:pPr marL="0">
              <a:spcBef>
                <a:spcPts val="0"/>
              </a:spcBef>
              <a:buClr>
                <a:srgbClr val="C00000"/>
              </a:buClr>
              <a:buNone/>
            </a:pPr>
            <a:endParaRPr lang="en-US" sz="3200" b="1" dirty="0" smtClean="0">
              <a:solidFill>
                <a:srgbClr val="00B0F0"/>
              </a:solidFill>
              <a:latin typeface="+mj-lt"/>
              <a:cs typeface="Times New Roman" pitchFamily="18" charset="0"/>
            </a:endParaRPr>
          </a:p>
          <a:p>
            <a:pPr marL="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3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OTHER CELL WALL –OR MEMBRANE ACTIVE DRUGS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Daptomycin</a:t>
            </a:r>
            <a:endParaRPr lang="en-US" sz="3200" dirty="0" smtClean="0">
              <a:latin typeface="+mj-lt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Fosfomycin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3200" dirty="0" smtClean="0">
                <a:latin typeface="+mj-lt"/>
                <a:cs typeface="Times New Roman" pitchFamily="18" charset="0"/>
              </a:rPr>
              <a:t>Bacitracin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Cycloserine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endParaRPr lang="en-US" sz="3200" dirty="0" smtClean="0">
              <a:latin typeface="+mj-lt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endParaRPr lang="en-US" sz="3200" dirty="0"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distributed</a:t>
            </a:r>
          </a:p>
          <a:p>
            <a:r>
              <a:rPr lang="en-US" dirty="0" smtClean="0"/>
              <a:t>Excreted into urine unchanged</a:t>
            </a:r>
          </a:p>
          <a:p>
            <a:r>
              <a:rPr lang="en-US" dirty="0" smtClean="0"/>
              <a:t>0.5-1gm/day divided doses</a:t>
            </a:r>
          </a:p>
          <a:p>
            <a:r>
              <a:rPr lang="en-US" dirty="0" smtClean="0"/>
              <a:t>Dose related CNS toxicity- headache, tremors, acute psychosis, convulsions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057401"/>
            <a:ext cx="8458200" cy="181451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tx1"/>
                </a:solidFill>
              </a:rPr>
              <a:t>Thank You!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4800" b="1" dirty="0" smtClean="0">
                <a:solidFill>
                  <a:srgbClr val="FFFF00"/>
                </a:solidFill>
                <a:cs typeface="Times New Roman" pitchFamily="18" charset="0"/>
              </a:rPr>
              <a:t>-LACTAMASE INHIBITORS</a:t>
            </a:r>
            <a:endParaRPr lang="en-US" sz="48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373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 antibiotics require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 ring for activity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-lactamases destroy this ring- inactivate the drug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-lactamase inhibitors resemble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 molecules &amp; inactivate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-lactamases, thereby preventing destruction of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 drugs</a:t>
            </a:r>
          </a:p>
          <a:p>
            <a:pPr>
              <a:spcBef>
                <a:spcPts val="0"/>
              </a:spcBef>
              <a:buNone/>
            </a:pPr>
            <a:endParaRPr lang="en-US" sz="3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762000"/>
            <a:ext cx="4186238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ephalospor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2000"/>
            <a:ext cx="4419600" cy="266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nyla\Pharmacology Books\Katzung basis and clinical pharmacology 11th Ed 2009\Chapter 43_files\loadBinary_005.gif"/>
          <p:cNvPicPr>
            <a:picLocks noChangeAspect="1" noChangeArrowheads="1"/>
          </p:cNvPicPr>
          <p:nvPr/>
        </p:nvPicPr>
        <p:blipFill>
          <a:blip r:embed="rId4" cstate="print"/>
          <a:srcRect b="24194"/>
          <a:stretch>
            <a:fillRect/>
          </a:stretch>
        </p:blipFill>
        <p:spPr bwMode="auto">
          <a:xfrm>
            <a:off x="609600" y="3810000"/>
            <a:ext cx="7924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4800" b="1" dirty="0" smtClean="0">
                <a:solidFill>
                  <a:srgbClr val="FFFF00"/>
                </a:solidFill>
                <a:cs typeface="Times New Roman" pitchFamily="18" charset="0"/>
              </a:rPr>
              <a:t>-LACTAMASE INHIBITORS</a:t>
            </a:r>
            <a:endParaRPr lang="en-US" sz="48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783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cs typeface="Times New Roman" pitchFamily="18" charset="0"/>
              </a:rPr>
              <a:t>Most active against plasmid encoded ambler class A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-lactamases such as those produced by </a:t>
            </a:r>
            <a:r>
              <a:rPr lang="en-US" sz="3200" i="1" dirty="0" smtClean="0">
                <a:cs typeface="Times New Roman" pitchFamily="18" charset="0"/>
              </a:rPr>
              <a:t>staphylococci, </a:t>
            </a:r>
            <a:r>
              <a:rPr lang="en-US" sz="3200" i="1" dirty="0" err="1" smtClean="0">
                <a:cs typeface="Times New Roman" pitchFamily="18" charset="0"/>
              </a:rPr>
              <a:t>H.influenza</a:t>
            </a:r>
            <a:r>
              <a:rPr lang="en-US" sz="3200" i="1" dirty="0" smtClean="0">
                <a:cs typeface="Times New Roman" pitchFamily="18" charset="0"/>
              </a:rPr>
              <a:t>, N. gonorrhea, salmonella, </a:t>
            </a:r>
            <a:r>
              <a:rPr lang="en-US" sz="3200" i="1" dirty="0" err="1" smtClean="0">
                <a:cs typeface="Times New Roman" pitchFamily="18" charset="0"/>
              </a:rPr>
              <a:t>shigella</a:t>
            </a:r>
            <a:r>
              <a:rPr lang="en-US" sz="3200" i="1" dirty="0" smtClean="0">
                <a:cs typeface="Times New Roman" pitchFamily="18" charset="0"/>
              </a:rPr>
              <a:t>, E. coli, K. </a:t>
            </a:r>
            <a:r>
              <a:rPr lang="en-US" sz="3200" i="1" dirty="0" err="1" smtClean="0">
                <a:cs typeface="Times New Roman" pitchFamily="18" charset="0"/>
              </a:rPr>
              <a:t>pneumoniae</a:t>
            </a:r>
            <a:endParaRPr lang="en-US" sz="3200" i="1" dirty="0" smtClean="0"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3200" dirty="0" smtClean="0">
                <a:cs typeface="Times New Roman" pitchFamily="18" charset="0"/>
              </a:rPr>
              <a:t>Not good inhibitors of</a:t>
            </a:r>
            <a:r>
              <a:rPr lang="en-US" sz="3200" i="1" dirty="0" smtClean="0"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class C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-lactamases which are typically chromosomally encoded and inducible produced by </a:t>
            </a:r>
            <a:r>
              <a:rPr lang="en-US" sz="3200" dirty="0" err="1" smtClean="0">
                <a:cs typeface="Times New Roman" pitchFamily="18" charset="0"/>
              </a:rPr>
              <a:t>enterobacter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en-US" sz="3200" dirty="0" err="1" smtClean="0">
                <a:cs typeface="Times New Roman" pitchFamily="18" charset="0"/>
              </a:rPr>
              <a:t>citrobacter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en-US" sz="3200" dirty="0" err="1" smtClean="0">
                <a:cs typeface="Times New Roman" pitchFamily="18" charset="0"/>
              </a:rPr>
              <a:t>serratia</a:t>
            </a:r>
            <a:r>
              <a:rPr lang="en-US" sz="3200" dirty="0" smtClean="0">
                <a:cs typeface="Times New Roman" pitchFamily="18" charset="0"/>
              </a:rPr>
              <a:t> &amp; pseudomonas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cs typeface="Times New Roman" pitchFamily="18" charset="0"/>
              </a:rPr>
              <a:t>Inhibit chromosomal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-lactamases of </a:t>
            </a:r>
            <a:r>
              <a:rPr lang="en-US" sz="3200" dirty="0" err="1" smtClean="0">
                <a:cs typeface="Times New Roman" pitchFamily="18" charset="0"/>
              </a:rPr>
              <a:t>bacteroides</a:t>
            </a:r>
            <a:r>
              <a:rPr lang="en-US" sz="3200" dirty="0" smtClean="0">
                <a:cs typeface="Times New Roman" pitchFamily="18" charset="0"/>
              </a:rPr>
              <a:t> &amp; </a:t>
            </a:r>
            <a:r>
              <a:rPr lang="en-US" sz="3200" dirty="0" err="1" smtClean="0">
                <a:cs typeface="Times New Roman" pitchFamily="18" charset="0"/>
              </a:rPr>
              <a:t>moraxella</a:t>
            </a:r>
            <a:r>
              <a:rPr lang="en-US" sz="3200" dirty="0" smtClean="0">
                <a:cs typeface="Times New Roman" pitchFamily="18" charset="0"/>
              </a:rPr>
              <a:t> </a:t>
            </a:r>
            <a:endParaRPr lang="en-US" sz="3200" i="1" dirty="0" smtClean="0"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US" sz="3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600" b="1" dirty="0" smtClean="0">
                <a:latin typeface="Trebuchet MS" pitchFamily="34" charset="0"/>
                <a:cs typeface="Times New Roman" pitchFamily="18" charset="0"/>
              </a:rPr>
              <a:t>Clavulanic Acid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600" b="1" dirty="0" err="1" smtClean="0">
                <a:latin typeface="Trebuchet MS" pitchFamily="34" charset="0"/>
                <a:cs typeface="Times New Roman" pitchFamily="18" charset="0"/>
              </a:rPr>
              <a:t>Sulbactam</a:t>
            </a:r>
            <a:endParaRPr lang="en-US" sz="3600" b="1" dirty="0" smtClean="0">
              <a:latin typeface="Trebuchet MS" pitchFamily="34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600" b="1" dirty="0" err="1" smtClean="0">
                <a:latin typeface="Trebuchet MS" pitchFamily="34" charset="0"/>
                <a:cs typeface="Times New Roman" pitchFamily="18" charset="0"/>
              </a:rPr>
              <a:t>Tazobactam</a:t>
            </a:r>
            <a:endParaRPr lang="en-US" sz="3600" b="1" dirty="0" smtClean="0">
              <a:latin typeface="Trebuchet MS" pitchFamily="34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None/>
            </a:pP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Combinations: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Amoxicillin + </a:t>
            </a:r>
            <a:r>
              <a:rPr lang="en-US" sz="3200" dirty="0" err="1" smtClean="0">
                <a:latin typeface="Trebuchet MS" pitchFamily="34" charset="0"/>
                <a:cs typeface="Times New Roman" pitchFamily="18" charset="0"/>
              </a:rPr>
              <a:t>clavulinic</a:t>
            </a: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 acid (oral)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err="1" smtClean="0">
                <a:latin typeface="Trebuchet MS" pitchFamily="34" charset="0"/>
                <a:cs typeface="Times New Roman" pitchFamily="18" charset="0"/>
              </a:rPr>
              <a:t>Ticarcillin</a:t>
            </a: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latin typeface="Trebuchet MS" pitchFamily="34" charset="0"/>
                <a:cs typeface="Times New Roman" pitchFamily="18" charset="0"/>
              </a:rPr>
              <a:t>clavulinic</a:t>
            </a: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 acid (</a:t>
            </a:r>
            <a:r>
              <a:rPr lang="en-US" sz="3200" dirty="0" err="1" smtClean="0">
                <a:latin typeface="Trebuchet MS" pitchFamily="34" charset="0"/>
                <a:cs typeface="Times New Roman" pitchFamily="18" charset="0"/>
              </a:rPr>
              <a:t>parenteral</a:t>
            </a: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)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Ampicillin + </a:t>
            </a:r>
            <a:r>
              <a:rPr lang="en-US" sz="3200" dirty="0" err="1" smtClean="0">
                <a:latin typeface="Trebuchet MS" pitchFamily="34" charset="0"/>
                <a:cs typeface="Times New Roman" pitchFamily="18" charset="0"/>
              </a:rPr>
              <a:t>sulbactam</a:t>
            </a: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 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err="1" smtClean="0">
                <a:latin typeface="Trebuchet MS" pitchFamily="34" charset="0"/>
                <a:cs typeface="Times New Roman" pitchFamily="18" charset="0"/>
              </a:rPr>
              <a:t>Piperacillin</a:t>
            </a: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latin typeface="Trebuchet MS" pitchFamily="34" charset="0"/>
                <a:cs typeface="Times New Roman" pitchFamily="18" charset="0"/>
              </a:rPr>
              <a:t>tazobactam</a:t>
            </a:r>
            <a:endParaRPr lang="en-US" sz="3200" dirty="0" smtClean="0">
              <a:latin typeface="Trebuchet MS" pitchFamily="34" charset="0"/>
              <a:cs typeface="Times New Roman" pitchFamily="18" charset="0"/>
            </a:endParaRPr>
          </a:p>
          <a:p>
            <a:endParaRPr lang="en-US" sz="3200" dirty="0"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800" b="1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CLAVULANIC ACID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(A suicide inhibitor)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517136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Isolated from </a:t>
            </a:r>
            <a:r>
              <a:rPr lang="en-US" sz="3200" i="1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streptomyces</a:t>
            </a:r>
            <a:r>
              <a:rPr lang="en-US" sz="3200" i="1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clavuligerus</a:t>
            </a:r>
            <a:endParaRPr lang="en-US" sz="3200" i="1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marL="457200" lvl="1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Is a suicide inhibitor of enzyme</a:t>
            </a:r>
          </a:p>
          <a:p>
            <a:pPr marL="457200" lvl="1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Has  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-lactam ring</a:t>
            </a:r>
          </a:p>
          <a:p>
            <a:pPr marL="457200" lvl="1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Attracts &amp; binds the enzyme covalently (at or near active site)</a:t>
            </a:r>
          </a:p>
          <a:p>
            <a:pPr marL="457200" lvl="1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Complex is slowly cleaved </a:t>
            </a:r>
          </a:p>
          <a:p>
            <a:pPr marL="457200" lvl="1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Some enzyme molecules are irreversibly inactivated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endParaRPr lang="en-US" dirty="0"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676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CARBAPENEMS</a:t>
            </a:r>
            <a:endParaRPr lang="en-US" sz="4800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050536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Synthetic 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-lactam antibiotics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3200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Doripenem</a:t>
            </a:r>
            <a:r>
              <a:rPr lang="en-US" sz="3200" dirty="0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ertapenem</a:t>
            </a:r>
            <a:r>
              <a:rPr lang="en-US" sz="3200" dirty="0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imipenem</a:t>
            </a:r>
            <a:r>
              <a:rPr lang="en-US" sz="3200" dirty="0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Trebuchet MS" pitchFamily="34" charset="0"/>
                <a:cs typeface="Times New Roman" pitchFamily="18" charset="0"/>
              </a:rPr>
              <a:t>meropenem</a:t>
            </a:r>
            <a:endParaRPr lang="en-US" sz="3200" dirty="0" smtClean="0">
              <a:solidFill>
                <a:srgbClr val="00B0F0"/>
              </a:solidFill>
              <a:latin typeface="Trebuchet MS" pitchFamily="34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Differ from  penicillin in sulfur atom of </a:t>
            </a:r>
            <a:r>
              <a:rPr lang="en-US" sz="3200" dirty="0" err="1" smtClean="0">
                <a:latin typeface="Trebuchet MS" pitchFamily="34" charset="0"/>
                <a:cs typeface="Times New Roman" pitchFamily="18" charset="0"/>
              </a:rPr>
              <a:t>thiazolidine</a:t>
            </a:r>
            <a:r>
              <a:rPr lang="en-US" sz="3200" dirty="0" smtClean="0">
                <a:latin typeface="Trebuchet MS" pitchFamily="34" charset="0"/>
                <a:cs typeface="Times New Roman" pitchFamily="18" charset="0"/>
              </a:rPr>
              <a:t> ring</a:t>
            </a:r>
          </a:p>
        </p:txBody>
      </p:sp>
      <p:pic>
        <p:nvPicPr>
          <p:cNvPr id="2050" name="Picture 2" descr="D:\nyla\Pharmacology Books\Katzung basis and clinical pharmacology 11th Ed 2009\Chapter 43_files\loadBinary_006.gif"/>
          <p:cNvPicPr>
            <a:picLocks noChangeAspect="1" noChangeArrowheads="1"/>
          </p:cNvPicPr>
          <p:nvPr/>
        </p:nvPicPr>
        <p:blipFill>
          <a:blip r:embed="rId2" cstate="print"/>
          <a:srcRect t="63333" b="5556"/>
          <a:stretch>
            <a:fillRect/>
          </a:stretch>
        </p:blipFill>
        <p:spPr bwMode="auto">
          <a:xfrm>
            <a:off x="4876800" y="3886200"/>
            <a:ext cx="4114800" cy="28194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28600" y="4191000"/>
            <a:ext cx="4186238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rgbClr val="FFFFFF"/>
      </a:dk1>
      <a:lt1>
        <a:srgbClr val="000000"/>
      </a:lt1>
      <a:dk2>
        <a:srgbClr val="C00000"/>
      </a:dk2>
      <a:lt2>
        <a:srgbClr val="4EA5D8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5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756</TotalTime>
  <Words>958</Words>
  <Application>Microsoft Office PowerPoint</Application>
  <PresentationFormat>On-screen Show (4:3)</PresentationFormat>
  <Paragraphs>165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Urban</vt:lpstr>
      <vt:lpstr>CELL WALL SYNTHESIS INHIBITORS</vt:lpstr>
      <vt:lpstr>Slide 2</vt:lpstr>
      <vt:lpstr>Slide 3</vt:lpstr>
      <vt:lpstr>b-LACTAMASE INHIBITORS</vt:lpstr>
      <vt:lpstr>Slide 5</vt:lpstr>
      <vt:lpstr>b-LACTAMASE INHIBITORS</vt:lpstr>
      <vt:lpstr>Slide 7</vt:lpstr>
      <vt:lpstr>CLAVULANIC ACID (A suicide inhibitor)</vt:lpstr>
      <vt:lpstr>CARBAPENEMS</vt:lpstr>
      <vt:lpstr>CARBAPENEMS</vt:lpstr>
      <vt:lpstr>Slide 11</vt:lpstr>
      <vt:lpstr>USES OF CARBAPENEMS</vt:lpstr>
      <vt:lpstr>MONOBACTAMS</vt:lpstr>
      <vt:lpstr>MONOBACTAMS (contd.)</vt:lpstr>
      <vt:lpstr>VANCOMYCIN</vt:lpstr>
      <vt:lpstr>Slide 16</vt:lpstr>
      <vt:lpstr>Slide 17</vt:lpstr>
      <vt:lpstr>Slide 18</vt:lpstr>
      <vt:lpstr>Slide 19</vt:lpstr>
      <vt:lpstr>Newer glycopeptide antibiotics </vt:lpstr>
      <vt:lpstr>(Other) Cell Wall - or Membrane- Active Agents</vt:lpstr>
      <vt:lpstr>DAPTOMYCIN</vt:lpstr>
      <vt:lpstr>MOA of DAPTOMYCIN</vt:lpstr>
      <vt:lpstr>FOSFOMYCIN</vt:lpstr>
      <vt:lpstr>Slide 25</vt:lpstr>
      <vt:lpstr>BACITRACIN</vt:lpstr>
      <vt:lpstr>Slide 27</vt:lpstr>
      <vt:lpstr>CYCLOSERINE</vt:lpstr>
      <vt:lpstr>Slide 29</vt:lpstr>
      <vt:lpstr>Slide 30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PENICILLINS</dc:title>
  <dc:creator>Dell</dc:creator>
  <cp:lastModifiedBy>Dell</cp:lastModifiedBy>
  <cp:revision>74</cp:revision>
  <dcterms:created xsi:type="dcterms:W3CDTF">2013-03-01T08:01:20Z</dcterms:created>
  <dcterms:modified xsi:type="dcterms:W3CDTF">2013-03-20T04:22:00Z</dcterms:modified>
</cp:coreProperties>
</file>