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7" r:id="rId3"/>
    <p:sldId id="285" r:id="rId4"/>
    <p:sldId id="278" r:id="rId5"/>
    <p:sldId id="275" r:id="rId6"/>
    <p:sldId id="286" r:id="rId7"/>
    <p:sldId id="279" r:id="rId8"/>
    <p:sldId id="283" r:id="rId9"/>
    <p:sldId id="273" r:id="rId10"/>
    <p:sldId id="287" r:id="rId11"/>
    <p:sldId id="274" r:id="rId12"/>
    <p:sldId id="257" r:id="rId13"/>
    <p:sldId id="258" r:id="rId14"/>
    <p:sldId id="259" r:id="rId15"/>
    <p:sldId id="281" r:id="rId16"/>
    <p:sldId id="276" r:id="rId17"/>
    <p:sldId id="260" r:id="rId18"/>
    <p:sldId id="261" r:id="rId19"/>
    <p:sldId id="262" r:id="rId20"/>
    <p:sldId id="263" r:id="rId21"/>
    <p:sldId id="264" r:id="rId22"/>
    <p:sldId id="265" r:id="rId23"/>
    <p:sldId id="284" r:id="rId24"/>
    <p:sldId id="266" r:id="rId25"/>
    <p:sldId id="267" r:id="rId26"/>
    <p:sldId id="280" r:id="rId27"/>
    <p:sldId id="268" r:id="rId28"/>
    <p:sldId id="269" r:id="rId29"/>
    <p:sldId id="270" r:id="rId30"/>
    <p:sldId id="271" r:id="rId31"/>
    <p:sldId id="282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33CC33"/>
    <a:srgbClr val="66FF99"/>
    <a:srgbClr val="FFFF00"/>
    <a:srgbClr val="FF00FF"/>
    <a:srgbClr val="FF3399"/>
    <a:srgbClr val="66FF33"/>
    <a:srgbClr val="0099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A8FB385-011B-4A85-B875-0AFE615925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385A35E-197C-49EF-A5DA-EFDC9D4DC6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89752-A2C7-492C-85A7-209F85635D5C}" type="datetime1">
              <a:rPr lang="en-US" smtClean="0"/>
              <a:pPr/>
              <a:t>16-Oct-12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8A9E9-F9E2-4473-822D-4641CF121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9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67282-B996-4BE4-915E-B1AEEB439052}" type="datetime1">
              <a:rPr lang="en-US" smtClean="0"/>
              <a:pPr/>
              <a:t>16-Oct-12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05DB6-6DE8-4921-8727-D01A7831D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56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D40F0-0815-42C4-8B5B-53E5BF6CF84D}" type="datetime1">
              <a:rPr lang="en-US" smtClean="0"/>
              <a:pPr/>
              <a:t>16-Oct-12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4D48A-CBA6-4D3B-9719-90212F445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490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A84CF-BB02-48CD-9367-8835AF1C09BA}" type="datetime1">
              <a:rPr lang="en-US" smtClean="0"/>
              <a:pPr/>
              <a:t>16-Oct-12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B5D57-34FC-40CB-8BCF-68168F80D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77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3CF83-1A45-4F2D-B4E0-ED6869109CCE}" type="datetime1">
              <a:rPr lang="en-US" smtClean="0"/>
              <a:pPr/>
              <a:t>16-Oct-12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BDED37-3774-4910-9F09-0160188E6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121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4F9D1-D310-46A3-8ED6-6246C22479C0}" type="datetime1">
              <a:rPr lang="en-US" smtClean="0"/>
              <a:pPr/>
              <a:t>16-Oct-12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59F9E7-D944-44B1-AF76-E9C05D2AC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552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5EB9-4547-4A53-8BE8-C4B82DFED6D9}" type="datetime1">
              <a:rPr lang="en-US" smtClean="0"/>
              <a:pPr/>
              <a:t>16-Oct-12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28A772-2B99-4026-A72D-5B1EDF384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112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E1498-1F4C-40B5-9426-9E77495305CD}" type="datetime1">
              <a:rPr lang="en-US" smtClean="0"/>
              <a:pPr/>
              <a:t>16-Oct-12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06655-56C8-46A6-8E11-6714F3217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439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BD9DE-9F14-425D-8F0B-114062D2B13A}" type="datetime1">
              <a:rPr lang="en-US" smtClean="0"/>
              <a:pPr/>
              <a:t>16-Oct-12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6C0C1-7B3C-4B39-B6E7-FA812FA5EB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832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670DB-4AA9-4E00-B781-874CE0F9E998}" type="datetime1">
              <a:rPr lang="en-US" smtClean="0"/>
              <a:pPr/>
              <a:t>16-Oct-12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E6280E-F675-46B6-988F-7EF1A17CA7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554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01B99-976C-40FF-ABCC-8E8F294E399E}" type="datetime1">
              <a:rPr lang="en-US" smtClean="0"/>
              <a:pPr/>
              <a:t>16-Oct-12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1CFCF-1819-4F56-8F04-9A18E2B4F1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373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1"/>
                </a:solidFill>
              </a:defRPr>
            </a:lvl1pPr>
          </a:lstStyle>
          <a:p>
            <a:fld id="{5D0F5FE9-EF39-4814-AE1F-0A21EC2CD0BB}" type="datetime1">
              <a:rPr lang="en-US" smtClean="0"/>
              <a:pPr/>
              <a:t>16-Oct-12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</a:defRPr>
            </a:lvl1pPr>
          </a:lstStyle>
          <a:p>
            <a:fld id="{175F1478-3AED-407A-94D2-6C183565FA8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ani-slide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7650"/>
            <a:ext cx="8991600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Swis721 Ex B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Swis721 Ex B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Swis721 Ex B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Swis721 Ex B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Swis721 Ex B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Swis721 Ex B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Swis721 Ex B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Swis721 Ex B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1FBC-A82F-4A61-B5CB-B4947F195930}" type="slidenum">
              <a:rPr lang="en-US"/>
              <a:pPr/>
              <a:t>1</a:t>
            </a:fld>
            <a:endParaRPr lang="en-US" dirty="0"/>
          </a:p>
        </p:txBody>
      </p:sp>
      <p:pic>
        <p:nvPicPr>
          <p:cNvPr id="2055" name="Picture 7" descr="bismillah2_jpg_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324600" y="6488668"/>
            <a:ext cx="2819400" cy="369332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41148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 The Name of Allah, The Most beneficent, The Most Merciful</a:t>
            </a:r>
            <a:r>
              <a:rPr lang="en-US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endParaRPr lang="en-US" sz="2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 smtClean="0">
                <a:solidFill>
                  <a:srgbClr val="FFC000"/>
                </a:solidFill>
                <a:latin typeface="Georgia" pitchFamily="18" charset="0"/>
              </a:rPr>
              <a:t>Neurotransmitters</a:t>
            </a:r>
            <a:endParaRPr lang="en-US" sz="3200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921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t"/>
          <a:lstStyle/>
          <a:p>
            <a:r>
              <a:rPr lang="en-US" dirty="0" smtClean="0">
                <a:solidFill>
                  <a:srgbClr val="FFFF00"/>
                </a:solidFill>
                <a:latin typeface="CG Times" pitchFamily="18" charset="0"/>
              </a:rPr>
              <a:t>PEPTIDES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Garamond" pitchFamily="18" charset="0"/>
              </a:rPr>
              <a:t>Vasopressin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Garamond" pitchFamily="18" charset="0"/>
              </a:rPr>
              <a:t>Oxytocin</a:t>
            </a:r>
            <a:endParaRPr lang="en-US" sz="20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Garamond" pitchFamily="18" charset="0"/>
              </a:rPr>
              <a:t>ACTH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Garamond" pitchFamily="18" charset="0"/>
              </a:rPr>
              <a:t>TRH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Garamond" pitchFamily="18" charset="0"/>
              </a:rPr>
              <a:t>Enkephalin</a:t>
            </a:r>
            <a:endParaRPr lang="en-US" sz="20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Garamond" pitchFamily="18" charset="0"/>
              </a:rPr>
              <a:t>Endorphin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Garamond" pitchFamily="18" charset="0"/>
              </a:rPr>
              <a:t>Dynorphin</a:t>
            </a:r>
            <a:endParaRPr lang="en-US" sz="20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Garamond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41775" cy="434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Garamond" pitchFamily="18" charset="0"/>
              </a:rPr>
              <a:t>Substance P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latin typeface="Garamond" pitchFamily="18" charset="0"/>
              </a:rPr>
              <a:t>Substance K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latin typeface="Garamond" pitchFamily="18" charset="0"/>
              </a:rPr>
              <a:t>Glucagon</a:t>
            </a:r>
          </a:p>
          <a:p>
            <a:pPr>
              <a:spcBef>
                <a:spcPct val="50000"/>
              </a:spcBef>
            </a:pPr>
            <a:r>
              <a:rPr lang="en-US" sz="2000" dirty="0" err="1" smtClean="0">
                <a:latin typeface="Garamond" pitchFamily="18" charset="0"/>
              </a:rPr>
              <a:t>Secretin</a:t>
            </a:r>
            <a:endParaRPr lang="en-US" sz="2000" dirty="0" smtClean="0"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 smtClean="0">
                <a:latin typeface="Garamond" pitchFamily="18" charset="0"/>
              </a:rPr>
              <a:t>CRF</a:t>
            </a:r>
          </a:p>
          <a:p>
            <a:pPr>
              <a:spcBef>
                <a:spcPct val="50000"/>
              </a:spcBef>
            </a:pPr>
            <a:r>
              <a:rPr lang="en-US" sz="2000" dirty="0" err="1" smtClean="0">
                <a:latin typeface="Garamond" pitchFamily="18" charset="0"/>
              </a:rPr>
              <a:t>Calcitonin</a:t>
            </a:r>
            <a:r>
              <a:rPr lang="en-US" sz="2000" dirty="0" smtClean="0">
                <a:latin typeface="Garamond" pitchFamily="18" charset="0"/>
              </a:rPr>
              <a:t> gene-related peptide</a:t>
            </a:r>
          </a:p>
          <a:p>
            <a:pPr>
              <a:spcBef>
                <a:spcPct val="50000"/>
              </a:spcBef>
            </a:pPr>
            <a:r>
              <a:rPr lang="en-US" sz="2000" dirty="0" err="1" smtClean="0">
                <a:latin typeface="Garamond" pitchFamily="18" charset="0"/>
              </a:rPr>
              <a:t>Cholecystokinin</a:t>
            </a:r>
            <a:endParaRPr lang="en-US" sz="2000" dirty="0" smtClean="0"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 err="1" smtClean="0">
                <a:latin typeface="Garamond" pitchFamily="18" charset="0"/>
              </a:rPr>
              <a:t>Angiotensin</a:t>
            </a:r>
            <a:r>
              <a:rPr lang="en-US" sz="2000" dirty="0" smtClean="0">
                <a:latin typeface="Garamond" pitchFamily="18" charset="0"/>
              </a:rPr>
              <a:t>-II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latin typeface="Garamond" pitchFamily="18" charset="0"/>
                <a:cs typeface="Arial" charset="0"/>
              </a:rPr>
              <a:t>VIP</a:t>
            </a:r>
            <a:endParaRPr lang="el-GR" sz="2000" dirty="0" smtClean="0">
              <a:latin typeface="Garamond" pitchFamily="18" charset="0"/>
              <a:cs typeface="Arial" charset="0"/>
            </a:endParaRPr>
          </a:p>
          <a:p>
            <a:pPr>
              <a:lnSpc>
                <a:spcPct val="55000"/>
              </a:lnSpc>
              <a:spcBef>
                <a:spcPct val="50000"/>
              </a:spcBef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C0C1-7B3C-4B39-B6E7-FA812FA5EBD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53000" y="1524001"/>
            <a:ext cx="3810000" cy="7386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G Times" pitchFamily="18" charset="0"/>
              </a:rPr>
              <a:t>PEPTIDES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4289-0D89-4375-AE76-D01A83F7D9EF}" type="slidenum">
              <a:rPr lang="en-US"/>
              <a:pPr/>
              <a:t>11</a:t>
            </a:fld>
            <a:endParaRPr lang="en-US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839200" cy="64633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C000"/>
                </a:solidFill>
                <a:latin typeface="Garamond" pitchFamily="18" charset="0"/>
              </a:rPr>
              <a:t>I- Noradrenergic</a:t>
            </a:r>
            <a:r>
              <a:rPr lang="en-US" sz="2800" u="sng" dirty="0" smtClean="0">
                <a:solidFill>
                  <a:srgbClr val="FFFF00"/>
                </a:solidFill>
                <a:latin typeface="Garamond" pitchFamily="18" charset="0"/>
              </a:rPr>
              <a:t>  Central Transmission</a:t>
            </a:r>
            <a:endParaRPr lang="en-US" sz="2800" u="sng" dirty="0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7630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endParaRPr lang="en-US" sz="2800" b="1" dirty="0"/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Georgia" pitchFamily="18" charset="0"/>
              </a:rPr>
              <a:t>Cell bodies of nor-adrenergic neurons are 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Georgia" pitchFamily="18" charset="0"/>
              </a:rPr>
              <a:t>    located in Pons </a:t>
            </a:r>
            <a:r>
              <a:rPr lang="en-US" sz="2400" i="1" dirty="0">
                <a:latin typeface="Georgia" pitchFamily="18" charset="0"/>
              </a:rPr>
              <a:t>(Locus </a:t>
            </a:r>
            <a:r>
              <a:rPr lang="en-US" sz="2400" i="1" dirty="0" err="1">
                <a:latin typeface="Georgia" pitchFamily="18" charset="0"/>
              </a:rPr>
              <a:t>Ceruleus</a:t>
            </a:r>
            <a:r>
              <a:rPr lang="en-US" sz="2400" i="1" dirty="0">
                <a:latin typeface="Georgia" pitchFamily="18" charset="0"/>
              </a:rPr>
              <a:t>)</a:t>
            </a:r>
            <a:r>
              <a:rPr lang="en-US" sz="2400" dirty="0">
                <a:latin typeface="Georgia" pitchFamily="18" charset="0"/>
              </a:rPr>
              <a:t> and  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Georgia" pitchFamily="18" charset="0"/>
              </a:rPr>
              <a:t>    medulla.</a:t>
            </a:r>
          </a:p>
          <a:p>
            <a:pPr>
              <a:buFont typeface="Wingdings" pitchFamily="2" charset="2"/>
              <a:buChar char="q"/>
            </a:pPr>
            <a:endParaRPr lang="en-US" sz="2400" dirty="0"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Georgia" pitchFamily="18" charset="0"/>
              </a:rPr>
              <a:t> Extensive branches are sent to cerebral cortex, </a:t>
            </a:r>
            <a:r>
              <a:rPr lang="en-US" sz="2400" dirty="0" smtClean="0">
                <a:latin typeface="Georgia" pitchFamily="18" charset="0"/>
              </a:rPr>
              <a:t>limbic </a:t>
            </a:r>
            <a:r>
              <a:rPr lang="en-US" sz="2400" dirty="0">
                <a:latin typeface="Georgia" pitchFamily="18" charset="0"/>
              </a:rPr>
              <a:t>cortex, Hypothalamus, cerebellum &amp; </a:t>
            </a:r>
            <a:r>
              <a:rPr lang="en-US" sz="2400" dirty="0" smtClean="0">
                <a:latin typeface="Georgia" pitchFamily="18" charset="0"/>
              </a:rPr>
              <a:t>spinal </a:t>
            </a:r>
            <a:r>
              <a:rPr lang="en-US" sz="2400" dirty="0">
                <a:latin typeface="Georgia" pitchFamily="18" charset="0"/>
              </a:rPr>
              <a:t>cord.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838200" y="4495800"/>
            <a:ext cx="605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</a:rPr>
              <a:t>L-Ceruleus (10,000 N)</a:t>
            </a:r>
            <a:r>
              <a:rPr lang="en-US" b="1"/>
              <a:t>               Medial forebrain bundle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90600" y="50292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“Acts as a Push button”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352800" y="4724400"/>
            <a:ext cx="76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914400" y="5715000"/>
            <a:ext cx="1447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folHlink"/>
                </a:solidFill>
              </a:rPr>
              <a:t>(Neural</a:t>
            </a:r>
          </a:p>
          <a:p>
            <a:r>
              <a:rPr lang="en-US" b="1">
                <a:solidFill>
                  <a:schemeClr val="folHlink"/>
                </a:solidFill>
              </a:rPr>
              <a:t>Aerosol)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514600" y="58674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981200" y="5638800"/>
            <a:ext cx="1905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/>
              <a:t>Release </a:t>
            </a:r>
            <a:br>
              <a:rPr lang="en-US" sz="1600" b="1"/>
            </a:br>
            <a:r>
              <a:rPr lang="en-US" sz="1600" b="1"/>
              <a:t>Nor-adrenaline</a:t>
            </a:r>
          </a:p>
          <a:p>
            <a:r>
              <a:rPr lang="en-US" sz="1600" b="1"/>
              <a:t>in a spray fashion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724400" y="5529263"/>
            <a:ext cx="31242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FF00"/>
                </a:solidFill>
              </a:rPr>
              <a:t>Many Million</a:t>
            </a:r>
            <a:r>
              <a:rPr lang="en-US" sz="1600" b="1"/>
              <a:t> Nor-adrenergic</a:t>
            </a:r>
          </a:p>
          <a:p>
            <a:r>
              <a:rPr lang="en-US" sz="1600" b="1"/>
              <a:t> terminals in Hypothalamus,</a:t>
            </a:r>
          </a:p>
          <a:p>
            <a:r>
              <a:rPr lang="en-US" sz="1600" b="1"/>
              <a:t> Cortex &amp; Cerebellum</a:t>
            </a:r>
          </a:p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3733800" y="6019800"/>
            <a:ext cx="990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0B5C2-4522-4BA0-BD94-9B977BDD387C}" type="slidenum">
              <a:rPr lang="en-US"/>
              <a:pPr/>
              <a:t>12</a:t>
            </a:fld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786313" y="14112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="1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8600" y="381000"/>
            <a:ext cx="86868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u="sng" dirty="0">
                <a:solidFill>
                  <a:srgbClr val="66FF99"/>
                </a:solidFill>
                <a:latin typeface="Georgia" pitchFamily="18" charset="0"/>
                <a:cs typeface="Arial" charset="0"/>
              </a:rPr>
              <a:t>Nor-adrenergic Axons </a:t>
            </a:r>
            <a:r>
              <a:rPr lang="en-US" sz="2800" u="sng" dirty="0" smtClean="0">
                <a:solidFill>
                  <a:srgbClr val="66FF99"/>
                </a:solidFill>
                <a:latin typeface="Georgia" pitchFamily="18" charset="0"/>
                <a:cs typeface="Arial" charset="0"/>
              </a:rPr>
              <a:t> Around </a:t>
            </a:r>
            <a:r>
              <a:rPr lang="en-US" sz="2800" u="sng" dirty="0">
                <a:solidFill>
                  <a:srgbClr val="66FF99"/>
                </a:solidFill>
                <a:latin typeface="Georgia" pitchFamily="18" charset="0"/>
                <a:cs typeface="Arial" charset="0"/>
              </a:rPr>
              <a:t>L. </a:t>
            </a:r>
            <a:r>
              <a:rPr lang="en-US" sz="2800" u="sng" dirty="0" err="1">
                <a:solidFill>
                  <a:srgbClr val="66FF99"/>
                </a:solidFill>
                <a:latin typeface="Georgia" pitchFamily="18" charset="0"/>
                <a:cs typeface="Arial" charset="0"/>
              </a:rPr>
              <a:t>Ceruleus</a:t>
            </a:r>
            <a:endParaRPr lang="en-US" sz="2800" u="sng" dirty="0">
              <a:solidFill>
                <a:srgbClr val="66FF9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33400" y="2819400"/>
            <a:ext cx="2901756" cy="2795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Georgia" pitchFamily="18" charset="0"/>
              </a:rPr>
              <a:t>1. Hippocampus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eorgia" pitchFamily="18" charset="0"/>
              </a:rPr>
              <a:t>2. Hypothalamus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eorgia" pitchFamily="18" charset="0"/>
              </a:rPr>
              <a:t>3. Parts of forebrain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eorgia" pitchFamily="18" charset="0"/>
              </a:rPr>
              <a:t>4. Cerebellum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eorgia" pitchFamily="18" charset="0"/>
              </a:rPr>
              <a:t>5. S. Cord</a:t>
            </a:r>
          </a:p>
        </p:txBody>
      </p:sp>
      <p:sp>
        <p:nvSpPr>
          <p:cNvPr id="3084" name="AutoShape 12"/>
          <p:cNvSpPr>
            <a:spLocks/>
          </p:cNvSpPr>
          <p:nvPr/>
        </p:nvSpPr>
        <p:spPr bwMode="auto">
          <a:xfrm>
            <a:off x="3581400" y="2819400"/>
            <a:ext cx="233363" cy="2819400"/>
          </a:xfrm>
          <a:prstGeom prst="rightBrace">
            <a:avLst>
              <a:gd name="adj1" fmla="val 72222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934200" y="3048000"/>
            <a:ext cx="1914691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C.V.S Control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495800" y="1295400"/>
            <a:ext cx="43434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Most of the nor-adrenergic neurons release </a:t>
            </a:r>
            <a:r>
              <a:rPr lang="en-US">
                <a:solidFill>
                  <a:srgbClr val="FFFF00"/>
                </a:solidFill>
              </a:rPr>
              <a:t>nor-adrenaline</a:t>
            </a:r>
            <a:r>
              <a:rPr lang="en-US"/>
              <a:t> but a smaller group also release </a:t>
            </a:r>
            <a:r>
              <a:rPr lang="en-US">
                <a:solidFill>
                  <a:srgbClr val="FFFF00"/>
                </a:solidFill>
              </a:rPr>
              <a:t>Adrenaline.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V="1">
            <a:off x="3886200" y="1600200"/>
            <a:ext cx="609600" cy="15240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038600" y="5410200"/>
            <a:ext cx="36576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Arousal &amp; Mood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5562600" y="2438400"/>
            <a:ext cx="685800" cy="2667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620000" y="2286000"/>
            <a:ext cx="5334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248400"/>
            <a:ext cx="457200" cy="304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fld id="{008B4C68-3371-414D-8A1B-90B03B64B904}" type="slidenum">
              <a:rPr lang="en-US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407727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u="sng" dirty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FUNCTIONAL ASPECTS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4722639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MOSTLY INHIBITORY  (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-effect)</a:t>
            </a:r>
          </a:p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OCCASIONALLY EXCITATORY (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)</a:t>
            </a:r>
            <a:endParaRPr lang="el-GR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" y="2768600"/>
            <a:ext cx="5166222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u="sng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AROUSAL &amp; MOOD </a:t>
            </a:r>
            <a:r>
              <a:rPr lang="en-US" sz="2000" i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 inter related)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3505200"/>
            <a:ext cx="8375650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During sleep  -------- L.C neuronal activity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decreases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Arousal           L.C neuronal activity increases</a:t>
            </a:r>
          </a:p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Mood  Elation &amp; reward system</a:t>
            </a:r>
          </a:p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depression               Decreased nor-adrenaline activity      </a:t>
            </a:r>
          </a:p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Psychosis &amp; mania            increased Nor-adrenaline 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1676400" y="4343400"/>
            <a:ext cx="609600" cy="0"/>
          </a:xfrm>
          <a:prstGeom prst="line">
            <a:avLst/>
          </a:prstGeom>
          <a:ln>
            <a:solidFill>
              <a:schemeClr val="tx2">
                <a:lumMod val="95000"/>
                <a:lumOff val="5000"/>
              </a:schemeClr>
            </a:solidFill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1981200" y="5410200"/>
            <a:ext cx="1066800" cy="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2971800" y="5943600"/>
            <a:ext cx="762000" cy="0"/>
          </a:xfrm>
          <a:prstGeom prst="line">
            <a:avLst/>
          </a:prstGeom>
          <a:ln>
            <a:solidFill>
              <a:schemeClr val="tx2">
                <a:lumMod val="85000"/>
                <a:lumOff val="15000"/>
              </a:schemeClr>
            </a:solidFill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Rectangle 14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638800" cy="792163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u="sng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BLOOD  PRESSURE  REGULATION</a:t>
            </a:r>
            <a:r>
              <a:rPr lang="en-US" sz="2400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FF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3FDD-896E-465A-BE8E-C134F3B90D8E}" type="slidenum">
              <a:rPr lang="en-US"/>
              <a:pPr/>
              <a:t>14</a:t>
            </a:fld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219200" y="6858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52400" y="1905000"/>
            <a:ext cx="1524000" cy="77946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66FF99"/>
                </a:solidFill>
                <a:latin typeface="CG Times" pitchFamily="18" charset="0"/>
              </a:rPr>
              <a:t>Clonidine</a:t>
            </a:r>
            <a:endParaRPr lang="en-US" b="1" dirty="0">
              <a:solidFill>
                <a:srgbClr val="66FF99"/>
              </a:solidFill>
              <a:latin typeface="CG Times" pitchFamily="18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FF99"/>
                </a:solidFill>
                <a:latin typeface="CG Times" pitchFamily="18" charset="0"/>
              </a:rPr>
              <a:t>Methyldopa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505200" y="3810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828800" y="1524000"/>
            <a:ext cx="7086600" cy="1466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-Central  </a:t>
            </a:r>
            <a:r>
              <a:rPr lang="en-US" dirty="0">
                <a:sym typeface="Symbol" pitchFamily="18" charset="2"/>
              </a:rPr>
              <a:t>alpha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agonists           decrease sympathetic outflow</a:t>
            </a:r>
          </a:p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-Central alpha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antagonists         Affect </a:t>
            </a:r>
            <a:r>
              <a:rPr lang="en-US" dirty="0" err="1">
                <a:sym typeface="Symbol" pitchFamily="18" charset="2"/>
              </a:rPr>
              <a:t>baro</a:t>
            </a:r>
            <a:r>
              <a:rPr lang="en-US" dirty="0">
                <a:sym typeface="Symbol" pitchFamily="18" charset="2"/>
              </a:rPr>
              <a:t>-receptor pathway.</a:t>
            </a:r>
          </a:p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-Ascending and descending nor-</a:t>
            </a:r>
            <a:r>
              <a:rPr lang="en-US" dirty="0" err="1">
                <a:sym typeface="Symbol" pitchFamily="18" charset="2"/>
              </a:rPr>
              <a:t>adren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fibres</a:t>
            </a:r>
            <a:r>
              <a:rPr lang="en-US" dirty="0">
                <a:sym typeface="Symbol" pitchFamily="18" charset="2"/>
              </a:rPr>
              <a:t>        affect </a:t>
            </a:r>
            <a:r>
              <a:rPr lang="en-US" dirty="0" err="1">
                <a:sym typeface="Symbol" pitchFamily="18" charset="2"/>
              </a:rPr>
              <a:t>sympath</a:t>
            </a:r>
            <a:r>
              <a:rPr lang="en-US" dirty="0">
                <a:sym typeface="Symbol" pitchFamily="18" charset="2"/>
              </a:rPr>
              <a:t> peripheral  discharge.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4648200" y="1752600"/>
            <a:ext cx="457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4724400" y="2133600"/>
            <a:ext cx="457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6553200" y="25146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81000" y="35814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FF66"/>
                </a:solidFill>
              </a:rPr>
              <a:t>DYSFUNCTION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562600" y="4267200"/>
            <a:ext cx="3048000" cy="186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FFC000"/>
                </a:solidFill>
                <a:latin typeface="Times" pitchFamily="18" charset="0"/>
              </a:rPr>
              <a:t>Antidepressants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FFC000"/>
                </a:solidFill>
                <a:latin typeface="Times" pitchFamily="18" charset="0"/>
              </a:rPr>
              <a:t> Amphetamines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FFC000"/>
                </a:solidFill>
                <a:latin typeface="Times" pitchFamily="18" charset="0"/>
              </a:rPr>
              <a:t> Cocaine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FFC000"/>
                </a:solidFill>
                <a:latin typeface="Times" pitchFamily="18" charset="0"/>
              </a:rPr>
              <a:t> Methyldopa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609600" y="4876800"/>
            <a:ext cx="21309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Depression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 Misery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Loss of Appetite 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Mania </a:t>
            </a:r>
          </a:p>
        </p:txBody>
      </p:sp>
      <p:sp>
        <p:nvSpPr>
          <p:cNvPr id="16" name="Left Arrow 15"/>
          <p:cNvSpPr/>
          <p:nvPr/>
        </p:nvSpPr>
        <p:spPr>
          <a:xfrm>
            <a:off x="3352800" y="5105400"/>
            <a:ext cx="19812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1371600" y="41148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77000" y="6248400"/>
            <a:ext cx="1905000" cy="457200"/>
          </a:xfrm>
        </p:spPr>
        <p:txBody>
          <a:bodyPr/>
          <a:lstStyle/>
          <a:p>
            <a:fld id="{38DB2EA5-DFC0-4828-A094-44419157DD47}" type="slidenum">
              <a:rPr lang="en-US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28600" y="533400"/>
            <a:ext cx="219028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DOPAMINE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28600" y="1143000"/>
            <a:ext cx="8763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Tyrosine       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Dopa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Dopamine </a:t>
            </a:r>
          </a:p>
          <a:p>
            <a:pPr>
              <a:lnSpc>
                <a:spcPct val="175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75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More restricted distribution as compared to that of Nor-adrenaline in CNS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75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Corpus striatum –------ limbic system------ hypothalamus</a:t>
            </a:r>
          </a:p>
          <a:p>
            <a:pPr>
              <a:lnSpc>
                <a:spcPct val="175000"/>
              </a:lnSpc>
            </a:pPr>
            <a:r>
              <a:rPr lang="en-US" sz="2400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75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Metabolized to DOPAC &amp; HVA  </a:t>
            </a:r>
            <a:r>
              <a:rPr lang="en-US" sz="2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(An index </a:t>
            </a:r>
            <a:r>
              <a:rPr lang="en-US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of dopamine release)</a:t>
            </a:r>
          </a:p>
          <a:p>
            <a:pPr>
              <a:lnSpc>
                <a:spcPct val="175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Recaptured by reuptake also</a:t>
            </a: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1524000" y="1600200"/>
            <a:ext cx="1066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3581400" y="1676400"/>
            <a:ext cx="152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9B63-3CDC-4230-BCCA-1DE4EBA866DC}" type="slidenum">
              <a:rPr lang="en-US"/>
              <a:pPr/>
              <a:t>16</a:t>
            </a:fld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295400" y="304800"/>
            <a:ext cx="6508750" cy="519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u="sng" dirty="0">
                <a:solidFill>
                  <a:srgbClr val="FFFF00"/>
                </a:solidFill>
              </a:rPr>
              <a:t>DOPAMINERGIC PATHWAYS IN CNS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81000" y="1524000"/>
            <a:ext cx="328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C00"/>
                </a:solidFill>
              </a:rPr>
              <a:t>NIGROSTRIATAL PATHWAY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04800" y="2743200"/>
            <a:ext cx="493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C00"/>
                </a:solidFill>
              </a:rPr>
              <a:t>MESOLIMBIC MESOCORTICAL PATHWAYS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57200" y="4038600"/>
            <a:ext cx="3917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C00"/>
                </a:solidFill>
              </a:rPr>
              <a:t>TUBERHYPOPHYSEAL PATHWAY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886200" y="1066800"/>
            <a:ext cx="50641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/>
              <a:t> Axons in S. Nigra         C. Striatum</a:t>
            </a:r>
          </a:p>
          <a:p>
            <a:pPr>
              <a:buFont typeface="Wingdings" pitchFamily="2" charset="2"/>
              <a:buChar char="§"/>
            </a:pPr>
            <a:r>
              <a:rPr lang="en-US" b="1"/>
              <a:t> Fibers run along with 5HT &amp; Nor-adrenaline</a:t>
            </a:r>
            <a:br>
              <a:rPr lang="en-US" b="1"/>
            </a:br>
            <a:r>
              <a:rPr lang="en-US" b="1"/>
              <a:t>   medial forebrain bundle  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984875" y="1506538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638800" y="8382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(A 9)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117725" y="798513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75% Dopamine</a:t>
            </a: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743200" y="12192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1447800" y="3160713"/>
            <a:ext cx="4425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b="1"/>
              <a:t> Axons in Midbrain (A10)</a:t>
            </a:r>
          </a:p>
          <a:p>
            <a:pPr>
              <a:buFontTx/>
              <a:buChar char="-"/>
            </a:pPr>
            <a:r>
              <a:rPr lang="en-US" b="1"/>
              <a:t> Fibers run in medial forebrain bundle 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4953000" y="3276600"/>
            <a:ext cx="1295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248400" y="2514600"/>
            <a:ext cx="0" cy="1447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6248400" y="2520950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6248400" y="2987675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6248400" y="3454400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248400" y="3938588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6689725" y="2246313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Amygdala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6705600" y="2757488"/>
            <a:ext cx="203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Nuc. Accumbens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705600" y="3290888"/>
            <a:ext cx="164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Limb. Cortex 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6705600" y="3748088"/>
            <a:ext cx="160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Cere. Cortex 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371475" y="4572000"/>
            <a:ext cx="875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/>
              <a:t>Axon in </a:t>
            </a:r>
            <a:r>
              <a:rPr lang="en-US" b="1">
                <a:solidFill>
                  <a:srgbClr val="66FF33"/>
                </a:solidFill>
              </a:rPr>
              <a:t>Arcuate Nucleus</a:t>
            </a:r>
            <a:r>
              <a:rPr lang="en-US" b="1"/>
              <a:t> of hypothalamus-- Median eminence-- pituitary gland 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457200" y="4970463"/>
            <a:ext cx="3808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FFCC00"/>
                </a:solidFill>
              </a:rPr>
              <a:t>DOPAMINE RECEPTORS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533400" y="5562600"/>
            <a:ext cx="5327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D1 (D5)               Activation of adnylate cyclase </a:t>
            </a:r>
          </a:p>
          <a:p>
            <a:r>
              <a:rPr lang="en-US" b="1"/>
              <a:t>D2 (D3, D4)         Inhibition of Adenylate cyclase</a:t>
            </a:r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1524000" y="5791200"/>
            <a:ext cx="76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1981200" y="60198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096000" y="1295400"/>
            <a:ext cx="457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8027-12F9-471A-A83C-1E0AB26327A2}" type="slidenum">
              <a:rPr lang="en-US">
                <a:latin typeface="Garamond" pitchFamily="18" charset="0"/>
              </a:rPr>
              <a:pPr/>
              <a:t>17</a:t>
            </a:fld>
            <a:endParaRPr lang="en-US">
              <a:latin typeface="Garamond" pitchFamily="18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35092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CC00"/>
                </a:solidFill>
                <a:latin typeface="Garamond" pitchFamily="18" charset="0"/>
              </a:rPr>
              <a:t>FUNCTIONAL ASPECTS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514448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latin typeface="Garamond" pitchFamily="18" charset="0"/>
              </a:rPr>
              <a:t> Motor Control (</a:t>
            </a:r>
            <a:r>
              <a:rPr lang="en-US" sz="2000" dirty="0" err="1">
                <a:latin typeface="Garamond" pitchFamily="18" charset="0"/>
              </a:rPr>
              <a:t>Nigrostriatal</a:t>
            </a:r>
            <a:r>
              <a:rPr lang="en-US" sz="2000" dirty="0">
                <a:latin typeface="Garamond" pitchFamily="18" charset="0"/>
              </a:rPr>
              <a:t> pathway)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dirty="0" err="1">
                <a:latin typeface="Garamond" pitchFamily="18" charset="0"/>
              </a:rPr>
              <a:t>Behavioural</a:t>
            </a:r>
            <a:r>
              <a:rPr lang="en-US" sz="2000" dirty="0">
                <a:latin typeface="Garamond" pitchFamily="18" charset="0"/>
              </a:rPr>
              <a:t> effect (</a:t>
            </a:r>
            <a:r>
              <a:rPr lang="en-US" sz="2000" dirty="0" err="1">
                <a:latin typeface="Garamond" pitchFamily="18" charset="0"/>
              </a:rPr>
              <a:t>Mesolimbic</a:t>
            </a:r>
            <a:r>
              <a:rPr lang="en-US" sz="2000" dirty="0">
                <a:latin typeface="Garamond" pitchFamily="18" charset="0"/>
              </a:rPr>
              <a:t> &amp; </a:t>
            </a:r>
            <a:r>
              <a:rPr lang="en-US" sz="2000" dirty="0" err="1">
                <a:latin typeface="Garamond" pitchFamily="18" charset="0"/>
              </a:rPr>
              <a:t>Mesocortical</a:t>
            </a:r>
            <a:r>
              <a:rPr lang="en-US" sz="2000" dirty="0">
                <a:latin typeface="Garamond" pitchFamily="18" charset="0"/>
              </a:rPr>
              <a:t>)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latin typeface="Garamond" pitchFamily="18" charset="0"/>
              </a:rPr>
              <a:t> Endocrine Control (</a:t>
            </a:r>
            <a:r>
              <a:rPr lang="en-US" sz="2000" dirty="0" err="1">
                <a:latin typeface="Garamond" pitchFamily="18" charset="0"/>
              </a:rPr>
              <a:t>Tubero-infundibular</a:t>
            </a:r>
            <a:r>
              <a:rPr lang="en-US" sz="2000" dirty="0">
                <a:latin typeface="Garamond" pitchFamily="18" charset="0"/>
              </a:rPr>
              <a:t>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2133600"/>
            <a:ext cx="2844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CC00"/>
                </a:solidFill>
                <a:latin typeface="Garamond" pitchFamily="18" charset="0"/>
              </a:rPr>
              <a:t>MOTOR CONTROL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09600" y="2514600"/>
            <a:ext cx="24157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latin typeface="Garamond" pitchFamily="18" charset="0"/>
              </a:rPr>
              <a:t> Movement disorders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latin typeface="Garamond" pitchFamily="18" charset="0"/>
              </a:rPr>
              <a:t> Parkinsonism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3400" y="3200400"/>
            <a:ext cx="3695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CC00"/>
                </a:solidFill>
                <a:latin typeface="Garamond" pitchFamily="18" charset="0"/>
              </a:rPr>
              <a:t>BEHAVIOURAL EFFECTS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09600" y="3581400"/>
            <a:ext cx="35155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latin typeface="Garamond" pitchFamily="18" charset="0"/>
              </a:rPr>
              <a:t> Schizophrenia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latin typeface="Garamond" pitchFamily="18" charset="0"/>
              </a:rPr>
              <a:t> Stereotyped behavior in animal 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33400" y="4343400"/>
            <a:ext cx="4479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CC00"/>
                </a:solidFill>
                <a:latin typeface="Garamond" pitchFamily="18" charset="0"/>
              </a:rPr>
              <a:t>NEUROENDOCRINE EFFECTS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33400" y="4724400"/>
            <a:ext cx="2592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latin typeface="Garamond" pitchFamily="18" charset="0"/>
              </a:rPr>
              <a:t> Inhibition of lactation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latin typeface="Garamond" pitchFamily="18" charset="0"/>
              </a:rPr>
              <a:t> Increase in GH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09600" y="5486400"/>
            <a:ext cx="1763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CC00"/>
                </a:solidFill>
                <a:latin typeface="Garamond" pitchFamily="18" charset="0"/>
              </a:rPr>
              <a:t>VOMITING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09600" y="5943600"/>
            <a:ext cx="18419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>
                <a:latin typeface="Garamond" pitchFamily="18" charset="0"/>
              </a:rPr>
              <a:t> Stimulate CTZ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2114-6FD9-4357-9EB3-9C1D000D9A6C}" type="slidenum">
              <a:rPr lang="en-US">
                <a:latin typeface="Garamond" pitchFamily="18" charset="0"/>
              </a:rPr>
              <a:pPr/>
              <a:t>18</a:t>
            </a:fld>
            <a:endParaRPr lang="en-US">
              <a:latin typeface="Garamond" pitchFamily="18" charset="0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3097323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Garamond" pitchFamily="18" charset="0"/>
              </a:rPr>
              <a:t>Serotonin</a:t>
            </a:r>
            <a:r>
              <a:rPr lang="en-US" sz="2800" dirty="0" smtClean="0">
                <a:solidFill>
                  <a:srgbClr val="FFFF00"/>
                </a:solidFill>
                <a:latin typeface="Garamond" pitchFamily="18" charset="0"/>
              </a:rPr>
              <a:t>  </a:t>
            </a:r>
            <a:r>
              <a:rPr lang="en-US" sz="2800" dirty="0">
                <a:solidFill>
                  <a:srgbClr val="FFFF00"/>
                </a:solidFill>
                <a:latin typeface="Garamond" pitchFamily="18" charset="0"/>
              </a:rPr>
              <a:t>(5-HT)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1295400"/>
            <a:ext cx="87724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Garamond" pitchFamily="18" charset="0"/>
              </a:rPr>
              <a:t>Tryptophan         5- </a:t>
            </a:r>
            <a:r>
              <a:rPr lang="en-US" sz="2400" dirty="0" err="1">
                <a:latin typeface="Garamond" pitchFamily="18" charset="0"/>
              </a:rPr>
              <a:t>Hydroxy</a:t>
            </a:r>
            <a:r>
              <a:rPr lang="en-US" sz="2400" dirty="0">
                <a:latin typeface="Garamond" pitchFamily="18" charset="0"/>
              </a:rPr>
              <a:t> tryptophan           5 – HIAA             5-HT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828800" y="1600200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181600" y="1600200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408613" y="1828800"/>
            <a:ext cx="3221844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latin typeface="Garamond" pitchFamily="18" charset="0"/>
              </a:rPr>
              <a:t>In Pons &amp; upper Medulla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3124200"/>
            <a:ext cx="7127208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CC00"/>
                </a:solidFill>
                <a:latin typeface="Garamond" pitchFamily="18" charset="0"/>
              </a:rPr>
              <a:t>Cell bodies</a:t>
            </a:r>
            <a:r>
              <a:rPr lang="en-US" sz="2400" dirty="0">
                <a:latin typeface="Garamond" pitchFamily="18" charset="0"/>
              </a:rPr>
              <a:t> lie in </a:t>
            </a:r>
            <a:r>
              <a:rPr lang="en-US" sz="2400" dirty="0" err="1">
                <a:latin typeface="Garamond" pitchFamily="18" charset="0"/>
              </a:rPr>
              <a:t>raphe</a:t>
            </a:r>
            <a:r>
              <a:rPr lang="en-US" sz="2400" dirty="0">
                <a:latin typeface="Garamond" pitchFamily="18" charset="0"/>
              </a:rPr>
              <a:t> nucleus (midline)</a:t>
            </a:r>
          </a:p>
          <a:p>
            <a:endParaRPr lang="en-US" sz="2400" dirty="0">
              <a:latin typeface="Garamond" pitchFamily="18" charset="0"/>
            </a:endParaRPr>
          </a:p>
          <a:p>
            <a:r>
              <a:rPr lang="en-US" sz="2400" dirty="0" err="1">
                <a:solidFill>
                  <a:srgbClr val="FFCC00"/>
                </a:solidFill>
                <a:latin typeface="Garamond" pitchFamily="18" charset="0"/>
              </a:rPr>
              <a:t>Rostral</a:t>
            </a:r>
            <a:r>
              <a:rPr lang="en-US" sz="2400" dirty="0">
                <a:solidFill>
                  <a:srgbClr val="FFCC00"/>
                </a:solidFill>
                <a:latin typeface="Garamond" pitchFamily="18" charset="0"/>
              </a:rPr>
              <a:t> Nuclei</a:t>
            </a:r>
            <a:r>
              <a:rPr lang="en-US" sz="2400" dirty="0">
                <a:latin typeface="Garamond" pitchFamily="18" charset="0"/>
              </a:rPr>
              <a:t>            Cortex hippocampus, Basal ganglia, </a:t>
            </a:r>
            <a:br>
              <a:rPr lang="en-US" sz="2400" dirty="0">
                <a:latin typeface="Garamond" pitchFamily="18" charset="0"/>
              </a:rPr>
            </a:br>
            <a:endParaRPr lang="en-US" sz="2400" dirty="0">
              <a:latin typeface="Garamond" pitchFamily="18" charset="0"/>
            </a:endParaRPr>
          </a:p>
          <a:p>
            <a:r>
              <a:rPr lang="en-US" sz="2400" dirty="0">
                <a:latin typeface="Garamond" pitchFamily="18" charset="0"/>
              </a:rPr>
              <a:t>Limbic system &amp; </a:t>
            </a:r>
            <a:r>
              <a:rPr lang="en-US" sz="2400" dirty="0" smtClean="0">
                <a:latin typeface="Garamond" pitchFamily="18" charset="0"/>
              </a:rPr>
              <a:t>hypothalamus</a:t>
            </a:r>
            <a:endParaRPr lang="en-US" sz="2400" dirty="0">
              <a:latin typeface="Garamond" pitchFamily="18" charset="0"/>
            </a:endParaRPr>
          </a:p>
          <a:p>
            <a:endParaRPr lang="en-US" sz="2400" dirty="0">
              <a:latin typeface="Garamond" pitchFamily="18" charset="0"/>
            </a:endParaRPr>
          </a:p>
          <a:p>
            <a:r>
              <a:rPr lang="en-US" sz="2400" dirty="0">
                <a:solidFill>
                  <a:srgbClr val="FFCC00"/>
                </a:solidFill>
                <a:latin typeface="Garamond" pitchFamily="18" charset="0"/>
              </a:rPr>
              <a:t>Caudal Nuclei</a:t>
            </a:r>
            <a:r>
              <a:rPr lang="en-US" sz="2400" dirty="0">
                <a:latin typeface="Garamond" pitchFamily="18" charset="0"/>
              </a:rPr>
              <a:t>               Cerebellum, medulla, &amp; S. Cord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057400" y="4114800"/>
            <a:ext cx="762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133600" y="5562600"/>
            <a:ext cx="762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7162800" y="1447800"/>
            <a:ext cx="762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B315-4223-4FE3-A2E9-B867AB4E20C8}" type="slidenum">
              <a:rPr lang="en-US">
                <a:latin typeface="Garamond" pitchFamily="18" charset="0"/>
              </a:rPr>
              <a:pPr/>
              <a:t>19</a:t>
            </a:fld>
            <a:endParaRPr lang="en-US">
              <a:latin typeface="Garamond" pitchFamily="18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" y="2819400"/>
            <a:ext cx="208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CC00"/>
                </a:solidFill>
                <a:latin typeface="Garamond" pitchFamily="18" charset="0"/>
              </a:rPr>
              <a:t>RECEPTORS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2438400" y="1447800"/>
            <a:ext cx="0" cy="3276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2419350" y="1447800"/>
            <a:ext cx="401638" cy="206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809875" y="1230313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5 HT</a:t>
            </a:r>
            <a:r>
              <a:rPr lang="en-US" sz="2000" b="1" baseline="-25000">
                <a:latin typeface="Garamond" pitchFamily="18" charset="0"/>
              </a:rPr>
              <a:t>1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663950" y="1447800"/>
            <a:ext cx="533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4197350" y="762000"/>
            <a:ext cx="0" cy="1371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176713" y="782638"/>
            <a:ext cx="45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197350" y="1412875"/>
            <a:ext cx="45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197350" y="2105025"/>
            <a:ext cx="45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62475" y="544513"/>
            <a:ext cx="106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 5HT1A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578350" y="1204913"/>
            <a:ext cx="106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 5HT1B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578350" y="1889125"/>
            <a:ext cx="39641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 5HT1D   </a:t>
            </a:r>
            <a:r>
              <a:rPr lang="en-US" sz="1600" b="1">
                <a:latin typeface="Garamond" pitchFamily="18" charset="0"/>
              </a:rPr>
              <a:t>presynaptic inhibitory as above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2133600" y="3048000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2447925" y="3006725"/>
            <a:ext cx="401638" cy="206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2435225" y="4683125"/>
            <a:ext cx="401638" cy="206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622925" y="552450"/>
            <a:ext cx="28250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Garamond" pitchFamily="18" charset="0"/>
              </a:rPr>
              <a:t>Auto inhibitory in raphi nuclei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5562600" y="1203325"/>
            <a:ext cx="32293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Garamond" pitchFamily="18" charset="0"/>
              </a:rPr>
              <a:t>Basal ganglia (Pre-synp inhibitory)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2817813" y="2790825"/>
            <a:ext cx="8467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5 HT</a:t>
            </a:r>
            <a:r>
              <a:rPr lang="en-US" sz="2000" b="1" baseline="-25000">
                <a:latin typeface="Garamond" pitchFamily="18" charset="0"/>
              </a:rPr>
              <a:t>2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867025" y="4467225"/>
            <a:ext cx="8467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5 HT</a:t>
            </a:r>
            <a:r>
              <a:rPr lang="en-US" sz="2000" b="1" baseline="-25000">
                <a:latin typeface="Garamond" pitchFamily="18" charset="0"/>
              </a:rPr>
              <a:t>3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3733800" y="2971800"/>
            <a:ext cx="381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4114800" y="2779713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Garamond" pitchFamily="18" charset="0"/>
              </a:rPr>
              <a:t>5HT2A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5013325" y="2779713"/>
            <a:ext cx="330058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Garamond" pitchFamily="18" charset="0"/>
              </a:rPr>
              <a:t>Brain (Excitatory Postsynaptic)</a:t>
            </a:r>
          </a:p>
          <a:p>
            <a:r>
              <a:rPr lang="en-US" b="1">
                <a:latin typeface="Garamond" pitchFamily="18" charset="0"/>
              </a:rPr>
              <a:t>Hippocampus</a:t>
            </a:r>
          </a:p>
          <a:p>
            <a:r>
              <a:rPr lang="en-US" b="1">
                <a:latin typeface="Garamond" pitchFamily="18" charset="0"/>
              </a:rPr>
              <a:t>Target of Hallucinogenic drugs</a:t>
            </a:r>
          </a:p>
          <a:p>
            <a:r>
              <a:rPr lang="en-US" b="1">
                <a:solidFill>
                  <a:srgbClr val="FFCC00"/>
                </a:solidFill>
                <a:latin typeface="Garamond" pitchFamily="18" charset="0"/>
              </a:rPr>
              <a:t>5HT1A  </a:t>
            </a:r>
            <a:r>
              <a:rPr lang="en-US" b="1">
                <a:latin typeface="Garamond" pitchFamily="18" charset="0"/>
              </a:rPr>
              <a:t> amygdala &amp; Cortex</a:t>
            </a:r>
            <a:br>
              <a:rPr lang="en-US" b="1">
                <a:latin typeface="Garamond" pitchFamily="18" charset="0"/>
              </a:rPr>
            </a:br>
            <a:r>
              <a:rPr lang="en-US" b="1">
                <a:latin typeface="Garamond" pitchFamily="18" charset="0"/>
              </a:rPr>
              <a:t>(Anxiety &amp; depression) 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022725" y="4532313"/>
            <a:ext cx="361708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Garamond" pitchFamily="18" charset="0"/>
              </a:rPr>
              <a:t>Area Postrema is concerned with vomiting</a:t>
            </a:r>
            <a:r>
              <a:rPr lang="en-US" b="1">
                <a:latin typeface="Garamond" pitchFamily="18" charset="0"/>
              </a:rPr>
              <a:t> </a:t>
            </a:r>
          </a:p>
          <a:p>
            <a:r>
              <a:rPr lang="en-US" sz="1600">
                <a:solidFill>
                  <a:srgbClr val="66FF33"/>
                </a:solidFill>
                <a:latin typeface="Garamond" pitchFamily="18" charset="0"/>
              </a:rPr>
              <a:t>Ondensetron—granisetron---dolasetron</a:t>
            </a:r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2438400" y="4724400"/>
            <a:ext cx="0" cy="1143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2438400" y="58674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048000" y="57150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Garamond" pitchFamily="18" charset="0"/>
              </a:rPr>
              <a:t>5HT</a:t>
            </a:r>
            <a:r>
              <a:rPr lang="en-US" sz="2000" b="1" baseline="-25000">
                <a:latin typeface="Garamond" pitchFamily="18" charset="0"/>
              </a:rPr>
              <a:t>4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4114800" y="5715000"/>
            <a:ext cx="46482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GIT &amp; Brain (striatum) </a:t>
            </a:r>
            <a:r>
              <a:rPr lang="en-US" sz="1600">
                <a:latin typeface="Garamond" pitchFamily="18" charset="0"/>
              </a:rPr>
              <a:t>pre-synaptic facilitatory-----Inc Ach release------cognitive Function enhanced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60BF-FF38-4FED-A8FD-EE1FF425EFB9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52600" y="2362200"/>
            <a:ext cx="5810373" cy="258532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Georgia" pitchFamily="18" charset="0"/>
              </a:rPr>
              <a:t>"Visit the sick, feed the hungry, 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Georgia" pitchFamily="18" charset="0"/>
              </a:rPr>
              <a:t>and free the captive."</a:t>
            </a:r>
          </a:p>
          <a:p>
            <a:pPr algn="ctr">
              <a:lnSpc>
                <a:spcPct val="150000"/>
              </a:lnSpc>
            </a:pPr>
            <a:r>
              <a:rPr lang="en-US" sz="1600" i="1" dirty="0" smtClean="0">
                <a:latin typeface="Garamond" pitchFamily="18" charset="0"/>
              </a:rPr>
              <a:t>Reporter: </a:t>
            </a:r>
            <a:r>
              <a:rPr lang="en-US" sz="1600" i="1" dirty="0" err="1" smtClean="0">
                <a:latin typeface="Garamond" pitchFamily="18" charset="0"/>
              </a:rPr>
              <a:t>Hadhrat</a:t>
            </a:r>
            <a:r>
              <a:rPr lang="en-US" sz="1600" i="1" dirty="0" smtClean="0">
                <a:latin typeface="Garamond" pitchFamily="18" charset="0"/>
              </a:rPr>
              <a:t> Abu Musa (r)</a:t>
            </a:r>
          </a:p>
          <a:p>
            <a:pPr algn="ctr">
              <a:lnSpc>
                <a:spcPct val="150000"/>
              </a:lnSpc>
            </a:pPr>
            <a:r>
              <a:rPr lang="en-US" sz="1600" i="1" dirty="0" smtClean="0">
                <a:latin typeface="Garamond" pitchFamily="18" charset="0"/>
              </a:rPr>
              <a:t>Source: </a:t>
            </a:r>
            <a:r>
              <a:rPr lang="en-US" sz="1600" i="1" dirty="0" err="1" smtClean="0">
                <a:latin typeface="Garamond" pitchFamily="18" charset="0"/>
              </a:rPr>
              <a:t>Sahih</a:t>
            </a:r>
            <a:r>
              <a:rPr lang="en-US" sz="1600" i="1" dirty="0" smtClean="0">
                <a:latin typeface="Garamond" pitchFamily="18" charset="0"/>
              </a:rPr>
              <a:t> al-</a:t>
            </a:r>
            <a:r>
              <a:rPr lang="en-US" sz="1600" i="1" dirty="0" err="1" smtClean="0">
                <a:latin typeface="Garamond" pitchFamily="18" charset="0"/>
              </a:rPr>
              <a:t>Bukhari</a:t>
            </a:r>
            <a:r>
              <a:rPr lang="en-US" sz="1600" i="1" dirty="0" smtClean="0">
                <a:latin typeface="Garamond" pitchFamily="18" charset="0"/>
              </a:rPr>
              <a:t>, Vol. 7, #552</a:t>
            </a:r>
          </a:p>
          <a:p>
            <a:pPr>
              <a:lnSpc>
                <a:spcPct val="150000"/>
              </a:lnSpc>
              <a:tabLst>
                <a:tab pos="457200" algn="l"/>
              </a:tabLst>
            </a:pPr>
            <a:endParaRPr lang="en-US" sz="2000" i="1" dirty="0">
              <a:solidFill>
                <a:srgbClr val="FFFF00"/>
              </a:solidFill>
              <a:latin typeface="CG Times" pitchFamily="18" charset="0"/>
            </a:endParaRPr>
          </a:p>
        </p:txBody>
      </p:sp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3200400" y="838200"/>
            <a:ext cx="3028950" cy="838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onotype Corsiva"/>
              </a:rPr>
              <a:t>Hadith</a:t>
            </a:r>
            <a:r>
              <a:rPr lang="en-US" sz="4400" kern="10" spc="-44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onotype Corsiva"/>
              </a:rPr>
              <a:t> </a:t>
            </a:r>
            <a:r>
              <a:rPr lang="en-US" sz="4400" kern="10" spc="-44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onotype Corsiva"/>
              </a:rPr>
              <a:t>Shareef</a:t>
            </a:r>
            <a:endParaRPr lang="en-US" sz="4400" kern="10" spc="-44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Monotype Corsiva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0D1B-FF53-4874-A1B0-B7EB9230AF26}" type="slidenum">
              <a:rPr lang="en-US">
                <a:latin typeface="Garamond" pitchFamily="18" charset="0"/>
              </a:rPr>
              <a:pPr/>
              <a:t>20</a:t>
            </a:fld>
            <a:endParaRPr lang="en-US">
              <a:latin typeface="Garamond" pitchFamily="18" charset="0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41325" y="420688"/>
            <a:ext cx="368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FFCC00"/>
                </a:solidFill>
                <a:latin typeface="Garamond" pitchFamily="18" charset="0"/>
              </a:rPr>
              <a:t>FUNCTIONAL ASPECTS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17525" y="914400"/>
            <a:ext cx="76263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>
                <a:latin typeface="Garamond" pitchFamily="18" charset="0"/>
              </a:rPr>
              <a:t> 5- HT cells show an unusual, highly regular slow discharge pattern</a:t>
            </a:r>
          </a:p>
          <a:p>
            <a:pPr>
              <a:buFont typeface="Wingdings" pitchFamily="2" charset="2"/>
              <a:buChar char="§"/>
            </a:pPr>
            <a:r>
              <a:rPr lang="en-US" b="1">
                <a:latin typeface="Garamond" pitchFamily="18" charset="0"/>
              </a:rPr>
              <a:t> Strongly inhibited by 5-HT1 receptors agonist  locally inhibitory feed back</a:t>
            </a:r>
          </a:p>
          <a:p>
            <a:pPr>
              <a:buFont typeface="Wingdings" pitchFamily="2" charset="2"/>
              <a:buNone/>
            </a:pPr>
            <a:r>
              <a:rPr lang="en-US" b="1">
                <a:latin typeface="Garamond" pitchFamily="18" charset="0"/>
              </a:rPr>
              <a:t>   mechanism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69925" y="1981200"/>
            <a:ext cx="556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u="sng">
                <a:latin typeface="Garamond" pitchFamily="18" charset="0"/>
              </a:rPr>
              <a:t> </a:t>
            </a:r>
            <a:r>
              <a:rPr lang="en-US" b="1" u="sng">
                <a:solidFill>
                  <a:srgbClr val="FFFF66"/>
                </a:solidFill>
                <a:latin typeface="Garamond" pitchFamily="18" charset="0"/>
              </a:rPr>
              <a:t>HALLUCINATIONS &amp; BEHAVIORAL CHANGES</a:t>
            </a:r>
          </a:p>
          <a:p>
            <a:pPr>
              <a:buFont typeface="Wingdings" pitchFamily="2" charset="2"/>
              <a:buNone/>
            </a:pPr>
            <a:endParaRPr lang="en-US" b="1" u="sng">
              <a:latin typeface="Garamond" pitchFamily="18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9600" y="2525713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Garamond" pitchFamily="18" charset="0"/>
              </a:rPr>
              <a:t>LSD             hallucinogen           firing of brain stem 5-HT neurons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2400" y="3160713"/>
            <a:ext cx="82134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Garamond" pitchFamily="18" charset="0"/>
              </a:rPr>
              <a:t>5-HTP      </a:t>
            </a:r>
          </a:p>
          <a:p>
            <a:endParaRPr lang="en-US" b="1">
              <a:latin typeface="Garamond" pitchFamily="18" charset="0"/>
            </a:endParaRPr>
          </a:p>
          <a:p>
            <a:r>
              <a:rPr lang="en-US" b="1">
                <a:latin typeface="Garamond" pitchFamily="18" charset="0"/>
              </a:rPr>
              <a:t>          Behavioral change     “ Wet Dog Shakes          Inhibition on cortical Neurons</a:t>
            </a:r>
            <a:br>
              <a:rPr lang="en-US" b="1">
                <a:latin typeface="Garamond" pitchFamily="18" charset="0"/>
              </a:rPr>
            </a:br>
            <a:r>
              <a:rPr lang="en-US" b="1">
                <a:latin typeface="Garamond" pitchFamily="18" charset="0"/>
              </a:rPr>
              <a:t>                                                       in rats                                    hallucination 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219200" y="2743200"/>
            <a:ext cx="76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797300" y="2730500"/>
            <a:ext cx="4778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6629400" y="2971800"/>
            <a:ext cx="0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4800600" y="2971800"/>
            <a:ext cx="1828800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990600" y="3352800"/>
            <a:ext cx="76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1371600" y="34290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2057400" y="3352800"/>
            <a:ext cx="182880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228600" y="4314825"/>
            <a:ext cx="4324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FFCC00"/>
                </a:solidFill>
                <a:latin typeface="Garamond" pitchFamily="18" charset="0"/>
              </a:rPr>
              <a:t>SLEEP WAKEFULLNESS &amp; MOOD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81000" y="4648200"/>
            <a:ext cx="729436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b="1">
                <a:latin typeface="Garamond" pitchFamily="18" charset="0"/>
              </a:rPr>
              <a:t> Admin PCPA or</a:t>
            </a:r>
          </a:p>
          <a:p>
            <a:pPr>
              <a:buFontTx/>
              <a:buChar char="-"/>
            </a:pPr>
            <a:r>
              <a:rPr lang="en-US" b="1">
                <a:latin typeface="Garamond" pitchFamily="18" charset="0"/>
              </a:rPr>
              <a:t> Lesions in Raphi Nuclei            loss of sleep</a:t>
            </a:r>
          </a:p>
          <a:p>
            <a:pPr>
              <a:buFontTx/>
              <a:buChar char="-"/>
            </a:pPr>
            <a:r>
              <a:rPr lang="en-US" b="1">
                <a:latin typeface="Garamond" pitchFamily="18" charset="0"/>
              </a:rPr>
              <a:t> 5-HT            sleep induction in animals microinjection in areas of brain</a:t>
            </a: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1233488" y="54102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3276600" y="51816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8610600" y="2667000"/>
            <a:ext cx="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33400" y="60960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Garamond" pitchFamily="18" charset="0"/>
            </a:endParaRP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04800" y="5638800"/>
            <a:ext cx="8686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FF66"/>
                </a:solidFill>
                <a:latin typeface="Garamond" pitchFamily="18" charset="0"/>
              </a:rPr>
              <a:t>Feeding &amp; Appetite:</a:t>
            </a:r>
            <a:r>
              <a:rPr lang="en-US">
                <a:latin typeface="Garamond" pitchFamily="18" charset="0"/>
              </a:rPr>
              <a:t>   SSRIs Decrease appetite---antipsychotics by inhibiting 5HT2 receptors Increase Appetite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4F82-59D1-4CDF-B328-0E100438C66D}" type="slidenum">
              <a:rPr lang="en-US">
                <a:latin typeface="Garamond" pitchFamily="18" charset="0"/>
              </a:rPr>
              <a:pPr/>
              <a:t>21</a:t>
            </a:fld>
            <a:endParaRPr lang="en-US">
              <a:latin typeface="Garamond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u="sng">
                <a:solidFill>
                  <a:srgbClr val="FFCC00"/>
                </a:solidFill>
                <a:latin typeface="Garamond" pitchFamily="18" charset="0"/>
              </a:rPr>
              <a:t>CONTROL OF SENSORY TRANSMISSION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26330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Garamond" pitchFamily="18" charset="0"/>
              </a:rPr>
              <a:t>Lesions in Raphi Nuclei </a:t>
            </a:r>
            <a:br>
              <a:rPr lang="en-US" b="1">
                <a:latin typeface="Garamond" pitchFamily="18" charset="0"/>
              </a:rPr>
            </a:br>
            <a:r>
              <a:rPr lang="en-US" b="1">
                <a:latin typeface="Garamond" pitchFamily="18" charset="0"/>
              </a:rPr>
              <a:t>or depletion by PCPA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283075" y="457200"/>
            <a:ext cx="456823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Garamond" pitchFamily="18" charset="0"/>
              </a:rPr>
              <a:t> “Sensory enhancement” like </a:t>
            </a:r>
          </a:p>
          <a:p>
            <a:pPr>
              <a:buFontTx/>
              <a:buChar char="•"/>
            </a:pPr>
            <a:r>
              <a:rPr lang="en-US" b="1">
                <a:latin typeface="Garamond" pitchFamily="18" charset="0"/>
              </a:rPr>
              <a:t>“startling response” leading to avoidance </a:t>
            </a:r>
            <a:br>
              <a:rPr lang="en-US" b="1">
                <a:latin typeface="Garamond" pitchFamily="18" charset="0"/>
              </a:rPr>
            </a:br>
            <a:r>
              <a:rPr lang="en-US" b="1">
                <a:latin typeface="Garamond" pitchFamily="18" charset="0"/>
              </a:rPr>
              <a:t>   behaviour--------Hallucinations</a:t>
            </a:r>
          </a:p>
          <a:p>
            <a:pPr>
              <a:buFontTx/>
              <a:buChar char="•"/>
            </a:pPr>
            <a:r>
              <a:rPr lang="en-US" b="1">
                <a:latin typeface="Garamond" pitchFamily="18" charset="0"/>
              </a:rPr>
              <a:t>  Analgesic effect of Morphine decreases.</a:t>
            </a:r>
          </a:p>
          <a:p>
            <a:pPr>
              <a:buFontTx/>
              <a:buChar char="•"/>
            </a:pPr>
            <a:endParaRPr lang="en-US" b="1">
              <a:latin typeface="Garamond" pitchFamily="18" charset="0"/>
            </a:endParaRPr>
          </a:p>
          <a:p>
            <a:pPr>
              <a:buFontTx/>
              <a:buChar char="•"/>
            </a:pPr>
            <a:endParaRPr lang="en-US" b="1"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en-US" b="1">
                <a:latin typeface="Garamond" pitchFamily="18" charset="0"/>
              </a:rPr>
              <a:t>Both 5HT &amp; Nor-ad are important in Mood</a:t>
            </a:r>
            <a:br>
              <a:rPr lang="en-US" b="1">
                <a:latin typeface="Garamond" pitchFamily="18" charset="0"/>
              </a:rPr>
            </a:br>
            <a:r>
              <a:rPr lang="en-US" b="1">
                <a:latin typeface="Garamond" pitchFamily="18" charset="0"/>
              </a:rPr>
              <a:t>  Control &amp; depression</a:t>
            </a:r>
          </a:p>
          <a:p>
            <a:endParaRPr lang="en-US" b="1">
              <a:latin typeface="Garamond" pitchFamily="18" charset="0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343400" y="2590800"/>
            <a:ext cx="0" cy="838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3352800" y="838200"/>
            <a:ext cx="685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343400" y="4648200"/>
            <a:ext cx="41636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Garamond" pitchFamily="18" charset="0"/>
              </a:rPr>
              <a:t>Appetite, sexual behaviour, body temp </a:t>
            </a:r>
          </a:p>
          <a:p>
            <a:r>
              <a:rPr lang="en-US" b="1">
                <a:latin typeface="Garamond" pitchFamily="18" charset="0"/>
              </a:rPr>
              <a:t>&amp; Blood pressure control, Implication of</a:t>
            </a:r>
          </a:p>
          <a:p>
            <a:r>
              <a:rPr lang="en-US" b="1">
                <a:latin typeface="Garamond" pitchFamily="18" charset="0"/>
              </a:rPr>
              <a:t> 5HTseems to be important. </a:t>
            </a: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 flipH="1">
            <a:off x="4038600" y="3505200"/>
            <a:ext cx="609600" cy="2971800"/>
          </a:xfrm>
          <a:prstGeom prst="rightBrace">
            <a:avLst>
              <a:gd name="adj1" fmla="val 40625"/>
              <a:gd name="adj2" fmla="val 5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0" y="3429000"/>
            <a:ext cx="1980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  <a:latin typeface="Garamond" pitchFamily="18" charset="0"/>
              </a:rPr>
              <a:t>   </a:t>
            </a:r>
            <a:r>
              <a:rPr lang="en-US" b="1">
                <a:solidFill>
                  <a:srgbClr val="FFFF66"/>
                </a:solidFill>
                <a:latin typeface="Garamond" pitchFamily="18" charset="0"/>
              </a:rPr>
              <a:t>1.</a:t>
            </a:r>
            <a:r>
              <a:rPr lang="en-US" b="1">
                <a:latin typeface="Garamond" pitchFamily="18" charset="0"/>
              </a:rPr>
              <a:t> SSRIs on 5HT</a:t>
            </a:r>
            <a:endParaRPr lang="en-US" b="1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0" y="4419600"/>
            <a:ext cx="4005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66"/>
                </a:solidFill>
                <a:latin typeface="Garamond" pitchFamily="18" charset="0"/>
              </a:rPr>
              <a:t>2.</a:t>
            </a:r>
            <a:r>
              <a:rPr lang="en-US" b="1">
                <a:latin typeface="Garamond" pitchFamily="18" charset="0"/>
              </a:rPr>
              <a:t> Buspirone acts on 5-HT1A (Agonist)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0" y="5257800"/>
            <a:ext cx="4038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FFFF66"/>
                </a:solidFill>
                <a:latin typeface="Garamond" pitchFamily="18" charset="0"/>
              </a:rPr>
              <a:t>3</a:t>
            </a:r>
            <a:r>
              <a:rPr lang="en-US" b="1">
                <a:latin typeface="Garamond" pitchFamily="18" charset="0"/>
              </a:rPr>
              <a:t>. Ondansteron acts on 5HT3</a:t>
            </a:r>
          </a:p>
          <a:p>
            <a:r>
              <a:rPr lang="en-US" b="1">
                <a:latin typeface="Garamond" pitchFamily="18" charset="0"/>
              </a:rPr>
              <a:t>(As Antagonist)</a:t>
            </a:r>
          </a:p>
          <a:p>
            <a:endParaRPr lang="en-US" b="1">
              <a:latin typeface="Garamond" pitchFamily="18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0" y="22098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CC00"/>
                </a:solidFill>
                <a:latin typeface="Garamond" pitchFamily="18" charset="0"/>
              </a:rPr>
              <a:t>MOOD &amp; BEHAVIOUR CONTROL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895600" y="2362200"/>
            <a:ext cx="121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8A25-15E3-42A2-96D9-D9F13E74E79D}" type="slidenum">
              <a:rPr lang="en-US">
                <a:latin typeface="Garamond" pitchFamily="18" charset="0"/>
              </a:rPr>
              <a:pPr/>
              <a:t>22</a:t>
            </a:fld>
            <a:endParaRPr lang="en-US">
              <a:latin typeface="Garamond" pitchFamily="18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228600"/>
            <a:ext cx="224612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FFCC00"/>
                </a:solidFill>
                <a:latin typeface="Garamond" pitchFamily="18" charset="0"/>
              </a:rPr>
              <a:t>Acetylcholine</a:t>
            </a:r>
            <a:endParaRPr lang="en-US" sz="2800" b="1" u="sng" dirty="0">
              <a:solidFill>
                <a:srgbClr val="FFCC00"/>
              </a:solidFill>
              <a:latin typeface="Garamond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" y="1193800"/>
            <a:ext cx="33586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66"/>
                </a:solidFill>
                <a:latin typeface="Garamond" pitchFamily="18" charset="0"/>
              </a:rPr>
              <a:t>Short cholinergic inter-neurons </a:t>
            </a:r>
          </a:p>
          <a:p>
            <a:r>
              <a:rPr lang="en-US" sz="2000">
                <a:solidFill>
                  <a:srgbClr val="FFFF66"/>
                </a:solidFill>
                <a:latin typeface="Garamond" pitchFamily="18" charset="0"/>
              </a:rPr>
              <a:t>scatteredly present in striatum, </a:t>
            </a:r>
          </a:p>
          <a:p>
            <a:r>
              <a:rPr lang="en-US" sz="2000">
                <a:solidFill>
                  <a:srgbClr val="FFFF66"/>
                </a:solidFill>
                <a:latin typeface="Garamond" pitchFamily="18" charset="0"/>
              </a:rPr>
              <a:t>N.accumbens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581400" y="392113"/>
            <a:ext cx="51360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FF66"/>
                </a:solidFill>
                <a:latin typeface="Garamond" pitchFamily="18" charset="0"/>
              </a:rPr>
              <a:t>Cell bodies in </a:t>
            </a:r>
            <a:r>
              <a:rPr lang="en-US" sz="2000" b="1" dirty="0" err="1">
                <a:solidFill>
                  <a:srgbClr val="FFFF66"/>
                </a:solidFill>
                <a:latin typeface="Garamond" pitchFamily="18" charset="0"/>
              </a:rPr>
              <a:t>magnocellular</a:t>
            </a:r>
            <a:r>
              <a:rPr lang="en-US" sz="2000" b="1" dirty="0">
                <a:solidFill>
                  <a:srgbClr val="FFFF66"/>
                </a:solidFill>
                <a:latin typeface="Garamond" pitchFamily="18" charset="0"/>
              </a:rPr>
              <a:t> forebrain Nuclei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638800" y="1422400"/>
            <a:ext cx="8883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Garamond" pitchFamily="18" charset="0"/>
              </a:rPr>
              <a:t>System</a:t>
            </a:r>
          </a:p>
          <a:p>
            <a:endParaRPr lang="en-US" sz="2000">
              <a:latin typeface="Garamond" pitchFamily="18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895600" y="2381250"/>
            <a:ext cx="22749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Septohippocampal </a:t>
            </a:r>
          </a:p>
          <a:p>
            <a:r>
              <a:rPr lang="en-US" sz="2000" b="1">
                <a:latin typeface="Garamond" pitchFamily="18" charset="0"/>
              </a:rPr>
              <a:t>Projections   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699125" y="2449513"/>
            <a:ext cx="3228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Pons                      Thalamus</a:t>
            </a:r>
          </a:p>
          <a:p>
            <a:endParaRPr lang="en-US" sz="2000" b="1">
              <a:latin typeface="Garamond" pitchFamily="18" charset="0"/>
            </a:endParaRPr>
          </a:p>
          <a:p>
            <a:r>
              <a:rPr lang="en-US" sz="2000" b="1">
                <a:latin typeface="Garamond" pitchFamily="18" charset="0"/>
              </a:rPr>
              <a:t>                               Cortex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019800" y="914400"/>
            <a:ext cx="0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4876800" y="1828800"/>
            <a:ext cx="762000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019800" y="1905000"/>
            <a:ext cx="0" cy="609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6477000" y="2667000"/>
            <a:ext cx="914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6477000" y="2667000"/>
            <a:ext cx="1066800" cy="533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Garamond" pitchFamily="18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6200" y="2946400"/>
            <a:ext cx="36060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 b="1">
              <a:latin typeface="Garamond" pitchFamily="18" charset="0"/>
            </a:endParaRPr>
          </a:p>
          <a:p>
            <a:endParaRPr lang="en-US" sz="2000" b="1">
              <a:latin typeface="Garamond" pitchFamily="18" charset="0"/>
            </a:endParaRPr>
          </a:p>
          <a:p>
            <a:r>
              <a:rPr lang="en-US" sz="2000" b="1">
                <a:latin typeface="Garamond" pitchFamily="18" charset="0"/>
              </a:rPr>
              <a:t>- Anterior horn &amp; roots</a:t>
            </a:r>
          </a:p>
          <a:p>
            <a:r>
              <a:rPr lang="en-US" sz="2000" b="1">
                <a:latin typeface="Garamond" pitchFamily="18" charset="0"/>
              </a:rPr>
              <a:t> of spinal motorneurones</a:t>
            </a:r>
          </a:p>
          <a:p>
            <a:endParaRPr lang="en-US" sz="2000" b="1">
              <a:latin typeface="Garamond" pitchFamily="18" charset="0"/>
            </a:endParaRPr>
          </a:p>
          <a:p>
            <a:r>
              <a:rPr lang="en-US" sz="2000" b="1">
                <a:latin typeface="Garamond" pitchFamily="18" charset="0"/>
              </a:rPr>
              <a:t>- Motor nuclei of cranial nerves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52400" y="5257800"/>
            <a:ext cx="49183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- Recurrent inhibitory pathway from S. 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C9E4-7310-48B1-A535-BDAC40B35270}" type="slidenum">
              <a:rPr lang="en-US" sz="2400" smtClean="0">
                <a:latin typeface="Garamond" pitchFamily="18" charset="0"/>
              </a:rPr>
              <a:pPr/>
              <a:t>23</a:t>
            </a:fld>
            <a:endParaRPr lang="en-US" sz="2400" dirty="0">
              <a:latin typeface="Garamond" pitchFamily="18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5486400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FFFF00"/>
                </a:solidFill>
                <a:latin typeface="Garamond" pitchFamily="18" charset="0"/>
              </a:rPr>
              <a:t>Central Cholinergic Pathways</a:t>
            </a:r>
          </a:p>
          <a:p>
            <a:pPr algn="ctr"/>
            <a:r>
              <a:rPr lang="en-US" sz="2400" u="sng" dirty="0" smtClean="0">
                <a:latin typeface="Garamond" pitchFamily="18" charset="0"/>
              </a:rPr>
              <a:t>(Functional Aspects)</a:t>
            </a:r>
            <a:endParaRPr lang="en-US" sz="2400" u="sng" dirty="0">
              <a:latin typeface="Garamond" pitchFamily="18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47252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3399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CC"/>
                </a:solidFill>
                <a:latin typeface="Garamond" pitchFamily="18" charset="0"/>
              </a:rPr>
              <a:t> Arousal</a:t>
            </a:r>
          </a:p>
          <a:p>
            <a:pPr>
              <a:buClr>
                <a:srgbClr val="FF3399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CC"/>
                </a:solidFill>
                <a:latin typeface="Garamond" pitchFamily="18" charset="0"/>
              </a:rPr>
              <a:t> Learning And Short Term Memory</a:t>
            </a:r>
            <a:endParaRPr lang="en-US" sz="2400" dirty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203325" y="2759075"/>
            <a:ext cx="27840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 Senile Dementia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 Alzheimer’s Disease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914400" y="3748088"/>
            <a:ext cx="4481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3399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CC"/>
                </a:solidFill>
                <a:latin typeface="Garamond" pitchFamily="18" charset="0"/>
              </a:rPr>
              <a:t> Acetylcholine And Motor System</a:t>
            </a:r>
            <a:endParaRPr lang="en-US" sz="2400" dirty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198563" y="4206875"/>
            <a:ext cx="28931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 Parkinsonism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 Huntington’s Chorea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685D-D98E-42C7-9961-CFC4B7AAE97A}" type="slidenum">
              <a:rPr lang="en-US"/>
              <a:pPr/>
              <a:t>24</a:t>
            </a:fld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41325" y="798513"/>
            <a:ext cx="777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Renshaw cells in ventral horn of S. Cord                 Nicotinic receptors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00400" y="2133600"/>
            <a:ext cx="318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Inhibitory to motor neurons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918325" y="2093913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Excitatory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7467600" y="13716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5410200" y="1295400"/>
            <a:ext cx="106680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04800" y="3124200"/>
            <a:ext cx="2969083" cy="170386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dirty="0">
                <a:latin typeface="Georgia" pitchFamily="18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Georgia" pitchFamily="18" charset="0"/>
              </a:rPr>
              <a:t>DEMENTIA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dirty="0">
                <a:solidFill>
                  <a:srgbClr val="FF00FF"/>
                </a:solidFill>
                <a:latin typeface="Georgia" pitchFamily="18" charset="0"/>
              </a:rPr>
              <a:t> PARKINSONISM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dirty="0">
                <a:solidFill>
                  <a:srgbClr val="FF00FF"/>
                </a:solidFill>
                <a:latin typeface="Georgia" pitchFamily="18" charset="0"/>
              </a:rPr>
              <a:t> SHORT TERM MEMORY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dirty="0">
                <a:solidFill>
                  <a:srgbClr val="FF00FF"/>
                </a:solidFill>
                <a:latin typeface="Georgia" pitchFamily="18" charset="0"/>
              </a:rPr>
              <a:t> AROUSAL &amp; LEARNING</a:t>
            </a:r>
            <a:r>
              <a:rPr lang="en-US" dirty="0">
                <a:latin typeface="Georgia" pitchFamily="18" charset="0"/>
              </a:rPr>
              <a:t>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641725" y="3541713"/>
            <a:ext cx="236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(Septo hippocampal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 Connections</a:t>
            </a:r>
            <a:r>
              <a:rPr lang="en-US" b="1"/>
              <a:t>)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200400" y="4953000"/>
            <a:ext cx="208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FFFF66"/>
                </a:solidFill>
              </a:rPr>
              <a:t>RECEPTORS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165725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121275" y="465296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M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105400" y="522605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N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5562600" y="4495800"/>
            <a:ext cx="53340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080125" y="4075113"/>
            <a:ext cx="501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M1</a:t>
            </a:r>
          </a:p>
          <a:p>
            <a:r>
              <a:rPr lang="en-US" b="1"/>
              <a:t>M2</a:t>
            </a:r>
          </a:p>
          <a:p>
            <a:r>
              <a:rPr lang="en-US" b="1"/>
              <a:t>M3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080125" y="5599113"/>
            <a:ext cx="55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Nm</a:t>
            </a:r>
          </a:p>
          <a:p>
            <a:r>
              <a:rPr lang="en-US" b="1"/>
              <a:t>Nn</a:t>
            </a: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5486400" y="5562600"/>
            <a:ext cx="5334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248400"/>
            <a:ext cx="1905000" cy="457200"/>
          </a:xfrm>
        </p:spPr>
        <p:txBody>
          <a:bodyPr/>
          <a:lstStyle/>
          <a:p>
            <a:fld id="{AFBEEBA0-E844-4FE6-89CD-0FAE58F6039A}" type="slidenum">
              <a:rPr lang="en-US" b="1">
                <a:latin typeface="Garamond" pitchFamily="18" charset="0"/>
              </a:rPr>
              <a:pPr/>
              <a:t>25</a:t>
            </a:fld>
            <a:endParaRPr lang="en-US" b="1">
              <a:latin typeface="Garamond" pitchFamily="18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5226050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rgbClr val="FFCC00"/>
                </a:solidFill>
                <a:latin typeface="Garamond" pitchFamily="18" charset="0"/>
              </a:rPr>
              <a:t>GABA </a:t>
            </a:r>
            <a:r>
              <a:rPr lang="en-US" b="1" u="sng" dirty="0">
                <a:solidFill>
                  <a:srgbClr val="FFCC00"/>
                </a:solidFill>
                <a:latin typeface="Garamond" pitchFamily="18" charset="0"/>
              </a:rPr>
              <a:t>(GAMMA AMINO BUTYRIC ACID)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685315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sz="2000" b="1" dirty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>
                <a:latin typeface="Garamond" pitchFamily="18" charset="0"/>
              </a:rPr>
              <a:t> Uniformly present in brain</a:t>
            </a:r>
          </a:p>
          <a:p>
            <a:pPr>
              <a:buFont typeface="Wingdings" pitchFamily="2" charset="2"/>
              <a:buChar char="§"/>
            </a:pPr>
            <a:endParaRPr lang="en-US" sz="2000" b="1" dirty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>
                <a:latin typeface="Garamond" pitchFamily="18" charset="0"/>
              </a:rPr>
              <a:t> Synthesized from glutamate by </a:t>
            </a:r>
            <a:r>
              <a:rPr lang="en-US" sz="2000" b="1" dirty="0" err="1">
                <a:latin typeface="Garamond" pitchFamily="18" charset="0"/>
              </a:rPr>
              <a:t>glutamic</a:t>
            </a:r>
            <a:r>
              <a:rPr lang="en-US" sz="2000" b="1" dirty="0">
                <a:latin typeface="Garamond" pitchFamily="18" charset="0"/>
              </a:rPr>
              <a:t> acid </a:t>
            </a:r>
            <a:r>
              <a:rPr lang="en-US" sz="2000" b="1" dirty="0" err="1">
                <a:latin typeface="Garamond" pitchFamily="18" charset="0"/>
              </a:rPr>
              <a:t>decarboxylase</a:t>
            </a:r>
            <a:endParaRPr lang="en-US" sz="2000" b="1" dirty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000" b="1" dirty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>
                <a:latin typeface="Garamond" pitchFamily="18" charset="0"/>
              </a:rPr>
              <a:t> Action terminated by re-uptake &amp; de-</a:t>
            </a:r>
            <a:r>
              <a:rPr lang="en-US" sz="2000" b="1" dirty="0" err="1">
                <a:latin typeface="Garamond" pitchFamily="18" charset="0"/>
              </a:rPr>
              <a:t>amination</a:t>
            </a:r>
            <a:endParaRPr lang="en-US" sz="2000" b="1" dirty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000" b="1" dirty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>
                <a:latin typeface="Garamond" pitchFamily="18" charset="0"/>
              </a:rPr>
              <a:t> Receptors       GABA</a:t>
            </a:r>
            <a:r>
              <a:rPr lang="en-US" sz="2000" b="1" baseline="-25000" dirty="0">
                <a:latin typeface="Garamond" pitchFamily="18" charset="0"/>
              </a:rPr>
              <a:t>A</a:t>
            </a:r>
            <a:r>
              <a:rPr lang="en-US" sz="2000" b="1" dirty="0">
                <a:latin typeface="Garamond" pitchFamily="18" charset="0"/>
              </a:rPr>
              <a:t> &amp;  GABA</a:t>
            </a:r>
            <a:r>
              <a:rPr lang="en-US" sz="2000" b="1" baseline="-25000" dirty="0">
                <a:latin typeface="Garamond" pitchFamily="18" charset="0"/>
              </a:rPr>
              <a:t>B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>
                <a:latin typeface="Garamond" pitchFamily="18" charset="0"/>
              </a:rPr>
              <a:t> Main inhibitory neurotransmitter</a:t>
            </a:r>
          </a:p>
          <a:p>
            <a:pPr>
              <a:buFont typeface="Wingdings" pitchFamily="2" charset="2"/>
              <a:buChar char="§"/>
            </a:pPr>
            <a:endParaRPr lang="en-US" sz="2000" b="1" dirty="0">
              <a:latin typeface="Garamond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>
                <a:latin typeface="Garamond" pitchFamily="18" charset="0"/>
              </a:rPr>
              <a:t>GABA</a:t>
            </a:r>
            <a:r>
              <a:rPr lang="en-US" sz="2000" b="1" baseline="-25000" dirty="0">
                <a:latin typeface="Garamond" pitchFamily="18" charset="0"/>
              </a:rPr>
              <a:t>A</a:t>
            </a:r>
            <a:r>
              <a:rPr lang="en-US" sz="2000" b="1" dirty="0">
                <a:latin typeface="Garamond" pitchFamily="18" charset="0"/>
              </a:rPr>
              <a:t> occur </a:t>
            </a:r>
            <a:r>
              <a:rPr lang="en-US" sz="2000" b="1" dirty="0" smtClean="0">
                <a:latin typeface="Garamond" pitchFamily="18" charset="0"/>
              </a:rPr>
              <a:t>post-</a:t>
            </a:r>
            <a:r>
              <a:rPr lang="en-US" sz="2000" b="1" dirty="0" err="1" smtClean="0">
                <a:latin typeface="Garamond" pitchFamily="18" charset="0"/>
              </a:rPr>
              <a:t>synapticaly</a:t>
            </a:r>
            <a:r>
              <a:rPr lang="en-US" sz="2000" b="1" dirty="0" smtClean="0">
                <a:latin typeface="Garamond" pitchFamily="18" charset="0"/>
              </a:rPr>
              <a:t> </a:t>
            </a:r>
            <a:r>
              <a:rPr lang="en-US" sz="2000" b="1" dirty="0">
                <a:latin typeface="Garamond" pitchFamily="18" charset="0"/>
              </a:rPr>
              <a:t>coupled to </a:t>
            </a:r>
            <a:r>
              <a:rPr lang="en-US" sz="2000" b="1" dirty="0" err="1">
                <a:latin typeface="Garamond" pitchFamily="18" charset="0"/>
              </a:rPr>
              <a:t>Cl</a:t>
            </a:r>
            <a:r>
              <a:rPr lang="en-US" sz="2000" b="1" dirty="0">
                <a:latin typeface="Garamond" pitchFamily="18" charset="0"/>
              </a:rPr>
              <a:t> </a:t>
            </a:r>
            <a:r>
              <a:rPr lang="en-US" sz="2000" b="1" baseline="30000" dirty="0">
                <a:latin typeface="Garamond" pitchFamily="18" charset="0"/>
              </a:rPr>
              <a:t>- </a:t>
            </a:r>
            <a:r>
              <a:rPr lang="en-US" sz="2000" b="1" dirty="0">
                <a:latin typeface="Garamond" pitchFamily="18" charset="0"/>
              </a:rPr>
              <a:t>channels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523037" y="3733800"/>
            <a:ext cx="22990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Garamond" pitchFamily="18" charset="0"/>
              </a:rPr>
              <a:t>Excitability by </a:t>
            </a:r>
          </a:p>
          <a:p>
            <a:r>
              <a:rPr lang="en-US" sz="2000" b="1" dirty="0">
                <a:latin typeface="Garamond" pitchFamily="18" charset="0"/>
              </a:rPr>
              <a:t>Hyper polarization 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6553200" y="37338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Garamond" pitchFamily="18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1600200" y="4343400"/>
            <a:ext cx="533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Garamond" pitchFamily="18" charset="0"/>
            </a:endParaRP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21C99-84FE-447A-82A0-AA6B278C8AB0}" type="slidenum">
              <a:rPr lang="en-US"/>
              <a:pPr/>
              <a:t>26</a:t>
            </a:fld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57200" y="3810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2000"/>
              <a:t>Muscimol, a specific GABAa agonist             hyperpolarizes</a:t>
            </a:r>
          </a:p>
          <a:p>
            <a:pPr>
              <a:lnSpc>
                <a:spcPct val="140000"/>
              </a:lnSpc>
            </a:pPr>
            <a:r>
              <a:rPr lang="en-US" sz="2000"/>
              <a:t>Biccucullin, a specific antagonist                   convulsions</a:t>
            </a:r>
            <a:r>
              <a:rPr lang="en-US"/>
              <a:t> 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4800600" y="6096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4419600" y="1143000"/>
            <a:ext cx="990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457200" y="2422525"/>
            <a:ext cx="84582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Benzodiazepines                                facilitate GABA</a:t>
            </a:r>
            <a:r>
              <a:rPr lang="en-US" b="1" baseline="-25000"/>
              <a:t>A</a:t>
            </a:r>
          </a:p>
          <a:p>
            <a:r>
              <a:rPr lang="en-US" b="1"/>
              <a:t> Barbiturates                                       facilitate GABA</a:t>
            </a:r>
            <a:r>
              <a:rPr lang="en-US" b="1" baseline="-25000"/>
              <a:t>A</a:t>
            </a:r>
          </a:p>
          <a:p>
            <a:r>
              <a:rPr lang="en-US" b="1"/>
              <a:t> Picrotoxicin                                        block channels                convulsions   </a:t>
            </a:r>
          </a:p>
          <a:p>
            <a:r>
              <a:rPr lang="en-US" b="1"/>
              <a:t> </a:t>
            </a:r>
          </a:p>
          <a:p>
            <a:endParaRPr lang="en-US" b="1"/>
          </a:p>
          <a:p>
            <a:r>
              <a:rPr lang="en-US" b="1"/>
              <a:t>GABA</a:t>
            </a:r>
            <a:r>
              <a:rPr lang="en-US" b="1" baseline="-25000"/>
              <a:t>A</a:t>
            </a:r>
            <a:r>
              <a:rPr lang="en-US" b="1"/>
              <a:t>   G- protein coupled ---- pre &amp; post-synaptic inhibition by Ca++ &amp; K+</a:t>
            </a:r>
          </a:p>
          <a:p>
            <a:r>
              <a:rPr lang="en-US" b="1"/>
              <a:t>    Channel</a:t>
            </a:r>
            <a:r>
              <a:rPr lang="en-US"/>
              <a:t> 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81000" y="4724400"/>
            <a:ext cx="83058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b="1"/>
          </a:p>
          <a:p>
            <a:r>
              <a:rPr lang="en-US" sz="2400" b="1" u="sng">
                <a:solidFill>
                  <a:srgbClr val="FFFF00"/>
                </a:solidFill>
              </a:rPr>
              <a:t>GLYCINE:</a:t>
            </a:r>
            <a:r>
              <a:rPr lang="en-US" b="1"/>
              <a:t>     conc: in S. cord     - strychnine blocks glycine</a:t>
            </a:r>
          </a:p>
          <a:p>
            <a:r>
              <a:rPr lang="en-US" b="1"/>
              <a:t>                                                     </a:t>
            </a:r>
          </a:p>
          <a:p>
            <a:r>
              <a:rPr lang="en-US" b="1"/>
              <a:t>			           - Tetanus toxin block release of glycine</a:t>
            </a:r>
            <a:r>
              <a:rPr lang="en-US"/>
              <a:t> </a:t>
            </a: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2514600" y="2590800"/>
            <a:ext cx="1676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2057400" y="2895600"/>
            <a:ext cx="2133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1981200" y="3200400"/>
            <a:ext cx="2286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6324600" y="3200400"/>
            <a:ext cx="533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V="1">
            <a:off x="2133600" y="4876800"/>
            <a:ext cx="0" cy="533400"/>
          </a:xfrm>
          <a:prstGeom prst="line">
            <a:avLst/>
          </a:prstGeom>
          <a:noFill/>
          <a:ln w="9525">
            <a:solidFill>
              <a:srgbClr val="66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319-FCF9-48BE-974C-B184AB4042AE}" type="slidenum">
              <a:rPr lang="en-US"/>
              <a:pPr/>
              <a:t>27</a:t>
            </a:fld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1524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CC00"/>
                </a:solidFill>
                <a:latin typeface="Garamond" pitchFamily="18" charset="0"/>
              </a:rPr>
              <a:t>Excitatory </a:t>
            </a:r>
            <a:r>
              <a:rPr lang="en-US" sz="2800" b="1" u="sng" dirty="0" err="1" smtClean="0">
                <a:solidFill>
                  <a:srgbClr val="FFCC00"/>
                </a:solidFill>
                <a:latin typeface="Garamond" pitchFamily="18" charset="0"/>
              </a:rPr>
              <a:t>Neuro</a:t>
            </a:r>
            <a:r>
              <a:rPr lang="en-US" sz="2800" b="1" u="sng" dirty="0" smtClean="0">
                <a:solidFill>
                  <a:srgbClr val="FFCC00"/>
                </a:solidFill>
                <a:latin typeface="Garamond" pitchFamily="18" charset="0"/>
              </a:rPr>
              <a:t>-transmitters</a:t>
            </a:r>
            <a:endParaRPr lang="en-US" sz="2800" b="1" u="sng" dirty="0">
              <a:solidFill>
                <a:srgbClr val="FFCC00"/>
              </a:solidFill>
              <a:latin typeface="Garamond" pitchFamily="18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33375" y="950913"/>
            <a:ext cx="22574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/>
              <a:t> </a:t>
            </a:r>
            <a:r>
              <a:rPr lang="en-US" b="1">
                <a:solidFill>
                  <a:srgbClr val="FFFF66"/>
                </a:solidFill>
              </a:rPr>
              <a:t>GLUTAMATE</a:t>
            </a:r>
          </a:p>
          <a:p>
            <a:pPr>
              <a:buFontTx/>
              <a:buChar char="•"/>
            </a:pPr>
            <a:r>
              <a:rPr lang="en-US" b="1">
                <a:solidFill>
                  <a:srgbClr val="FFFF66"/>
                </a:solidFill>
              </a:rPr>
              <a:t> ASPARTATE</a:t>
            </a:r>
          </a:p>
          <a:p>
            <a:pPr>
              <a:buFontTx/>
              <a:buChar char="•"/>
            </a:pPr>
            <a:r>
              <a:rPr lang="en-US" b="1">
                <a:solidFill>
                  <a:srgbClr val="FFFF66"/>
                </a:solidFill>
              </a:rPr>
              <a:t> HOMOCYSTEATE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708525" y="950913"/>
            <a:ext cx="35369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Glucose                     Glutamate</a:t>
            </a:r>
          </a:p>
          <a:p>
            <a:endParaRPr lang="en-US" b="1" dirty="0"/>
          </a:p>
          <a:p>
            <a:r>
              <a:rPr lang="en-US" b="1" dirty="0"/>
              <a:t>Glutamine</a:t>
            </a:r>
          </a:p>
          <a:p>
            <a:endParaRPr lang="en-US" b="1" dirty="0"/>
          </a:p>
          <a:p>
            <a:r>
              <a:rPr lang="en-US" b="1" dirty="0"/>
              <a:t>			GAD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    		        GABA</a:t>
            </a:r>
          </a:p>
          <a:p>
            <a:r>
              <a:rPr lang="en-US" b="1" dirty="0" err="1"/>
              <a:t>Glycine</a:t>
            </a:r>
            <a:r>
              <a:rPr lang="en-US" b="1" dirty="0"/>
              <a:t>                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88925" y="2703513"/>
            <a:ext cx="158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ASPARTATE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477000" y="265113"/>
            <a:ext cx="156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Kreb’s Cycle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600200" y="4052888"/>
            <a:ext cx="323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Oxalo acetate        succinate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438400" y="3443288"/>
            <a:ext cx="156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</a:rPr>
              <a:t>Kreb’s Cycle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 rot="-405302">
            <a:off x="3509963" y="2833688"/>
            <a:ext cx="1824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>
                <a:cs typeface="Arial" charset="0"/>
              </a:rPr>
              <a:t>α</a:t>
            </a:r>
            <a:r>
              <a:rPr lang="en-US" b="1">
                <a:cs typeface="Arial" charset="0"/>
              </a:rPr>
              <a:t> oxoglutarate </a:t>
            </a:r>
            <a:endParaRPr lang="el-GR" b="1">
              <a:cs typeface="Arial" charset="0"/>
            </a:endParaRP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3276600" y="42672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867400" y="1143000"/>
            <a:ext cx="914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6172200" y="1371600"/>
            <a:ext cx="91440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H="1">
            <a:off x="5029200" y="1447800"/>
            <a:ext cx="236220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7391400" y="1447800"/>
            <a:ext cx="0" cy="1752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5867400" y="1447800"/>
            <a:ext cx="1524000" cy="2133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 rot="-3312521">
            <a:off x="5357019" y="2429669"/>
            <a:ext cx="172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err="1"/>
              <a:t>Transaminase</a:t>
            </a:r>
            <a:endParaRPr lang="en-US" b="1" dirty="0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H="1">
            <a:off x="4114800" y="3276600"/>
            <a:ext cx="22860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9" name="Arc 23"/>
          <p:cNvSpPr>
            <a:spLocks/>
          </p:cNvSpPr>
          <p:nvPr/>
        </p:nvSpPr>
        <p:spPr bwMode="auto">
          <a:xfrm flipH="1">
            <a:off x="1752600" y="3049588"/>
            <a:ext cx="1800225" cy="1370012"/>
          </a:xfrm>
          <a:custGeom>
            <a:avLst/>
            <a:gdLst>
              <a:gd name="G0" fmla="+- 3305 0 0"/>
              <a:gd name="G1" fmla="+- 21600 0 0"/>
              <a:gd name="G2" fmla="+- 21600 0 0"/>
              <a:gd name="T0" fmla="*/ 0 w 24182"/>
              <a:gd name="T1" fmla="*/ 254 h 21600"/>
              <a:gd name="T2" fmla="*/ 24182 w 24182"/>
              <a:gd name="T3" fmla="*/ 16059 h 21600"/>
              <a:gd name="T4" fmla="*/ 3305 w 2418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82" h="21600" fill="none" extrusionOk="0">
                <a:moveTo>
                  <a:pt x="0" y="254"/>
                </a:moveTo>
                <a:cubicBezTo>
                  <a:pt x="1093" y="85"/>
                  <a:pt x="2198" y="-1"/>
                  <a:pt x="3305" y="0"/>
                </a:cubicBezTo>
                <a:cubicBezTo>
                  <a:pt x="13100" y="0"/>
                  <a:pt x="21669" y="6591"/>
                  <a:pt x="24182" y="16058"/>
                </a:cubicBezTo>
              </a:path>
              <a:path w="24182" h="21600" stroke="0" extrusionOk="0">
                <a:moveTo>
                  <a:pt x="0" y="254"/>
                </a:moveTo>
                <a:cubicBezTo>
                  <a:pt x="1093" y="85"/>
                  <a:pt x="2198" y="-1"/>
                  <a:pt x="3305" y="0"/>
                </a:cubicBezTo>
                <a:cubicBezTo>
                  <a:pt x="13100" y="0"/>
                  <a:pt x="21669" y="6591"/>
                  <a:pt x="24182" y="16058"/>
                </a:cubicBezTo>
                <a:lnTo>
                  <a:pt x="3305" y="21600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746125" y="5218113"/>
            <a:ext cx="172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Transaminase</a:t>
            </a: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V="1">
            <a:off x="1371600" y="3352800"/>
            <a:ext cx="0" cy="1752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6E61-DB39-4DF5-9F60-771212251BB1}" type="slidenum">
              <a:rPr lang="en-US"/>
              <a:pPr/>
              <a:t>28</a:t>
            </a:fld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17525" y="1944688"/>
            <a:ext cx="218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folHlink"/>
                </a:solidFill>
              </a:rPr>
              <a:t>RECEPTORS: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124200" y="762000"/>
            <a:ext cx="0" cy="2819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3124200" y="762000"/>
            <a:ext cx="381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124200" y="1622425"/>
            <a:ext cx="381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124200" y="2482850"/>
            <a:ext cx="381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124200" y="3543300"/>
            <a:ext cx="381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489325" y="544513"/>
            <a:ext cx="947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NMDA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505200" y="1387475"/>
            <a:ext cx="933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AMPA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495675" y="2270125"/>
            <a:ext cx="1101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Kainate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489325" y="3287713"/>
            <a:ext cx="177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Metabotropic</a:t>
            </a:r>
          </a:p>
        </p:txBody>
      </p:sp>
      <p:sp>
        <p:nvSpPr>
          <p:cNvPr id="15374" name="AutoShape 14"/>
          <p:cNvSpPr>
            <a:spLocks/>
          </p:cNvSpPr>
          <p:nvPr/>
        </p:nvSpPr>
        <p:spPr bwMode="auto">
          <a:xfrm>
            <a:off x="4800600" y="685800"/>
            <a:ext cx="304800" cy="1981200"/>
          </a:xfrm>
          <a:prstGeom prst="rightBrace">
            <a:avLst>
              <a:gd name="adj1" fmla="val 54167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394325" y="1203325"/>
            <a:ext cx="1622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Pentameric </a:t>
            </a:r>
          </a:p>
          <a:p>
            <a:r>
              <a:rPr lang="en-US" sz="2000" b="1"/>
              <a:t>Ionotropic</a:t>
            </a:r>
          </a:p>
          <a:p>
            <a:r>
              <a:rPr lang="en-US" sz="2000" b="1"/>
              <a:t>receptors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7375525" y="1179513"/>
            <a:ext cx="160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Ligand gated</a:t>
            </a:r>
          </a:p>
          <a:p>
            <a:r>
              <a:rPr lang="en-US" b="1"/>
              <a:t>Ion channels</a:t>
            </a:r>
          </a:p>
        </p:txBody>
      </p:sp>
      <p:sp>
        <p:nvSpPr>
          <p:cNvPr id="15377" name="AutoShape 17"/>
          <p:cNvSpPr>
            <a:spLocks/>
          </p:cNvSpPr>
          <p:nvPr/>
        </p:nvSpPr>
        <p:spPr bwMode="auto">
          <a:xfrm>
            <a:off x="7239000" y="914400"/>
            <a:ext cx="152400" cy="1143000"/>
          </a:xfrm>
          <a:prstGeom prst="leftBracket">
            <a:avLst>
              <a:gd name="adj" fmla="val 625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AutoShape 18"/>
          <p:cNvSpPr>
            <a:spLocks/>
          </p:cNvSpPr>
          <p:nvPr/>
        </p:nvSpPr>
        <p:spPr bwMode="auto">
          <a:xfrm>
            <a:off x="8686800" y="838200"/>
            <a:ext cx="381000" cy="1371600"/>
          </a:xfrm>
          <a:prstGeom prst="rightBracket">
            <a:avLst>
              <a:gd name="adj" fmla="val 3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AutoShape 19"/>
          <p:cNvSpPr>
            <a:spLocks/>
          </p:cNvSpPr>
          <p:nvPr/>
        </p:nvSpPr>
        <p:spPr bwMode="auto">
          <a:xfrm>
            <a:off x="5181600" y="31242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546725" y="3367088"/>
            <a:ext cx="343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Monomeric G-protein coupled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533400" y="5029200"/>
            <a:ext cx="106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folHlink"/>
                </a:solidFill>
              </a:rPr>
              <a:t>SITES</a:t>
            </a: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2733675" y="2209800"/>
            <a:ext cx="381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1752600" y="4648200"/>
            <a:ext cx="0" cy="1371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1730375" y="4648200"/>
            <a:ext cx="381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1752600" y="5257800"/>
            <a:ext cx="381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1752600" y="5997575"/>
            <a:ext cx="381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270125" y="4430713"/>
            <a:ext cx="1312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C. Cortex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286000" y="5089525"/>
            <a:ext cx="182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Basal ganglia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2286000" y="5775325"/>
            <a:ext cx="242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Sensory Pathways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0198-196D-4C2A-9689-442D839BD051}" type="slidenum">
              <a:rPr lang="en-US"/>
              <a:pPr/>
              <a:t>29</a:t>
            </a:fld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17525" y="304800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folHlink"/>
                </a:solidFill>
              </a:rPr>
              <a:t>AGONIST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17525" y="801688"/>
            <a:ext cx="1573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D- Serine</a:t>
            </a:r>
          </a:p>
          <a:p>
            <a:r>
              <a:rPr lang="en-US" sz="2400" b="1"/>
              <a:t>Spermine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370513" y="304800"/>
            <a:ext cx="240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folHlink"/>
                </a:solidFill>
              </a:rPr>
              <a:t>ANTAGONISTS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486400" y="838200"/>
            <a:ext cx="2112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Phosphonate</a:t>
            </a:r>
          </a:p>
          <a:p>
            <a:r>
              <a:rPr lang="en-US" sz="2400" b="1"/>
              <a:t>Analogues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33400" y="1752600"/>
            <a:ext cx="3471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folHlink"/>
                </a:solidFill>
              </a:rPr>
              <a:t>CHANNEL BLOCKERS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33400" y="2057400"/>
            <a:ext cx="29114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Dizocilpine</a:t>
            </a:r>
          </a:p>
          <a:p>
            <a:r>
              <a:rPr lang="en-US" sz="2400" b="1"/>
              <a:t>Phencyclidine</a:t>
            </a:r>
          </a:p>
          <a:p>
            <a:r>
              <a:rPr lang="en-US" sz="2400" b="1"/>
              <a:t>Ketamine</a:t>
            </a:r>
          </a:p>
          <a:p>
            <a:r>
              <a:rPr lang="en-US" sz="2400" b="1"/>
              <a:t>Dextromethorphan</a:t>
            </a:r>
          </a:p>
          <a:p>
            <a:r>
              <a:rPr lang="en-US" sz="2400" b="1"/>
              <a:t>Mg</a:t>
            </a:r>
            <a:r>
              <a:rPr lang="en-US" sz="2400" b="1" baseline="30000"/>
              <a:t>+2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33400" y="3962400"/>
            <a:ext cx="309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folHlink"/>
                </a:solidFill>
              </a:rPr>
              <a:t>FUNCTIONAL ROLE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886200" y="3200400"/>
            <a:ext cx="0" cy="2209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3581400" y="4343400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3879850" y="3200400"/>
            <a:ext cx="228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886200" y="4343400"/>
            <a:ext cx="228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871913" y="5375275"/>
            <a:ext cx="228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175125" y="2906713"/>
            <a:ext cx="2955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SYNAPTIC PLASTCITY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149725" y="4114800"/>
            <a:ext cx="2301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EXCITOTOXICITY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191000" y="5165725"/>
            <a:ext cx="3941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PATHOGENESIS OF EPILEPSY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251325" y="3287713"/>
            <a:ext cx="2982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                Hippocampus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241925" y="4354513"/>
            <a:ext cx="3825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Neuronal death can occur due</a:t>
            </a:r>
          </a:p>
          <a:p>
            <a:r>
              <a:rPr lang="en-US" sz="2000" b="1"/>
              <a:t>To glutamate Ca</a:t>
            </a:r>
            <a:r>
              <a:rPr lang="en-US" sz="2000" b="1" baseline="30000"/>
              <a:t>++</a:t>
            </a:r>
            <a:r>
              <a:rPr lang="en-US" sz="2000" b="1"/>
              <a:t> etc 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5394325" y="5573713"/>
            <a:ext cx="143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Felbamate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12725" y="5751513"/>
            <a:ext cx="52530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NMDA: N-methyl-D-Aspartate</a:t>
            </a:r>
          </a:p>
          <a:p>
            <a:r>
              <a:rPr lang="en-US" b="1"/>
              <a:t>AMPA: </a:t>
            </a:r>
            <a:r>
              <a:rPr lang="el-GR" b="1">
                <a:cs typeface="Arial" charset="0"/>
              </a:rPr>
              <a:t>α</a:t>
            </a:r>
            <a:r>
              <a:rPr lang="en-US" b="1">
                <a:cs typeface="Arial" charset="0"/>
              </a:rPr>
              <a:t>-Amino-3 hydroxy-5 methyl- Isoxazole</a:t>
            </a:r>
          </a:p>
          <a:p>
            <a:r>
              <a:rPr lang="en-US" b="1">
                <a:cs typeface="Arial" charset="0"/>
              </a:rPr>
              <a:t>KAINATE: Compound isolated from seaweed </a:t>
            </a:r>
            <a:endParaRPr lang="el-GR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C0C1-7B3C-4B39-B6E7-FA812FA5EBD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95400" y="2667000"/>
            <a:ext cx="6934200" cy="3785652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Prayer is not a 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"spare wheel"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that you pull out when in trouble, but it is a 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"steering wheel"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that directs the right path throughout.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457200"/>
            <a:ext cx="3429000" cy="16312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b">
            <a:spAutoFit/>
          </a:bodyPr>
          <a:lstStyle/>
          <a:p>
            <a:pPr lvl="0" algn="ctr"/>
            <a:endParaRPr lang="en-US" i="1" u="sng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en-US" sz="3200" b="1" i="1" u="sng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WORDS OF WISDOM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AF12-88ED-48A0-830F-A24823EA2229}" type="slidenum">
              <a:rPr lang="en-US"/>
              <a:pPr/>
              <a:t>30</a:t>
            </a:fld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219200" y="457200"/>
            <a:ext cx="5984395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u="sng" dirty="0">
                <a:solidFill>
                  <a:srgbClr val="FFFF00"/>
                </a:solidFill>
                <a:latin typeface="Garamond" pitchFamily="18" charset="0"/>
              </a:rPr>
              <a:t>CENTRAL </a:t>
            </a:r>
            <a:r>
              <a:rPr lang="en-US" sz="2800" u="sng" dirty="0" smtClean="0">
                <a:solidFill>
                  <a:srgbClr val="FFFF00"/>
                </a:solidFill>
                <a:latin typeface="Garamond" pitchFamily="18" charset="0"/>
              </a:rPr>
              <a:t>GABA-ERGIC </a:t>
            </a:r>
            <a:r>
              <a:rPr lang="en-US" sz="2800" u="sng" dirty="0">
                <a:solidFill>
                  <a:srgbClr val="FFFF00"/>
                </a:solidFill>
                <a:latin typeface="Garamond" pitchFamily="18" charset="0"/>
              </a:rPr>
              <a:t>PATHWAYS</a:t>
            </a:r>
          </a:p>
          <a:p>
            <a:pPr algn="ctr"/>
            <a:r>
              <a:rPr lang="en-US" sz="2800" u="sng" dirty="0">
                <a:solidFill>
                  <a:srgbClr val="FFFF00"/>
                </a:solidFill>
                <a:latin typeface="Garamond" pitchFamily="18" charset="0"/>
              </a:rPr>
              <a:t>(FUNCTIONAL ASPECTS)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162050" y="1552575"/>
            <a:ext cx="3915367" cy="1631216"/>
          </a:xfrm>
          <a:prstGeom prst="rect">
            <a:avLst/>
          </a:prstGeom>
          <a:solidFill>
            <a:schemeClr val="tx2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3399"/>
              </a:buCl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CC"/>
                </a:solidFill>
              </a:rPr>
              <a:t> </a:t>
            </a:r>
            <a:r>
              <a:rPr lang="en-US" sz="2400" dirty="0" smtClean="0">
                <a:solidFill>
                  <a:srgbClr val="FFFFCC"/>
                </a:solidFill>
                <a:latin typeface="Garamond" pitchFamily="18" charset="0"/>
              </a:rPr>
              <a:t>Site</a:t>
            </a:r>
          </a:p>
          <a:p>
            <a:pPr>
              <a:buClr>
                <a:srgbClr val="FF3399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CC"/>
                </a:solidFill>
                <a:latin typeface="Garamond" pitchFamily="18" charset="0"/>
              </a:rPr>
              <a:t> Types Of Receptors</a:t>
            </a:r>
          </a:p>
          <a:p>
            <a:pPr>
              <a:buClr>
                <a:srgbClr val="FF3399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CC"/>
                </a:solidFill>
                <a:latin typeface="Garamond" pitchFamily="18" charset="0"/>
              </a:rPr>
              <a:t> Mode Of Action Of GABA</a:t>
            </a:r>
          </a:p>
          <a:p>
            <a:pPr>
              <a:buClr>
                <a:srgbClr val="FF3399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CC"/>
                </a:solidFill>
                <a:latin typeface="Garamond" pitchFamily="18" charset="0"/>
              </a:rPr>
              <a:t> Supra Molecular Complex</a:t>
            </a:r>
            <a:endParaRPr lang="en-US" sz="2400" dirty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143000" y="3581400"/>
            <a:ext cx="3886200" cy="19389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GABA Receptor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 Benzodiazepine Receptor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 Chloride Channel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 Binding Site For </a:t>
            </a:r>
            <a:r>
              <a:rPr lang="en-US" sz="2400" dirty="0" err="1" smtClean="0">
                <a:latin typeface="Garamond" pitchFamily="18" charset="0"/>
              </a:rPr>
              <a:t>Picrotoxin</a:t>
            </a:r>
            <a:endParaRPr lang="en-US" sz="2400" dirty="0" smtClean="0">
              <a:latin typeface="Garamond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 Site For Barbiturates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295400" y="6019800"/>
            <a:ext cx="273183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Clr>
                <a:srgbClr val="FF3399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rgbClr val="FFFFCC"/>
                </a:solidFill>
                <a:latin typeface="Garamond" pitchFamily="18" charset="0"/>
              </a:rPr>
              <a:t> </a:t>
            </a:r>
            <a:r>
              <a:rPr lang="en-US" sz="2400" dirty="0" smtClean="0">
                <a:solidFill>
                  <a:srgbClr val="FFFFCC"/>
                </a:solidFill>
                <a:latin typeface="Garamond" pitchFamily="18" charset="0"/>
              </a:rPr>
              <a:t>Function In Brain </a:t>
            </a:r>
            <a:endParaRPr lang="en-US" sz="2400" dirty="0">
              <a:solidFill>
                <a:srgbClr val="FFFFCC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B286-527E-42CB-B9EE-AB9346A05FFD}" type="slidenum">
              <a:rPr lang="en-US"/>
              <a:pPr/>
              <a:t>31</a:t>
            </a:fld>
            <a:endParaRPr lang="en-US"/>
          </a:p>
        </p:txBody>
      </p:sp>
      <p:sp>
        <p:nvSpPr>
          <p:cNvPr id="54276" name="WordArt 4"/>
          <p:cNvSpPr>
            <a:spLocks noChangeArrowheads="1" noChangeShapeType="1" noTextEdit="1"/>
          </p:cNvSpPr>
          <p:nvPr/>
        </p:nvSpPr>
        <p:spPr bwMode="auto">
          <a:xfrm>
            <a:off x="1023938" y="2479675"/>
            <a:ext cx="7096125" cy="18970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8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Monotype Corsiva"/>
              </a:rPr>
              <a:t>Thats All for Today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C3A0-6975-4669-BBA5-713410E2A57D}" type="slidenum">
              <a:rPr lang="en-US"/>
              <a:pPr/>
              <a:t>4</a:t>
            </a:fld>
            <a:endParaRPr lang="en-US"/>
          </a:p>
        </p:txBody>
      </p: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533400" y="762000"/>
            <a:ext cx="8153400" cy="16335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Central    Neurotransmitters </a:t>
            </a:r>
          </a:p>
        </p:txBody>
      </p:sp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1066800" y="4343400"/>
            <a:ext cx="7848600" cy="1855788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48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Monotype Corsiva"/>
              </a:rPr>
              <a:t>Central Neurotransmission</a:t>
            </a:r>
          </a:p>
        </p:txBody>
      </p:sp>
      <p:sp>
        <p:nvSpPr>
          <p:cNvPr id="30727" name="WordArt 7"/>
          <p:cNvSpPr>
            <a:spLocks noChangeArrowheads="1" noChangeShapeType="1" noTextEdit="1"/>
          </p:cNvSpPr>
          <p:nvPr/>
        </p:nvSpPr>
        <p:spPr bwMode="auto">
          <a:xfrm>
            <a:off x="4114800" y="2286000"/>
            <a:ext cx="2590800" cy="16922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And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B847-BD50-492C-A87D-24117D11D6A6}" type="slidenum">
              <a:rPr lang="en-US"/>
              <a:pPr/>
              <a:t>5</a:t>
            </a:fld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2206625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>
              <a:buFont typeface="Wingdings" pitchFamily="2" charset="2"/>
              <a:buNone/>
            </a:pPr>
            <a:endParaRPr lang="en-US" sz="2800" b="1"/>
          </a:p>
          <a:p>
            <a:pPr>
              <a:buFont typeface="Wingdings" pitchFamily="2" charset="2"/>
              <a:buNone/>
            </a:pPr>
            <a:r>
              <a:rPr lang="en-US" sz="2800" b="1"/>
              <a:t>   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43000" y="1371600"/>
            <a:ext cx="670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04800" y="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sz="2800" b="1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sz="2400" b="1" u="sng">
              <a:solidFill>
                <a:srgbClr val="FFFF00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57200" y="1066800"/>
            <a:ext cx="8458200" cy="5139869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G Times" pitchFamily="18" charset="0"/>
              </a:rPr>
              <a:t>Neurotransmitter</a:t>
            </a:r>
            <a:r>
              <a:rPr lang="en-US" b="1" dirty="0">
                <a:latin typeface="CG Times" pitchFamily="18" charset="0"/>
              </a:rPr>
              <a:t> </a:t>
            </a:r>
            <a:endParaRPr lang="en-US" b="1" dirty="0" smtClean="0">
              <a:latin typeface="CG Times" pitchFamily="18" charset="0"/>
            </a:endParaRPr>
          </a:p>
          <a:p>
            <a:r>
              <a:rPr lang="en-US" sz="2000" dirty="0" smtClean="0">
                <a:latin typeface="CG Times" pitchFamily="18" charset="0"/>
              </a:rPr>
              <a:t>is </a:t>
            </a:r>
            <a:r>
              <a:rPr lang="en-US" sz="2000" dirty="0">
                <a:latin typeface="CG Times" pitchFamily="18" charset="0"/>
              </a:rPr>
              <a:t>a substance used by nerve cells to communicate with each other</a:t>
            </a:r>
            <a:r>
              <a:rPr lang="en-US" sz="2000" dirty="0"/>
              <a:t>.</a:t>
            </a:r>
          </a:p>
          <a:p>
            <a:endParaRPr lang="en-US" b="1" dirty="0">
              <a:solidFill>
                <a:schemeClr val="hlink"/>
              </a:solidFill>
            </a:endParaRPr>
          </a:p>
          <a:p>
            <a:endParaRPr lang="en-US" b="1" dirty="0">
              <a:solidFill>
                <a:schemeClr val="hlink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2000" dirty="0">
                <a:solidFill>
                  <a:srgbClr val="FF00FF"/>
                </a:solidFill>
              </a:rPr>
              <a:t>“ </a:t>
            </a:r>
            <a:r>
              <a:rPr lang="en-US" sz="2000" dirty="0">
                <a:solidFill>
                  <a:srgbClr val="FFFF00"/>
                </a:solidFill>
              </a:rPr>
              <a:t>Directed” Neurotransmitters                Acetylcholine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solidFill>
                  <a:srgbClr val="FFFF00"/>
                </a:solidFill>
              </a:rPr>
              <a:t>“ Non- directed” Neurotransmitters             Hormones etc</a:t>
            </a:r>
          </a:p>
          <a:p>
            <a:pPr>
              <a:lnSpc>
                <a:spcPct val="200000"/>
              </a:lnSpc>
            </a:pPr>
            <a:endParaRPr lang="en-US" sz="2000" dirty="0">
              <a:solidFill>
                <a:srgbClr val="FFFF00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/>
              <a:t>1960s </a:t>
            </a:r>
            <a:r>
              <a:rPr lang="en-US" dirty="0" err="1"/>
              <a:t>Falck</a:t>
            </a:r>
            <a:r>
              <a:rPr lang="en-US" dirty="0"/>
              <a:t> &amp; </a:t>
            </a:r>
            <a:r>
              <a:rPr lang="en-US" dirty="0" err="1"/>
              <a:t>Hillarp</a:t>
            </a:r>
            <a:r>
              <a:rPr lang="en-US" dirty="0"/>
              <a:t> could trace the  neural pathways by Fluorescent technique</a:t>
            </a:r>
            <a:r>
              <a:rPr lang="en-US" sz="1600" b="1" dirty="0"/>
              <a:t>.</a:t>
            </a:r>
          </a:p>
          <a:p>
            <a:pPr>
              <a:lnSpc>
                <a:spcPct val="200000"/>
              </a:lnSpc>
            </a:pPr>
            <a:endParaRPr lang="en-US" sz="2000" b="1" u="sng" dirty="0">
              <a:solidFill>
                <a:srgbClr val="FFFF00"/>
              </a:solidFill>
            </a:endParaRPr>
          </a:p>
          <a:p>
            <a:endParaRPr lang="en-US" sz="2000" b="1" u="sng" dirty="0">
              <a:solidFill>
                <a:srgbClr val="FFFF00"/>
              </a:solidFill>
            </a:endParaRPr>
          </a:p>
          <a:p>
            <a:endParaRPr lang="en-US" sz="2800" b="1" dirty="0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114800" y="2819400"/>
            <a:ext cx="76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572000" y="34290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b"/>
          <a:lstStyle/>
          <a:p>
            <a:r>
              <a:rPr lang="en-US" sz="3200" u="sng" dirty="0" smtClean="0">
                <a:solidFill>
                  <a:srgbClr val="FFFF00"/>
                </a:solidFill>
                <a:latin typeface="Georgia" pitchFamily="18" charset="0"/>
              </a:rPr>
              <a:t>Identification Of Neurotransmitters</a:t>
            </a:r>
            <a:r>
              <a:rPr lang="en-US" sz="3200" u="sng" dirty="0" smtClean="0">
                <a:solidFill>
                  <a:srgbClr val="FFFF00"/>
                </a:solidFill>
              </a:rPr>
              <a:t/>
            </a:r>
            <a:br>
              <a:rPr lang="en-US" sz="3200" u="sng" dirty="0" smtClean="0">
                <a:solidFill>
                  <a:srgbClr val="FFFF00"/>
                </a:solidFill>
              </a:rPr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dirty="0" smtClean="0">
                <a:solidFill>
                  <a:srgbClr val="FFFFFF"/>
                </a:solidFill>
              </a:rPr>
              <a:t>(Suspected neurotransmitter substance)</a:t>
            </a:r>
            <a:endParaRPr lang="en-US" b="1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latin typeface="Garamond" pitchFamily="18" charset="0"/>
                <a:cs typeface="Arial" charset="0"/>
              </a:rPr>
              <a:t>1. It must be present in nerve terminals.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latin typeface="Garamond" pitchFamily="18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latin typeface="Garamond" pitchFamily="18" charset="0"/>
                <a:cs typeface="Arial" charset="0"/>
              </a:rPr>
              <a:t>2.  Nerve cell (neuron) must be capable of making</a:t>
            </a:r>
            <a:br>
              <a:rPr lang="en-US" sz="2400" dirty="0" smtClean="0">
                <a:latin typeface="Garamond" pitchFamily="18" charset="0"/>
                <a:cs typeface="Arial" charset="0"/>
              </a:rPr>
            </a:br>
            <a:r>
              <a:rPr lang="en-US" sz="2400" dirty="0" smtClean="0">
                <a:latin typeface="Garamond" pitchFamily="18" charset="0"/>
                <a:cs typeface="Arial" charset="0"/>
              </a:rPr>
              <a:t>  &amp; accumulating the substance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latin typeface="Garamond" pitchFamily="18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latin typeface="Garamond" pitchFamily="18" charset="0"/>
                <a:cs typeface="Arial" charset="0"/>
              </a:rPr>
              <a:t>3. Neuron must be capable of inactivating it. 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latin typeface="Garamond" pitchFamily="18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latin typeface="Garamond" pitchFamily="18" charset="0"/>
                <a:cs typeface="Arial" charset="0"/>
              </a:rPr>
              <a:t>4. Substance must be released on stimulation</a:t>
            </a:r>
          </a:p>
          <a:p>
            <a:endParaRPr lang="en-US" sz="2400" dirty="0">
              <a:latin typeface="Garamond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C0C1-7B3C-4B39-B6E7-FA812FA5EB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CD32-100F-4E86-89C0-F4E4F8A4E17B}" type="slidenum">
              <a:rPr lang="en-US"/>
              <a:pPr/>
              <a:t>7</a:t>
            </a:fld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04800" y="685800"/>
            <a:ext cx="86106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Georgia" pitchFamily="18" charset="0"/>
              </a:rPr>
              <a:t>5.  Exogenous application of substance must mimic the nerve </a:t>
            </a:r>
          </a:p>
          <a:p>
            <a:r>
              <a:rPr lang="en-US" sz="2000" dirty="0">
                <a:latin typeface="Georgia" pitchFamily="18" charset="0"/>
              </a:rPr>
              <a:t>    </a:t>
            </a:r>
            <a:r>
              <a:rPr lang="en-US" sz="2000" dirty="0" smtClean="0">
                <a:latin typeface="Georgia" pitchFamily="18" charset="0"/>
              </a:rPr>
              <a:t>stimulation (synaptic </a:t>
            </a:r>
            <a:r>
              <a:rPr lang="en-US" sz="2000" dirty="0" err="1" smtClean="0">
                <a:latin typeface="Georgia" pitchFamily="18" charset="0"/>
              </a:rPr>
              <a:t>mimickery</a:t>
            </a:r>
            <a:r>
              <a:rPr lang="en-US" sz="2000" dirty="0" smtClean="0">
                <a:latin typeface="Georgia" pitchFamily="18" charset="0"/>
              </a:rPr>
              <a:t>)</a:t>
            </a:r>
            <a:endParaRPr lang="en-US" sz="2000" dirty="0">
              <a:latin typeface="Georgia" pitchFamily="18" charset="0"/>
            </a:endParaRPr>
          </a:p>
          <a:p>
            <a:endParaRPr lang="en-US" sz="2000" dirty="0">
              <a:latin typeface="Georgia" pitchFamily="18" charset="0"/>
            </a:endParaRPr>
          </a:p>
          <a:p>
            <a:endParaRPr lang="en-US" sz="2000" dirty="0">
              <a:latin typeface="Georgia" pitchFamily="18" charset="0"/>
            </a:endParaRPr>
          </a:p>
          <a:p>
            <a:endParaRPr lang="en-US" sz="2000" dirty="0">
              <a:latin typeface="Georgia" pitchFamily="18" charset="0"/>
            </a:endParaRPr>
          </a:p>
          <a:p>
            <a:endParaRPr lang="en-US" sz="2000" dirty="0">
              <a:latin typeface="Georgia" pitchFamily="18" charset="0"/>
            </a:endParaRPr>
          </a:p>
          <a:p>
            <a:r>
              <a:rPr lang="en-US" sz="2000" dirty="0">
                <a:latin typeface="Georgia" pitchFamily="18" charset="0"/>
              </a:rPr>
              <a:t>6. Drug with known effect on enzymes &amp; receptors for the </a:t>
            </a:r>
            <a:br>
              <a:rPr lang="en-US" sz="2000" dirty="0">
                <a:latin typeface="Georgia" pitchFamily="18" charset="0"/>
              </a:rPr>
            </a:br>
            <a:r>
              <a:rPr lang="en-US" sz="2000" dirty="0">
                <a:latin typeface="Georgia" pitchFamily="18" charset="0"/>
              </a:rPr>
              <a:t>   proposed transmitter must effect the nerve stimulated response</a:t>
            </a:r>
            <a:br>
              <a:rPr lang="en-US" sz="2000" dirty="0">
                <a:latin typeface="Georgia" pitchFamily="18" charset="0"/>
              </a:rPr>
            </a:br>
            <a:r>
              <a:rPr lang="en-US" sz="2000" dirty="0">
                <a:latin typeface="Georgia" pitchFamily="18" charset="0"/>
              </a:rPr>
              <a:t>   in a predictable manner.</a:t>
            </a:r>
          </a:p>
          <a:p>
            <a:r>
              <a:rPr lang="en-US" sz="2000" dirty="0">
                <a:latin typeface="Georgia" pitchFamily="18" charset="0"/>
              </a:rPr>
              <a:t> </a:t>
            </a:r>
          </a:p>
          <a:p>
            <a:endParaRPr lang="en-US" sz="2000" dirty="0">
              <a:latin typeface="Georgia" pitchFamily="18" charset="0"/>
            </a:endParaRPr>
          </a:p>
          <a:p>
            <a:r>
              <a:rPr lang="en-US" sz="2000" dirty="0">
                <a:latin typeface="Georgia" pitchFamily="18" charset="0"/>
              </a:rPr>
              <a:t>7. With “</a:t>
            </a:r>
            <a:r>
              <a:rPr lang="en-US" sz="2000" dirty="0" err="1">
                <a:latin typeface="Georgia" pitchFamily="18" charset="0"/>
              </a:rPr>
              <a:t>immuno</a:t>
            </a:r>
            <a:r>
              <a:rPr lang="en-US" sz="2000" dirty="0">
                <a:latin typeface="Georgia" pitchFamily="18" charset="0"/>
              </a:rPr>
              <a:t> </a:t>
            </a:r>
            <a:r>
              <a:rPr lang="en-US" sz="2000" dirty="0" err="1">
                <a:latin typeface="Georgia" pitchFamily="18" charset="0"/>
              </a:rPr>
              <a:t>cytochemistry</a:t>
            </a:r>
            <a:r>
              <a:rPr lang="en-US" sz="2000" dirty="0">
                <a:latin typeface="Georgia" pitchFamily="18" charset="0"/>
              </a:rPr>
              <a:t>” substance can be labeled</a:t>
            </a:r>
            <a:br>
              <a:rPr lang="en-US" sz="2000" dirty="0">
                <a:latin typeface="Georgia" pitchFamily="18" charset="0"/>
              </a:rPr>
            </a:br>
            <a:r>
              <a:rPr lang="en-US" sz="2000" dirty="0">
                <a:latin typeface="Georgia" pitchFamily="18" charset="0"/>
              </a:rPr>
              <a:t>   in the regions suspected.</a:t>
            </a:r>
          </a:p>
          <a:p>
            <a:endParaRPr lang="en-US" sz="2000" dirty="0">
              <a:latin typeface="Georgia" pitchFamily="18" charset="0"/>
            </a:endParaRPr>
          </a:p>
          <a:p>
            <a:endParaRPr lang="en-US" sz="2000" dirty="0">
              <a:latin typeface="Georgia" pitchFamily="18" charset="0"/>
            </a:endParaRPr>
          </a:p>
          <a:p>
            <a:r>
              <a:rPr lang="en-US" sz="2000" dirty="0">
                <a:latin typeface="Georgia" pitchFamily="18" charset="0"/>
              </a:rPr>
              <a:t>8. Selective Pharmacologic antagonism further confirms </a:t>
            </a:r>
            <a:br>
              <a:rPr lang="en-US" sz="2000" dirty="0">
                <a:latin typeface="Georgia" pitchFamily="18" charset="0"/>
              </a:rPr>
            </a:br>
            <a:r>
              <a:rPr lang="en-US" sz="2000" dirty="0">
                <a:latin typeface="Georgia" pitchFamily="18" charset="0"/>
              </a:rPr>
              <a:t>   the presence of a specific transmitter</a:t>
            </a:r>
            <a:endParaRPr lang="en-US" sz="2000" dirty="0">
              <a:solidFill>
                <a:srgbClr val="FFFFFF"/>
              </a:solidFill>
              <a:latin typeface="Georgia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2E96-DD5F-4E53-A747-5DB79012760F}" type="slidenum">
              <a:rPr lang="en-US"/>
              <a:pPr/>
              <a:t>8</a:t>
            </a:fld>
            <a:endParaRPr lang="en-US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u="sng" dirty="0">
                <a:solidFill>
                  <a:srgbClr val="66FF33"/>
                </a:solidFill>
                <a:latin typeface="Times" pitchFamily="18" charset="0"/>
              </a:rPr>
              <a:t>SOME IMPORTANT TERMS &amp; FACTS</a:t>
            </a:r>
          </a:p>
          <a:p>
            <a:pPr>
              <a:spcBef>
                <a:spcPct val="50000"/>
              </a:spcBef>
            </a:pPr>
            <a:endParaRPr lang="en-US" sz="2000" dirty="0"/>
          </a:p>
          <a:p>
            <a:pPr>
              <a:spcBef>
                <a:spcPct val="50000"/>
              </a:spcBef>
            </a:pPr>
            <a:r>
              <a:rPr lang="en-US" sz="2000" dirty="0">
                <a:latin typeface="Georgia" pitchFamily="18" charset="0"/>
              </a:rPr>
              <a:t>NEUROMODULATION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Georgia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Georgia" pitchFamily="18" charset="0"/>
              </a:rPr>
              <a:t>NEUROPLASTICITY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Georgia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Georgia" pitchFamily="18" charset="0"/>
              </a:rPr>
              <a:t>NEUROTROPHIC CHANGES 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Georgia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66FF33"/>
                </a:solidFill>
                <a:latin typeface="Georgia" pitchFamily="18" charset="0"/>
              </a:rPr>
              <a:t>EXCITOTOXICITY / Neurotoxicity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Georgia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Georgia" pitchFamily="18" charset="0"/>
              </a:rPr>
              <a:t>NEUROGLIAL CELLS / TISSUE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Georgia" pitchFamily="18" charset="0"/>
              </a:rPr>
              <a:t>(ASTROCYTES)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68B7-A882-4992-A626-387C98BB97A1}" type="slidenum">
              <a:rPr lang="en-US"/>
              <a:pPr/>
              <a:t>9</a:t>
            </a:fld>
            <a:endParaRPr lang="en-US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81000" y="381001"/>
            <a:ext cx="8337550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Times" pitchFamily="18" charset="0"/>
              </a:rPr>
              <a:t>Central  Neurotransmitters</a:t>
            </a:r>
            <a:r>
              <a:rPr lang="en-US" sz="2800" b="1" u="sng" dirty="0" smtClean="0">
                <a:solidFill>
                  <a:srgbClr val="FFFF00"/>
                </a:solidFill>
              </a:rPr>
              <a:t> 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numCol="2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FFFF00"/>
                </a:solidFill>
                <a:latin typeface="CG Times" pitchFamily="18" charset="0"/>
              </a:rPr>
              <a:t>BIOGENIC AMINES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/>
              <a:t>Acetylcholine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err="1" smtClean="0"/>
              <a:t>Norepinephrine</a:t>
            </a:r>
            <a:endParaRPr lang="en-US" sz="2000" dirty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/>
              <a:t>Epinephrine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/>
              <a:t>Dopamine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/>
              <a:t>Serotonin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/>
              <a:t>Histamine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FF00"/>
                </a:solidFill>
                <a:latin typeface="CG Times" pitchFamily="18" charset="0"/>
              </a:rPr>
              <a:t>AMINO </a:t>
            </a:r>
            <a:r>
              <a:rPr lang="en-US" sz="2000" b="1" dirty="0">
                <a:solidFill>
                  <a:srgbClr val="FFFF00"/>
                </a:solidFill>
                <a:latin typeface="CG Times" pitchFamily="18" charset="0"/>
              </a:rPr>
              <a:t>ACIDS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GABA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Glutamate </a:t>
            </a:r>
            <a:r>
              <a:rPr lang="en-US" dirty="0" err="1"/>
              <a:t>Glycine</a:t>
            </a:r>
            <a:endParaRPr lang="en-US" dirty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dirty="0" err="1"/>
              <a:t>Aspartate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sz="2000" b="1" dirty="0" smtClean="0">
              <a:solidFill>
                <a:srgbClr val="FFFF00"/>
              </a:solidFill>
              <a:latin typeface="CG Times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000" b="1" dirty="0" smtClean="0">
              <a:solidFill>
                <a:srgbClr val="FFFF00"/>
              </a:solidFill>
              <a:latin typeface="CG Times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FF00"/>
                </a:solidFill>
                <a:latin typeface="CG Times" pitchFamily="18" charset="0"/>
              </a:rPr>
              <a:t>NUCLEOTIDES &amp; NUCLEOSIDES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dirty="0" smtClean="0"/>
              <a:t>Adenosine</a:t>
            </a:r>
            <a:endParaRPr lang="en-US" dirty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dirty="0"/>
              <a:t>ATP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line theme-2">
  <a:themeElements>
    <a:clrScheme name="AnimatedBlueLin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nimatedBlueLine">
      <a:majorFont>
        <a:latin typeface="Swis721 Ex BT"/>
        <a:ea typeface=""/>
        <a:cs typeface=""/>
      </a:majorFont>
      <a:minorFont>
        <a:latin typeface="Swis721 Ex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imatedBlueLin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BlueLin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BlueLin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BlueLin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BlueLi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BlueLi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BlueLi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line theme-2</Template>
  <TotalTime>1613</TotalTime>
  <Words>1325</Words>
  <Application>Microsoft PowerPoint</Application>
  <PresentationFormat>On-screen Show (4:3)</PresentationFormat>
  <Paragraphs>415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blue line theme-2</vt:lpstr>
      <vt:lpstr>Slide 1</vt:lpstr>
      <vt:lpstr>Slide 2</vt:lpstr>
      <vt:lpstr>Slide 3</vt:lpstr>
      <vt:lpstr>Slide 4</vt:lpstr>
      <vt:lpstr>Slide 5</vt:lpstr>
      <vt:lpstr>Identification Of Neurotransmitters </vt:lpstr>
      <vt:lpstr>Slide 7</vt:lpstr>
      <vt:lpstr>Slide 8</vt:lpstr>
      <vt:lpstr>Slide 9</vt:lpstr>
      <vt:lpstr>Neurotransmitters</vt:lpstr>
      <vt:lpstr>Slide 11</vt:lpstr>
      <vt:lpstr>Slide 12</vt:lpstr>
      <vt:lpstr>Slide 13</vt:lpstr>
      <vt:lpstr>BLOOD  PRESSURE  REGULATION 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AMC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salman bakhtiar</dc:creator>
  <cp:lastModifiedBy>Prof Dr M Munir</cp:lastModifiedBy>
  <cp:revision>225</cp:revision>
  <dcterms:created xsi:type="dcterms:W3CDTF">2005-08-17T03:20:32Z</dcterms:created>
  <dcterms:modified xsi:type="dcterms:W3CDTF">2012-10-16T16:08:53Z</dcterms:modified>
</cp:coreProperties>
</file>