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9"/>
  </p:notesMasterIdLst>
  <p:sldIdLst>
    <p:sldId id="256" r:id="rId2"/>
    <p:sldId id="337" r:id="rId3"/>
    <p:sldId id="319" r:id="rId4"/>
    <p:sldId id="321" r:id="rId5"/>
    <p:sldId id="322" r:id="rId6"/>
    <p:sldId id="341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8" r:id="rId15"/>
    <p:sldId id="284" r:id="rId16"/>
    <p:sldId id="330" r:id="rId17"/>
    <p:sldId id="331" r:id="rId18"/>
    <p:sldId id="332" r:id="rId19"/>
    <p:sldId id="339" r:id="rId20"/>
    <p:sldId id="340" r:id="rId21"/>
    <p:sldId id="333" r:id="rId22"/>
    <p:sldId id="334" r:id="rId23"/>
    <p:sldId id="335" r:id="rId24"/>
    <p:sldId id="343" r:id="rId25"/>
    <p:sldId id="342" r:id="rId26"/>
    <p:sldId id="336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66006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E26A0-6CDF-451B-B52B-43103E88C2D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C94DD-0BD4-4EDE-A1B6-BC2F0BEC7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888641-6039-4CA4-8FAC-607670D72149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D8D9E58-BC3A-42A9-A568-C459E4D3A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tx2">
                    <a:lumMod val="10000"/>
                  </a:schemeClr>
                </a:solidFill>
                <a:latin typeface="Palace Script MT" pitchFamily="66" charset="0"/>
              </a:rPr>
              <a:t>Dr. Naila Abrar</a:t>
            </a:r>
            <a:endParaRPr lang="en-US" sz="5400" b="1" dirty="0">
              <a:solidFill>
                <a:schemeClr val="tx2">
                  <a:lumMod val="10000"/>
                </a:schemeClr>
              </a:solidFill>
              <a:latin typeface="Palace Script MT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rgbClr val="C00000"/>
                </a:solidFill>
              </a:rPr>
              <a:t>CEPHALOSPORINS</a:t>
            </a:r>
            <a:endParaRPr lang="en-US" sz="8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04800"/>
            <a:ext cx="8305800" cy="6196013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FontTx/>
              <a:buNone/>
            </a:pPr>
            <a:r>
              <a:rPr lang="en-US" sz="4000" b="1" dirty="0" smtClean="0">
                <a:solidFill>
                  <a:srgbClr val="003300"/>
                </a:solidFill>
              </a:rPr>
              <a:t>Fourth Generation</a:t>
            </a:r>
            <a:endParaRPr lang="en-US" sz="4000" b="1" dirty="0" smtClean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err="1" smtClean="0">
                <a:solidFill>
                  <a:srgbClr val="002060"/>
                </a:solidFill>
                <a:cs typeface="Times New Roman" pitchFamily="18" charset="0"/>
              </a:rPr>
              <a:t>Cefepime</a:t>
            </a:r>
            <a:r>
              <a:rPr lang="en-US" sz="32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Gram +</a:t>
            </a:r>
            <a:r>
              <a:rPr lang="en-US" sz="3200" dirty="0" err="1" smtClean="0">
                <a:solidFill>
                  <a:schemeClr val="bg1"/>
                </a:solidFill>
                <a:cs typeface="Times New Roman" pitchFamily="18" charset="0"/>
              </a:rPr>
              <a:t>ve</a:t>
            </a: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 &amp;</a:t>
            </a:r>
            <a:r>
              <a:rPr lang="en-US" sz="3200" dirty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gram -</a:t>
            </a:r>
            <a:r>
              <a:rPr lang="en-US" sz="3200" dirty="0" err="1" smtClean="0">
                <a:solidFill>
                  <a:schemeClr val="bg1"/>
                </a:solidFill>
                <a:cs typeface="Times New Roman" pitchFamily="18" charset="0"/>
              </a:rPr>
              <a:t>ve</a:t>
            </a: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: </a:t>
            </a:r>
            <a:r>
              <a:rPr lang="en-US" sz="3200" dirty="0">
                <a:solidFill>
                  <a:schemeClr val="bg1"/>
                </a:solidFill>
                <a:cs typeface="Times New Roman" pitchFamily="18" charset="0"/>
              </a:rPr>
              <a:t>Fourth-generation cephalosporins are </a:t>
            </a: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“</a:t>
            </a:r>
            <a:r>
              <a:rPr lang="en-US" sz="3200" i="1" dirty="0" smtClean="0">
                <a:solidFill>
                  <a:schemeClr val="bg1"/>
                </a:solidFill>
                <a:cs typeface="Times New Roman" pitchFamily="18" charset="0"/>
              </a:rPr>
              <a:t>zwitterions”</a:t>
            </a: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cs typeface="Times New Roman" pitchFamily="18" charset="0"/>
              </a:rPr>
              <a:t>that can penetrate the outer membrane of </a:t>
            </a: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gram-negative bacteria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Spectrum same but differ in resistance to </a:t>
            </a:r>
            <a:r>
              <a:rPr lang="en-US" sz="3200" dirty="0" smtClean="0">
                <a:solidFill>
                  <a:schemeClr val="bg1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-lactamases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457200" indent="-45720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err="1" smtClean="0">
                <a:solidFill>
                  <a:srgbClr val="002060"/>
                </a:solidFill>
                <a:cs typeface="Times New Roman" pitchFamily="18" charset="0"/>
              </a:rPr>
              <a:t>Cefclidine</a:t>
            </a:r>
            <a:r>
              <a:rPr lang="en-US" sz="3200" b="1" dirty="0" smtClean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 pitchFamily="18" charset="0"/>
              </a:rPr>
              <a:t>Cefepime</a:t>
            </a:r>
            <a:r>
              <a:rPr lang="en-US" sz="32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Maxipime</a:t>
            </a:r>
            <a:r>
              <a:rPr lang="en-US" sz="3200" b="1" dirty="0" smtClean="0">
                <a:solidFill>
                  <a:srgbClr val="002060"/>
                </a:solidFill>
                <a:cs typeface="Times New Roman" pitchFamily="18" charset="0"/>
              </a:rPr>
              <a:t>),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 pitchFamily="18" charset="0"/>
              </a:rPr>
              <a:t>Cefluprenam</a:t>
            </a:r>
            <a:r>
              <a:rPr lang="en-US" sz="3200" b="1" dirty="0" smtClean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 pitchFamily="18" charset="0"/>
              </a:rPr>
              <a:t>Cefoselis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 pitchFamily="18" charset="0"/>
              </a:rPr>
              <a:t>Cefozopran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 pitchFamily="18" charset="0"/>
              </a:rPr>
              <a:t>Cefpirome</a:t>
            </a:r>
            <a:r>
              <a:rPr lang="en-US" sz="3200" b="1" dirty="0" smtClean="0">
                <a:solidFill>
                  <a:srgbClr val="002060"/>
                </a:solidFill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(</a:t>
            </a:r>
            <a:r>
              <a:rPr lang="en-US" sz="3200" b="1" dirty="0" err="1">
                <a:solidFill>
                  <a:srgbClr val="002060"/>
                </a:solidFill>
                <a:cs typeface="Times New Roman" pitchFamily="18" charset="0"/>
              </a:rPr>
              <a:t>Cefrom</a:t>
            </a:r>
            <a:r>
              <a:rPr lang="en-US" sz="3200" b="1" dirty="0">
                <a:solidFill>
                  <a:srgbClr val="002060"/>
                </a:solidFill>
                <a:cs typeface="Times New Roman" pitchFamily="18" charset="0"/>
              </a:rPr>
              <a:t>), </a:t>
            </a:r>
            <a:r>
              <a:rPr lang="en-US" sz="3200" b="1" dirty="0" err="1" smtClean="0">
                <a:solidFill>
                  <a:srgbClr val="002060"/>
                </a:solidFill>
                <a:cs typeface="Times New Roman" pitchFamily="18" charset="0"/>
              </a:rPr>
              <a:t>Cefquinome</a:t>
            </a:r>
            <a:endParaRPr lang="en-US" sz="3200" b="1" i="1" dirty="0">
              <a:solidFill>
                <a:srgbClr val="002060"/>
              </a:solidFill>
            </a:endParaRPr>
          </a:p>
          <a:p>
            <a:pPr marL="457200" indent="-457200">
              <a:spcBef>
                <a:spcPts val="0"/>
              </a:spcBef>
              <a:buFontTx/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 algn="just">
              <a:spcBef>
                <a:spcPts val="0"/>
              </a:spcBef>
              <a:buFontTx/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</a:pP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chemeClr val="bg1"/>
                </a:solidFill>
              </a:rPr>
              <a:t>Cont</a:t>
            </a:r>
            <a:r>
              <a:rPr lang="en-US" sz="3200" b="1" dirty="0" smtClean="0">
                <a:solidFill>
                  <a:schemeClr val="bg1"/>
                </a:solidFill>
              </a:rPr>
              <a:t>: 4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3200" b="1" dirty="0" smtClean="0">
                <a:solidFill>
                  <a:schemeClr val="bg1"/>
                </a:solidFill>
              </a:rPr>
              <a:t> generation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lvl="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Pseudomonas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aeruginosa</a:t>
            </a:r>
            <a:endParaRPr lang="en-US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pneumoniae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nterobacter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spp.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Proteus 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mirabilis,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scherichia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coli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Streptococcus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pyogenes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Bacteroides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fragilis</a:t>
            </a:r>
            <a:endParaRPr lang="en-US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Staphylococus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US" sz="32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(methicillin-susceptible strains only)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3155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smtClean="0">
                <a:solidFill>
                  <a:srgbClr val="003300"/>
                </a:solidFill>
                <a:effectLst/>
                <a:latin typeface="Times New Roman" pitchFamily="18" charset="0"/>
                <a:cs typeface="Times New Roman" pitchFamily="18" charset="0"/>
              </a:rPr>
              <a:t>FIFTH GENERATION </a:t>
            </a:r>
            <a:r>
              <a:rPr lang="en-US" sz="2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(terminology not accepted widely)</a:t>
            </a:r>
            <a:endParaRPr lang="en-US" sz="20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602162"/>
          </a:xfrm>
        </p:spPr>
        <p:txBody>
          <a:bodyPr>
            <a:no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Ceftobiprole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Ceftaroline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Ceftobiprole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 powerful antipseudomonal characteristics and appears to be less susceptible to development of resistance. 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Ceftaroline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has also been described as "fifth-generation" cephalosporin, but does not have the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anti-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pseudomonal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effect.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467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295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latin typeface="Lucida Calligraphy" pitchFamily="66" charset="0"/>
                <a:cs typeface="Arial" pitchFamily="34" charset="0"/>
              </a:rPr>
              <a:t>ORGANISMS RESISTANT TO CEPHALOSPORINS</a:t>
            </a:r>
            <a:endParaRPr lang="en-US" sz="3600" b="1" dirty="0">
              <a:solidFill>
                <a:srgbClr val="C00000"/>
              </a:solidFill>
              <a:latin typeface="Lucida Calligraphy" pitchFamily="66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91000"/>
          </a:xfrm>
          <a:noFill/>
          <a:ln>
            <a:noFill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indent="-457200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L</a:t>
            </a:r>
            <a:r>
              <a:rPr lang="en-US" sz="32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isteria </a:t>
            </a:r>
            <a:r>
              <a:rPr lang="en-US" sz="3200" i="1" dirty="0" err="1">
                <a:solidFill>
                  <a:schemeClr val="bg1"/>
                </a:solidFill>
                <a:latin typeface="+mn-lt"/>
                <a:cs typeface="Arial" pitchFamily="34" charset="0"/>
              </a:rPr>
              <a:t>monocytogenes</a:t>
            </a:r>
            <a:endParaRPr lang="en-US" sz="32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indent="-457200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i="1" dirty="0" err="1">
                <a:solidFill>
                  <a:srgbClr val="C00000"/>
                </a:solidFill>
                <a:latin typeface="+mn-lt"/>
                <a:cs typeface="Arial" pitchFamily="34" charset="0"/>
              </a:rPr>
              <a:t>A</a:t>
            </a:r>
            <a:r>
              <a:rPr lang="en-US" sz="3200" i="1" dirty="0" err="1">
                <a:solidFill>
                  <a:schemeClr val="bg1"/>
                </a:solidFill>
                <a:latin typeface="+mn-lt"/>
                <a:cs typeface="Arial" pitchFamily="34" charset="0"/>
              </a:rPr>
              <a:t>typicals</a:t>
            </a:r>
            <a:r>
              <a:rPr lang="en-US" sz="32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(Mycoplasma, Chlamydia)</a:t>
            </a:r>
          </a:p>
          <a:p>
            <a:pPr indent="-457200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C00000"/>
                </a:solidFill>
                <a:latin typeface="+mn-lt"/>
                <a:cs typeface="Arial" pitchFamily="34" charset="0"/>
              </a:rPr>
              <a:t>M</a:t>
            </a:r>
            <a:r>
              <a:rPr lang="en-US" sz="3200" dirty="0">
                <a:solidFill>
                  <a:schemeClr val="bg1"/>
                </a:solidFill>
                <a:latin typeface="+mn-lt"/>
                <a:cs typeface="Arial" pitchFamily="34" charset="0"/>
              </a:rPr>
              <a:t>RSA ?</a:t>
            </a:r>
            <a:r>
              <a:rPr lang="en-US" sz="32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+mn-lt"/>
                <a:cs typeface="Arial" pitchFamily="34" charset="0"/>
              </a:rPr>
              <a:t>( CEFEPIME)</a:t>
            </a:r>
            <a:endParaRPr lang="en-US" sz="32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indent="-457200"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Ø"/>
            </a:pPr>
            <a:r>
              <a:rPr lang="en-US" sz="3200" b="1" i="1" dirty="0">
                <a:solidFill>
                  <a:srgbClr val="C00000"/>
                </a:solidFill>
                <a:latin typeface="+mn-lt"/>
                <a:cs typeface="Arial" pitchFamily="34" charset="0"/>
              </a:rPr>
              <a:t>E</a:t>
            </a:r>
            <a:r>
              <a:rPr lang="en-US" sz="32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nterococci</a:t>
            </a:r>
          </a:p>
          <a:p>
            <a:pPr indent="-457200">
              <a:buClr>
                <a:srgbClr val="002060"/>
              </a:buClr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14312"/>
            <a:ext cx="8839200" cy="1081088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  <a:latin typeface="Lucida Calligraphy" pitchFamily="66" charset="0"/>
              </a:rPr>
              <a:t>MECHANISM OF ACTION</a:t>
            </a:r>
            <a:endParaRPr lang="en-US" sz="4000" b="1" dirty="0">
              <a:solidFill>
                <a:srgbClr val="C00000"/>
              </a:solidFill>
              <a:latin typeface="Lucida Calligraphy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382000" cy="4648201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Cell wall synthesis inhibitors</a:t>
            </a:r>
          </a:p>
          <a:p>
            <a:pPr marL="457200" indent="-457200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Bactericidal</a:t>
            </a:r>
          </a:p>
          <a:p>
            <a:pPr marL="457200" indent="-457200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Similar to penicillins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D:\nyla\Pharmacology Books\Goodman &amp;amp; Gilman_s The Pharmacological Basis of Therapeutics - 12th Ed\VII. Chemotherapy of Microbial Diseases\53._files\loadBinary_04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0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312"/>
            <a:ext cx="8534400" cy="1081088"/>
          </a:xfrm>
        </p:spPr>
        <p:txBody>
          <a:bodyPr>
            <a:normAutofit/>
          </a:bodyPr>
          <a:lstStyle/>
          <a:p>
            <a:pPr algn="l"/>
            <a:r>
              <a:rPr lang="en-US" sz="3800" b="1" dirty="0" smtClean="0">
                <a:solidFill>
                  <a:srgbClr val="C00000"/>
                </a:solidFill>
                <a:latin typeface="Lucida Calligraphy" pitchFamily="66" charset="0"/>
              </a:rPr>
              <a:t>MECHANISM OF RESISTANCE</a:t>
            </a:r>
            <a:endParaRPr lang="en-US" sz="3800" b="1" dirty="0">
              <a:solidFill>
                <a:srgbClr val="C00000"/>
              </a:solidFill>
              <a:latin typeface="Lucida Calligraphy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839200" cy="4495801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Changes in drug target proteins PBP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EFFLUX </a:t>
            </a:r>
            <a:r>
              <a:rPr lang="en-US" sz="3200" dirty="0">
                <a:solidFill>
                  <a:schemeClr val="bg1"/>
                </a:solidFill>
              </a:rPr>
              <a:t>PUMPS  (</a:t>
            </a:r>
            <a:r>
              <a:rPr lang="en-US" sz="3200" i="1" dirty="0">
                <a:solidFill>
                  <a:schemeClr val="bg1"/>
                </a:solidFill>
              </a:rPr>
              <a:t>Pseudomonas </a:t>
            </a:r>
            <a:r>
              <a:rPr lang="en-US" sz="3200" i="1" dirty="0" smtClean="0">
                <a:solidFill>
                  <a:schemeClr val="bg1"/>
                </a:solidFill>
              </a:rPr>
              <a:t>aeruginosa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Decreased </a:t>
            </a:r>
            <a:r>
              <a:rPr lang="en-US" sz="3200" dirty="0">
                <a:solidFill>
                  <a:schemeClr val="bg1"/>
                </a:solidFill>
              </a:rPr>
              <a:t>permeability of cell wall </a:t>
            </a:r>
            <a:r>
              <a:rPr lang="en-US" sz="3200" dirty="0" smtClean="0">
                <a:solidFill>
                  <a:schemeClr val="bg1"/>
                </a:solidFill>
              </a:rPr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C00000"/>
              </a:buClr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Hydrolysis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3200" dirty="0" smtClean="0">
                <a:solidFill>
                  <a:schemeClr val="bg1"/>
                </a:solidFill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-lactamases (plasmid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mediated)</a:t>
            </a:r>
          </a:p>
          <a:p>
            <a:pPr>
              <a:lnSpc>
                <a:spcPct val="90000"/>
              </a:lnSpc>
              <a:buClr>
                <a:srgbClr val="C00000"/>
              </a:buClr>
              <a:buNone/>
            </a:pPr>
            <a:endParaRPr lang="en-US" sz="3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buClr>
                <a:srgbClr val="C00000"/>
              </a:buClr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CROSS 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RESISTANCE</a:t>
            </a:r>
          </a:p>
          <a:p>
            <a:pPr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Resistance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other </a:t>
            </a:r>
            <a:r>
              <a:rPr lang="en-US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Lactam antibiotic</a:t>
            </a:r>
            <a:endParaRPr lang="en-US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686800" cy="1143000"/>
          </a:xfrm>
          <a:noFill/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l"/>
            <a:r>
              <a:rPr lang="en-US" sz="4400" b="1" dirty="0">
                <a:solidFill>
                  <a:srgbClr val="C00000"/>
                </a:solidFill>
                <a:latin typeface="Lucida Calligraphy" pitchFamily="66" charset="0"/>
                <a:cs typeface="Times New Roman" pitchFamily="18" charset="0"/>
              </a:rPr>
              <a:t>PHARMACOKINETICS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458200" cy="3653136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ROUTE: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Oral, </a:t>
            </a:r>
            <a:r>
              <a:rPr lang="en-US" sz="3200" dirty="0">
                <a:solidFill>
                  <a:schemeClr val="bg1"/>
                </a:solidFill>
              </a:rPr>
              <a:t>IV</a:t>
            </a:r>
            <a:r>
              <a:rPr lang="en-US" sz="3200" dirty="0" smtClean="0">
                <a:solidFill>
                  <a:schemeClr val="bg1"/>
                </a:solidFill>
              </a:rPr>
              <a:t>, IM</a:t>
            </a: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/>
                </a:solidFill>
              </a:rPr>
              <a:t>Cephalothin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cephapirin</a:t>
            </a:r>
            <a:r>
              <a:rPr lang="en-US" sz="3200" dirty="0" smtClean="0">
                <a:solidFill>
                  <a:schemeClr val="bg1"/>
                </a:solidFill>
              </a:rPr>
              <a:t> pain by IM</a:t>
            </a: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3200" b="1" dirty="0">
                <a:solidFill>
                  <a:srgbClr val="002060"/>
                </a:solidFill>
              </a:rPr>
              <a:t>DOSE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single shot </a:t>
            </a:r>
            <a:r>
              <a:rPr lang="en-US" sz="3200" dirty="0" smtClean="0">
                <a:solidFill>
                  <a:schemeClr val="bg1"/>
                </a:solidFill>
              </a:rPr>
              <a:t>therapy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/>
                </a:solidFill>
              </a:rPr>
              <a:t>Cefonicid</a:t>
            </a:r>
            <a:r>
              <a:rPr lang="en-US" sz="3200" dirty="0" smtClean="0">
                <a:solidFill>
                  <a:schemeClr val="bg1"/>
                </a:solidFill>
              </a:rPr>
              <a:t>, ceftriaxone, </a:t>
            </a:r>
            <a:r>
              <a:rPr lang="en-US" sz="3200" dirty="0" err="1" smtClean="0">
                <a:solidFill>
                  <a:schemeClr val="bg1"/>
                </a:solidFill>
              </a:rPr>
              <a:t>ceforanide</a:t>
            </a: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METABOLISM</a:t>
            </a:r>
            <a:endParaRPr lang="en-US" sz="3200" b="1" dirty="0">
              <a:solidFill>
                <a:srgbClr val="002060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/>
                </a:solidFill>
              </a:rPr>
              <a:t>Cephalothin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cephapirin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cefotaxime</a:t>
            </a:r>
            <a:r>
              <a:rPr lang="en-US" sz="3200" dirty="0" smtClean="0">
                <a:solidFill>
                  <a:schemeClr val="bg1"/>
                </a:solidFill>
              </a:rPr>
              <a:t> are deacetylated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err="1" smtClean="0">
                <a:solidFill>
                  <a:schemeClr val="bg1"/>
                </a:solidFill>
              </a:rPr>
              <a:t>Cefuroxime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axetil</a:t>
            </a:r>
            <a:r>
              <a:rPr lang="en-US" sz="3200" dirty="0" smtClean="0">
                <a:solidFill>
                  <a:schemeClr val="bg1"/>
                </a:solidFill>
              </a:rPr>
              <a:t> is hydrolyzed by liver into </a:t>
            </a:r>
            <a:r>
              <a:rPr lang="en-US" sz="3200" dirty="0" err="1" smtClean="0">
                <a:solidFill>
                  <a:schemeClr val="bg1"/>
                </a:solidFill>
              </a:rPr>
              <a:t>cefuroxime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305800" cy="5810250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DISTRIBITION</a:t>
            </a:r>
          </a:p>
          <a:p>
            <a:pPr>
              <a:buClr>
                <a:srgbClr val="C0000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Synovial, pericardial fluids</a:t>
            </a:r>
          </a:p>
          <a:p>
            <a:pPr>
              <a:buClr>
                <a:srgbClr val="C0000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Cross   BBB   3</a:t>
            </a:r>
            <a:r>
              <a:rPr lang="en-US" sz="3200" baseline="30000" dirty="0" smtClean="0">
                <a:solidFill>
                  <a:schemeClr val="bg1"/>
                </a:solidFill>
              </a:rPr>
              <a:t>rd</a:t>
            </a:r>
            <a:r>
              <a:rPr lang="en-US" sz="3200" dirty="0" smtClean="0">
                <a:solidFill>
                  <a:schemeClr val="bg1"/>
                </a:solidFill>
              </a:rPr>
              <a:t> &amp; 4</a:t>
            </a:r>
            <a:r>
              <a:rPr lang="en-US" sz="3200" baseline="30000" dirty="0" smtClean="0">
                <a:solidFill>
                  <a:schemeClr val="bg1"/>
                </a:solidFill>
              </a:rPr>
              <a:t>th</a:t>
            </a:r>
            <a:r>
              <a:rPr lang="en-US" sz="3200" dirty="0" smtClean="0">
                <a:solidFill>
                  <a:schemeClr val="bg1"/>
                </a:solidFill>
              </a:rPr>
              <a:t> generations</a:t>
            </a:r>
          </a:p>
          <a:p>
            <a:pPr>
              <a:buClr>
                <a:srgbClr val="C00000"/>
              </a:buClr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Clr>
                <a:srgbClr val="C00000"/>
              </a:buClr>
              <a:buNone/>
            </a:pPr>
            <a:r>
              <a:rPr lang="en-US" sz="3200" b="1" dirty="0" smtClean="0">
                <a:solidFill>
                  <a:srgbClr val="002060"/>
                </a:solidFill>
              </a:rPr>
              <a:t>EXCRETION</a:t>
            </a:r>
          </a:p>
          <a:p>
            <a:pPr>
              <a:buClr>
                <a:srgbClr val="C0000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Kidney- tubular secretion</a:t>
            </a:r>
          </a:p>
          <a:p>
            <a:pPr>
              <a:buClr>
                <a:srgbClr val="C0000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Bile  (ceftriaxone, </a:t>
            </a:r>
            <a:r>
              <a:rPr lang="en-US" sz="3200" dirty="0" err="1" smtClean="0">
                <a:solidFill>
                  <a:schemeClr val="bg1"/>
                </a:solidFill>
              </a:rPr>
              <a:t>cefoperazone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</a:p>
          <a:p>
            <a:pPr>
              <a:buClr>
                <a:srgbClr val="C00000"/>
              </a:buClr>
            </a:pP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371600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  <a:t>THERAPEUTIC USES of  </a:t>
            </a:r>
            <a:br>
              <a:rPr lang="en-US" sz="4000" b="1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</a:br>
            <a:r>
              <a:rPr lang="en-US" sz="4000" b="1" dirty="0" smtClean="0">
                <a:solidFill>
                  <a:srgbClr val="C00000"/>
                </a:solidFill>
                <a:effectLst/>
                <a:latin typeface="Lucida Bright" pitchFamily="18" charset="0"/>
              </a:rPr>
              <a:t>1</a:t>
            </a:r>
            <a:r>
              <a:rPr lang="en-US" sz="4000" b="1" baseline="30000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  <a:t>st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  <a:t> Generation</a:t>
            </a:r>
            <a:endParaRPr lang="en-US" sz="4000" b="1" i="1" dirty="0">
              <a:solidFill>
                <a:srgbClr val="C00000"/>
              </a:solidFill>
              <a:effectLst/>
              <a:latin typeface="Lucida Calligraphy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Autofit/>
          </a:bodyPr>
          <a:lstStyle/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b="1" dirty="0" smtClean="0">
                <a:solidFill>
                  <a:schemeClr val="bg1"/>
                </a:solidFill>
              </a:rPr>
              <a:t>Surgical prophylaxis (</a:t>
            </a:r>
            <a:r>
              <a:rPr lang="en-US" sz="3200" b="1" dirty="0" err="1" smtClean="0">
                <a:solidFill>
                  <a:schemeClr val="bg1"/>
                </a:solidFill>
              </a:rPr>
              <a:t>cefazolin</a:t>
            </a:r>
            <a:r>
              <a:rPr lang="en-US" sz="3200" b="1" dirty="0" smtClean="0">
                <a:solidFill>
                  <a:schemeClr val="bg1"/>
                </a:solidFill>
              </a:rPr>
              <a:t>)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  <a:endParaRPr lang="en-US" sz="3200" dirty="0" smtClean="0">
              <a:solidFill>
                <a:schemeClr val="bg1"/>
              </a:solidFill>
            </a:endParaRP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UTI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Cellulitis</a:t>
            </a:r>
            <a:endParaRPr lang="en-US" sz="3200" dirty="0" smtClean="0">
              <a:solidFill>
                <a:schemeClr val="bg1"/>
              </a:solidFill>
            </a:endParaRP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Soft tissue </a:t>
            </a:r>
            <a:r>
              <a:rPr lang="en-US" sz="3200" dirty="0" err="1" smtClean="0">
                <a:solidFill>
                  <a:schemeClr val="bg1"/>
                </a:solidFill>
              </a:rPr>
              <a:t>abcess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Alternative to </a:t>
            </a:r>
            <a:r>
              <a:rPr lang="en-US" sz="3200" dirty="0" err="1" smtClean="0">
                <a:solidFill>
                  <a:schemeClr val="bg1"/>
                </a:solidFill>
              </a:rPr>
              <a:t>antistaphylococcal</a:t>
            </a:r>
            <a:r>
              <a:rPr lang="en-US" sz="3200" dirty="0" smtClean="0">
                <a:solidFill>
                  <a:schemeClr val="bg1"/>
                </a:solidFill>
              </a:rPr>
              <a:t> penicillins in case of allergy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000" i="1" dirty="0" smtClean="0">
                <a:solidFill>
                  <a:srgbClr val="002060"/>
                </a:solidFill>
              </a:rPr>
              <a:t>After this session you should be able to: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know the source and chemistry of cephalosporins;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classify cephalosporins and comprehend the basis of classification;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describe salient pharmacokinetic properties of various cephalosporins;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describe the MOA 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explain the spectrum of activity &amp; clinical uses of different classes of cephalosporins; and </a:t>
            </a:r>
          </a:p>
          <a:p>
            <a:pPr>
              <a:spcBef>
                <a:spcPts val="0"/>
              </a:spcBef>
            </a:pPr>
            <a:r>
              <a:rPr lang="en-US" sz="3000" dirty="0" smtClean="0">
                <a:solidFill>
                  <a:schemeClr val="bg1"/>
                </a:solidFill>
              </a:rPr>
              <a:t>describe the adverse effects of cephalosporins.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Lucida Calligraphy" pitchFamily="66" charset="0"/>
              </a:rPr>
              <a:t>LEARNING OBJECTIVES </a:t>
            </a:r>
            <a:endParaRPr lang="en-US" b="1" dirty="0">
              <a:solidFill>
                <a:srgbClr val="C000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371600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  <a:t>THERAPEUTIC USES of  </a:t>
            </a:r>
            <a:br>
              <a:rPr lang="en-US" sz="4000" b="1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</a:br>
            <a:r>
              <a:rPr lang="en-US" sz="4000" b="1" dirty="0" smtClean="0">
                <a:solidFill>
                  <a:srgbClr val="C00000"/>
                </a:solidFill>
                <a:effectLst/>
                <a:latin typeface="Lucida Bright" pitchFamily="18" charset="0"/>
              </a:rPr>
              <a:t>2</a:t>
            </a:r>
            <a:r>
              <a:rPr lang="en-US" sz="4000" b="1" baseline="30000" dirty="0" smtClean="0">
                <a:solidFill>
                  <a:srgbClr val="C00000"/>
                </a:solidFill>
                <a:effectLst/>
                <a:latin typeface="Lucida Bright" pitchFamily="18" charset="0"/>
              </a:rPr>
              <a:t>nd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Lucida Bright" pitchFamily="18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  <a:t> Generation</a:t>
            </a:r>
            <a:endParaRPr lang="en-US" sz="4000" b="1" i="1" dirty="0">
              <a:solidFill>
                <a:srgbClr val="C00000"/>
              </a:solidFill>
              <a:effectLst/>
              <a:latin typeface="Lucida Calligraphy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Autofit/>
          </a:bodyPr>
          <a:lstStyle/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Symbol" pitchFamily="18" charset="2"/>
              </a:rPr>
              <a:t>b-</a:t>
            </a:r>
            <a:r>
              <a:rPr lang="en-US" sz="3200" dirty="0" smtClean="0">
                <a:solidFill>
                  <a:schemeClr val="bg1"/>
                </a:solidFill>
              </a:rPr>
              <a:t>lactamase producing  H influenza, </a:t>
            </a:r>
            <a:r>
              <a:rPr lang="en-US" sz="3200" dirty="0" err="1" smtClean="0">
                <a:solidFill>
                  <a:schemeClr val="bg1"/>
                </a:solidFill>
              </a:rPr>
              <a:t>moraxella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catarrhalis</a:t>
            </a:r>
            <a:endParaRPr lang="en-US" sz="3200" dirty="0" smtClean="0">
              <a:solidFill>
                <a:schemeClr val="bg1"/>
              </a:solidFill>
            </a:endParaRP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Sinusitis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Otitis media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LRTI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Peritonitis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Diverticulitis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CAP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1437"/>
            <a:ext cx="7924800" cy="99536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  <a:t>Clinical Uses of 3rd Generation </a:t>
            </a:r>
            <a:endParaRPr lang="en-US" sz="4000" b="1" dirty="0">
              <a:solidFill>
                <a:srgbClr val="C00000"/>
              </a:solidFill>
              <a:effectLst/>
              <a:latin typeface="Lucida Calligraphy" pitchFamily="66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001000" cy="50720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Clr>
                <a:srgbClr val="002060"/>
              </a:buClr>
            </a:pPr>
            <a:r>
              <a:rPr lang="en-US" sz="3200" dirty="0">
                <a:solidFill>
                  <a:schemeClr val="bg1"/>
                </a:solidFill>
              </a:rPr>
              <a:t>Lower </a:t>
            </a:r>
            <a:r>
              <a:rPr lang="en-US" sz="3200" dirty="0" smtClean="0">
                <a:solidFill>
                  <a:schemeClr val="bg1"/>
                </a:solidFill>
              </a:rPr>
              <a:t>respiratory tract infections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Acute bacterial </a:t>
            </a:r>
            <a:r>
              <a:rPr lang="en-US" sz="3200" dirty="0" err="1" smtClean="0">
                <a:solidFill>
                  <a:schemeClr val="bg1"/>
                </a:solidFill>
              </a:rPr>
              <a:t>otitis</a:t>
            </a:r>
            <a:r>
              <a:rPr lang="en-US" sz="3200" dirty="0" smtClean="0">
                <a:solidFill>
                  <a:schemeClr val="bg1"/>
                </a:solidFill>
              </a:rPr>
              <a:t> media 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Skin and skin structure infections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Urinary tract infections (</a:t>
            </a:r>
            <a:r>
              <a:rPr lang="en-US" sz="3200" dirty="0">
                <a:solidFill>
                  <a:schemeClr val="bg1"/>
                </a:solidFill>
              </a:rPr>
              <a:t>complicated and uncomplicated)</a:t>
            </a:r>
          </a:p>
          <a:p>
            <a:pPr>
              <a:spcBef>
                <a:spcPts val="0"/>
              </a:spcBef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Bacterial </a:t>
            </a:r>
            <a:r>
              <a:rPr lang="en-US" sz="3200" dirty="0">
                <a:solidFill>
                  <a:schemeClr val="bg1"/>
                </a:solidFill>
              </a:rPr>
              <a:t>s</a:t>
            </a:r>
            <a:r>
              <a:rPr lang="en-US" sz="3200" dirty="0" smtClean="0">
                <a:solidFill>
                  <a:schemeClr val="bg1"/>
                </a:solidFill>
              </a:rPr>
              <a:t>epticemia 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Bone and joint infections intra-abdominal infections</a:t>
            </a:r>
            <a:endParaRPr lang="en-US" sz="3200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Clr>
                <a:srgbClr val="002060"/>
              </a:buClr>
            </a:pPr>
            <a:r>
              <a:rPr lang="en-US" sz="3200" dirty="0" smtClean="0">
                <a:solidFill>
                  <a:schemeClr val="bg1"/>
                </a:solidFill>
              </a:rPr>
              <a:t>Meningitis (</a:t>
            </a:r>
            <a:r>
              <a:rPr lang="en-US" sz="3200" i="1" dirty="0" smtClean="0">
                <a:solidFill>
                  <a:schemeClr val="bg1"/>
                </a:solidFill>
              </a:rPr>
              <a:t>H</a:t>
            </a:r>
            <a:r>
              <a:rPr lang="en-US" sz="3200" i="1" dirty="0">
                <a:solidFill>
                  <a:schemeClr val="bg1"/>
                </a:solidFill>
              </a:rPr>
              <a:t>. influenzae, N. </a:t>
            </a:r>
            <a:r>
              <a:rPr lang="en-US" sz="3200" i="1" dirty="0" err="1">
                <a:solidFill>
                  <a:schemeClr val="bg1"/>
                </a:solidFill>
              </a:rPr>
              <a:t>meningitidis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i="1" dirty="0" smtClean="0">
                <a:solidFill>
                  <a:schemeClr val="bg1"/>
                </a:solidFill>
              </a:rPr>
              <a:t>S. </a:t>
            </a:r>
            <a:r>
              <a:rPr lang="en-US" sz="3200" i="1" dirty="0" err="1" smtClean="0">
                <a:solidFill>
                  <a:schemeClr val="bg1"/>
                </a:solidFill>
              </a:rPr>
              <a:t>pneumoniae</a:t>
            </a:r>
            <a:r>
              <a:rPr lang="en-US" sz="3200" dirty="0" smtClean="0">
                <a:solidFill>
                  <a:schemeClr val="bg1"/>
                </a:solidFill>
              </a:rPr>
              <a:t>)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1371600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  <a:t>THERAPEUTIC USES of  CEFEPIME (4</a:t>
            </a:r>
            <a:r>
              <a:rPr lang="en-US" sz="4000" b="1" baseline="30000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  <a:t>th</a:t>
            </a:r>
            <a:r>
              <a:rPr lang="en-US" sz="4000" b="1" dirty="0" smtClean="0">
                <a:solidFill>
                  <a:srgbClr val="C00000"/>
                </a:solidFill>
                <a:effectLst/>
                <a:latin typeface="Lucida Calligraphy" pitchFamily="66" charset="0"/>
              </a:rPr>
              <a:t> generation)</a:t>
            </a:r>
            <a:endParaRPr lang="en-US" sz="4000" b="1" i="1" dirty="0">
              <a:solidFill>
                <a:srgbClr val="C00000"/>
              </a:solidFill>
              <a:effectLst/>
              <a:latin typeface="Lucida Calligraphy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Autofit/>
          </a:bodyPr>
          <a:lstStyle/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</a:rPr>
              <a:t>Empiric </a:t>
            </a:r>
            <a:r>
              <a:rPr lang="en-US" sz="3200" b="1" dirty="0" smtClean="0">
                <a:solidFill>
                  <a:schemeClr val="bg1"/>
                </a:solidFill>
              </a:rPr>
              <a:t>therapy </a:t>
            </a:r>
            <a:r>
              <a:rPr lang="en-US" sz="3200" dirty="0">
                <a:solidFill>
                  <a:schemeClr val="bg1"/>
                </a:solidFill>
              </a:rPr>
              <a:t>for </a:t>
            </a:r>
            <a:r>
              <a:rPr lang="en-US" sz="3200" dirty="0" smtClean="0">
                <a:solidFill>
                  <a:schemeClr val="bg1"/>
                </a:solidFill>
              </a:rPr>
              <a:t>febrile </a:t>
            </a:r>
            <a:r>
              <a:rPr lang="en-US" sz="3200" dirty="0" err="1">
                <a:solidFill>
                  <a:schemeClr val="bg1"/>
                </a:solidFill>
              </a:rPr>
              <a:t>n</a:t>
            </a:r>
            <a:r>
              <a:rPr lang="en-US" sz="3200" dirty="0" err="1" smtClean="0">
                <a:solidFill>
                  <a:schemeClr val="bg1"/>
                </a:solidFill>
              </a:rPr>
              <a:t>eutropenic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p</a:t>
            </a:r>
            <a:r>
              <a:rPr lang="en-US" sz="3200" dirty="0" smtClean="0">
                <a:solidFill>
                  <a:schemeClr val="bg1"/>
                </a:solidFill>
              </a:rPr>
              <a:t>atients</a:t>
            </a:r>
            <a:r>
              <a:rPr lang="en-US" sz="3200" dirty="0">
                <a:solidFill>
                  <a:schemeClr val="bg1"/>
                </a:solidFill>
              </a:rPr>
              <a:t>.  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</a:rPr>
              <a:t>Pneumonia </a:t>
            </a:r>
            <a:r>
              <a:rPr lang="en-US" sz="3200" dirty="0">
                <a:solidFill>
                  <a:schemeClr val="bg1"/>
                </a:solidFill>
              </a:rPr>
              <a:t>(moderate to severe) caused by </a:t>
            </a:r>
            <a:r>
              <a:rPr lang="en-US" sz="3200" i="1" dirty="0">
                <a:solidFill>
                  <a:schemeClr val="bg1"/>
                </a:solidFill>
              </a:rPr>
              <a:t>Streptococcus </a:t>
            </a:r>
            <a:r>
              <a:rPr lang="en-US" sz="3200" i="1" dirty="0" err="1">
                <a:solidFill>
                  <a:schemeClr val="bg1"/>
                </a:solidFill>
              </a:rPr>
              <a:t>pneumoniae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, including  bacteremia, </a:t>
            </a:r>
            <a:r>
              <a:rPr lang="en-US" sz="3200" i="1" dirty="0">
                <a:solidFill>
                  <a:schemeClr val="bg1"/>
                </a:solidFill>
              </a:rPr>
              <a:t>Pseudomonas aeruginosa 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i="1" dirty="0" err="1">
                <a:solidFill>
                  <a:schemeClr val="bg1"/>
                </a:solidFill>
              </a:rPr>
              <a:t>Klebsiella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</a:rPr>
              <a:t>pneumoniae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>
                <a:solidFill>
                  <a:schemeClr val="bg1"/>
                </a:solidFill>
              </a:rPr>
              <a:t>or </a:t>
            </a:r>
            <a:r>
              <a:rPr lang="en-US" sz="3200" i="1" dirty="0" err="1">
                <a:solidFill>
                  <a:schemeClr val="bg1"/>
                </a:solidFill>
              </a:rPr>
              <a:t>Enterobacter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species. </a:t>
            </a:r>
          </a:p>
          <a:p>
            <a:pPr eaLnBrk="0" hangingPunct="0">
              <a:buClr>
                <a:srgbClr val="C00000"/>
              </a:buClr>
              <a:buSzPct val="75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</a:rPr>
              <a:t>Uncomplicated and </a:t>
            </a:r>
            <a:r>
              <a:rPr lang="en-US" sz="3200" b="1" dirty="0" smtClean="0">
                <a:solidFill>
                  <a:schemeClr val="bg1"/>
                </a:solidFill>
              </a:rPr>
              <a:t>complicated UTIs </a:t>
            </a:r>
            <a:r>
              <a:rPr lang="en-US" sz="3200" dirty="0">
                <a:solidFill>
                  <a:schemeClr val="bg1"/>
                </a:solidFill>
              </a:rPr>
              <a:t>(including pyelonephritis) caused by </a:t>
            </a:r>
            <a:r>
              <a:rPr lang="en-US" sz="3200" i="1" dirty="0">
                <a:solidFill>
                  <a:schemeClr val="bg1"/>
                </a:solidFill>
              </a:rPr>
              <a:t>Escherichia coli </a:t>
            </a:r>
            <a:r>
              <a:rPr lang="en-US" sz="3200" dirty="0">
                <a:solidFill>
                  <a:schemeClr val="bg1"/>
                </a:solidFill>
              </a:rPr>
              <a:t>or </a:t>
            </a:r>
            <a:r>
              <a:rPr lang="en-US" sz="3200" i="1" dirty="0" err="1">
                <a:solidFill>
                  <a:schemeClr val="bg1"/>
                </a:solidFill>
              </a:rPr>
              <a:t>Klebsiella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pneumoniae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i="1" dirty="0">
                <a:solidFill>
                  <a:schemeClr val="bg1"/>
                </a:solidFill>
              </a:rPr>
              <a:t>Escherichia coli 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i="1" dirty="0" err="1">
                <a:solidFill>
                  <a:schemeClr val="bg1"/>
                </a:solidFill>
              </a:rPr>
              <a:t>Klebsiella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i="1" dirty="0" err="1">
                <a:solidFill>
                  <a:schemeClr val="bg1"/>
                </a:solidFill>
              </a:rPr>
              <a:t>pneumoniae</a:t>
            </a:r>
            <a:r>
              <a:rPr lang="en-US" sz="3200" i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, or </a:t>
            </a:r>
            <a:r>
              <a:rPr lang="en-US" sz="3200" i="1" dirty="0">
                <a:solidFill>
                  <a:schemeClr val="bg1"/>
                </a:solidFill>
              </a:rPr>
              <a:t>Proteus mirabilis 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533400"/>
            <a:ext cx="8077200" cy="6324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Uncomplicated skin and skin structure infections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caused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by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Staphylococcus </a:t>
            </a:r>
            <a:r>
              <a:rPr lang="en-US" sz="3200" i="1" dirty="0" err="1">
                <a:solidFill>
                  <a:schemeClr val="bg1"/>
                </a:solidFill>
                <a:latin typeface="+mj-lt"/>
              </a:rPr>
              <a:t>aureus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(methicillin-susceptible strains only)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or  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Streptococcus </a:t>
            </a:r>
            <a:r>
              <a:rPr lang="en-US" sz="3200" i="1" dirty="0" err="1">
                <a:solidFill>
                  <a:schemeClr val="bg1"/>
                </a:solidFill>
                <a:latin typeface="+mj-lt"/>
              </a:rPr>
              <a:t>pyogenes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 </a:t>
            </a:r>
          </a:p>
          <a:p>
            <a:pPr>
              <a:spcBef>
                <a:spcPts val="0"/>
              </a:spcBef>
              <a:buClr>
                <a:srgbClr val="C00000"/>
              </a:buClr>
              <a:buNone/>
            </a:pPr>
            <a:endParaRPr lang="en-US" sz="3200" b="1" dirty="0" smtClean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0"/>
              </a:spcBef>
              <a:buClr>
                <a:srgbClr val="C00000"/>
              </a:buClr>
            </a:pPr>
            <a:r>
              <a:rPr lang="en-US" sz="3200" b="1" dirty="0" smtClean="0">
                <a:solidFill>
                  <a:schemeClr val="bg1"/>
                </a:solidFill>
                <a:latin typeface="+mj-lt"/>
              </a:rPr>
              <a:t>Complicated intra-abdominal infections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(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in combination with metronidazole) caused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by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Escherichia coli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, streptococci,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Pseudomonas 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aeruginosa, </a:t>
            </a:r>
            <a:r>
              <a:rPr lang="en-US" sz="3200" i="1" dirty="0" err="1">
                <a:solidFill>
                  <a:schemeClr val="bg1"/>
                </a:solidFill>
                <a:latin typeface="+mj-lt"/>
              </a:rPr>
              <a:t>Klebsiella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i="1" dirty="0" err="1" smtClean="0">
                <a:solidFill>
                  <a:schemeClr val="bg1"/>
                </a:solidFill>
                <a:latin typeface="+mj-lt"/>
              </a:rPr>
              <a:t>pneumoniae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200" i="1" dirty="0" err="1" smtClean="0">
                <a:solidFill>
                  <a:schemeClr val="bg1"/>
                </a:solidFill>
                <a:latin typeface="+mj-lt"/>
              </a:rPr>
              <a:t>Enterobacter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species, or </a:t>
            </a:r>
            <a:r>
              <a:rPr lang="en-US" sz="3200" i="1" dirty="0" err="1">
                <a:solidFill>
                  <a:schemeClr val="bg1"/>
                </a:solidFill>
                <a:latin typeface="+mj-lt"/>
              </a:rPr>
              <a:t>Bacteroides</a:t>
            </a:r>
            <a:r>
              <a:rPr lang="en-US" sz="3200" i="1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i="1" dirty="0" err="1">
                <a:solidFill>
                  <a:schemeClr val="bg1"/>
                </a:solidFill>
                <a:latin typeface="+mj-lt"/>
              </a:rPr>
              <a:t>fragilis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nd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r>
                        <a:rPr lang="en-US" sz="2000" baseline="30000" dirty="0" smtClean="0"/>
                        <a:t>rd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63246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Gm +</a:t>
                      </a:r>
                      <a:r>
                        <a:rPr lang="en-US" sz="2000" b="1" dirty="0" err="1" smtClean="0"/>
                        <a:t>ve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cocci</a:t>
                      </a:r>
                      <a:endParaRPr lang="en-US" sz="2000" b="1" baseline="0" dirty="0" smtClean="0"/>
                    </a:p>
                    <a:p>
                      <a:r>
                        <a:rPr lang="en-US" sz="2000" baseline="0" dirty="0" err="1" smtClean="0"/>
                        <a:t>Pneumococci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Streptococci</a:t>
                      </a:r>
                    </a:p>
                    <a:p>
                      <a:r>
                        <a:rPr lang="en-US" sz="2000" baseline="0" dirty="0" smtClean="0"/>
                        <a:t>Staphylococci</a:t>
                      </a:r>
                    </a:p>
                    <a:p>
                      <a:r>
                        <a:rPr lang="en-US" sz="2000" b="1" baseline="0" dirty="0" smtClean="0"/>
                        <a:t>Oral cavity </a:t>
                      </a:r>
                      <a:r>
                        <a:rPr lang="en-US" sz="2000" b="1" baseline="0" dirty="0" err="1" smtClean="0"/>
                        <a:t>anerobes</a:t>
                      </a:r>
                      <a:endParaRPr lang="en-US" sz="2000" b="1" baseline="0" dirty="0" smtClean="0"/>
                    </a:p>
                    <a:p>
                      <a:r>
                        <a:rPr lang="en-US" sz="2000" b="0" baseline="0" dirty="0" err="1" smtClean="0"/>
                        <a:t>Peptococcus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err="1" smtClean="0"/>
                        <a:t>Peptostreptococcus</a:t>
                      </a:r>
                      <a:endParaRPr lang="en-US" sz="2000" b="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baseline="0" dirty="0" smtClean="0"/>
                        <a:t>EXCEPT; </a:t>
                      </a:r>
                      <a:r>
                        <a:rPr lang="en-US" sz="2000" b="0" baseline="0" dirty="0" err="1" smtClean="0"/>
                        <a:t>bacteroides</a:t>
                      </a:r>
                      <a:endParaRPr lang="en-US" sz="2000" b="0" baseline="0" dirty="0" smtClean="0"/>
                    </a:p>
                    <a:p>
                      <a:r>
                        <a:rPr lang="en-US" sz="2000" b="1" baseline="0" dirty="0" smtClean="0"/>
                        <a:t>Gm –</a:t>
                      </a:r>
                      <a:r>
                        <a:rPr lang="en-US" sz="2000" b="1" baseline="0" dirty="0" err="1" smtClean="0"/>
                        <a:t>ve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baseline="0" dirty="0" err="1" smtClean="0"/>
                        <a:t>cocci</a:t>
                      </a:r>
                      <a:endParaRPr lang="en-US" sz="2000" b="1" baseline="0" dirty="0" smtClean="0"/>
                    </a:p>
                    <a:p>
                      <a:r>
                        <a:rPr lang="en-US" sz="2000" b="0" baseline="0" dirty="0" err="1" smtClean="0"/>
                        <a:t>E.Coli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err="1" smtClean="0"/>
                        <a:t>Klebsiella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smtClean="0"/>
                        <a:t>Proteus (NI +</a:t>
                      </a:r>
                      <a:r>
                        <a:rPr lang="en-US" sz="2000" b="0" baseline="0" dirty="0" err="1" smtClean="0"/>
                        <a:t>ve</a:t>
                      </a:r>
                      <a:r>
                        <a:rPr lang="en-US" sz="2000" b="0" baseline="0" dirty="0" smtClean="0"/>
                        <a:t>)</a:t>
                      </a:r>
                    </a:p>
                    <a:p>
                      <a:r>
                        <a:rPr lang="en-US" sz="2000" b="0" baseline="0" dirty="0" smtClean="0"/>
                        <a:t>EXCEPT: </a:t>
                      </a:r>
                      <a:r>
                        <a:rPr lang="en-US" sz="2000" b="0" baseline="0" dirty="0" err="1" smtClean="0"/>
                        <a:t>enterobacter</a:t>
                      </a:r>
                      <a:endParaRPr lang="en-US" sz="2000" b="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Same as 1</a:t>
                      </a:r>
                      <a:r>
                        <a:rPr lang="en-US" sz="2000" b="1" baseline="30000" dirty="0" smtClean="0"/>
                        <a:t>st</a:t>
                      </a:r>
                      <a:r>
                        <a:rPr lang="en-US" sz="2000" b="1" dirty="0" smtClean="0"/>
                        <a:t> gen but extended gm –</a:t>
                      </a:r>
                      <a:r>
                        <a:rPr lang="en-US" sz="2000" b="1" dirty="0" err="1" smtClean="0"/>
                        <a:t>ve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esp</a:t>
                      </a:r>
                      <a:r>
                        <a:rPr lang="en-US" sz="2000" b="1" dirty="0" smtClean="0"/>
                        <a:t> with </a:t>
                      </a:r>
                      <a:r>
                        <a:rPr lang="en-US" sz="2000" b="1" dirty="0" err="1" smtClean="0"/>
                        <a:t>cephamycins</a:t>
                      </a:r>
                      <a:endParaRPr lang="en-US" sz="2000" b="1" dirty="0" smtClean="0"/>
                    </a:p>
                    <a:p>
                      <a:r>
                        <a:rPr lang="en-US" sz="2000" b="0" baseline="0" dirty="0" err="1" smtClean="0"/>
                        <a:t>bacteroides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smtClean="0"/>
                        <a:t>Proteus (I +</a:t>
                      </a:r>
                      <a:r>
                        <a:rPr lang="en-US" sz="2000" b="0" baseline="0" dirty="0" err="1" smtClean="0"/>
                        <a:t>ve</a:t>
                      </a:r>
                      <a:r>
                        <a:rPr lang="en-US" sz="2000" b="0" baseline="0" dirty="0" smtClean="0"/>
                        <a:t>)</a:t>
                      </a:r>
                    </a:p>
                    <a:p>
                      <a:r>
                        <a:rPr lang="en-US" sz="2000" b="0" baseline="0" dirty="0" err="1" smtClean="0"/>
                        <a:t>Klebsiella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err="1" smtClean="0"/>
                        <a:t>H.influenza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err="1" smtClean="0"/>
                        <a:t>Citrobacter</a:t>
                      </a:r>
                      <a:r>
                        <a:rPr lang="en-US" sz="2000" b="0" baseline="0" dirty="0" smtClean="0"/>
                        <a:t> </a:t>
                      </a:r>
                    </a:p>
                    <a:p>
                      <a:r>
                        <a:rPr lang="en-US" sz="2000" b="1" baseline="0" dirty="0" smtClean="0"/>
                        <a:t> </a:t>
                      </a:r>
                      <a:endParaRPr lang="en-US" sz="2000" b="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Less active against gm +</a:t>
                      </a:r>
                      <a:r>
                        <a:rPr lang="en-US" sz="2000" b="1" dirty="0" err="1" smtClean="0"/>
                        <a:t>ve</a:t>
                      </a:r>
                      <a:r>
                        <a:rPr lang="en-US" sz="2000" b="1" dirty="0" smtClean="0"/>
                        <a:t>  but have more expanded gm –</a:t>
                      </a:r>
                      <a:r>
                        <a:rPr lang="en-US" sz="2000" b="1" dirty="0" err="1" smtClean="0"/>
                        <a:t>ve</a:t>
                      </a:r>
                      <a:r>
                        <a:rPr lang="en-US" sz="2000" b="1" dirty="0" smtClean="0"/>
                        <a:t> coverage </a:t>
                      </a:r>
                    </a:p>
                    <a:p>
                      <a:r>
                        <a:rPr lang="en-US" sz="2000" dirty="0" err="1" smtClean="0"/>
                        <a:t>Enterobacter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spp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Serratia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Providencia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Citrobacter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Acinobacter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Salmonella</a:t>
                      </a:r>
                    </a:p>
                    <a:p>
                      <a:r>
                        <a:rPr lang="en-US" sz="2000" baseline="0" dirty="0" err="1" smtClean="0"/>
                        <a:t>Klebsiella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Hemophilus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Neiserria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Pseudomonas</a:t>
                      </a:r>
                    </a:p>
                    <a:p>
                      <a:r>
                        <a:rPr lang="en-US" sz="2000" baseline="0" dirty="0" err="1" smtClean="0"/>
                        <a:t>Bacteroides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Meningococci</a:t>
                      </a:r>
                      <a:endParaRPr lang="en-US" sz="2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Spectrum same as 3</a:t>
                      </a:r>
                      <a:r>
                        <a:rPr lang="en-US" sz="2000" b="1" baseline="30000" dirty="0" smtClean="0"/>
                        <a:t>rd</a:t>
                      </a:r>
                      <a:r>
                        <a:rPr lang="en-US" sz="2000" b="1" dirty="0" smtClean="0"/>
                        <a:t> but differ in resistance</a:t>
                      </a:r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Enterobacter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s</a:t>
                      </a:r>
                      <a:r>
                        <a:rPr lang="en-US" sz="2000" dirty="0" err="1" smtClean="0"/>
                        <a:t>pp</a:t>
                      </a:r>
                      <a:endParaRPr lang="en-US" sz="2000" dirty="0" smtClean="0"/>
                    </a:p>
                    <a:p>
                      <a:r>
                        <a:rPr lang="en-US" sz="2000" dirty="0" smtClean="0"/>
                        <a:t>H.</a:t>
                      </a:r>
                      <a:r>
                        <a:rPr lang="en-US" sz="2000" baseline="0" dirty="0" smtClean="0"/>
                        <a:t> Influenza</a:t>
                      </a:r>
                    </a:p>
                    <a:p>
                      <a:r>
                        <a:rPr lang="en-US" sz="2000" baseline="0" dirty="0" smtClean="0"/>
                        <a:t>N. </a:t>
                      </a:r>
                      <a:r>
                        <a:rPr lang="en-US" sz="2000" baseline="0" dirty="0" err="1" smtClean="0"/>
                        <a:t>Gonorrhoea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N. Meningitides</a:t>
                      </a:r>
                    </a:p>
                    <a:p>
                      <a:r>
                        <a:rPr lang="en-US" sz="2000" baseline="0" dirty="0" smtClean="0"/>
                        <a:t>Pseudomonas</a:t>
                      </a:r>
                    </a:p>
                    <a:p>
                      <a:r>
                        <a:rPr lang="en-US" sz="2000" baseline="0" dirty="0" smtClean="0"/>
                        <a:t>Streptococci</a:t>
                      </a:r>
                    </a:p>
                    <a:p>
                      <a:r>
                        <a:rPr lang="en-US" sz="2000" baseline="0" dirty="0" smtClean="0"/>
                        <a:t>Methicillin susceptible SA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r>
                        <a:rPr lang="en-US" sz="2000" baseline="30000" dirty="0" smtClean="0"/>
                        <a:t>nd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r>
                        <a:rPr lang="en-US" sz="2000" baseline="30000" dirty="0" smtClean="0"/>
                        <a:t>rd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r>
                        <a:rPr lang="en-US" sz="2000" baseline="30000" dirty="0" smtClean="0"/>
                        <a:t>th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6324600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Skin  &amp; soft tissue infections due to staph aureus</a:t>
                      </a:r>
                    </a:p>
                    <a:p>
                      <a:r>
                        <a:rPr lang="en-US" sz="2000" b="0" baseline="0" dirty="0" smtClean="0"/>
                        <a:t>Prophylaxis of surgery in which skin flora are likely pathogens</a:t>
                      </a:r>
                    </a:p>
                    <a:p>
                      <a:r>
                        <a:rPr lang="en-US" sz="2000" b="0" baseline="0" dirty="0" err="1" smtClean="0"/>
                        <a:t>Cellulitis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smtClean="0"/>
                        <a:t>Soft tissue </a:t>
                      </a:r>
                      <a:r>
                        <a:rPr lang="en-US" sz="2000" b="0" baseline="0" dirty="0" err="1" smtClean="0"/>
                        <a:t>abcess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smtClean="0"/>
                        <a:t>Penicillin allergic pts</a:t>
                      </a:r>
                    </a:p>
                    <a:p>
                      <a:r>
                        <a:rPr lang="en-US" sz="2000" b="0" baseline="0" dirty="0" smtClean="0"/>
                        <a:t>UTI due to E. coli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Sinusitis</a:t>
                      </a:r>
                    </a:p>
                    <a:p>
                      <a:r>
                        <a:rPr lang="en-US" sz="2000" b="0" baseline="0" dirty="0" smtClean="0"/>
                        <a:t>Otitis media</a:t>
                      </a:r>
                    </a:p>
                    <a:p>
                      <a:r>
                        <a:rPr lang="en-US" sz="2000" b="0" baseline="0" dirty="0" smtClean="0"/>
                        <a:t>LRTIs</a:t>
                      </a:r>
                    </a:p>
                    <a:p>
                      <a:r>
                        <a:rPr lang="en-US" sz="2000" b="0" baseline="0" dirty="0" smtClean="0"/>
                        <a:t>(due to H.I, </a:t>
                      </a:r>
                      <a:r>
                        <a:rPr lang="en-US" sz="2000" b="0" baseline="0" dirty="0" err="1" smtClean="0"/>
                        <a:t>moraxella</a:t>
                      </a:r>
                      <a:r>
                        <a:rPr lang="en-US" sz="2000" b="0" baseline="0" dirty="0" smtClean="0"/>
                        <a:t> C)</a:t>
                      </a:r>
                    </a:p>
                    <a:p>
                      <a:r>
                        <a:rPr lang="en-US" sz="2000" b="0" baseline="0" dirty="0" smtClean="0"/>
                        <a:t>Peritonitis</a:t>
                      </a:r>
                    </a:p>
                    <a:p>
                      <a:r>
                        <a:rPr lang="en-US" sz="2000" b="0" baseline="0" dirty="0" smtClean="0"/>
                        <a:t>Diverticulitis</a:t>
                      </a:r>
                    </a:p>
                    <a:p>
                      <a:r>
                        <a:rPr lang="en-US" sz="2000" b="0" baseline="0" dirty="0" smtClean="0"/>
                        <a:t>Surgical prophylaxis of colorectal , abd. surgery (</a:t>
                      </a:r>
                      <a:r>
                        <a:rPr lang="en-US" sz="2000" b="0" baseline="0" dirty="0" err="1" smtClean="0"/>
                        <a:t>cephamycins</a:t>
                      </a:r>
                      <a:r>
                        <a:rPr lang="en-US" sz="2000" b="0" baseline="0" dirty="0" smtClean="0"/>
                        <a:t>)</a:t>
                      </a:r>
                    </a:p>
                    <a:p>
                      <a:r>
                        <a:rPr lang="en-US" sz="2000" b="0" baseline="0" dirty="0" smtClean="0"/>
                        <a:t>CAP-</a:t>
                      </a:r>
                      <a:r>
                        <a:rPr lang="en-US" sz="2000" b="0" baseline="0" dirty="0" err="1" smtClean="0"/>
                        <a:t>cefuroxime</a:t>
                      </a:r>
                      <a:r>
                        <a:rPr lang="en-US" sz="2000" b="0" baseline="0" dirty="0" smtClean="0"/>
                        <a:t> as it is active against HI, </a:t>
                      </a:r>
                      <a:r>
                        <a:rPr lang="en-US" sz="2000" b="0" baseline="0" dirty="0" err="1" smtClean="0"/>
                        <a:t>Klebsiella</a:t>
                      </a:r>
                      <a:r>
                        <a:rPr lang="en-US" sz="2000" b="0" baseline="0" dirty="0" smtClean="0"/>
                        <a:t>, Pen res </a:t>
                      </a:r>
                      <a:r>
                        <a:rPr lang="en-US" sz="2000" b="0" baseline="0" dirty="0" err="1" smtClean="0"/>
                        <a:t>pneumococci</a:t>
                      </a:r>
                      <a:endParaRPr lang="en-US" sz="2000" b="0" baseline="0" dirty="0" smtClean="0"/>
                    </a:p>
                    <a:p>
                      <a:endParaRPr lang="en-US" sz="2000" b="0" baseline="0" dirty="0" smtClean="0"/>
                    </a:p>
                    <a:p>
                      <a:r>
                        <a:rPr lang="en-US" sz="2000" b="0" baseline="0" dirty="0" smtClean="0"/>
                        <a:t>  </a:t>
                      </a:r>
                    </a:p>
                    <a:p>
                      <a:r>
                        <a:rPr lang="en-US" sz="2000" b="1" baseline="0" dirty="0" smtClean="0"/>
                        <a:t> </a:t>
                      </a:r>
                      <a:endParaRPr lang="en-US" sz="2000" b="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Meningitis</a:t>
                      </a:r>
                      <a:r>
                        <a:rPr lang="en-US" sz="2000" b="0" baseline="0" dirty="0" smtClean="0"/>
                        <a:t> (HI, </a:t>
                      </a:r>
                      <a:r>
                        <a:rPr lang="en-US" sz="2000" b="0" baseline="0" dirty="0" err="1" smtClean="0"/>
                        <a:t>S.pneum</a:t>
                      </a:r>
                      <a:r>
                        <a:rPr lang="en-US" sz="2000" b="0" baseline="0" dirty="0" smtClean="0"/>
                        <a:t>, N. </a:t>
                      </a:r>
                      <a:r>
                        <a:rPr lang="en-US" sz="2000" b="0" baseline="0" dirty="0" err="1" smtClean="0"/>
                        <a:t>menin</a:t>
                      </a:r>
                      <a:r>
                        <a:rPr lang="en-US" sz="2000" b="0" baseline="0" dirty="0" smtClean="0"/>
                        <a:t> &amp; gm –</a:t>
                      </a:r>
                      <a:r>
                        <a:rPr lang="en-US" sz="2000" b="0" baseline="0" dirty="0" err="1" smtClean="0"/>
                        <a:t>ve</a:t>
                      </a:r>
                      <a:r>
                        <a:rPr lang="en-US" sz="2000" b="0" baseline="0" dirty="0" smtClean="0"/>
                        <a:t> bacteria)</a:t>
                      </a:r>
                    </a:p>
                    <a:p>
                      <a:r>
                        <a:rPr lang="en-US" sz="2000" b="0" baseline="0" dirty="0" smtClean="0"/>
                        <a:t>Gonorrhea</a:t>
                      </a:r>
                    </a:p>
                    <a:p>
                      <a:r>
                        <a:rPr lang="en-US" sz="2000" b="0" baseline="0" dirty="0" smtClean="0"/>
                        <a:t>Lyme disease</a:t>
                      </a:r>
                    </a:p>
                    <a:p>
                      <a:r>
                        <a:rPr lang="en-US" sz="2000" b="0" baseline="0" dirty="0" smtClean="0"/>
                        <a:t>(ceftriaxone)</a:t>
                      </a:r>
                    </a:p>
                    <a:p>
                      <a:r>
                        <a:rPr lang="en-US" sz="2000" b="0" baseline="0" dirty="0" smtClean="0"/>
                        <a:t>Pseudomonas (</a:t>
                      </a:r>
                      <a:r>
                        <a:rPr lang="en-US" sz="2000" b="0" baseline="0" dirty="0" err="1" smtClean="0"/>
                        <a:t>cefperazone</a:t>
                      </a:r>
                      <a:r>
                        <a:rPr lang="en-US" sz="2000" b="0" baseline="0" dirty="0" smtClean="0"/>
                        <a:t>, </a:t>
                      </a:r>
                      <a:r>
                        <a:rPr lang="en-US" sz="2000" b="0" baseline="0" dirty="0" err="1" smtClean="0"/>
                        <a:t>ceftazidime</a:t>
                      </a:r>
                      <a:r>
                        <a:rPr lang="en-US" sz="2000" b="0" baseline="0" dirty="0" smtClean="0"/>
                        <a:t>)</a:t>
                      </a:r>
                    </a:p>
                    <a:p>
                      <a:r>
                        <a:rPr lang="en-US" sz="2000" b="0" baseline="0" dirty="0" smtClean="0"/>
                        <a:t>CAP (HI, PR </a:t>
                      </a:r>
                      <a:r>
                        <a:rPr lang="en-US" sz="2000" b="0" baseline="0" dirty="0" err="1" smtClean="0"/>
                        <a:t>pneum</a:t>
                      </a:r>
                      <a:r>
                        <a:rPr lang="en-US" sz="2000" b="0" baseline="0" dirty="0" smtClean="0"/>
                        <a:t>, )</a:t>
                      </a:r>
                    </a:p>
                    <a:p>
                      <a:r>
                        <a:rPr lang="en-US" sz="2000" b="0" baseline="0" dirty="0" smtClean="0"/>
                        <a:t>Enteric fever (ceftriaxone)</a:t>
                      </a:r>
                    </a:p>
                    <a:p>
                      <a:r>
                        <a:rPr lang="en-US" sz="2000" b="0" baseline="0" dirty="0" smtClean="0"/>
                        <a:t>Prophylaxis /Rx </a:t>
                      </a:r>
                      <a:r>
                        <a:rPr lang="en-US" sz="2000" b="0" baseline="0" dirty="0" err="1" smtClean="0"/>
                        <a:t>immunocomp</a:t>
                      </a:r>
                      <a:r>
                        <a:rPr lang="en-US" sz="2000" b="0" baseline="0" dirty="0" smtClean="0"/>
                        <a:t>.</a:t>
                      </a:r>
                    </a:p>
                    <a:p>
                      <a:r>
                        <a:rPr lang="en-US" sz="2000" b="0" baseline="0" dirty="0" smtClean="0"/>
                        <a:t>Septicemia</a:t>
                      </a:r>
                    </a:p>
                    <a:p>
                      <a:r>
                        <a:rPr lang="en-US" sz="2000" b="0" baseline="0" dirty="0" err="1" smtClean="0"/>
                        <a:t>Neutropenia</a:t>
                      </a:r>
                      <a:r>
                        <a:rPr lang="en-US" sz="2000" b="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Empirical treatment of </a:t>
                      </a:r>
                      <a:r>
                        <a:rPr lang="en-US" sz="2000" b="0" dirty="0" err="1" smtClean="0"/>
                        <a:t>nosocomial</a:t>
                      </a:r>
                      <a:r>
                        <a:rPr lang="en-US" sz="2000" b="0" baseline="0" dirty="0" smtClean="0"/>
                        <a:t> infections where antibiotic resistance owing to extended spectrum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sz="2000" b="0" baseline="0" dirty="0" smtClean="0"/>
                        <a:t>-lactamases or chromosomally induced </a:t>
                      </a:r>
                      <a:r>
                        <a:rPr lang="en-US" sz="2000" b="0" baseline="0" dirty="0" smtClean="0">
                          <a:latin typeface="Symbol" pitchFamily="18" charset="2"/>
                        </a:rPr>
                        <a:t>b</a:t>
                      </a:r>
                      <a:r>
                        <a:rPr lang="en-US" sz="2000" b="0" baseline="0" dirty="0" smtClean="0"/>
                        <a:t>-lactamases are </a:t>
                      </a:r>
                      <a:r>
                        <a:rPr lang="en-US" sz="2000" b="0" baseline="0" dirty="0" err="1" smtClean="0"/>
                        <a:t>anticipaated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err="1" smtClean="0"/>
                        <a:t>Nosocomial</a:t>
                      </a:r>
                      <a:r>
                        <a:rPr lang="en-US" sz="2000" b="0" baseline="0" dirty="0" smtClean="0"/>
                        <a:t> infections due to </a:t>
                      </a:r>
                      <a:r>
                        <a:rPr lang="en-US" sz="2000" b="0" baseline="0" dirty="0" err="1" smtClean="0"/>
                        <a:t>Enterobacter</a:t>
                      </a:r>
                      <a:r>
                        <a:rPr lang="en-US" sz="2000" b="0" baseline="0" dirty="0" smtClean="0"/>
                        <a:t> </a:t>
                      </a:r>
                    </a:p>
                    <a:p>
                      <a:r>
                        <a:rPr lang="en-US" sz="2000" b="0" baseline="0" dirty="0" err="1" smtClean="0"/>
                        <a:t>Citrobacter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err="1" smtClean="0"/>
                        <a:t>Serraatia</a:t>
                      </a:r>
                      <a:endParaRPr lang="en-US" sz="2000" b="0" baseline="0" dirty="0" smtClean="0"/>
                    </a:p>
                    <a:p>
                      <a:r>
                        <a:rPr lang="en-US" sz="2000" b="0" baseline="0" dirty="0" err="1" smtClean="0"/>
                        <a:t>Pseudomonal</a:t>
                      </a:r>
                      <a:r>
                        <a:rPr lang="en-US" sz="2000" b="0" baseline="0" dirty="0" smtClean="0"/>
                        <a:t>,</a:t>
                      </a:r>
                    </a:p>
                    <a:p>
                      <a:r>
                        <a:rPr lang="en-US" sz="2000" b="0" baseline="0" dirty="0" smtClean="0"/>
                        <a:t>Staphylococcal inf.</a:t>
                      </a:r>
                    </a:p>
                    <a:p>
                      <a:r>
                        <a:rPr lang="en-US" sz="2000" b="0" baseline="0" dirty="0" err="1" smtClean="0"/>
                        <a:t>Strept</a:t>
                      </a:r>
                      <a:r>
                        <a:rPr lang="en-US" sz="2000" b="0" baseline="0" dirty="0" smtClean="0"/>
                        <a:t>. </a:t>
                      </a:r>
                      <a:r>
                        <a:rPr lang="en-US" sz="2000" b="0" baseline="0" dirty="0" err="1" smtClean="0"/>
                        <a:t>pneum</a:t>
                      </a:r>
                      <a:endParaRPr lang="en-US" sz="2000" b="0" baseline="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04800" y="285750"/>
            <a:ext cx="8610600" cy="769441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dirty="0" smtClean="0">
                <a:solidFill>
                  <a:srgbClr val="C00000"/>
                </a:solidFill>
                <a:latin typeface="Lucida Calligraphy" pitchFamily="66" charset="0"/>
                <a:cs typeface="Arial" pitchFamily="34" charset="0"/>
              </a:rPr>
              <a:t>ADVERSE EFFECTS</a:t>
            </a:r>
            <a:endParaRPr lang="en-US" sz="4400" b="1" dirty="0">
              <a:solidFill>
                <a:srgbClr val="C00000"/>
              </a:solidFill>
              <a:latin typeface="Lucida Calligraphy" pitchFamily="66" charset="0"/>
              <a:cs typeface="Arial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1219200"/>
            <a:ext cx="81534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</a:rPr>
              <a:t>Hypersensitivity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Local irritation</a:t>
            </a:r>
          </a:p>
          <a:p>
            <a:pPr lvl="1">
              <a:buClr>
                <a:srgbClr val="002060"/>
              </a:buClr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Severe pain after IM inj</a:t>
            </a:r>
          </a:p>
          <a:p>
            <a:pPr lvl="1">
              <a:buClr>
                <a:srgbClr val="002060"/>
              </a:buClr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Thrombophlebitis after IV inj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Superinfection </a:t>
            </a:r>
          </a:p>
          <a:p>
            <a:pPr lvl="1">
              <a:buClr>
                <a:srgbClr val="002060"/>
              </a:buClr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Pseudomembranous colitis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Dose dependent nephrotoxicity</a:t>
            </a:r>
          </a:p>
          <a:p>
            <a:pPr lvl="1">
              <a:buClr>
                <a:srgbClr val="002060"/>
              </a:buClr>
              <a:buFontTx/>
              <a:buChar char="•"/>
            </a:pPr>
            <a:r>
              <a:rPr lang="en-US" sz="3200" dirty="0" smtClean="0">
                <a:solidFill>
                  <a:schemeClr val="bg1"/>
                </a:solidFill>
                <a:cs typeface="Arial" pitchFamily="34" charset="0"/>
              </a:rPr>
              <a:t>Interstitial nephritis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Disulfiram like effects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Bleeding disorders</a:t>
            </a:r>
          </a:p>
          <a:p>
            <a:pPr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  <a:cs typeface="Arial" pitchFamily="34" charset="0"/>
              </a:rPr>
              <a:t>Diarrhea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>
                <a:solidFill>
                  <a:srgbClr val="C00000"/>
                </a:solidFill>
                <a:latin typeface="Lucida Calligraphy" pitchFamily="66" charset="0"/>
              </a:rPr>
              <a:t>Thank You!</a:t>
            </a:r>
            <a:endParaRPr lang="en-US" sz="8000" dirty="0">
              <a:solidFill>
                <a:srgbClr val="C000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571501"/>
            <a:ext cx="8077200" cy="5819179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sz="5400" b="1" dirty="0" smtClean="0">
                <a:solidFill>
                  <a:srgbClr val="C00000"/>
                </a:solidFill>
                <a:latin typeface="Monotype Corsiva" pitchFamily="66" charset="0"/>
              </a:rPr>
              <a:t>HISTORY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			 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Brotzu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(1945)  isolated a mold </a:t>
            </a:r>
            <a:r>
              <a:rPr lang="en-US" b="1" i="1" dirty="0" err="1" smtClean="0">
                <a:solidFill>
                  <a:srgbClr val="002060"/>
                </a:solidFill>
                <a:latin typeface="Monotype Corsiva" pitchFamily="66" charset="0"/>
              </a:rPr>
              <a:t>Acremonium</a:t>
            </a:r>
            <a:r>
              <a:rPr lang="en-US" b="1" i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r>
              <a:rPr lang="en-US" b="1" i="1" dirty="0" err="1" smtClean="0">
                <a:solidFill>
                  <a:srgbClr val="002060"/>
                </a:solidFill>
                <a:latin typeface="Monotype Corsiva" pitchFamily="66" charset="0"/>
              </a:rPr>
              <a:t>chrysogenum</a:t>
            </a:r>
            <a:r>
              <a:rPr lang="en-US" b="1" dirty="0" smtClean="0">
                <a:solidFill>
                  <a:srgbClr val="002060"/>
                </a:solidFill>
                <a:latin typeface="Monotype Corsiva" pitchFamily="66" charset="0"/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in sewer water off coast of </a:t>
            </a:r>
            <a:r>
              <a:rPr lang="en-US" dirty="0" err="1" smtClean="0">
                <a:solidFill>
                  <a:schemeClr val="bg1"/>
                </a:solidFill>
              </a:rPr>
              <a:t>Sardinina</a:t>
            </a:r>
            <a:endParaRPr lang="en-US" dirty="0" smtClean="0">
              <a:solidFill>
                <a:schemeClr val="bg1"/>
              </a:solidFill>
            </a:endParaRPr>
          </a:p>
          <a:p>
            <a:pPr lvl="2">
              <a:buFontTx/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First introduced into clinical use in 1964 (</a:t>
            </a:r>
            <a:r>
              <a:rPr lang="en-US" dirty="0" err="1" smtClean="0">
                <a:solidFill>
                  <a:schemeClr val="bg1"/>
                </a:solidFill>
              </a:rPr>
              <a:t>cephalothin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11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5903"/>
            <a:ext cx="7924800" cy="11430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  <a:latin typeface="Lucida Calligraphy" pitchFamily="66" charset="0"/>
                <a:cs typeface="Times New Roman" pitchFamily="18" charset="0"/>
              </a:rPr>
              <a:t>CHEMISTRY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200" y="2210098"/>
            <a:ext cx="7467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4100" name="Picture 4" descr="Cephalospor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5875"/>
            <a:ext cx="8153400" cy="2428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81000" y="3786188"/>
            <a:ext cx="867373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Derivatives of 7-aminocephalosporanic acid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Water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soluble; 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stable to pH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&amp; </a:t>
            </a:r>
            <a:r>
              <a:rPr lang="en-US" sz="3000" dirty="0">
                <a:solidFill>
                  <a:schemeClr val="bg1"/>
                </a:solidFill>
                <a:latin typeface="+mj-lt"/>
              </a:rPr>
              <a:t>temperature changes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000" dirty="0">
                <a:solidFill>
                  <a:schemeClr val="bg1"/>
                </a:solidFill>
                <a:latin typeface="+mj-lt"/>
              </a:rPr>
              <a:t>More stable than 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penicillins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Cephamycins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: </a:t>
            </a: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methoxy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 at position7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Oxycepems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: sulfur replaced by oxygen at position 1</a:t>
            </a:r>
          </a:p>
          <a:p>
            <a:pPr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000" dirty="0" err="1" smtClean="0">
                <a:solidFill>
                  <a:schemeClr val="bg1"/>
                </a:solidFill>
                <a:latin typeface="+mj-lt"/>
              </a:rPr>
              <a:t>Carbacepteus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: sulfur replaced by carbon atom at 1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4312"/>
            <a:ext cx="7772400" cy="1385888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Lucida Calligraphy" pitchFamily="66" charset="0"/>
                <a:cs typeface="Times New Roman" pitchFamily="18" charset="0"/>
              </a:rPr>
              <a:t>CLASSIFICATION</a:t>
            </a:r>
            <a:endParaRPr lang="en-US" sz="4800" b="1" dirty="0">
              <a:solidFill>
                <a:srgbClr val="C00000"/>
              </a:solidFill>
              <a:latin typeface="Lucida Calligraphy" pitchFamily="66" charset="0"/>
              <a:cs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071562"/>
            <a:ext cx="8839200" cy="5214938"/>
          </a:xfrm>
        </p:spPr>
        <p:txBody>
          <a:bodyPr>
            <a:norm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v"/>
            </a:pPr>
            <a:endParaRPr lang="en-US" sz="3200" dirty="0">
              <a:solidFill>
                <a:schemeClr val="bg1"/>
              </a:solidFill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Based on spectrum of activity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Divided </a:t>
            </a:r>
            <a:r>
              <a:rPr lang="en-US" sz="3200" dirty="0">
                <a:solidFill>
                  <a:schemeClr val="bg1"/>
                </a:solidFill>
              </a:rPr>
              <a:t>into  </a:t>
            </a:r>
            <a:r>
              <a:rPr lang="en-US" sz="3200" dirty="0" smtClean="0">
                <a:solidFill>
                  <a:schemeClr val="bg1"/>
                </a:solidFill>
              </a:rPr>
              <a:t>four “Generations</a:t>
            </a:r>
            <a:r>
              <a:rPr lang="en-US" sz="3200" dirty="0">
                <a:solidFill>
                  <a:schemeClr val="bg1"/>
                </a:solidFill>
              </a:rPr>
              <a:t>” for convenience but many drugs in same </a:t>
            </a:r>
            <a:r>
              <a:rPr lang="en-US" sz="3200" dirty="0" smtClean="0">
                <a:solidFill>
                  <a:schemeClr val="bg1"/>
                </a:solidFill>
              </a:rPr>
              <a:t>“Generation</a:t>
            </a:r>
            <a:r>
              <a:rPr lang="en-US" sz="3200" dirty="0">
                <a:solidFill>
                  <a:schemeClr val="bg1"/>
                </a:solidFill>
              </a:rPr>
              <a:t>” </a:t>
            </a:r>
            <a:r>
              <a:rPr lang="en-US" sz="3200" dirty="0" smtClean="0">
                <a:solidFill>
                  <a:schemeClr val="bg1"/>
                </a:solidFill>
              </a:rPr>
              <a:t>are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chemically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related &amp; having different </a:t>
            </a:r>
            <a:r>
              <a:rPr lang="en-US" sz="3200" dirty="0">
                <a:solidFill>
                  <a:schemeClr val="bg1"/>
                </a:solidFill>
              </a:rPr>
              <a:t>spectrum of activity</a:t>
            </a:r>
          </a:p>
          <a:p>
            <a:pPr marL="457200" indent="-457200">
              <a:lnSpc>
                <a:spcPct val="200000"/>
              </a:lnSpc>
              <a:buClr>
                <a:srgbClr val="C00000"/>
              </a:buClr>
              <a:buFont typeface="Wingdings" pitchFamily="2" charset="2"/>
              <a:buChar char="v"/>
            </a:pP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6019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Major criteria: spectrum of activity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As gm +</a:t>
            </a:r>
            <a:r>
              <a:rPr lang="en-US" sz="2800" dirty="0" err="1" smtClean="0">
                <a:solidFill>
                  <a:schemeClr val="bg1"/>
                </a:solidFill>
              </a:rPr>
              <a:t>ve</a:t>
            </a:r>
            <a:r>
              <a:rPr lang="en-US" sz="2800" dirty="0" smtClean="0">
                <a:solidFill>
                  <a:schemeClr val="bg1"/>
                </a:solidFill>
              </a:rPr>
              <a:t> decreases gm –</a:t>
            </a:r>
            <a:r>
              <a:rPr lang="en-US" sz="2800" dirty="0" err="1" smtClean="0">
                <a:solidFill>
                  <a:schemeClr val="bg1"/>
                </a:solidFill>
              </a:rPr>
              <a:t>ve</a:t>
            </a:r>
            <a:r>
              <a:rPr lang="en-US" sz="2800" dirty="0" smtClean="0">
                <a:solidFill>
                  <a:schemeClr val="bg1"/>
                </a:solidFill>
              </a:rPr>
              <a:t> increases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Minor criteria: </a:t>
            </a:r>
            <a:r>
              <a:rPr lang="en-US" sz="2800" b="1" dirty="0" smtClean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lang="en-US" sz="2800" b="1" dirty="0" smtClean="0">
                <a:solidFill>
                  <a:schemeClr val="bg1"/>
                </a:solidFill>
              </a:rPr>
              <a:t>-lactamase resistance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en-US" sz="2800" baseline="30000" dirty="0" smtClean="0">
                <a:solidFill>
                  <a:schemeClr val="bg1"/>
                </a:solidFill>
              </a:rPr>
              <a:t>st</a:t>
            </a:r>
            <a:r>
              <a:rPr lang="en-US" sz="2800" dirty="0" smtClean="0">
                <a:solidFill>
                  <a:schemeClr val="bg1"/>
                </a:solidFill>
              </a:rPr>
              <a:t> gen most sensitive, 2</a:t>
            </a:r>
            <a:r>
              <a:rPr lang="en-US" sz="2800" baseline="30000" dirty="0" smtClean="0">
                <a:solidFill>
                  <a:schemeClr val="bg1"/>
                </a:solidFill>
              </a:rPr>
              <a:t>nd</a:t>
            </a:r>
            <a:r>
              <a:rPr lang="en-US" sz="2800" dirty="0" smtClean="0">
                <a:solidFill>
                  <a:schemeClr val="bg1"/>
                </a:solidFill>
              </a:rPr>
              <a:t> gen have better tolerability, 3</a:t>
            </a:r>
            <a:r>
              <a:rPr lang="en-US" sz="2800" baseline="30000" dirty="0" smtClean="0">
                <a:solidFill>
                  <a:schemeClr val="bg1"/>
                </a:solidFill>
              </a:rPr>
              <a:t>rd</a:t>
            </a:r>
            <a:r>
              <a:rPr lang="en-US" sz="2800" dirty="0" smtClean="0">
                <a:solidFill>
                  <a:schemeClr val="bg1"/>
                </a:solidFill>
              </a:rPr>
              <a:t> gen tolerate even better but susceptible to hydrolysis by inducible chromosomally encoded type 1 </a:t>
            </a:r>
            <a:r>
              <a:rPr lang="en-US" sz="2800" dirty="0" smtClean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-lactamases &amp; induction during treatment of gm –</a:t>
            </a:r>
            <a:r>
              <a:rPr lang="en-US" sz="2800" dirty="0" err="1" smtClean="0">
                <a:solidFill>
                  <a:schemeClr val="bg1"/>
                </a:solidFill>
              </a:rPr>
              <a:t>ve</a:t>
            </a:r>
            <a:r>
              <a:rPr lang="en-US" sz="2800" dirty="0" smtClean="0">
                <a:solidFill>
                  <a:schemeClr val="bg1"/>
                </a:solidFill>
              </a:rPr>
              <a:t> infections, 4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gen have increased stability to hydrolysis by plasmid &amp; chromosomally mediated </a:t>
            </a:r>
            <a:r>
              <a:rPr lang="en-US" sz="2800" dirty="0" smtClean="0">
                <a:solidFill>
                  <a:schemeClr val="bg1"/>
                </a:solidFill>
                <a:latin typeface="Symbol" pitchFamily="18" charset="2"/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-lactamases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Third </a:t>
            </a:r>
            <a:r>
              <a:rPr lang="en-US" sz="2800" b="1" dirty="0" err="1" smtClean="0">
                <a:solidFill>
                  <a:schemeClr val="bg1"/>
                </a:solidFill>
              </a:rPr>
              <a:t>criteria:Ability</a:t>
            </a:r>
            <a:r>
              <a:rPr lang="en-US" sz="2800" b="1" dirty="0" smtClean="0">
                <a:solidFill>
                  <a:schemeClr val="bg1"/>
                </a:solidFill>
              </a:rPr>
              <a:t> to cross BBB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lang="en-US" sz="2800" baseline="30000" dirty="0" smtClean="0">
                <a:solidFill>
                  <a:schemeClr val="bg1"/>
                </a:solidFill>
              </a:rPr>
              <a:t>st</a:t>
            </a:r>
            <a:r>
              <a:rPr lang="en-US" sz="2800" dirty="0" smtClean="0">
                <a:solidFill>
                  <a:schemeClr val="bg1"/>
                </a:solidFill>
              </a:rPr>
              <a:t> do not, 2</a:t>
            </a:r>
            <a:r>
              <a:rPr lang="en-US" sz="2800" baseline="30000" dirty="0" smtClean="0">
                <a:solidFill>
                  <a:schemeClr val="bg1"/>
                </a:solidFill>
              </a:rPr>
              <a:t>nd</a:t>
            </a:r>
            <a:r>
              <a:rPr lang="en-US" sz="2800" dirty="0" smtClean="0">
                <a:solidFill>
                  <a:schemeClr val="bg1"/>
                </a:solidFill>
              </a:rPr>
              <a:t> only </a:t>
            </a:r>
            <a:r>
              <a:rPr lang="en-US" sz="2800" dirty="0" err="1" smtClean="0">
                <a:solidFill>
                  <a:schemeClr val="bg1"/>
                </a:solidFill>
              </a:rPr>
              <a:t>cefuroxime</a:t>
            </a:r>
            <a:r>
              <a:rPr lang="en-US" sz="2800" dirty="0" smtClean="0">
                <a:solidFill>
                  <a:schemeClr val="bg1"/>
                </a:solidFill>
              </a:rPr>
              <a:t> does, 3</a:t>
            </a:r>
            <a:r>
              <a:rPr lang="en-US" sz="2800" baseline="30000" dirty="0" smtClean="0">
                <a:solidFill>
                  <a:schemeClr val="bg1"/>
                </a:solidFill>
              </a:rPr>
              <a:t>rd</a:t>
            </a:r>
            <a:r>
              <a:rPr lang="en-US" sz="2800" dirty="0" smtClean="0">
                <a:solidFill>
                  <a:schemeClr val="bg1"/>
                </a:solidFill>
              </a:rPr>
              <a:t> ceftriaxone &amp; </a:t>
            </a:r>
            <a:r>
              <a:rPr lang="en-US" sz="2800" dirty="0" err="1" smtClean="0">
                <a:solidFill>
                  <a:schemeClr val="bg1"/>
                </a:solidFill>
              </a:rPr>
              <a:t>ceftazidime</a:t>
            </a:r>
            <a:r>
              <a:rPr lang="en-US" sz="2800" dirty="0" smtClean="0">
                <a:solidFill>
                  <a:schemeClr val="bg1"/>
                </a:solidFill>
              </a:rPr>
              <a:t>, 4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all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Fourth criteria: route of administration</a:t>
            </a:r>
          </a:p>
          <a:p>
            <a:pPr>
              <a:spcBef>
                <a:spcPts val="0"/>
              </a:spcBef>
            </a:pPr>
            <a:r>
              <a:rPr lang="en-US" sz="2800" dirty="0" smtClean="0">
                <a:solidFill>
                  <a:schemeClr val="bg1"/>
                </a:solidFill>
              </a:rPr>
              <a:t>All classes sub classified into oral and </a:t>
            </a:r>
            <a:r>
              <a:rPr lang="en-US" sz="2800" dirty="0" err="1" smtClean="0">
                <a:solidFill>
                  <a:schemeClr val="bg1"/>
                </a:solidFill>
              </a:rPr>
              <a:t>pareneteral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914698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C00000"/>
                </a:solidFill>
                <a:latin typeface="Lucida Calligraphy" pitchFamily="66" charset="0"/>
              </a:rPr>
              <a:t>Classification</a:t>
            </a:r>
            <a:r>
              <a:rPr lang="en-US" sz="4400" b="1" dirty="0" smtClean="0">
                <a:solidFill>
                  <a:srgbClr val="C00000"/>
                </a:solidFill>
                <a:latin typeface="Lucida Calligraphy" pitchFamily="66" charset="0"/>
              </a:rPr>
              <a:t> </a:t>
            </a:r>
            <a:endParaRPr lang="en-US" sz="4400" b="1" dirty="0">
              <a:solidFill>
                <a:srgbClr val="C00000"/>
              </a:solidFill>
              <a:latin typeface="Lucida Calligraphy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458200" cy="4823818"/>
          </a:xfrm>
        </p:spPr>
        <p:txBody>
          <a:bodyPr>
            <a:noAutofit/>
          </a:bodyPr>
          <a:lstStyle/>
          <a:p>
            <a:pPr marL="0" indent="-457200">
              <a:buClr>
                <a:srgbClr val="002060"/>
              </a:buClr>
              <a:buNone/>
            </a:pPr>
            <a:r>
              <a:rPr lang="en-US" sz="4000" b="1" dirty="0">
                <a:solidFill>
                  <a:srgbClr val="003300"/>
                </a:solidFill>
                <a:cs typeface="Times New Roman" pitchFamily="18" charset="0"/>
              </a:rPr>
              <a:t>FIRST </a:t>
            </a:r>
            <a:r>
              <a:rPr lang="en-US" sz="4000" b="1" dirty="0" smtClean="0">
                <a:solidFill>
                  <a:srgbClr val="003300"/>
                </a:solidFill>
                <a:cs typeface="Times New Roman" pitchFamily="18" charset="0"/>
              </a:rPr>
              <a:t>GENERATION</a:t>
            </a:r>
            <a:r>
              <a:rPr lang="en-US" sz="4000" dirty="0" smtClean="0">
                <a:solidFill>
                  <a:srgbClr val="003300"/>
                </a:solidFill>
                <a:cs typeface="Times New Roman" pitchFamily="18" charset="0"/>
              </a:rPr>
              <a:t> 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  <a:cs typeface="Times New Roman" pitchFamily="18" charset="0"/>
              </a:rPr>
              <a:t>(</a:t>
            </a:r>
            <a:r>
              <a:rPr lang="en-US" sz="3200" dirty="0" smtClean="0">
                <a:solidFill>
                  <a:schemeClr val="bg1"/>
                </a:solidFill>
              </a:rPr>
              <a:t>G + </a:t>
            </a:r>
            <a:r>
              <a:rPr lang="en-US" sz="3200" dirty="0" err="1" smtClean="0">
                <a:solidFill>
                  <a:schemeClr val="bg1"/>
                </a:solidFill>
              </a:rPr>
              <a:t>ve</a:t>
            </a:r>
            <a:r>
              <a:rPr lang="en-US" sz="3200" dirty="0" smtClean="0">
                <a:solidFill>
                  <a:schemeClr val="bg1"/>
                </a:solidFill>
              </a:rPr>
              <a:t>  sensitive)</a:t>
            </a: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Klebsiella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proteus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(non </a:t>
            </a:r>
            <a:r>
              <a:rPr lang="en-US" sz="3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indole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positive only), E</a:t>
            </a:r>
            <a:r>
              <a:rPr lang="en-US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coli</a:t>
            </a:r>
            <a:endParaRPr lang="en-US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Clr>
                <a:srgbClr val="002060"/>
              </a:buClr>
              <a:buNone/>
            </a:pPr>
            <a:endParaRPr lang="en-US" sz="1200" b="1" dirty="0" smtClean="0">
              <a:solidFill>
                <a:schemeClr val="bg1"/>
              </a:solidFill>
            </a:endParaRP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</a:rPr>
              <a:t>Parenteral: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	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Cephalothin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cefazolin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spcBef>
                <a:spcPts val="0"/>
              </a:spcBef>
              <a:buClr>
                <a:srgbClr val="002060"/>
              </a:buClr>
              <a:buFontTx/>
              <a:buNone/>
            </a:pPr>
            <a:endParaRPr lang="en-US" sz="1100" b="1" dirty="0" smtClean="0">
              <a:solidFill>
                <a:schemeClr val="bg1"/>
              </a:solidFill>
            </a:endParaRPr>
          </a:p>
          <a:p>
            <a:pPr marL="457200" indent="-457200"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</a:rPr>
              <a:t>Oral: </a:t>
            </a:r>
          </a:p>
          <a:p>
            <a:pPr marL="457200" indent="-4572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Cefadroxil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cephalexin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cephradine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-457200">
              <a:buClr>
                <a:srgbClr val="002060"/>
              </a:buClr>
            </a:pP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886450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FontTx/>
              <a:buNone/>
            </a:pPr>
            <a:r>
              <a:rPr lang="en-US" sz="4000" b="1" dirty="0" smtClean="0">
                <a:solidFill>
                  <a:srgbClr val="003300"/>
                </a:solidFill>
              </a:rPr>
              <a:t>SECOND GENERATION</a:t>
            </a:r>
            <a:endParaRPr lang="en-US" sz="4000" dirty="0" smtClean="0">
              <a:solidFill>
                <a:srgbClr val="003300"/>
              </a:solidFill>
            </a:endParaRPr>
          </a:p>
          <a:p>
            <a:pPr marL="457200" indent="-457200" algn="just"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bg1"/>
                </a:solidFill>
              </a:rPr>
              <a:t>Gram positive organisms (including those resistant to 1</a:t>
            </a:r>
            <a:r>
              <a:rPr lang="en-US" sz="3200" baseline="30000" dirty="0" smtClean="0">
                <a:solidFill>
                  <a:schemeClr val="bg1"/>
                </a:solidFill>
              </a:rPr>
              <a:t>st</a:t>
            </a:r>
            <a:r>
              <a:rPr lang="en-US" sz="3200" dirty="0" smtClean="0">
                <a:solidFill>
                  <a:schemeClr val="bg1"/>
                </a:solidFill>
              </a:rPr>
              <a:t> generation) </a:t>
            </a:r>
          </a:p>
          <a:p>
            <a:pPr marL="457200" indent="-457200" algn="just"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i="1" dirty="0" err="1" smtClean="0">
                <a:solidFill>
                  <a:schemeClr val="bg1"/>
                </a:solidFill>
              </a:rPr>
              <a:t>Klebsiella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i="1" dirty="0" err="1" smtClean="0">
                <a:solidFill>
                  <a:schemeClr val="bg1"/>
                </a:solidFill>
              </a:rPr>
              <a:t>proteus</a:t>
            </a:r>
            <a:r>
              <a:rPr lang="en-US" sz="3200" dirty="0" smtClean="0">
                <a:solidFill>
                  <a:schemeClr val="bg1"/>
                </a:solidFill>
              </a:rPr>
              <a:t> (including </a:t>
            </a:r>
            <a:r>
              <a:rPr lang="en-US" sz="3200" dirty="0" err="1" smtClean="0">
                <a:solidFill>
                  <a:schemeClr val="bg1"/>
                </a:solidFill>
              </a:rPr>
              <a:t>indole</a:t>
            </a:r>
            <a:r>
              <a:rPr lang="en-US" sz="3200" dirty="0" smtClean="0">
                <a:solidFill>
                  <a:schemeClr val="bg1"/>
                </a:solidFill>
              </a:rPr>
              <a:t> positive) </a:t>
            </a:r>
            <a:r>
              <a:rPr lang="en-US" sz="3200" i="1" dirty="0" smtClean="0">
                <a:solidFill>
                  <a:schemeClr val="bg1"/>
                </a:solidFill>
              </a:rPr>
              <a:t>H. Influenzae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 algn="just">
              <a:spcBef>
                <a:spcPts val="0"/>
              </a:spcBef>
              <a:buFontTx/>
              <a:buNone/>
            </a:pPr>
            <a:endParaRPr lang="en-US" sz="1600" b="1" dirty="0" smtClean="0">
              <a:solidFill>
                <a:schemeClr val="bg1"/>
              </a:solidFill>
            </a:endParaRPr>
          </a:p>
          <a:p>
            <a:pPr marL="457200" indent="-457200" algn="just"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err="1" smtClean="0">
                <a:solidFill>
                  <a:schemeClr val="bg1"/>
                </a:solidFill>
              </a:rPr>
              <a:t>Parenteral</a:t>
            </a:r>
            <a:r>
              <a:rPr lang="en-US" sz="3200" b="1" dirty="0" smtClean="0">
                <a:solidFill>
                  <a:schemeClr val="bg1"/>
                </a:solidFill>
              </a:rPr>
              <a:t>: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 algn="just">
              <a:spcBef>
                <a:spcPts val="0"/>
              </a:spcBef>
              <a:buClr>
                <a:srgbClr val="002060"/>
              </a:buCl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  </a:t>
            </a:r>
            <a:r>
              <a:rPr lang="en-US" sz="3200" dirty="0" err="1" smtClean="0">
                <a:solidFill>
                  <a:schemeClr val="bg1"/>
                </a:solidFill>
              </a:rPr>
              <a:t>Cefuroxime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cefamandole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cefoxitin</a:t>
            </a:r>
            <a:r>
              <a:rPr lang="en-US" sz="3200" dirty="0" smtClean="0">
                <a:solidFill>
                  <a:schemeClr val="bg1"/>
                </a:solidFill>
              </a:rPr>
              <a:t> (good activity against anaerobes) </a:t>
            </a:r>
          </a:p>
          <a:p>
            <a:pPr marL="457200" indent="-457200">
              <a:spcBef>
                <a:spcPts val="0"/>
              </a:spcBef>
              <a:buFontTx/>
              <a:buNone/>
            </a:pPr>
            <a:endParaRPr lang="en-US" sz="1400" b="1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00206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</a:rPr>
              <a:t>Oral:</a:t>
            </a:r>
          </a:p>
          <a:p>
            <a:pPr marL="457200" indent="-457200">
              <a:spcBef>
                <a:spcPts val="0"/>
              </a:spcBef>
              <a:buFontTx/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  </a:t>
            </a:r>
            <a:r>
              <a:rPr lang="en-US" sz="3200" dirty="0" err="1" smtClean="0">
                <a:solidFill>
                  <a:schemeClr val="bg1"/>
                </a:solidFill>
              </a:rPr>
              <a:t>Cefaclor</a:t>
            </a:r>
            <a:r>
              <a:rPr lang="en-US" sz="3200" dirty="0" smtClean="0">
                <a:solidFill>
                  <a:schemeClr val="bg1"/>
                </a:solidFill>
              </a:rPr>
              <a:t>, cefuroxime </a:t>
            </a:r>
            <a:r>
              <a:rPr lang="en-US" sz="3200" dirty="0" err="1" smtClean="0">
                <a:solidFill>
                  <a:schemeClr val="bg1"/>
                </a:solidFill>
              </a:rPr>
              <a:t>axetil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cefprozil</a:t>
            </a:r>
            <a:r>
              <a:rPr lang="en-US" sz="3200" dirty="0" smtClean="0">
                <a:solidFill>
                  <a:schemeClr val="bg1"/>
                </a:solidFill>
              </a:rPr>
              <a:t>,  </a:t>
            </a:r>
            <a:r>
              <a:rPr lang="en-US" sz="3200" dirty="0" err="1" smtClean="0">
                <a:solidFill>
                  <a:schemeClr val="bg1"/>
                </a:solidFill>
              </a:rPr>
              <a:t>loracarbef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4164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04800"/>
            <a:ext cx="8610600" cy="6124575"/>
          </a:xfrm>
        </p:spPr>
        <p:txBody>
          <a:bodyPr>
            <a:noAutofit/>
          </a:bodyPr>
          <a:lstStyle/>
          <a:p>
            <a:pPr marL="457200" indent="-457200" algn="just">
              <a:spcBef>
                <a:spcPts val="0"/>
              </a:spcBef>
              <a:buClr>
                <a:srgbClr val="C00000"/>
              </a:buClr>
              <a:buFontTx/>
              <a:buNone/>
            </a:pPr>
            <a:r>
              <a:rPr lang="en-US" sz="40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THIRD GENERATION</a:t>
            </a:r>
            <a:endParaRPr lang="en-US" sz="4000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g-</a:t>
            </a:r>
            <a:r>
              <a:rPr lang="en-US" sz="3000" dirty="0" err="1" smtClean="0">
                <a:solidFill>
                  <a:schemeClr val="bg1"/>
                </a:solidFill>
              </a:rPr>
              <a:t>ve</a:t>
            </a:r>
            <a:r>
              <a:rPr lang="en-US" sz="3000" dirty="0" smtClean="0">
                <a:solidFill>
                  <a:schemeClr val="bg1"/>
                </a:solidFill>
              </a:rPr>
              <a:t> organisms including </a:t>
            </a:r>
            <a:r>
              <a:rPr lang="en-US" sz="3000" i="1" dirty="0" err="1" smtClean="0">
                <a:solidFill>
                  <a:schemeClr val="bg1"/>
                </a:solidFill>
              </a:rPr>
              <a:t>citrobacter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acinetobacter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serratia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providencia</a:t>
            </a:r>
            <a:r>
              <a:rPr lang="en-US" sz="3000" i="1" dirty="0" smtClean="0">
                <a:solidFill>
                  <a:schemeClr val="bg1"/>
                </a:solidFill>
              </a:rPr>
              <a:t>, </a:t>
            </a:r>
            <a:r>
              <a:rPr lang="en-US" sz="3000" i="1" dirty="0" err="1" smtClean="0">
                <a:solidFill>
                  <a:schemeClr val="bg1"/>
                </a:solidFill>
              </a:rPr>
              <a:t>enterobacter</a:t>
            </a:r>
            <a:r>
              <a:rPr lang="en-US" sz="3000" dirty="0" smtClean="0">
                <a:solidFill>
                  <a:schemeClr val="bg1"/>
                </a:solidFill>
              </a:rPr>
              <a:t>, </a:t>
            </a:r>
            <a:r>
              <a:rPr lang="en-US" sz="3000" i="1" dirty="0" smtClean="0">
                <a:solidFill>
                  <a:schemeClr val="bg1"/>
                </a:solidFill>
              </a:rPr>
              <a:t>salmonella</a:t>
            </a:r>
            <a:r>
              <a:rPr lang="en-US" sz="3000" dirty="0" smtClean="0">
                <a:solidFill>
                  <a:schemeClr val="bg1"/>
                </a:solidFill>
              </a:rPr>
              <a:t>}</a:t>
            </a:r>
          </a:p>
          <a:p>
            <a:pPr marL="457200" indent="-45720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3000" i="1" dirty="0" smtClean="0">
                <a:solidFill>
                  <a:schemeClr val="bg1"/>
                </a:solidFill>
              </a:rPr>
              <a:t>pseudomonas </a:t>
            </a:r>
            <a:r>
              <a:rPr lang="en-US" sz="3000" dirty="0" smtClean="0">
                <a:solidFill>
                  <a:schemeClr val="bg1"/>
                </a:solidFill>
              </a:rPr>
              <a:t>sensitive only to </a:t>
            </a:r>
            <a:r>
              <a:rPr lang="en-US" sz="3000" dirty="0" err="1" smtClean="0">
                <a:solidFill>
                  <a:schemeClr val="bg1"/>
                </a:solidFill>
              </a:rPr>
              <a:t>ceftazidime</a:t>
            </a:r>
            <a:r>
              <a:rPr lang="en-US" sz="3000" dirty="0" smtClean="0">
                <a:solidFill>
                  <a:schemeClr val="bg1"/>
                </a:solidFill>
              </a:rPr>
              <a:t> &amp; </a:t>
            </a:r>
            <a:r>
              <a:rPr lang="en-US" sz="3000" dirty="0" err="1" smtClean="0">
                <a:solidFill>
                  <a:schemeClr val="bg1"/>
                </a:solidFill>
              </a:rPr>
              <a:t>cefoperazone</a:t>
            </a:r>
            <a:endParaRPr lang="en-US" sz="30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err="1" smtClean="0">
                <a:solidFill>
                  <a:schemeClr val="bg1"/>
                </a:solidFill>
              </a:rPr>
              <a:t>Parenteral</a:t>
            </a:r>
            <a:r>
              <a:rPr lang="en-US" sz="3200" b="1" dirty="0" smtClean="0">
                <a:solidFill>
                  <a:schemeClr val="bg1"/>
                </a:solidFill>
              </a:rPr>
              <a:t>: 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   </a:t>
            </a:r>
            <a:r>
              <a:rPr lang="en-US" sz="3200" dirty="0" smtClean="0">
                <a:solidFill>
                  <a:schemeClr val="bg1"/>
                </a:solidFill>
              </a:rPr>
              <a:t>Ceftriaxone, </a:t>
            </a:r>
            <a:r>
              <a:rPr lang="en-US" sz="3200" dirty="0" err="1" smtClean="0">
                <a:solidFill>
                  <a:schemeClr val="bg1"/>
                </a:solidFill>
              </a:rPr>
              <a:t>cefotaxime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ceftazidime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ceftizoxime</a:t>
            </a:r>
            <a:r>
              <a:rPr lang="en-US" sz="3200" dirty="0" smtClean="0">
                <a:solidFill>
                  <a:schemeClr val="bg1"/>
                </a:solidFill>
              </a:rPr>
              <a:t>, </a:t>
            </a:r>
            <a:r>
              <a:rPr lang="en-US" sz="3200" dirty="0" err="1" smtClean="0">
                <a:solidFill>
                  <a:schemeClr val="bg1"/>
                </a:solidFill>
              </a:rPr>
              <a:t>cefoperazone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 algn="just">
              <a:spcBef>
                <a:spcPts val="0"/>
              </a:spcBef>
              <a:buClr>
                <a:srgbClr val="C00000"/>
              </a:buClr>
              <a:buFontTx/>
              <a:buNone/>
            </a:pPr>
            <a:endParaRPr lang="en-US" sz="1100" dirty="0" smtClean="0">
              <a:solidFill>
                <a:schemeClr val="bg1"/>
              </a:solidFill>
            </a:endParaRPr>
          </a:p>
          <a:p>
            <a:pPr marL="457200" indent="-457200" algn="just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chemeClr val="bg1"/>
                </a:solidFill>
              </a:rPr>
              <a:t>Oral: </a:t>
            </a:r>
            <a:r>
              <a:rPr lang="en-US" sz="3200" dirty="0" err="1" smtClean="0">
                <a:solidFill>
                  <a:schemeClr val="bg1"/>
                </a:solidFill>
              </a:rPr>
              <a:t>Cefixime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en-US" sz="3000" b="1" i="1" dirty="0" err="1" smtClean="0">
                <a:solidFill>
                  <a:schemeClr val="bg1"/>
                </a:solidFill>
              </a:rPr>
              <a:t>Bacteroides</a:t>
            </a:r>
            <a:r>
              <a:rPr lang="en-US" sz="3000" b="1" i="1" dirty="0" smtClean="0">
                <a:solidFill>
                  <a:schemeClr val="bg1"/>
                </a:solidFill>
              </a:rPr>
              <a:t> </a:t>
            </a:r>
            <a:r>
              <a:rPr lang="en-US" sz="3000" b="1" i="1" dirty="0" err="1" smtClean="0">
                <a:solidFill>
                  <a:schemeClr val="bg1"/>
                </a:solidFill>
              </a:rPr>
              <a:t>fragilis</a:t>
            </a:r>
            <a:r>
              <a:rPr lang="en-US" sz="3000" b="1" i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is sensitive to: </a:t>
            </a:r>
            <a:r>
              <a:rPr lang="en-US" sz="3000" dirty="0" err="1" smtClean="0">
                <a:solidFill>
                  <a:schemeClr val="bg1"/>
                </a:solidFill>
              </a:rPr>
              <a:t>Cefoxitin</a:t>
            </a:r>
            <a:r>
              <a:rPr lang="en-US" sz="3000" dirty="0" smtClean="0">
                <a:solidFill>
                  <a:schemeClr val="bg1"/>
                </a:solidFill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</a:rPr>
              <a:t>Cefametazol</a:t>
            </a:r>
            <a:r>
              <a:rPr lang="en-US" sz="3000" dirty="0" smtClean="0">
                <a:solidFill>
                  <a:schemeClr val="bg1"/>
                </a:solidFill>
              </a:rPr>
              <a:t>, </a:t>
            </a:r>
            <a:r>
              <a:rPr lang="en-US" sz="3000" dirty="0" err="1" smtClean="0">
                <a:solidFill>
                  <a:schemeClr val="bg1"/>
                </a:solidFill>
              </a:rPr>
              <a:t>cefotetane</a:t>
            </a:r>
            <a:endParaRPr lang="en-US" sz="3000" b="1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C00000"/>
              </a:buClr>
              <a:buFontTx/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marL="457200" indent="-457200">
              <a:spcBef>
                <a:spcPts val="0"/>
              </a:spcBef>
              <a:buClr>
                <a:srgbClr val="C00000"/>
              </a:buClr>
            </a:pP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2">
      <a:dk1>
        <a:sysClr val="windowText" lastClr="000000"/>
      </a:dk1>
      <a:lt1>
        <a:srgbClr val="FFF532"/>
      </a:lt1>
      <a:dk2>
        <a:srgbClr val="FFFF00"/>
      </a:dk2>
      <a:lt2>
        <a:srgbClr val="DBF5F9"/>
      </a:lt2>
      <a:accent1>
        <a:srgbClr val="85DFD0"/>
      </a:accent1>
      <a:accent2>
        <a:srgbClr val="A9A100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4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711</TotalTime>
  <Words>1007</Words>
  <Application>Microsoft Office PowerPoint</Application>
  <PresentationFormat>On-screen Show (4:3)</PresentationFormat>
  <Paragraphs>240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Paper</vt:lpstr>
      <vt:lpstr>CEPHALOSPORINS</vt:lpstr>
      <vt:lpstr>LEARNING OBJECTIVES </vt:lpstr>
      <vt:lpstr>Slide 3</vt:lpstr>
      <vt:lpstr>CHEMISTRY </vt:lpstr>
      <vt:lpstr>CLASSIFICATION</vt:lpstr>
      <vt:lpstr>Slide 6</vt:lpstr>
      <vt:lpstr>Classification </vt:lpstr>
      <vt:lpstr>Slide 8</vt:lpstr>
      <vt:lpstr>Slide 9</vt:lpstr>
      <vt:lpstr>Slide 10</vt:lpstr>
      <vt:lpstr>Cont: 4th generation</vt:lpstr>
      <vt:lpstr>FIFTH GENERATION (terminology not accepted widely)</vt:lpstr>
      <vt:lpstr>ORGANISMS RESISTANT TO CEPHALOSPORINS</vt:lpstr>
      <vt:lpstr>MECHANISM OF ACTION</vt:lpstr>
      <vt:lpstr>Slide 15</vt:lpstr>
      <vt:lpstr>MECHANISM OF RESISTANCE</vt:lpstr>
      <vt:lpstr>PHARMACOKINETICS</vt:lpstr>
      <vt:lpstr>Slide 18</vt:lpstr>
      <vt:lpstr>THERAPEUTIC USES of   1st Generation</vt:lpstr>
      <vt:lpstr>THERAPEUTIC USES of   2nd  Generation</vt:lpstr>
      <vt:lpstr>Clinical Uses of 3rd Generation </vt:lpstr>
      <vt:lpstr>THERAPEUTIC USES of  CEFEPIME (4th generation)</vt:lpstr>
      <vt:lpstr>Slide 23</vt:lpstr>
      <vt:lpstr>Slide 24</vt:lpstr>
      <vt:lpstr>Slide 25</vt:lpstr>
      <vt:lpstr>Slide 26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PENICILLINS</dc:title>
  <dc:creator>Dell</dc:creator>
  <cp:lastModifiedBy>Dell</cp:lastModifiedBy>
  <cp:revision>86</cp:revision>
  <dcterms:created xsi:type="dcterms:W3CDTF">2013-03-01T08:01:20Z</dcterms:created>
  <dcterms:modified xsi:type="dcterms:W3CDTF">2013-03-19T03:28:12Z</dcterms:modified>
</cp:coreProperties>
</file>