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42" r:id="rId2"/>
    <p:sldId id="258" r:id="rId3"/>
    <p:sldId id="259" r:id="rId4"/>
    <p:sldId id="295" r:id="rId5"/>
    <p:sldId id="262" r:id="rId6"/>
    <p:sldId id="263" r:id="rId7"/>
    <p:sldId id="290" r:id="rId8"/>
    <p:sldId id="292" r:id="rId9"/>
    <p:sldId id="265" r:id="rId10"/>
    <p:sldId id="293" r:id="rId11"/>
    <p:sldId id="260" r:id="rId12"/>
    <p:sldId id="267" r:id="rId13"/>
    <p:sldId id="268" r:id="rId14"/>
    <p:sldId id="270" r:id="rId15"/>
    <p:sldId id="271" r:id="rId16"/>
    <p:sldId id="294" r:id="rId17"/>
    <p:sldId id="272" r:id="rId18"/>
    <p:sldId id="273" r:id="rId19"/>
    <p:sldId id="274" r:id="rId20"/>
    <p:sldId id="297" r:id="rId21"/>
    <p:sldId id="300" r:id="rId22"/>
    <p:sldId id="298" r:id="rId23"/>
    <p:sldId id="301" r:id="rId24"/>
    <p:sldId id="299" r:id="rId25"/>
    <p:sldId id="321" r:id="rId26"/>
    <p:sldId id="322" r:id="rId27"/>
    <p:sldId id="320" r:id="rId28"/>
    <p:sldId id="346" r:id="rId29"/>
    <p:sldId id="324" r:id="rId30"/>
    <p:sldId id="344" r:id="rId31"/>
    <p:sldId id="323" r:id="rId32"/>
    <p:sldId id="308" r:id="rId33"/>
    <p:sldId id="325" r:id="rId34"/>
    <p:sldId id="326" r:id="rId35"/>
    <p:sldId id="328" r:id="rId36"/>
    <p:sldId id="345" r:id="rId37"/>
    <p:sldId id="327" r:id="rId38"/>
    <p:sldId id="347" r:id="rId39"/>
    <p:sldId id="312" r:id="rId40"/>
    <p:sldId id="311" r:id="rId41"/>
    <p:sldId id="329" r:id="rId42"/>
    <p:sldId id="313" r:id="rId43"/>
    <p:sldId id="333" r:id="rId44"/>
    <p:sldId id="331" r:id="rId45"/>
    <p:sldId id="332" r:id="rId46"/>
    <p:sldId id="315" r:id="rId47"/>
    <p:sldId id="343" r:id="rId48"/>
    <p:sldId id="314" r:id="rId49"/>
    <p:sldId id="334" r:id="rId50"/>
    <p:sldId id="316" r:id="rId51"/>
    <p:sldId id="336" r:id="rId52"/>
    <p:sldId id="317" r:id="rId53"/>
    <p:sldId id="335" r:id="rId54"/>
    <p:sldId id="337" r:id="rId55"/>
    <p:sldId id="318" r:id="rId56"/>
    <p:sldId id="319" r:id="rId57"/>
    <p:sldId id="338" r:id="rId58"/>
    <p:sldId id="340" r:id="rId59"/>
    <p:sldId id="339" r:id="rId60"/>
    <p:sldId id="341" r:id="rId61"/>
    <p:sldId id="34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CC66"/>
    <a:srgbClr val="3399FF"/>
    <a:srgbClr val="33CC33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76EE8-8FEB-4A63-896B-E14BCA9BC41C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45EB-5943-431E-8722-303ECDAF3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D1714-CF3D-415A-AA45-2DCAA9D5057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45EB-5943-431E-8722-303ECDAF348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45EB-5943-431E-8722-303ECDAF348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898E-E729-4076-8D63-1D10AE0E84DD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A51C-37F3-4197-9C35-18577B176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DIURETICS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dirty="0" smtClean="0">
                <a:solidFill>
                  <a:srgbClr val="002060"/>
                </a:solidFill>
                <a:latin typeface="Kunstler Script" pitchFamily="66" charset="0"/>
              </a:rPr>
              <a:t>Dr. Naila Abrar</a:t>
            </a:r>
          </a:p>
          <a:p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0896" b="11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nal_Diuretic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838200" y="3429000"/>
            <a:ext cx="1600200" cy="685800"/>
          </a:xfrm>
          <a:prstGeom prst="borderCallout1">
            <a:avLst>
              <a:gd name="adj1" fmla="val 37561"/>
              <a:gd name="adj2" fmla="val 92353"/>
              <a:gd name="adj3" fmla="val 36836"/>
              <a:gd name="adj4" fmla="val 1534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filtrate here is isotonic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1676400" y="5791200"/>
            <a:ext cx="1752600" cy="838200"/>
          </a:xfrm>
          <a:prstGeom prst="borderCallout1">
            <a:avLst>
              <a:gd name="adj1" fmla="val 6979"/>
              <a:gd name="adj2" fmla="val 18940"/>
              <a:gd name="adj3" fmla="val -132139"/>
              <a:gd name="adj4" fmla="val 96589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filtrate here is hypertonic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286000" y="3657600"/>
            <a:ext cx="1066800" cy="92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1981200" y="5029200"/>
            <a:ext cx="2362200" cy="8382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4864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How can urine output be increased?</a:t>
            </a:r>
          </a:p>
          <a:p>
            <a:pPr marL="609600" indent="-609600" algn="ctr" eaLnBrk="1" fontAlgn="auto" hangingPunct="1">
              <a:spcAft>
                <a:spcPts val="0"/>
              </a:spcAft>
              <a:buClr>
                <a:srgbClr val="FFFF00"/>
              </a:buClr>
              <a:buFont typeface="Wingdings 2" pitchFamily="18" charset="2"/>
              <a:buNone/>
              <a:defRPr/>
            </a:pPr>
            <a:endParaRPr lang="en-US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↑</a:t>
            </a:r>
            <a:r>
              <a:rPr lang="en-US" dirty="0" smtClean="0">
                <a:latin typeface="+mj-lt"/>
                <a:cs typeface="Times New Roman" pitchFamily="18" charset="0"/>
              </a:rPr>
              <a:t> Glomerular filtration  Vs </a:t>
            </a:r>
            <a:r>
              <a:rPr lang="en-US" dirty="0" smtClean="0">
                <a:latin typeface="+mj-lt"/>
              </a:rPr>
              <a:t>↓</a:t>
            </a:r>
            <a:r>
              <a:rPr lang="en-US" dirty="0" smtClean="0">
                <a:latin typeface="+mj-lt"/>
                <a:cs typeface="Times New Roman" pitchFamily="18" charset="0"/>
              </a:rPr>
              <a:t> Tubular reabsorption  (the most important clinically)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Increase the glomerular filtration </a:t>
            </a:r>
            <a:r>
              <a:rPr lang="en-US" dirty="0" smtClean="0">
                <a:latin typeface="+mj-lt"/>
                <a:cs typeface="Times New Roman" pitchFamily="18" charset="0"/>
                <a:sym typeface="Wingdings" pitchFamily="2" charset="2"/>
              </a:rPr>
              <a:t> increase tubular reabsorption (so you cant use glomerular filtration)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eaLnBrk="1" hangingPunct="1">
              <a:buClr>
                <a:srgbClr val="FFFF00"/>
              </a:buClr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762000"/>
            <a:ext cx="8305800" cy="5715000"/>
          </a:xfrm>
        </p:spPr>
        <p:txBody>
          <a:bodyPr/>
          <a:lstStyle/>
          <a:p>
            <a:pPr marL="609600" indent="-609600" eaLnBrk="1" hangingPunct="1">
              <a:buClr>
                <a:srgbClr val="FFFF00"/>
              </a:buClr>
              <a:buFont typeface="Wingdings 2" pitchFamily="18" charset="2"/>
              <a:buNone/>
            </a:pPr>
            <a:r>
              <a:rPr lang="en-US" b="1" dirty="0" smtClean="0">
                <a:solidFill>
                  <a:srgbClr val="00CC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Purpose of Using Diuretics</a:t>
            </a:r>
            <a:endParaRPr lang="en-US" b="1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FF00"/>
              </a:buClr>
              <a:buFont typeface="Wingdings 2" pitchFamily="18" charset="2"/>
              <a:buNone/>
            </a:pPr>
            <a:endParaRPr lang="en-US" b="1" dirty="0" smtClean="0">
              <a:solidFill>
                <a:srgbClr val="00CCFF"/>
              </a:solidFill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FF00"/>
              </a:buClr>
              <a:buFont typeface="Arial" pitchFamily="34" charset="0"/>
              <a:buAutoNum type="arabicPeriod"/>
            </a:pPr>
            <a:r>
              <a:rPr lang="en-US" dirty="0" smtClean="0">
                <a:latin typeface="+mj-lt"/>
                <a:cs typeface="Times New Roman" pitchFamily="18" charset="0"/>
              </a:rPr>
              <a:t>To maintain urine volume (renal failure) </a:t>
            </a:r>
          </a:p>
          <a:p>
            <a:pPr marL="609600" indent="-609600" eaLnBrk="1" hangingPunct="1">
              <a:buClr>
                <a:srgbClr val="FFFF00"/>
              </a:buClr>
              <a:buFont typeface="Arial" pitchFamily="34" charset="0"/>
              <a:buAutoNum type="arabicPeriod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FF00"/>
              </a:buClr>
              <a:buFont typeface="Arial" pitchFamily="34" charset="0"/>
              <a:buAutoNum type="arabicPeriod"/>
            </a:pPr>
            <a:r>
              <a:rPr lang="en-US" dirty="0" smtClean="0">
                <a:latin typeface="+mj-lt"/>
                <a:cs typeface="Times New Roman" pitchFamily="18" charset="0"/>
              </a:rPr>
              <a:t>To mobilize edema fluid (heart failure, liver failure, nephrotic syndrome</a:t>
            </a:r>
            <a:r>
              <a:rPr lang="en-US" b="1" dirty="0" smtClean="0">
                <a:latin typeface="+mj-lt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buClr>
                <a:srgbClr val="FFFF00"/>
              </a:buClr>
              <a:buFont typeface="Arial" pitchFamily="34" charset="0"/>
              <a:buAutoNum type="arabicPeriod"/>
            </a:pPr>
            <a:endParaRPr lang="en-US" b="1" dirty="0" smtClean="0"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FF00"/>
              </a:buClr>
              <a:buFont typeface="Arial" pitchFamily="34" charset="0"/>
              <a:buAutoNum type="arabicPeriod"/>
            </a:pPr>
            <a:r>
              <a:rPr lang="en-US" dirty="0" smtClean="0">
                <a:latin typeface="+mj-lt"/>
                <a:cs typeface="Times New Roman" pitchFamily="18" charset="0"/>
              </a:rPr>
              <a:t>To control high blood pressure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29650" cy="548640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GB" b="1" u="sng" dirty="0" smtClean="0">
                <a:solidFill>
                  <a:srgbClr val="002060"/>
                </a:solidFill>
                <a:cs typeface="Times New Roman" pitchFamily="18" charset="0"/>
              </a:rPr>
              <a:t>Diuresis:</a:t>
            </a:r>
            <a:r>
              <a:rPr lang="en-GB" b="1" dirty="0" smtClean="0">
                <a:cs typeface="Times New Roman" pitchFamily="18" charset="0"/>
              </a:rPr>
              <a:t>	</a:t>
            </a:r>
            <a:r>
              <a:rPr lang="en-GB" dirty="0" smtClean="0">
                <a:cs typeface="Times New Roman" pitchFamily="18" charset="0"/>
              </a:rPr>
              <a:t>increased urine flow</a:t>
            </a:r>
          </a:p>
          <a:p>
            <a:pPr eaLnBrk="1" hangingPunct="1"/>
            <a:endParaRPr lang="en-GB" sz="1600" b="1" dirty="0" smtClean="0">
              <a:cs typeface="Times New Roman" pitchFamily="18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GB" b="1" u="sng" dirty="0" smtClean="0">
                <a:solidFill>
                  <a:srgbClr val="002060"/>
                </a:solidFill>
                <a:cs typeface="Times New Roman" pitchFamily="18" charset="0"/>
              </a:rPr>
              <a:t>Diuretics:</a:t>
            </a:r>
            <a:r>
              <a:rPr lang="en-GB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substances which elicit diuresis</a:t>
            </a:r>
          </a:p>
          <a:p>
            <a:pPr eaLnBrk="1" hangingPunct="1"/>
            <a:endParaRPr lang="en-GB" sz="1100" b="1" dirty="0" smtClean="0">
              <a:cs typeface="Times New Roman" pitchFamily="18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GB" dirty="0" smtClean="0">
                <a:cs typeface="Times New Roman" pitchFamily="18" charset="0"/>
              </a:rPr>
              <a:t>In the kidney, water reabsorption is dependent primarily on Na</a:t>
            </a:r>
            <a:r>
              <a:rPr lang="en-GB" baseline="30000" dirty="0" smtClean="0">
                <a:cs typeface="Times New Roman" pitchFamily="18" charset="0"/>
              </a:rPr>
              <a:t>+</a:t>
            </a:r>
            <a:r>
              <a:rPr lang="en-GB" dirty="0" smtClean="0">
                <a:cs typeface="Times New Roman" pitchFamily="18" charset="0"/>
              </a:rPr>
              <a:t> reabsorption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GB" dirty="0" smtClean="0">
                <a:cs typeface="Times New Roman" pitchFamily="18" charset="0"/>
              </a:rPr>
              <a:t>Thus a diuretic is an agent which inhibits tubular Na</a:t>
            </a:r>
            <a:r>
              <a:rPr lang="en-GB" baseline="30000" dirty="0" smtClean="0">
                <a:cs typeface="Times New Roman" pitchFamily="18" charset="0"/>
              </a:rPr>
              <a:t>+</a:t>
            </a:r>
            <a:r>
              <a:rPr lang="en-GB" dirty="0" smtClean="0">
                <a:cs typeface="Times New Roman" pitchFamily="18" charset="0"/>
              </a:rPr>
              <a:t> reabsorption (along with Cl</a:t>
            </a:r>
            <a:r>
              <a:rPr lang="en-GB" baseline="30000" dirty="0" smtClean="0">
                <a:cs typeface="Times New Roman" pitchFamily="18" charset="0"/>
              </a:rPr>
              <a:t>-</a:t>
            </a:r>
            <a:r>
              <a:rPr lang="en-GB" dirty="0" smtClean="0">
                <a:cs typeface="Times New Roman" pitchFamily="18" charset="0"/>
              </a:rPr>
              <a:t>, HCO</a:t>
            </a:r>
            <a:r>
              <a:rPr lang="en-GB" baseline="-25000" dirty="0" smtClean="0">
                <a:cs typeface="Times New Roman" pitchFamily="18" charset="0"/>
              </a:rPr>
              <a:t>3</a:t>
            </a:r>
            <a:r>
              <a:rPr lang="en-GB" baseline="30000" dirty="0" smtClean="0">
                <a:cs typeface="Times New Roman" pitchFamily="18" charset="0"/>
              </a:rPr>
              <a:t>-</a:t>
            </a:r>
            <a:r>
              <a:rPr lang="en-GB" dirty="0" smtClean="0">
                <a:cs typeface="Times New Roman" pitchFamily="18" charset="0"/>
              </a:rPr>
              <a:t>) resulting in increased excretion of these ions.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77250" cy="55626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GB" sz="3600" b="1" u="sng" dirty="0" smtClean="0">
                <a:solidFill>
                  <a:srgbClr val="002060"/>
                </a:solidFill>
                <a:cs typeface="Times New Roman" pitchFamily="18" charset="0"/>
              </a:rPr>
              <a:t>Natriuretic effect:</a:t>
            </a:r>
            <a:r>
              <a:rPr lang="en-GB" sz="3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enhance secretion of  sodium and thus water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cs typeface="Times New Roman" pitchFamily="18" charset="0"/>
              </a:rPr>
              <a:t>Mainly act by decreasing tubular reabsorption at one or more sites in nephron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cs typeface="Times New Roman" pitchFamily="18" charset="0"/>
              </a:rPr>
              <a:t>Diuretics can have effects on: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GB" dirty="0" smtClean="0">
                <a:cs typeface="Times New Roman" pitchFamily="18" charset="0"/>
              </a:rPr>
              <a:t>		- Sodium reabsorption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GB" dirty="0" smtClean="0">
                <a:cs typeface="Times New Roman" pitchFamily="18" charset="0"/>
              </a:rPr>
              <a:t>		- Potassium loss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GB" dirty="0" smtClean="0">
                <a:cs typeface="Times New Roman" pitchFamily="18" charset="0"/>
              </a:rPr>
              <a:t>		- Body fluids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32869-013-f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33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8232775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cs typeface="Times New Roman" pitchFamily="18" charset="0"/>
              </a:rPr>
              <a:t>Classification of Diuretics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539750" indent="-457200" algn="just" eaLnBrk="1" hangingPunct="1">
              <a:lnSpc>
                <a:spcPct val="90000"/>
              </a:lnSpc>
              <a:buClr>
                <a:srgbClr val="FFFF00"/>
              </a:buClr>
              <a:buFont typeface="Gill Sans MT" pitchFamily="34" charset="0"/>
              <a:buAutoNum type="alphaUcPeriod"/>
            </a:pPr>
            <a:r>
              <a:rPr lang="en-US" u="sng" dirty="0" smtClean="0">
                <a:latin typeface="+mj-lt"/>
                <a:cs typeface="Times New Roman" pitchFamily="18" charset="0"/>
              </a:rPr>
              <a:t>Diuretics that inhibit transport in the </a:t>
            </a:r>
            <a:r>
              <a:rPr lang="en-US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Proximal Convoluted Tubule</a:t>
            </a:r>
            <a:r>
              <a:rPr lang="en-US" dirty="0" smtClean="0">
                <a:latin typeface="+mj-lt"/>
                <a:cs typeface="Times New Roman" pitchFamily="18" charset="0"/>
              </a:rPr>
              <a:t> (Osmotic diuretics, Carbonic Anhydrase Inhibitors)</a:t>
            </a:r>
          </a:p>
          <a:p>
            <a:pPr marL="539750" indent="-457200" algn="just" eaLnBrk="1" hangingPunct="1">
              <a:lnSpc>
                <a:spcPct val="90000"/>
              </a:lnSpc>
              <a:buClr>
                <a:srgbClr val="FFFF00"/>
              </a:buClr>
              <a:buFont typeface="Gill Sans MT" pitchFamily="34" charset="0"/>
              <a:buAutoNum type="alphaUcPeriod"/>
            </a:pPr>
            <a:endParaRPr lang="en-US" sz="900" dirty="0" smtClean="0">
              <a:latin typeface="+mj-lt"/>
              <a:cs typeface="Times New Roman" pitchFamily="18" charset="0"/>
            </a:endParaRPr>
          </a:p>
          <a:p>
            <a:pPr marL="539750" indent="-457200" algn="just" eaLnBrk="1" hangingPunct="1">
              <a:lnSpc>
                <a:spcPct val="90000"/>
              </a:lnSpc>
              <a:buClr>
                <a:srgbClr val="FFFF00"/>
              </a:buClr>
              <a:buFont typeface="Gill Sans MT" pitchFamily="34" charset="0"/>
              <a:buAutoNum type="alphaUcPeriod"/>
            </a:pPr>
            <a:r>
              <a:rPr lang="en-US" u="sng" dirty="0" smtClean="0">
                <a:latin typeface="+mj-lt"/>
                <a:cs typeface="Times New Roman" pitchFamily="18" charset="0"/>
              </a:rPr>
              <a:t>Diuretics that inhibit transport in the Medullary </a:t>
            </a:r>
            <a:r>
              <a:rPr lang="en-US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Ascending Limb of the Loop of Henle</a:t>
            </a:r>
            <a:r>
              <a:rPr lang="en-US" dirty="0" smtClean="0">
                <a:latin typeface="+mj-lt"/>
                <a:cs typeface="Times New Roman" pitchFamily="18" charset="0"/>
              </a:rPr>
              <a:t> (Loop diuretics)</a:t>
            </a:r>
          </a:p>
          <a:p>
            <a:pPr marL="539750" indent="-457200" algn="just" eaLnBrk="1" hangingPunct="1">
              <a:lnSpc>
                <a:spcPct val="90000"/>
              </a:lnSpc>
              <a:buClr>
                <a:srgbClr val="FFFF00"/>
              </a:buClr>
              <a:buFont typeface="Gill Sans MT" pitchFamily="34" charset="0"/>
              <a:buAutoNum type="alphaUcPeriod"/>
            </a:pPr>
            <a:endParaRPr lang="en-US" sz="900" dirty="0" smtClean="0">
              <a:latin typeface="+mj-lt"/>
              <a:cs typeface="Times New Roman" pitchFamily="18" charset="0"/>
            </a:endParaRPr>
          </a:p>
          <a:p>
            <a:pPr marL="539750" indent="-457200" algn="just" eaLnBrk="1" hangingPunct="1">
              <a:lnSpc>
                <a:spcPct val="90000"/>
              </a:lnSpc>
              <a:buClr>
                <a:srgbClr val="FFFF00"/>
              </a:buClr>
              <a:buFont typeface="Gill Sans MT" pitchFamily="34" charset="0"/>
              <a:buAutoNum type="alphaUcPeriod"/>
            </a:pPr>
            <a:r>
              <a:rPr lang="en-US" u="sng" dirty="0" smtClean="0">
                <a:latin typeface="+mj-lt"/>
                <a:cs typeface="Times New Roman" pitchFamily="18" charset="0"/>
              </a:rPr>
              <a:t>Diuretics that inhibit transport in the </a:t>
            </a:r>
            <a:r>
              <a:rPr lang="en-US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Distal Convoluted Tubule</a:t>
            </a:r>
            <a:r>
              <a:rPr lang="en-US" dirty="0" smtClean="0">
                <a:latin typeface="+mj-lt"/>
                <a:cs typeface="Times New Roman" pitchFamily="18" charset="0"/>
              </a:rPr>
              <a:t> (Thiazides)</a:t>
            </a:r>
          </a:p>
          <a:p>
            <a:pPr marL="539750" indent="-457200" algn="just" eaLnBrk="1" hangingPunct="1">
              <a:lnSpc>
                <a:spcPct val="90000"/>
              </a:lnSpc>
              <a:buClr>
                <a:srgbClr val="FFFF00"/>
              </a:buClr>
              <a:buFont typeface="Gill Sans MT" pitchFamily="34" charset="0"/>
              <a:buAutoNum type="alphaUcPeriod"/>
            </a:pPr>
            <a:endParaRPr lang="en-US" sz="900" dirty="0" smtClean="0">
              <a:latin typeface="+mj-lt"/>
              <a:cs typeface="Times New Roman" pitchFamily="18" charset="0"/>
            </a:endParaRPr>
          </a:p>
          <a:p>
            <a:pPr marL="539750" indent="-457200" algn="just" eaLnBrk="1" hangingPunct="1">
              <a:lnSpc>
                <a:spcPct val="90000"/>
              </a:lnSpc>
              <a:buClr>
                <a:srgbClr val="FFFF00"/>
              </a:buClr>
              <a:buFont typeface="Gill Sans MT" pitchFamily="34" charset="0"/>
              <a:buAutoNum type="alphaUcPeriod"/>
            </a:pPr>
            <a:r>
              <a:rPr lang="en-US" u="sng" dirty="0" smtClean="0">
                <a:latin typeface="+mj-lt"/>
                <a:cs typeface="Times New Roman" pitchFamily="18" charset="0"/>
              </a:rPr>
              <a:t>Diuretics that inhibit transport in the </a:t>
            </a:r>
            <a:r>
              <a:rPr lang="en-US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Cortical Collecting Tubule</a:t>
            </a:r>
            <a:r>
              <a:rPr lang="en-US" dirty="0" smtClean="0">
                <a:latin typeface="+mj-lt"/>
                <a:cs typeface="Times New Roman" pitchFamily="18" charset="0"/>
              </a:rPr>
              <a:t> (Potassium sparing diuretics)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can0038"/>
          <p:cNvPicPr>
            <a:picLocks noChangeAspect="1" noChangeArrowheads="1"/>
          </p:cNvPicPr>
          <p:nvPr/>
        </p:nvPicPr>
        <p:blipFill>
          <a:blip r:embed="rId2" cstate="print"/>
          <a:srcRect l="3333" t="1951" r="1611" b="15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Learning Objectives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</a:rPr>
              <a:t>After this session, you should be able to:</a:t>
            </a:r>
            <a:endParaRPr lang="en-US" i="1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recall the physiology of nephron &amp; renal tubular transport mechanisms;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define diuresis, natriuresis &amp; diuretics; and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classify diuretic drugs on basis of site and mechanism of action.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CLASSIFICATION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Chemistry &amp; Site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CARBONIC ANHYDRASE INHIBITORS (PCT)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Acetazolamide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Dorzolamide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Brinzolamide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Dichlorphenamide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Methazolamide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516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500" b="1" dirty="0" smtClean="0">
                <a:solidFill>
                  <a:srgbClr val="C00000"/>
                </a:solidFill>
              </a:rPr>
              <a:t>THIAZIDES &amp; THIAZIDE LIKE COMPOUNDS (DT- Inhibitors of Na</a:t>
            </a:r>
            <a:r>
              <a:rPr lang="en-US" sz="35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3500" b="1" dirty="0" smtClean="0">
                <a:solidFill>
                  <a:srgbClr val="C00000"/>
                </a:solidFill>
              </a:rPr>
              <a:t> Cl</a:t>
            </a:r>
            <a:r>
              <a:rPr lang="en-US" sz="3500" b="1" baseline="30000" dirty="0" smtClean="0">
                <a:solidFill>
                  <a:srgbClr val="C00000"/>
                </a:solidFill>
              </a:rPr>
              <a:t>-</a:t>
            </a:r>
            <a:r>
              <a:rPr lang="en-US" sz="3500" b="1" dirty="0" smtClean="0">
                <a:solidFill>
                  <a:srgbClr val="C00000"/>
                </a:solidFill>
              </a:rPr>
              <a:t> symport)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Bendroflumethiazide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Chlorothiazide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Polythiazide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THIAZIDE -RELATED COMPOUNDS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Phthalimidine derivatives: chlorthalidone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Quinazoline derivatives: quinethazone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Chlorobenzamide derivatives: clopamide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Benzene disulfonamide: mefruside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Miscellaneous: indapamide, metolazone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HIGH-CEILING DIURETICS (LOOP DIURETICS-Inhibitors of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2Cl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 symport)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Carboxylic acid derivatives: furosemide, </a:t>
            </a:r>
            <a:r>
              <a:rPr lang="en-US" dirty="0" err="1" smtClean="0"/>
              <a:t>bumetanide</a:t>
            </a:r>
            <a:r>
              <a:rPr lang="en-US" dirty="0" smtClean="0"/>
              <a:t>, </a:t>
            </a:r>
            <a:r>
              <a:rPr lang="en-US" dirty="0" err="1" smtClean="0"/>
              <a:t>torsemide</a:t>
            </a:r>
            <a:r>
              <a:rPr lang="en-US" dirty="0" smtClean="0"/>
              <a:t> (sulfonamide moiety)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Phenoxyacetic</a:t>
            </a:r>
            <a:r>
              <a:rPr lang="en-US" dirty="0" smtClean="0"/>
              <a:t> acid derivatives: </a:t>
            </a:r>
            <a:r>
              <a:rPr lang="en-US" dirty="0" err="1" smtClean="0"/>
              <a:t>ethacrynic</a:t>
            </a:r>
            <a:r>
              <a:rPr lang="en-US" dirty="0" smtClean="0"/>
              <a:t> acid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POTASSIUM SPARING DIURETICS (CT)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b="1" u="sng" dirty="0" smtClean="0"/>
              <a:t>Aldosterone antagonist: </a:t>
            </a:r>
            <a:r>
              <a:rPr lang="en-US" dirty="0" smtClean="0"/>
              <a:t>spironolactone, potassium canrenoate, eplerenone, canrenone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b="1" u="sng" dirty="0" smtClean="0"/>
              <a:t>Inhibitors of renal epithelial Na</a:t>
            </a:r>
            <a:r>
              <a:rPr lang="en-US" b="1" u="sng" baseline="30000" dirty="0" smtClean="0"/>
              <a:t>+</a:t>
            </a:r>
            <a:r>
              <a:rPr lang="en-US" b="1" u="sng" dirty="0" smtClean="0"/>
              <a:t> </a:t>
            </a:r>
            <a:r>
              <a:rPr lang="en-US" b="1" dirty="0" smtClean="0"/>
              <a:t>channels: </a:t>
            </a:r>
          </a:p>
          <a:p>
            <a:pPr marL="457200" indent="-457200">
              <a:buClr>
                <a:srgbClr val="FFFF00"/>
              </a:buClr>
              <a:buNone/>
            </a:pPr>
            <a:r>
              <a:rPr lang="en-US" b="1" dirty="0" smtClean="0"/>
              <a:t>     </a:t>
            </a:r>
            <a:r>
              <a:rPr lang="en-US" dirty="0" err="1" smtClean="0"/>
              <a:t>triamterene</a:t>
            </a:r>
            <a:r>
              <a:rPr lang="en-US" dirty="0" smtClean="0"/>
              <a:t>, </a:t>
            </a:r>
            <a:r>
              <a:rPr lang="en-US" dirty="0" err="1" smtClean="0"/>
              <a:t>amiloride</a:t>
            </a:r>
            <a:endParaRPr lang="en-US" dirty="0" smtClean="0"/>
          </a:p>
          <a:p>
            <a:pPr marL="457200" indent="-457200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OSMOTIC DIURETICS (PCT)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Mannitol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Glycerin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Isosorbide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Urea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ADH Antagonist (PCT, DL)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Conivaptan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CARBONIC ANHYDRASE INHIBITORS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DRUGS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Acetazolamide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Dorzolamide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Brinzolamide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PHARMACOKINETICS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Well absorbed orally secreted in PCT 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Urine alkaline within 30 mins, peaks at 2 hrs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Effect lasts for 12 hrs after single dose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MECHANISM OF ACTION 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3399"/>
                </a:solidFill>
                <a:cs typeface="Times New Roman" pitchFamily="18" charset="0"/>
              </a:rPr>
              <a:t>Site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3399"/>
                </a:solidFill>
                <a:cs typeface="Times New Roman" pitchFamily="18" charset="0"/>
              </a:rPr>
              <a:t>Normal physiology</a:t>
            </a:r>
            <a:endParaRPr lang="en-US" sz="3600" b="1" dirty="0">
              <a:solidFill>
                <a:srgbClr val="0033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10896" b="14155"/>
          <a:stretch>
            <a:fillRect/>
          </a:stretch>
        </p:blipFill>
        <p:spPr bwMode="auto">
          <a:xfrm>
            <a:off x="1219200" y="2057400"/>
            <a:ext cx="655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533400"/>
            <a:ext cx="8458200" cy="55927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MECHANISM OF ACTION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What the CAI’s do?</a:t>
            </a:r>
            <a:r>
              <a:rPr lang="en-US" sz="2800" dirty="0" smtClean="0">
                <a:latin typeface="+mj-lt"/>
                <a:cs typeface="Times New Roman" pitchFamily="18" charset="0"/>
              </a:rPr>
              <a:t>	</a:t>
            </a:r>
            <a:r>
              <a:rPr lang="en-US" sz="2400" dirty="0" smtClean="0">
                <a:latin typeface="+mj-lt"/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Inhibit CA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enzyme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	</a:t>
            </a:r>
            <a:endParaRPr lang="en-US" sz="20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27651" name="Picture 4" descr="scan0043"/>
          <p:cNvPicPr>
            <a:picLocks noChangeAspect="1" noChangeArrowheads="1"/>
          </p:cNvPicPr>
          <p:nvPr/>
        </p:nvPicPr>
        <p:blipFill>
          <a:blip r:embed="rId2" cstate="print"/>
          <a:srcRect b="20409"/>
          <a:stretch>
            <a:fillRect/>
          </a:stretch>
        </p:blipFill>
        <p:spPr bwMode="auto">
          <a:xfrm>
            <a:off x="3200400" y="1828800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228600" y="3124200"/>
            <a:ext cx="2590800" cy="1447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dirty="0" smtClean="0">
                <a:latin typeface="+mj-lt"/>
              </a:rPr>
              <a:t>prevents </a:t>
            </a:r>
            <a:r>
              <a:rPr lang="en-US" sz="2800" dirty="0">
                <a:latin typeface="+mj-lt"/>
              </a:rPr>
              <a:t>the reabsorption of </a:t>
            </a:r>
            <a:r>
              <a:rPr lang="en-US" sz="2800" dirty="0" smtClean="0">
                <a:latin typeface="+mj-lt"/>
              </a:rPr>
              <a:t>HCO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&amp; </a:t>
            </a:r>
            <a:r>
              <a:rPr lang="en-US" sz="2800" dirty="0">
                <a:latin typeface="+mj-lt"/>
              </a:rPr>
              <a:t>Na </a:t>
            </a:r>
            <a:endParaRPr lang="ar-SA" sz="2800" dirty="0">
              <a:latin typeface="+mj-lt"/>
              <a:ea typeface="Majalla UI"/>
              <a:cs typeface="Majalla UI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438400" y="2895600"/>
            <a:ext cx="35814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2362200" y="3657600"/>
            <a:ext cx="426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EFFECT ON URINARY EXCRETION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excretion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Reabsorption of Na</a:t>
            </a:r>
            <a:r>
              <a:rPr lang="en-US" baseline="30000" dirty="0" smtClean="0"/>
              <a:t>+</a:t>
            </a:r>
            <a:r>
              <a:rPr lang="en-US" dirty="0" smtClean="0"/>
              <a:t> in distal portions of </a:t>
            </a:r>
            <a:r>
              <a:rPr lang="en-US" dirty="0" err="1" smtClean="0"/>
              <a:t>nephron</a:t>
            </a:r>
            <a:r>
              <a:rPr lang="en-US" dirty="0" smtClean="0"/>
              <a:t> so only 5% loss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excretion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IONIC CHANGES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Increase in urine pH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Decrease in body pH</a:t>
            </a:r>
          </a:p>
          <a:p>
            <a:pPr>
              <a:buClr>
                <a:srgbClr val="FFFF00"/>
              </a:buCl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Clr>
                <a:srgbClr val="FFFF00"/>
              </a:buClr>
              <a:buNone/>
            </a:pPr>
            <a:r>
              <a:rPr lang="en-US" b="1" dirty="0" smtClean="0">
                <a:solidFill>
                  <a:srgbClr val="C00000"/>
                </a:solidFill>
              </a:rPr>
              <a:t>HEMODYNAMIC CHANGES</a:t>
            </a:r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 smtClean="0"/>
              <a:t>Fluid remains isotonic</a:t>
            </a:r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>
              <a:buClr>
                <a:srgbClr val="FFFF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861060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Anatomy &amp; Physiology of THE Renal system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981200"/>
            <a:ext cx="8553450" cy="4267200"/>
          </a:xfrm>
        </p:spPr>
        <p:txBody>
          <a:bodyPr/>
          <a:lstStyle/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nephron is the most important part of the kidney that regulates fluid and electrolytes.</a:t>
            </a:r>
          </a:p>
          <a:p>
            <a:pPr marL="609600" indent="-609600" eaLnBrk="1" hangingPunct="1">
              <a:buClr>
                <a:srgbClr val="FFFF00"/>
              </a:buClr>
              <a:buNone/>
              <a:defRPr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609600" indent="-609600" eaLnBrk="1" hangingPunct="1">
              <a:buClr>
                <a:srgbClr val="FFFF00"/>
              </a:buClr>
              <a:buNone/>
              <a:defRPr/>
            </a:pPr>
            <a:r>
              <a:rPr lang="en-US" b="1" u="sng" dirty="0" smtClean="0">
                <a:solidFill>
                  <a:srgbClr val="002060"/>
                </a:solidFill>
                <a:cs typeface="Times New Roman" pitchFamily="18" charset="0"/>
              </a:rPr>
              <a:t>Urine formation</a:t>
            </a:r>
          </a:p>
          <a:p>
            <a:pPr marL="1236662" lvl="2" indent="-533400" eaLnBrk="1" hangingPunct="1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Glomerular filtration rate = 180L/day</a:t>
            </a:r>
          </a:p>
          <a:p>
            <a:pPr marL="1236662" lvl="2" indent="-533400" eaLnBrk="1" hangingPunct="1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Tubular re-absorption  (around 98%)</a:t>
            </a:r>
          </a:p>
          <a:p>
            <a:pPr marL="1236662" lvl="2" indent="-533400" eaLnBrk="1" hangingPunct="1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Tubular secretion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990600" lvl="1" indent="-533400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OTHER CHANGES</a:t>
            </a:r>
          </a:p>
          <a:p>
            <a:pPr>
              <a:buClr>
                <a:srgbClr val="FFFF00"/>
              </a:buClr>
              <a:buNone/>
            </a:pPr>
            <a:endParaRPr lang="en-US" sz="1800" dirty="0" smtClean="0"/>
          </a:p>
          <a:p>
            <a:pPr>
              <a:buClr>
                <a:srgbClr val="FFFF00"/>
              </a:buClr>
            </a:pPr>
            <a:r>
              <a:rPr lang="en-US" dirty="0" smtClean="0"/>
              <a:t>Inhibition of extra-renal CI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Eyes, CNS, erythrocytes, gastric mucosa</a:t>
            </a:r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>
              <a:buClr>
                <a:srgbClr val="FFFF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300" b="1" dirty="0" smtClean="0">
                <a:solidFill>
                  <a:srgbClr val="C00000"/>
                </a:solidFill>
              </a:rPr>
              <a:t>CLINICAL USES</a:t>
            </a:r>
          </a:p>
          <a:p>
            <a:pPr>
              <a:buClr>
                <a:srgbClr val="FFFF00"/>
              </a:buClr>
            </a:pPr>
            <a:r>
              <a:rPr lang="en-US" sz="3500" dirty="0" smtClean="0"/>
              <a:t>Open Angle Glaucoma</a:t>
            </a:r>
          </a:p>
          <a:p>
            <a:pPr>
              <a:buClr>
                <a:srgbClr val="FFFF00"/>
              </a:buClr>
            </a:pPr>
            <a:r>
              <a:rPr lang="en-US" sz="3500" dirty="0" smtClean="0"/>
              <a:t>Urinary alkalinization</a:t>
            </a:r>
          </a:p>
          <a:p>
            <a:pPr>
              <a:buClr>
                <a:srgbClr val="FFFF00"/>
              </a:buClr>
            </a:pPr>
            <a:r>
              <a:rPr lang="en-US" sz="3500" dirty="0" smtClean="0"/>
              <a:t>Metabolic alkalosis</a:t>
            </a:r>
          </a:p>
          <a:p>
            <a:pPr>
              <a:buClr>
                <a:srgbClr val="FFFF00"/>
              </a:buClr>
            </a:pPr>
            <a:r>
              <a:rPr lang="en-US" sz="3500" dirty="0" smtClean="0"/>
              <a:t>Acute mountain sickness (HACE, HAPE)</a:t>
            </a:r>
          </a:p>
          <a:p>
            <a:pPr>
              <a:buClr>
                <a:srgbClr val="FFFF00"/>
              </a:buClr>
            </a:pPr>
            <a:r>
              <a:rPr lang="en-US" sz="3500" dirty="0" smtClean="0"/>
              <a:t>Epilepsy</a:t>
            </a:r>
          </a:p>
          <a:p>
            <a:pPr>
              <a:buClr>
                <a:srgbClr val="FFFF00"/>
              </a:buClr>
            </a:pPr>
            <a:r>
              <a:rPr lang="en-US" sz="3500" dirty="0" smtClean="0"/>
              <a:t>Hyperphosphatemia</a:t>
            </a:r>
          </a:p>
          <a:p>
            <a:pPr>
              <a:buClr>
                <a:srgbClr val="FFFF00"/>
              </a:buClr>
            </a:pPr>
            <a:r>
              <a:rPr lang="en-US" sz="3500" dirty="0" smtClean="0"/>
              <a:t>Hypokalemic periodic paralysis</a:t>
            </a:r>
          </a:p>
          <a:p>
            <a:pPr>
              <a:buClr>
                <a:srgbClr val="FFFF00"/>
              </a:buClr>
            </a:pPr>
            <a:r>
              <a:rPr lang="en-US" sz="3500" dirty="0" smtClean="0">
                <a:cs typeface="Times New Roman" pitchFamily="18" charset="0"/>
                <a:sym typeface="Wingdings" pitchFamily="2" charset="2"/>
              </a:rPr>
              <a:t>Benign intracranial hyper tension</a:t>
            </a:r>
          </a:p>
          <a:p>
            <a:pPr>
              <a:buClr>
                <a:srgbClr val="FFFF00"/>
              </a:buClr>
            </a:pPr>
            <a:r>
              <a:rPr lang="en-US" sz="3500" dirty="0" smtClean="0">
                <a:ea typeface="Majalla UI"/>
                <a:cs typeface="Times New Roman" pitchFamily="18" charset="0"/>
                <a:sym typeface="Wingdings" pitchFamily="2" charset="2"/>
              </a:rPr>
              <a:t>Premenstrual tension</a:t>
            </a:r>
            <a:endParaRPr lang="ar-SA" sz="3500" dirty="0" smtClean="0">
              <a:ea typeface="Majalla U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29650" cy="5867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ADVERSE EFFECTS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Hyperchloremic metabolic acidosis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Renal stones (ppt of Ca phosphate salts)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Hypokalaemia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ea typeface="Majalla UI"/>
                <a:cs typeface="Times New Roman" pitchFamily="18" charset="0"/>
              </a:rPr>
              <a:t>Nervous system toxicity in pts with renal failure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ea typeface="Majalla UI"/>
                <a:cs typeface="Times New Roman" pitchFamily="18" charset="0"/>
              </a:rPr>
              <a:t>Hypersensitivity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ea typeface="Majalla UI"/>
                <a:cs typeface="Times New Roman" pitchFamily="18" charset="0"/>
              </a:rPr>
              <a:t>Hyperammonemia and hepatic encephalopathy in pts with cirrhosis</a:t>
            </a:r>
          </a:p>
          <a:p>
            <a:pPr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  <a:ea typeface="Majalla UI"/>
                <a:cs typeface="Times New Roman" pitchFamily="18" charset="0"/>
              </a:rPr>
              <a:t>CONTRAINDICATIONS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ea typeface="Majalla UI"/>
                <a:cs typeface="Times New Roman" pitchFamily="18" charset="0"/>
              </a:rPr>
              <a:t>Hepatic cirrhosis, COPD</a:t>
            </a:r>
            <a:endParaRPr lang="ar-SA" dirty="0" smtClean="0">
              <a:ea typeface="Majalla U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LOOP DIURETICS</a:t>
            </a:r>
            <a:b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Thick Ascending Limb </a:t>
            </a:r>
            <a:b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High ceiling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DRUGS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</a:rPr>
              <a:t>Carboxylic acid derivatives</a:t>
            </a:r>
            <a:endParaRPr lang="en-US" sz="1800" dirty="0" smtClean="0"/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Furosemide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Bumetanide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Torsemide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None/>
            </a:pPr>
            <a:r>
              <a:rPr lang="en-US" dirty="0" err="1" smtClean="0"/>
              <a:t>Phenoxyacetic</a:t>
            </a:r>
            <a:r>
              <a:rPr lang="en-US" dirty="0" smtClean="0"/>
              <a:t> acid derivative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Ethacrynic</a:t>
            </a:r>
            <a:r>
              <a:rPr lang="en-US" dirty="0" smtClean="0"/>
              <a:t> acid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30480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sulfonamide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15000" y="41148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sulfonylurea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MECHANISM OF ACTION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: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Site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Normal physiology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8959" b="14754"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240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WHAT THE LOOP DIURETICS DO?</a:t>
            </a:r>
          </a:p>
          <a:p>
            <a:pPr marL="609600" indent="-609600">
              <a:lnSpc>
                <a:spcPct val="114000"/>
              </a:lnSpc>
              <a:spcBef>
                <a:spcPts val="2400"/>
              </a:spcBef>
              <a:buClr>
                <a:srgbClr val="FFFF00"/>
              </a:buClr>
              <a:buFont typeface="Gill Sans MT" pitchFamily="34" charset="0"/>
              <a:buAutoNum type="arabicPeriod"/>
            </a:pPr>
            <a:r>
              <a:rPr lang="en-US" dirty="0" smtClean="0">
                <a:cs typeface="Times New Roman" pitchFamily="18" charset="0"/>
              </a:rPr>
              <a:t>Inhibit the coupled </a:t>
            </a:r>
            <a:r>
              <a:rPr lang="en-US" dirty="0" smtClean="0">
                <a:solidFill>
                  <a:srgbClr val="003399"/>
                </a:solidFill>
                <a:cs typeface="Times New Roman" pitchFamily="18" charset="0"/>
              </a:rPr>
              <a:t>Na/K/2Cl </a:t>
            </a:r>
            <a:r>
              <a:rPr lang="en-US" dirty="0" err="1" smtClean="0">
                <a:solidFill>
                  <a:srgbClr val="003399"/>
                </a:solidFill>
                <a:cs typeface="Times New Roman" pitchFamily="18" charset="0"/>
              </a:rPr>
              <a:t>symporter</a:t>
            </a:r>
            <a:r>
              <a:rPr lang="en-US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in the Loop of Henle</a:t>
            </a:r>
          </a:p>
          <a:p>
            <a:pPr marL="609600" indent="-609600">
              <a:lnSpc>
                <a:spcPct val="114000"/>
              </a:lnSpc>
              <a:spcBef>
                <a:spcPts val="2400"/>
              </a:spcBef>
              <a:buClr>
                <a:srgbClr val="FFFF00"/>
              </a:buClr>
              <a:buFont typeface="Gill Sans MT" pitchFamily="34" charset="0"/>
              <a:buAutoNum type="arabicPeriod"/>
            </a:pPr>
            <a:r>
              <a:rPr lang="en-US" dirty="0" smtClean="0">
                <a:cs typeface="Times New Roman" pitchFamily="18" charset="0"/>
              </a:rPr>
              <a:t>They induce the synthesis of prostaglandins in kidney (NSAIDs interfere with this action)</a:t>
            </a:r>
          </a:p>
          <a:p>
            <a:pPr>
              <a:lnSpc>
                <a:spcPct val="114000"/>
              </a:lnSpc>
              <a:spcBef>
                <a:spcPts val="24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EFFECT ON URINARY EXCRETION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Increased Na</a:t>
            </a:r>
            <a:r>
              <a:rPr lang="en-US" baseline="30000" dirty="0" smtClean="0"/>
              <a:t>+</a:t>
            </a:r>
            <a:r>
              <a:rPr lang="en-US" dirty="0" smtClean="0"/>
              <a:t> &amp; Cl</a:t>
            </a:r>
            <a:r>
              <a:rPr lang="en-US" baseline="30000" dirty="0" smtClean="0"/>
              <a:t>-</a:t>
            </a:r>
            <a:r>
              <a:rPr lang="en-US" dirty="0" smtClean="0"/>
              <a:t> excretion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25% of filtered Na</a:t>
            </a:r>
            <a:r>
              <a:rPr lang="en-US" baseline="30000" dirty="0" smtClean="0"/>
              <a:t> +</a:t>
            </a:r>
            <a:r>
              <a:rPr lang="en-US" dirty="0" smtClean="0"/>
              <a:t> load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Increased K</a:t>
            </a:r>
            <a:r>
              <a:rPr lang="en-US" baseline="30000" dirty="0" smtClean="0"/>
              <a:t>+</a:t>
            </a:r>
            <a:r>
              <a:rPr lang="en-US" dirty="0" smtClean="0"/>
              <a:t> excretion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Increased Mg</a:t>
            </a:r>
            <a:r>
              <a:rPr lang="en-US" baseline="30000" dirty="0" smtClean="0"/>
              <a:t>2+ </a:t>
            </a:r>
            <a:r>
              <a:rPr lang="en-US" dirty="0" smtClean="0"/>
              <a:t>excretion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Reduced uric acid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IONIC CHANGES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Hypokalemia</a:t>
            </a:r>
            <a:r>
              <a:rPr lang="en-US" dirty="0" smtClean="0"/>
              <a:t>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Decrease Mg</a:t>
            </a:r>
            <a:r>
              <a:rPr lang="en-US" baseline="30000" dirty="0" smtClean="0"/>
              <a:t>++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Ca</a:t>
            </a:r>
            <a:r>
              <a:rPr lang="en-US" baseline="30000" dirty="0" smtClean="0"/>
              <a:t>++</a:t>
            </a:r>
            <a:r>
              <a:rPr lang="en-US" dirty="0" smtClean="0"/>
              <a:t> not changed as it is absorbed distally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None/>
            </a:pPr>
            <a:r>
              <a:rPr lang="en-US" b="1" dirty="0" smtClean="0">
                <a:solidFill>
                  <a:srgbClr val="C00000"/>
                </a:solidFill>
              </a:rPr>
              <a:t>HEMODYNAMIC CHANGES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Volume depletion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Increase renal blood flow due to blockade of TGF (if fluids replaced)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Clr>
                <a:srgbClr val="FFFF00"/>
              </a:buClr>
              <a:buNone/>
            </a:pPr>
            <a:r>
              <a:rPr lang="en-US" b="1" dirty="0" smtClean="0">
                <a:solidFill>
                  <a:srgbClr val="C00000"/>
                </a:solidFill>
              </a:rPr>
              <a:t>OTHER EFFECTS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Potent pulmonary vasodilating effects (via prostaglandins) – decrease LV filling – beneficial in LV failure &amp; CCF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Alteration in electrolyte composition of </a:t>
            </a:r>
            <a:r>
              <a:rPr lang="en-US" dirty="0" err="1" smtClean="0">
                <a:cs typeface="Times New Roman" pitchFamily="18" charset="0"/>
              </a:rPr>
              <a:t>endolymph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CLINICAL USES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Acute pulmonary edema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Refractory edema (in heart failure, liver cirrhosis, nephrotic syndrome)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HTN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Acute renal failure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Hyperkalemia 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cs typeface="Times New Roman" pitchFamily="18" charset="0"/>
              </a:rPr>
              <a:t>Hypercalcemia</a:t>
            </a:r>
            <a:r>
              <a:rPr lang="en-US" dirty="0" smtClean="0">
                <a:cs typeface="Times New Roman" pitchFamily="18" charset="0"/>
              </a:rPr>
              <a:t> (+isotonic saline)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Anion overdose  (thalide over dosage)</a:t>
            </a:r>
          </a:p>
          <a:p>
            <a:pPr marL="457200" indent="-457200">
              <a:buClr>
                <a:srgbClr val="FFFF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533400"/>
            <a:ext cx="8915400" cy="5715000"/>
          </a:xfrm>
        </p:spPr>
        <p:txBody>
          <a:bodyPr>
            <a:noAutofit/>
          </a:bodyPr>
          <a:lstStyle/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en-US" sz="36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ADVERSE EFFECTS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 2" pitchFamily="18" charset="2"/>
              <a:buNone/>
              <a:defRPr/>
            </a:pPr>
            <a:endParaRPr lang="en-US" sz="1800" b="1" u="sng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Metabolic alkalosis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cs typeface="Times New Roman" pitchFamily="18" charset="0"/>
              </a:rPr>
              <a:t>Hypokalemia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Hyponatremia, </a:t>
            </a:r>
            <a:r>
              <a:rPr lang="en-US" dirty="0" err="1" smtClean="0">
                <a:latin typeface="+mj-lt"/>
                <a:cs typeface="Times New Roman" pitchFamily="18" charset="0"/>
              </a:rPr>
              <a:t>Hypochloremia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Hypovolemia</a:t>
            </a:r>
            <a:r>
              <a:rPr lang="en-US" dirty="0" smtClean="0">
                <a:latin typeface="+mj-lt"/>
                <a:cs typeface="Times New Roman" pitchFamily="18" charset="0"/>
              </a:rPr>
              <a:t> – dehydration-hypotension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Hypocalcemia</a:t>
            </a:r>
            <a:r>
              <a:rPr lang="en-US" dirty="0" smtClean="0">
                <a:latin typeface="+mj-lt"/>
                <a:cs typeface="Times New Roman" pitchFamily="18" charset="0"/>
              </a:rPr>
              <a:t> and hypomagnesaemia 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Hyperuricemia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Hyperglycemia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Increase LDL &amp; decrease HDL</a:t>
            </a:r>
          </a:p>
          <a:p>
            <a:pPr marL="457200" indent="-457200"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Ototoxicity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Hypersensitivity reactions  (sulfonamides)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Tx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	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Tx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CONTRAINDICATIONS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Cross reactivity with sulfonamides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Hepatic cirrhosis</a:t>
            </a:r>
          </a:p>
          <a:p>
            <a:pPr>
              <a:buClr>
                <a:srgbClr val="FFFF00"/>
              </a:buClr>
              <a:buNone/>
            </a:pPr>
            <a:endParaRPr lang="en-US" dirty="0" smtClean="0"/>
          </a:p>
          <a:p>
            <a:pPr>
              <a:buClr>
                <a:srgbClr val="FFFF00"/>
              </a:buClr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DRUG INTERACTIONS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NSAIDs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Digitalis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Aminoglycosides, </a:t>
            </a:r>
            <a:r>
              <a:rPr lang="en-US" dirty="0" err="1" smtClean="0"/>
              <a:t>cisplatin</a:t>
            </a:r>
            <a:r>
              <a:rPr lang="en-US" dirty="0" smtClean="0"/>
              <a:t> </a:t>
            </a:r>
          </a:p>
          <a:p>
            <a:pPr>
              <a:buClr>
                <a:srgbClr val="FFFF00"/>
              </a:buClr>
            </a:pPr>
            <a:r>
              <a:rPr lang="en-US" dirty="0" err="1" smtClean="0"/>
              <a:t>Amphotericin</a:t>
            </a:r>
            <a:r>
              <a:rPr lang="en-US" dirty="0" smtClean="0"/>
              <a:t> B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Synergism with thiazides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K</a:t>
            </a:r>
            <a:r>
              <a:rPr lang="en-US" baseline="30000" dirty="0" smtClean="0"/>
              <a:t>+ </a:t>
            </a:r>
            <a:r>
              <a:rPr lang="en-US" dirty="0" smtClean="0"/>
              <a:t>sparing diuretics</a:t>
            </a:r>
          </a:p>
          <a:p>
            <a:pPr>
              <a:buClr>
                <a:srgbClr val="FFFF00"/>
              </a:buClr>
            </a:pPr>
            <a:r>
              <a:rPr lang="en-US" dirty="0" err="1" smtClean="0"/>
              <a:t>Sulfonylureas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553450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THIAZIDES AND THIAZIDE-LIKE DIURETICS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 DISTAL CONVOLUTED TUBULE 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905000"/>
            <a:ext cx="8461375" cy="4343400"/>
          </a:xfrm>
        </p:spPr>
        <p:txBody>
          <a:bodyPr>
            <a:noAutofit/>
          </a:bodyPr>
          <a:lstStyle/>
          <a:p>
            <a:pPr marL="457200" lvl="1" indent="-457200" eaLnBrk="1" hangingPunct="1">
              <a:spcBef>
                <a:spcPts val="0"/>
              </a:spcBef>
              <a:buClr>
                <a:srgbClr val="FFFF00"/>
              </a:buClr>
              <a:buFont typeface="Verdana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DRUGS</a:t>
            </a: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+mj-lt"/>
              </a:rPr>
              <a:t>Hydrochlorothiazide </a:t>
            </a: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+mj-lt"/>
              </a:rPr>
              <a:t>Indapamide</a:t>
            </a: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+mj-lt"/>
              </a:rPr>
              <a:t>Metolazone</a:t>
            </a:r>
          </a:p>
          <a:p>
            <a:pPr marL="457200" lvl="1" indent="-457200">
              <a:buClr>
                <a:srgbClr val="FFFF00"/>
              </a:buClr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PHARMACOKINETICS</a:t>
            </a: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+mj-lt"/>
                <a:cs typeface="Times New Roman" pitchFamily="18" charset="0"/>
              </a:rPr>
              <a:t>Secreted in S2</a:t>
            </a: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+mj-lt"/>
                <a:cs typeface="Times New Roman" pitchFamily="18" charset="0"/>
              </a:rPr>
              <a:t>Long DOA- OD dosing</a:t>
            </a: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+mj-lt"/>
                <a:cs typeface="Times New Roman" pitchFamily="18" charset="0"/>
              </a:rPr>
              <a:t>Indapamide metabolized in liver</a:t>
            </a: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+mj-lt"/>
              <a:cs typeface="Times New Roman" pitchFamily="18" charset="0"/>
            </a:endParaRPr>
          </a:p>
          <a:p>
            <a:pPr marL="457200" lvl="1" indent="-457200" eaLnBrk="1" hangingPunct="1">
              <a:buClr>
                <a:srgbClr val="FFFF00"/>
              </a:buClr>
              <a:buFont typeface="Verdana" pitchFamily="34" charset="0"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457200" lvl="2" indent="-457200" eaLnBrk="1" hangingPunct="1">
              <a:buClr>
                <a:srgbClr val="FFFF00"/>
              </a:buClr>
              <a:buFont typeface="Arial" pitchFamily="34" charset="0"/>
              <a:buChar char="►"/>
              <a:defRPr/>
            </a:pPr>
            <a:endParaRPr lang="en-US" sz="3200" dirty="0" smtClean="0">
              <a:latin typeface="+mj-lt"/>
              <a:cs typeface="Times New Roman" pitchFamily="18" charset="0"/>
            </a:endParaRPr>
          </a:p>
          <a:p>
            <a:pPr marL="457200" lvl="1" indent="-457200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32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FDAE-B6BC-42F6-9A21-2D60AA318DD0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 flipH="1">
            <a:off x="3124199" y="2133600"/>
            <a:ext cx="45719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31242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31242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3124200" y="2133600"/>
            <a:ext cx="3124200" cy="3962400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2743200" y="3276600"/>
            <a:ext cx="685800" cy="685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5562600" y="2667000"/>
            <a:ext cx="685800" cy="685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Gill Sans MT" pitchFamily="34" charset="0"/>
              </a:rPr>
              <a:t>ATP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1600200" y="3048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Na</a:t>
            </a:r>
            <a:r>
              <a:rPr lang="en-GB" sz="2000" baseline="30000"/>
              <a:t>+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1676400" y="3733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Cl</a:t>
            </a:r>
            <a:r>
              <a:rPr lang="en-GB" sz="2000" baseline="30000"/>
              <a:t>-</a:t>
            </a:r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2438400" y="32766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68580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Na</a:t>
            </a:r>
            <a:r>
              <a:rPr lang="en-GB" sz="2000" baseline="30000"/>
              <a:t>+</a:t>
            </a:r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6934200" y="3124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K</a:t>
            </a:r>
            <a:r>
              <a:rPr lang="en-GB" sz="2000" baseline="30000"/>
              <a:t>+</a:t>
            </a:r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5334000" y="26670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 flipH="1">
            <a:off x="5257800" y="33528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990600" y="18288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Lumen</a:t>
            </a:r>
          </a:p>
          <a:p>
            <a:pPr algn="ctr"/>
            <a:r>
              <a:rPr lang="en-GB" sz="2400" b="1" dirty="0"/>
              <a:t>(urine)</a:t>
            </a:r>
            <a:endParaRPr lang="en-GB" sz="2400" b="1" baseline="30000" dirty="0"/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6781800" y="16764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Peritubular</a:t>
            </a:r>
          </a:p>
          <a:p>
            <a:pPr algn="ctr"/>
            <a:r>
              <a:rPr lang="en-GB" sz="2400" b="1" dirty="0"/>
              <a:t>(Blood)</a:t>
            </a:r>
            <a:endParaRPr lang="en-GB" sz="2400" b="1" baseline="30000" dirty="0"/>
          </a:p>
        </p:txBody>
      </p:sp>
      <p:sp>
        <p:nvSpPr>
          <p:cNvPr id="16406" name="Text Box 21"/>
          <p:cNvSpPr txBox="1">
            <a:spLocks noChangeArrowheads="1"/>
          </p:cNvSpPr>
          <p:nvPr/>
        </p:nvSpPr>
        <p:spPr bwMode="auto">
          <a:xfrm>
            <a:off x="1524000" y="4876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H</a:t>
            </a:r>
            <a:r>
              <a:rPr lang="en-GB" sz="2000" baseline="-25000"/>
              <a:t>2</a:t>
            </a:r>
            <a:r>
              <a:rPr lang="en-GB" sz="2000"/>
              <a:t>O</a:t>
            </a:r>
            <a:endParaRPr lang="en-GB" sz="2000" baseline="30000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2362200" y="5029200"/>
            <a:ext cx="762000" cy="381000"/>
          </a:xfrm>
          <a:prstGeom prst="curvedLeftArrow">
            <a:avLst>
              <a:gd name="adj1" fmla="val 20000"/>
              <a:gd name="adj2" fmla="val 40000"/>
              <a:gd name="adj3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38400" y="39624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95600" y="4495800"/>
            <a:ext cx="457200" cy="381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67000" y="4724400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288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6096000" y="39624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67400" y="3962400"/>
            <a:ext cx="990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5867400" y="4343400"/>
            <a:ext cx="914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054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</a:t>
            </a:r>
            <a:r>
              <a:rPr lang="en-US" baseline="30000" dirty="0" smtClean="0">
                <a:solidFill>
                  <a:srgbClr val="002060"/>
                </a:solidFill>
              </a:rPr>
              <a:t>++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3" name="Oval 42"/>
          <p:cNvSpPr/>
          <p:nvPr/>
        </p:nvSpPr>
        <p:spPr>
          <a:xfrm>
            <a:off x="5562600" y="4800600"/>
            <a:ext cx="7620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ATP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34000" y="48768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5410200" y="5410200"/>
            <a:ext cx="1143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</a:t>
            </a:r>
            <a:r>
              <a:rPr lang="en-US" baseline="30000" dirty="0" smtClean="0">
                <a:solidFill>
                  <a:srgbClr val="002060"/>
                </a:solidFill>
              </a:rPr>
              <a:t>++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05600" y="5257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36576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PTH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3" name="Straight Arrow Connector 52"/>
          <p:cNvCxnSpPr>
            <a:stCxn id="51" idx="1"/>
          </p:cNvCxnSpPr>
          <p:nvPr/>
        </p:nvCxnSpPr>
        <p:spPr>
          <a:xfrm rot="10800000" flipV="1">
            <a:off x="3429000" y="4299466"/>
            <a:ext cx="228600" cy="19633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4800" y="3810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FFFF00"/>
              </a:buClr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MECHANISM OF ACTION: </a:t>
            </a:r>
          </a:p>
          <a:p>
            <a:pPr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Site</a:t>
            </a:r>
          </a:p>
          <a:p>
            <a:pPr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Normal physiology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516563"/>
          </a:xfrm>
        </p:spPr>
        <p:txBody>
          <a:bodyPr/>
          <a:lstStyle/>
          <a:p>
            <a:pPr marL="457200" lvl="1" indent="-457200">
              <a:buNone/>
              <a:defRPr/>
            </a:pPr>
            <a:r>
              <a:rPr lang="en-US" sz="3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WHAT THE THIAZIDE DIURETICS DO?</a:t>
            </a:r>
          </a:p>
          <a:p>
            <a:pPr marL="457200" lvl="1" indent="-457200">
              <a:buFont typeface="Wingdings" pitchFamily="2" charset="2"/>
              <a:buChar char="Ø"/>
              <a:defRPr/>
            </a:pPr>
            <a:endParaRPr lang="en-US" sz="3200" dirty="0" smtClean="0">
              <a:latin typeface="+mj-lt"/>
              <a:cs typeface="Times New Roman" pitchFamily="18" charset="0"/>
            </a:endParaRPr>
          </a:p>
          <a:p>
            <a:pPr marL="457200" lvl="1" indent="-4572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+mj-lt"/>
                <a:cs typeface="Times New Roman" pitchFamily="18" charset="0"/>
              </a:rPr>
              <a:t>Inhibit NaCl reabsorption via inhibition of Na</a:t>
            </a:r>
            <a:r>
              <a:rPr lang="en-US" sz="3200" baseline="30000" dirty="0" smtClean="0">
                <a:latin typeface="+mj-lt"/>
                <a:cs typeface="Times New Roman" pitchFamily="18" charset="0"/>
              </a:rPr>
              <a:t>+</a:t>
            </a:r>
            <a:r>
              <a:rPr lang="en-US" sz="3200" dirty="0" smtClean="0">
                <a:latin typeface="+mj-lt"/>
                <a:cs typeface="Times New Roman" pitchFamily="18" charset="0"/>
              </a:rPr>
              <a:t>/Cl</a:t>
            </a:r>
            <a:r>
              <a:rPr lang="en-US" sz="3200" baseline="30000" dirty="0" smtClean="0">
                <a:latin typeface="+mj-lt"/>
                <a:cs typeface="Times New Roman" pitchFamily="18" charset="0"/>
              </a:rPr>
              <a:t>-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cotransporter in DCT</a:t>
            </a:r>
          </a:p>
          <a:p>
            <a:pPr marL="457200" indent="-457200"/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IONIC CHANGES</a:t>
            </a: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+mj-lt"/>
                <a:cs typeface="Times New Roman" pitchFamily="18" charset="0"/>
              </a:rPr>
              <a:t>Natriuretic action</a:t>
            </a: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+mj-lt"/>
                <a:cs typeface="Times New Roman" pitchFamily="18" charset="0"/>
              </a:rPr>
              <a:t>Hyponatremia</a:t>
            </a: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+mj-lt"/>
                <a:cs typeface="Times New Roman" pitchFamily="18" charset="0"/>
              </a:rPr>
              <a:t>Hypochloremia</a:t>
            </a: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+mj-lt"/>
                <a:cs typeface="Times New Roman" pitchFamily="18" charset="0"/>
              </a:rPr>
              <a:t>Hypercalcemia</a:t>
            </a:r>
          </a:p>
          <a:p>
            <a:pPr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HEMODYNAMIC CHANGES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Prostaglandins – vasodilation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762000"/>
            <a:ext cx="8537575" cy="5867400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CLINICAL USES</a:t>
            </a:r>
            <a:endParaRPr lang="en-US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Hypertension- Drug of Choice (Hydrochlorthiazide; Indapamide -</a:t>
            </a:r>
            <a:r>
              <a:rPr lang="en-US" sz="3000" u="sng" dirty="0" smtClean="0">
                <a:cs typeface="Times New Roman" pitchFamily="18" charset="0"/>
              </a:rPr>
              <a:t>Indapamide is a potent vasodilator</a:t>
            </a:r>
            <a:r>
              <a:rPr lang="en-US" sz="3000" dirty="0" smtClean="0">
                <a:cs typeface="Times New Roman" pitchFamily="18" charset="0"/>
              </a:rPr>
              <a:t>) 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Refractory Edema together with the  loop diuretics (Metolazone)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CCF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None/>
            </a:pPr>
            <a:endParaRPr lang="en-US" dirty="0" smtClean="0"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dirty="0" smtClean="0">
                <a:cs typeface="Times New Roman" pitchFamily="18" charset="0"/>
              </a:rPr>
              <a:t>	   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b="1" dirty="0" smtClean="0"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00CCFF"/>
              </a:solidFill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381000"/>
            <a:ext cx="8537575" cy="6248400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CLINICAL USES (contd.)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err="1" smtClean="0">
                <a:cs typeface="Times New Roman" pitchFamily="18" charset="0"/>
              </a:rPr>
              <a:t>Nephrolithiasis</a:t>
            </a:r>
            <a:r>
              <a:rPr lang="en-US" sz="3000" dirty="0" smtClean="0">
                <a:cs typeface="Times New Roman" pitchFamily="18" charset="0"/>
              </a:rPr>
              <a:t> (Renal stone) due to idiopathic hypercalciuria 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Hypocalcemia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Nephrogenic Diabetes Insipidus. </a:t>
            </a:r>
            <a:r>
              <a:rPr lang="en-US" sz="3000" dirty="0" smtClean="0">
                <a:cs typeface="Times New Roman" pitchFamily="18" charset="0"/>
              </a:rPr>
              <a:t>(volume depletion </a:t>
            </a:r>
            <a:r>
              <a:rPr lang="en-US" sz="3000" dirty="0" smtClean="0">
                <a:cs typeface="Times New Roman" pitchFamily="18" charset="0"/>
                <a:sym typeface="Wingdings" pitchFamily="2" charset="2"/>
              </a:rPr>
              <a:t> more reabsorption in PT)</a:t>
            </a:r>
            <a:endParaRPr lang="en-US" sz="3000" dirty="0" smtClean="0">
              <a:cs typeface="Times New Roman" pitchFamily="18" charset="0"/>
              <a:sym typeface="Wingdings" pitchFamily="2" charset="2"/>
            </a:endParaRP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  <a:sym typeface="Wingdings" pitchFamily="2" charset="2"/>
              </a:rPr>
              <a:t>Lithium induced diabetes insipidus</a:t>
            </a:r>
            <a:endParaRPr lang="en-US" sz="3000" dirty="0" smtClean="0"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Bromide intoxication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dirty="0" smtClean="0"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dirty="0" smtClean="0">
                <a:cs typeface="Times New Roman" pitchFamily="18" charset="0"/>
              </a:rPr>
              <a:t>	   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b="1" dirty="0" smtClean="0"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00CCFF"/>
              </a:solidFill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4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457200" lvl="1" indent="-457200">
              <a:buClr>
                <a:srgbClr val="FFFF00"/>
              </a:buClr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ADVERSE EFFECTS</a:t>
            </a:r>
            <a:endParaRPr lang="en-US" sz="36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Hypokalemic metabolic alkalosis</a:t>
            </a:r>
            <a:endParaRPr lang="en-US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Hyponatremia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Hyperuricemia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Hypercalcemia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Hyperglycemia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Hyperlipidemia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Allergic reactions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Weakness, parasthesias, fatigue, impotence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457200" indent="-457200"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CONTRAINDICATIONS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Cirrhosis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CCF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Renal disease</a:t>
            </a:r>
          </a:p>
          <a:p>
            <a:pPr marL="457200" indent="-457200"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DRUG INTERACTIONS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Synergism with thiazides &amp; K</a:t>
            </a:r>
            <a:r>
              <a:rPr lang="en-US" baseline="30000" dirty="0" smtClean="0"/>
              <a:t>+</a:t>
            </a:r>
            <a:r>
              <a:rPr lang="en-US" dirty="0" smtClean="0"/>
              <a:t> sparing diuretics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NSAIDs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Digoxin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C6843-43D1-4346-BE2C-9D360A6CF62D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329625"/>
            <a:ext cx="80772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C00000"/>
                </a:solidFill>
              </a:rPr>
              <a:t>Sodium </a:t>
            </a:r>
            <a:r>
              <a:rPr lang="en-GB" sz="3200" b="1" dirty="0" smtClean="0">
                <a:solidFill>
                  <a:srgbClr val="C00000"/>
                </a:solidFill>
              </a:rPr>
              <a:t>Reabsorption </a:t>
            </a:r>
            <a:r>
              <a:rPr lang="en-GB" sz="3200" b="1" dirty="0">
                <a:solidFill>
                  <a:srgbClr val="C00000"/>
                </a:solidFill>
              </a:rPr>
              <a:t>in the early PCT</a:t>
            </a: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3124200" y="1371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31242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31242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3124200" y="1828800"/>
            <a:ext cx="3124200" cy="3962400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3320" name="Oval 7"/>
          <p:cNvSpPr>
            <a:spLocks noChangeArrowheads="1"/>
          </p:cNvSpPr>
          <p:nvPr/>
        </p:nvSpPr>
        <p:spPr bwMode="auto">
          <a:xfrm>
            <a:off x="2743200" y="2362200"/>
            <a:ext cx="685800" cy="685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3321" name="Oval 8"/>
          <p:cNvSpPr>
            <a:spLocks noChangeArrowheads="1"/>
          </p:cNvSpPr>
          <p:nvPr/>
        </p:nvSpPr>
        <p:spPr bwMode="auto">
          <a:xfrm>
            <a:off x="5791200" y="2667000"/>
            <a:ext cx="685800" cy="685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1600200" y="2209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Na</a:t>
            </a:r>
            <a:r>
              <a:rPr lang="en-GB" sz="2000" baseline="30000"/>
              <a:t>+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676400" y="2895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H</a:t>
            </a:r>
            <a:r>
              <a:rPr lang="en-GB" sz="2000" baseline="30000"/>
              <a:t>+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1752600" y="4191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Na</a:t>
            </a:r>
            <a:r>
              <a:rPr lang="en-GB" sz="2000" baseline="30000"/>
              <a:t>+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1295400" y="4953000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Glucose,</a:t>
            </a:r>
          </a:p>
          <a:p>
            <a:pPr>
              <a:spcBef>
                <a:spcPct val="50000"/>
              </a:spcBef>
            </a:pPr>
            <a:r>
              <a:rPr lang="en-GB" sz="2000"/>
              <a:t>Phosphate,</a:t>
            </a:r>
          </a:p>
          <a:p>
            <a:pPr>
              <a:spcBef>
                <a:spcPct val="50000"/>
              </a:spcBef>
            </a:pPr>
            <a:r>
              <a:rPr lang="en-GB" sz="2000"/>
              <a:t>Amino acids,</a:t>
            </a:r>
            <a:endParaRPr lang="en-GB" sz="2000" baseline="30000"/>
          </a:p>
        </p:txBody>
      </p:sp>
      <p:sp>
        <p:nvSpPr>
          <p:cNvPr id="13326" name="Oval 13"/>
          <p:cNvSpPr>
            <a:spLocks noChangeArrowheads="1"/>
          </p:cNvSpPr>
          <p:nvPr/>
        </p:nvSpPr>
        <p:spPr bwMode="auto">
          <a:xfrm>
            <a:off x="2743200" y="4419600"/>
            <a:ext cx="685800" cy="685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2438400" y="23622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H="1">
            <a:off x="2362200" y="30480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2438400" y="44196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2438400" y="51054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68580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Na</a:t>
            </a:r>
            <a:r>
              <a:rPr lang="en-GB" sz="2000" baseline="30000"/>
              <a:t>+</a:t>
            </a: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6934200" y="3124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K</a:t>
            </a:r>
            <a:r>
              <a:rPr lang="en-GB" sz="2000" baseline="30000"/>
              <a:t>+</a:t>
            </a:r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5334000" y="26670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 flipH="1">
            <a:off x="5257800" y="33528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4876800" y="5105400"/>
            <a:ext cx="1905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AutoShape 23"/>
          <p:cNvSpPr>
            <a:spLocks noChangeArrowheads="1"/>
          </p:cNvSpPr>
          <p:nvPr/>
        </p:nvSpPr>
        <p:spPr bwMode="auto">
          <a:xfrm rot="5400000" flipH="1" flipV="1">
            <a:off x="5581650" y="4476750"/>
            <a:ext cx="533400" cy="1181100"/>
          </a:xfrm>
          <a:prstGeom prst="parallelogram">
            <a:avLst>
              <a:gd name="adj" fmla="val 29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914400" y="1066800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Lumen</a:t>
            </a:r>
          </a:p>
          <a:p>
            <a:pPr algn="ctr"/>
            <a:r>
              <a:rPr lang="en-GB" sz="2400" b="1" dirty="0"/>
              <a:t>(urine)</a:t>
            </a:r>
            <a:endParaRPr lang="en-GB" sz="2400" b="1" baseline="30000" dirty="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6705600" y="10668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Peritubular</a:t>
            </a:r>
          </a:p>
          <a:p>
            <a:pPr algn="ctr"/>
            <a:r>
              <a:rPr lang="en-GB" sz="2400" b="1" dirty="0"/>
              <a:t>(Blood)</a:t>
            </a:r>
            <a:endParaRPr lang="en-GB" sz="2400" b="1" baseline="30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304800"/>
            <a:ext cx="8458200" cy="1295400"/>
          </a:xfrm>
        </p:spPr>
        <p:txBody>
          <a:bodyPr>
            <a:normAutofit/>
          </a:bodyPr>
          <a:lstStyle/>
          <a:p>
            <a:pPr marL="596900" indent="-514350" algn="ctr"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POTASSIUM SPARING DIURETICS</a:t>
            </a:r>
          </a:p>
          <a:p>
            <a:pPr marL="596900" indent="-514350" algn="ctr"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COLLECTING TUBULE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1000" y="2133600"/>
            <a:ext cx="8305800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CLASSIFICATION</a:t>
            </a:r>
          </a:p>
          <a:p>
            <a:pPr algn="just">
              <a:lnSpc>
                <a:spcPct val="80000"/>
              </a:lnSpc>
              <a:defRPr/>
            </a:pPr>
            <a:endParaRPr lang="en-US" sz="3200" b="1" dirty="0">
              <a:latin typeface="+mj-lt"/>
              <a:cs typeface="Times New Roman" pitchFamily="18" charset="0"/>
            </a:endParaRPr>
          </a:p>
          <a:p>
            <a:pPr marL="514350" indent="-514350" algn="just">
              <a:lnSpc>
                <a:spcPct val="80000"/>
              </a:lnSpc>
              <a:buClr>
                <a:srgbClr val="FFFF00"/>
              </a:buClr>
              <a:buFont typeface="+mj-lt"/>
              <a:buAutoNum type="alphaUcPeriod"/>
              <a:defRPr/>
            </a:pPr>
            <a:r>
              <a:rPr lang="en-US" sz="3200" dirty="0">
                <a:latin typeface="+mj-lt"/>
                <a:cs typeface="Times New Roman" pitchFamily="18" charset="0"/>
              </a:rPr>
              <a:t>Direct antagonist of mineralocorticoid  receptors (Aldosterone Antagonists e.g. spironolactone)</a:t>
            </a:r>
            <a:endParaRPr lang="en-US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514350" indent="-514350" algn="just">
              <a:lnSpc>
                <a:spcPct val="80000"/>
              </a:lnSpc>
              <a:buClr>
                <a:srgbClr val="FFFF00"/>
              </a:buClr>
              <a:buFont typeface="+mj-lt"/>
              <a:buAutoNum type="alphaUcPeriod"/>
              <a:defRPr/>
            </a:pPr>
            <a:endParaRPr lang="en-US" sz="3200" dirty="0">
              <a:latin typeface="+mj-lt"/>
              <a:cs typeface="Times New Roman" pitchFamily="18" charset="0"/>
            </a:endParaRPr>
          </a:p>
          <a:p>
            <a:pPr marL="514350" indent="-514350" algn="just">
              <a:lnSpc>
                <a:spcPct val="80000"/>
              </a:lnSpc>
              <a:buClr>
                <a:srgbClr val="FFFF00"/>
              </a:buClr>
              <a:buFont typeface="+mj-lt"/>
              <a:buAutoNum type="alphaUcPeriod"/>
              <a:defRPr/>
            </a:pPr>
            <a:r>
              <a:rPr lang="en-US" sz="3200" dirty="0">
                <a:latin typeface="+mj-lt"/>
                <a:cs typeface="Times New Roman" pitchFamily="18" charset="0"/>
              </a:rPr>
              <a:t>Indirect via inhibition of Na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+</a:t>
            </a:r>
            <a:r>
              <a:rPr lang="en-US" sz="3200" dirty="0">
                <a:latin typeface="+mj-lt"/>
                <a:cs typeface="Times New Roman" pitchFamily="18" charset="0"/>
              </a:rPr>
              <a:t> influx in the luminal membrane (e.g. Amiloride,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Triamterene)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CHEMISTRY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Spironolactone- synthetic steroid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Triamterene &amp; </a:t>
            </a:r>
            <a:r>
              <a:rPr lang="en-US" dirty="0" err="1" smtClean="0"/>
              <a:t>amiloride</a:t>
            </a:r>
            <a:r>
              <a:rPr lang="en-US" dirty="0" smtClean="0"/>
              <a:t> are weak bases</a:t>
            </a:r>
          </a:p>
          <a:p>
            <a:pPr>
              <a:buClr>
                <a:srgbClr val="FFFF00"/>
              </a:buClr>
              <a:buNone/>
            </a:pPr>
            <a:r>
              <a:rPr lang="en-US" b="1" dirty="0" smtClean="0">
                <a:solidFill>
                  <a:srgbClr val="C00000"/>
                </a:solidFill>
              </a:rPr>
              <a:t>PHARMACOKINETICS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Spironolactone is metabolized in the liver to canrenone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t ½ = 16hrs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Dose adjustment in renal &amp; hepatic disease</a:t>
            </a:r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>
              <a:buClr>
                <a:srgbClr val="FFFF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381000"/>
            <a:ext cx="8477250" cy="58674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MECHANISM OF ACTION </a:t>
            </a:r>
            <a:endParaRPr lang="en-US" sz="1050" dirty="0" smtClean="0">
              <a:latin typeface="+mj-lt"/>
              <a:cs typeface="Times New Roman" pitchFamily="18" charset="0"/>
            </a:endParaRP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Site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Normal events</a:t>
            </a:r>
          </a:p>
          <a:p>
            <a:pPr marL="457200" indent="-457200" eaLnBrk="1" hangingPunct="1">
              <a:buFont typeface="Arial" pitchFamily="34" charset="0"/>
              <a:buChar char="►"/>
            </a:pPr>
            <a:endParaRPr lang="en-US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10896" b="11297"/>
          <a:stretch>
            <a:fillRect/>
          </a:stretch>
        </p:blipFill>
        <p:spPr bwMode="auto">
          <a:xfrm>
            <a:off x="1524000" y="23622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838200"/>
            <a:ext cx="8629650" cy="5410200"/>
          </a:xfrm>
        </p:spPr>
        <p:txBody>
          <a:bodyPr>
            <a:normAutofit/>
          </a:bodyPr>
          <a:lstStyle/>
          <a:p>
            <a:pPr marL="457200" indent="-457200" eaLnBrk="1" hangingPunct="1">
              <a:buClr>
                <a:srgbClr val="FFFF00"/>
              </a:buClr>
              <a:buFont typeface="Wingdings 2" pitchFamily="18" charset="2"/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WHAT THE K</a:t>
            </a:r>
            <a:r>
              <a:rPr lang="en-US" b="1" baseline="30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SPARING DIURETICS DO?</a:t>
            </a:r>
          </a:p>
          <a:p>
            <a:pPr marL="457200" indent="-457200" eaLnBrk="1" hangingPunct="1">
              <a:buClr>
                <a:srgbClr val="FFFF00"/>
              </a:buClr>
              <a:buFont typeface="Arial" pitchFamily="34" charset="0"/>
              <a:buChar char="►"/>
            </a:pPr>
            <a:endParaRPr lang="en-US" sz="1000" dirty="0" smtClean="0">
              <a:latin typeface="+mj-lt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latin typeface="+mj-lt"/>
                <a:cs typeface="Times New Roman" pitchFamily="18" charset="0"/>
              </a:rPr>
              <a:t>Aldosterone causes K</a:t>
            </a:r>
            <a:r>
              <a:rPr lang="en-US" baseline="30000" dirty="0" smtClean="0">
                <a:cs typeface="Times New Roman" pitchFamily="18" charset="0"/>
              </a:rPr>
              <a:t> +</a:t>
            </a:r>
            <a:r>
              <a:rPr lang="en-US" dirty="0" smtClean="0">
                <a:latin typeface="+mj-lt"/>
                <a:cs typeface="Times New Roman" pitchFamily="18" charset="0"/>
              </a:rPr>
              <a:t> and H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+</a:t>
            </a:r>
            <a:r>
              <a:rPr lang="en-US" dirty="0" smtClean="0">
                <a:latin typeface="+mj-lt"/>
                <a:cs typeface="Times New Roman" pitchFamily="18" charset="0"/>
              </a:rPr>
              <a:t> secretion &amp; Na</a:t>
            </a:r>
            <a:r>
              <a:rPr lang="en-US" baseline="30000" dirty="0" smtClean="0">
                <a:cs typeface="Times New Roman" pitchFamily="18" charset="0"/>
              </a:rPr>
              <a:t> +</a:t>
            </a:r>
            <a:r>
              <a:rPr lang="en-US" dirty="0" smtClean="0">
                <a:latin typeface="+mj-lt"/>
                <a:cs typeface="Times New Roman" pitchFamily="18" charset="0"/>
              </a:rPr>
              <a:t> reabsorption.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latin typeface="+mj-lt"/>
                <a:cs typeface="Times New Roman" pitchFamily="18" charset="0"/>
              </a:rPr>
              <a:t>Spironolactone bind to mineralcorticoid receptors &amp; blunts aldosterone activity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latin typeface="+mj-lt"/>
                <a:cs typeface="Times New Roman" pitchFamily="18" charset="0"/>
              </a:rPr>
              <a:t>Amiloride &amp; triamterene directly interfere with Na entry through epithelial Na channels (ENaC) in the apical membrane of the collecting tubule</a:t>
            </a:r>
          </a:p>
          <a:p>
            <a:pPr marL="457200" indent="-457200" eaLnBrk="1" hangingPunct="1">
              <a:buClr>
                <a:srgbClr val="FFFF00"/>
              </a:buClr>
              <a:buFont typeface="Arial" pitchFamily="34" charset="0"/>
              <a:buChar char="►"/>
            </a:pP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457200" indent="-457200"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IONIC CHANGES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Excretion of Na</a:t>
            </a:r>
            <a:r>
              <a:rPr lang="en-US" baseline="30000" dirty="0" smtClean="0"/>
              <a:t>+</a:t>
            </a:r>
            <a:r>
              <a:rPr lang="en-US" dirty="0" smtClean="0"/>
              <a:t>, Cl</a:t>
            </a:r>
            <a:r>
              <a:rPr lang="en-US" baseline="30000" dirty="0" smtClean="0"/>
              <a:t>-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Decrease secretion of K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30000" dirty="0" smtClean="0"/>
              <a:t>+</a:t>
            </a:r>
          </a:p>
          <a:p>
            <a:pPr marL="457200" indent="-457200">
              <a:buClr>
                <a:srgbClr val="FFFF00"/>
              </a:buClr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marL="457200" indent="-457200"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HEMODYNAMIC CHANGES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No changes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74638"/>
            <a:ext cx="8401050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cs typeface="Times New Roman" pitchFamily="18" charset="0"/>
              </a:rPr>
              <a:t>CLINICAL USES </a:t>
            </a:r>
            <a:endParaRPr lang="en-US" sz="40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447800"/>
            <a:ext cx="8537575" cy="49530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57200" lvl="1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In states of </a:t>
            </a:r>
            <a:r>
              <a:rPr lang="en-US" sz="3200" dirty="0" smtClean="0">
                <a:cs typeface="Times New Roman" pitchFamily="18" charset="0"/>
              </a:rPr>
              <a:t>primary </a:t>
            </a:r>
            <a:r>
              <a:rPr lang="en-US" sz="3200" dirty="0" smtClean="0">
                <a:cs typeface="Times New Roman" pitchFamily="18" charset="0"/>
              </a:rPr>
              <a:t>&amp; secondary </a:t>
            </a:r>
            <a:r>
              <a:rPr lang="en-US" sz="3200" dirty="0" err="1" smtClean="0">
                <a:cs typeface="Times New Roman" pitchFamily="18" charset="0"/>
              </a:rPr>
              <a:t>aldosteronism</a:t>
            </a:r>
            <a:endParaRPr lang="en-US" sz="3200" dirty="0" smtClean="0">
              <a:cs typeface="Times New Roman" pitchFamily="18" charset="0"/>
            </a:endParaRPr>
          </a:p>
          <a:p>
            <a:pPr marL="457200" lvl="1" indent="-45720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To overcome the hypokalemic action of diuretics</a:t>
            </a:r>
          </a:p>
          <a:p>
            <a:pPr marL="457200" lvl="1" indent="-45720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Hypertension</a:t>
            </a:r>
          </a:p>
          <a:p>
            <a:pPr marL="457200" lvl="1" indent="-45720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Refractory </a:t>
            </a:r>
            <a:r>
              <a:rPr lang="en-US" sz="3200" dirty="0" smtClean="0">
                <a:cs typeface="Times New Roman" pitchFamily="18" charset="0"/>
              </a:rPr>
              <a:t>edema</a:t>
            </a:r>
            <a:endParaRPr lang="en-US" sz="3200" dirty="0" smtClean="0">
              <a:cs typeface="Times New Roman" pitchFamily="18" charset="0"/>
            </a:endParaRPr>
          </a:p>
          <a:p>
            <a:pPr marL="457200" lvl="1" indent="-45720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err="1" smtClean="0">
                <a:cs typeface="Times New Roman" pitchFamily="18" charset="0"/>
              </a:rPr>
              <a:t>Hirsutism</a:t>
            </a:r>
            <a:r>
              <a:rPr lang="en-US" sz="3200" dirty="0" smtClean="0">
                <a:cs typeface="Times New Roman" pitchFamily="18" charset="0"/>
              </a:rPr>
              <a:t>- </a:t>
            </a:r>
            <a:r>
              <a:rPr lang="en-US" sz="3200" dirty="0" err="1" smtClean="0">
                <a:cs typeface="Times New Roman" pitchFamily="18" charset="0"/>
              </a:rPr>
              <a:t>spironolactone</a:t>
            </a:r>
            <a:endParaRPr lang="en-US" sz="3200" dirty="0" smtClean="0">
              <a:cs typeface="Times New Roman" pitchFamily="18" charset="0"/>
            </a:endParaRPr>
          </a:p>
          <a:p>
            <a:pPr marL="457200" lvl="1" indent="-45720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err="1" smtClean="0">
                <a:cs typeface="Times New Roman" pitchFamily="18" charset="0"/>
              </a:rPr>
              <a:t>Eplerenone</a:t>
            </a:r>
            <a:r>
              <a:rPr lang="en-US" sz="3200" dirty="0" smtClean="0">
                <a:cs typeface="Times New Roman" pitchFamily="18" charset="0"/>
              </a:rPr>
              <a:t>-decreases aldosterone associated fibrotic changes</a:t>
            </a:r>
            <a:endParaRPr lang="en-US" sz="32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609600"/>
            <a:ext cx="8464550" cy="5867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sz="4000" b="1" dirty="0" smtClean="0">
                <a:solidFill>
                  <a:srgbClr val="C00000"/>
                </a:solidFill>
                <a:cs typeface="Times New Roman" pitchFamily="18" charset="0"/>
              </a:rPr>
              <a:t>ADVERSE EFFECTS</a:t>
            </a:r>
            <a:r>
              <a:rPr lang="en-US" sz="4000" dirty="0" smtClean="0">
                <a:cs typeface="Times New Roman" pitchFamily="18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>
                <a:cs typeface="Times New Roman" pitchFamily="18" charset="0"/>
              </a:rPr>
              <a:t>Hyperkalemia</a:t>
            </a:r>
            <a:endParaRPr lang="en-US" dirty="0" smtClean="0"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Hyperchloremic metabolic acidosis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Anti-androgenic effects (e.g. </a:t>
            </a:r>
            <a:r>
              <a:rPr lang="en-US" dirty="0" err="1" smtClean="0">
                <a:cs typeface="Times New Roman" pitchFamily="18" charset="0"/>
              </a:rPr>
              <a:t>gynecomastia</a:t>
            </a:r>
            <a:r>
              <a:rPr lang="en-US" dirty="0" smtClean="0">
                <a:cs typeface="Times New Roman" pitchFamily="18" charset="0"/>
              </a:rPr>
              <a:t>, impotence</a:t>
            </a:r>
            <a:r>
              <a:rPr lang="en-US" dirty="0" smtClean="0">
                <a:cs typeface="Times New Roman" pitchFamily="18" charset="0"/>
              </a:rPr>
              <a:t>) by </a:t>
            </a:r>
            <a:r>
              <a:rPr lang="en-US" dirty="0" err="1" smtClean="0">
                <a:cs typeface="Times New Roman" pitchFamily="18" charset="0"/>
              </a:rPr>
              <a:t>spironolactone</a:t>
            </a: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Kidney stones- </a:t>
            </a:r>
            <a:r>
              <a:rPr lang="en-US" dirty="0" err="1" smtClean="0">
                <a:cs typeface="Times New Roman" pitchFamily="18" charset="0"/>
              </a:rPr>
              <a:t>triametrene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ARF (</a:t>
            </a:r>
            <a:r>
              <a:rPr lang="en-US" dirty="0" err="1" smtClean="0">
                <a:cs typeface="Times New Roman" pitchFamily="18" charset="0"/>
              </a:rPr>
              <a:t>triamterene+indomethacin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CONTRAINDICATIONS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CRF, beta blockers, ACE inhibitors-increased risk of </a:t>
            </a:r>
            <a:r>
              <a:rPr lang="en-US" dirty="0" err="1" smtClean="0">
                <a:cs typeface="Times New Roman" pitchFamily="18" charset="0"/>
              </a:rPr>
              <a:t>hyperkalemia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8350" cy="213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u="sng" dirty="0" smtClean="0">
                <a:solidFill>
                  <a:srgbClr val="002060"/>
                </a:solidFill>
                <a:cs typeface="Times New Roman" pitchFamily="18" charset="0"/>
              </a:rPr>
              <a:t>Osmotic Diuretics (Mannitol) </a:t>
            </a:r>
            <a:br>
              <a:rPr lang="en-US" sz="3600" b="1" u="sng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 Diuretics that inhibit transport in the    </a:t>
            </a:r>
            <a:b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     Convoluted Proximal Tubule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2209800"/>
            <a:ext cx="8534400" cy="426720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DRUGS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Mannitol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Glycerine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Isosorbide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Urea</a:t>
            </a:r>
            <a:endParaRPr lang="en-US" sz="2800" dirty="0" smtClean="0"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CHARACTERISTICS OF AN IDEAL OSMOTIC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MECHANISM OF ACTION</a:t>
            </a:r>
          </a:p>
          <a:p>
            <a:pPr marL="457200" indent="-457200" algn="just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SITE</a:t>
            </a:r>
          </a:p>
          <a:p>
            <a:pPr marL="457200" indent="-457200" algn="just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NORMAL PHYSIOLOGY</a:t>
            </a:r>
          </a:p>
          <a:p>
            <a:pPr marL="457200" indent="-457200" algn="just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WHAT OSMOTIC DIURETICS DO?</a:t>
            </a:r>
          </a:p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hydrophilic compounds that are easily filtered through the glomerulus  and </a:t>
            </a:r>
            <a:r>
              <a:rPr lang="en-US" dirty="0" smtClean="0">
                <a:latin typeface="+mj-lt"/>
                <a:cs typeface="Times New Roman" pitchFamily="18" charset="0"/>
              </a:rPr>
              <a:t>not reabsorbed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0" indent="457200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increase urinary output via </a:t>
            </a:r>
            <a:r>
              <a:rPr lang="en-US" dirty="0" smtClean="0">
                <a:latin typeface="+mj-lt"/>
                <a:cs typeface="Times New Roman" pitchFamily="18" charset="0"/>
              </a:rPr>
              <a:t>osmosis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CLINICAL USES</a:t>
            </a:r>
          </a:p>
          <a:p>
            <a:pPr marL="457200" indent="-457200" algn="just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Raised intracranial pressure</a:t>
            </a:r>
          </a:p>
          <a:p>
            <a:pPr marL="457200" indent="-457200" algn="just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Increased intraocular pressure</a:t>
            </a:r>
          </a:p>
          <a:p>
            <a:pPr marL="457200" indent="-457200" algn="just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Renal failure</a:t>
            </a:r>
          </a:p>
          <a:p>
            <a:pPr marL="457200" indent="-457200" algn="just">
              <a:lnSpc>
                <a:spcPct val="110000"/>
              </a:lnSpc>
              <a:buClr>
                <a:srgbClr val="FFFF00"/>
              </a:buClr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Clr>
                <a:srgbClr val="FFFF00"/>
              </a:buClr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BB78F-7871-4D2D-ABC5-9177B5461898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981200" y="21336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Cl</a:t>
            </a:r>
            <a:r>
              <a:rPr lang="en-GB" sz="2000" baseline="30000" dirty="0"/>
              <a:t>-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79248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C00000"/>
                </a:solidFill>
              </a:rPr>
              <a:t>Sodium reabsorption in the late PCT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3124200" y="1371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31242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3124200" y="2590800"/>
            <a:ext cx="3124200" cy="2514600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2895600" y="2819400"/>
            <a:ext cx="457200" cy="457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1905000" y="259080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Na</a:t>
            </a:r>
            <a:r>
              <a:rPr lang="en-GB" sz="2000" baseline="30000" dirty="0"/>
              <a:t>+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1905000" y="3124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H</a:t>
            </a:r>
            <a:r>
              <a:rPr lang="en-GB" sz="2000" baseline="30000" dirty="0"/>
              <a:t>+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1828800" y="5105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Na</a:t>
            </a:r>
            <a:r>
              <a:rPr lang="en-GB" sz="2000" baseline="30000" dirty="0"/>
              <a:t>+</a:t>
            </a:r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2895600" y="4648200"/>
            <a:ext cx="457200" cy="3810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2362200" y="2438400"/>
            <a:ext cx="403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 flipH="1">
            <a:off x="2362200" y="3276600"/>
            <a:ext cx="14630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3810000" y="3733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H-Anion</a:t>
            </a:r>
            <a:endParaRPr lang="en-GB" sz="2000" baseline="30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53" name="Line 16"/>
          <p:cNvSpPr>
            <a:spLocks noChangeShapeType="1"/>
          </p:cNvSpPr>
          <p:nvPr/>
        </p:nvSpPr>
        <p:spPr bwMode="auto">
          <a:xfrm>
            <a:off x="2362200" y="50292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838200" y="1066800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Lumen</a:t>
            </a:r>
          </a:p>
          <a:p>
            <a:pPr algn="ctr"/>
            <a:r>
              <a:rPr lang="en-GB" sz="2400" b="1" dirty="0"/>
              <a:t>(urine)</a:t>
            </a:r>
            <a:endParaRPr lang="en-GB" sz="2400" b="1" baseline="30000" dirty="0"/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6705600" y="10668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Peritubular</a:t>
            </a:r>
          </a:p>
          <a:p>
            <a:pPr algn="ctr"/>
            <a:r>
              <a:rPr lang="en-GB" sz="2400" b="1" dirty="0"/>
              <a:t>(Blood)</a:t>
            </a:r>
            <a:endParaRPr lang="en-GB" sz="2400" b="1" baseline="30000" dirty="0"/>
          </a:p>
        </p:txBody>
      </p:sp>
      <p:sp>
        <p:nvSpPr>
          <p:cNvPr id="14356" name="AutoShape 19"/>
          <p:cNvSpPr>
            <a:spLocks noChangeArrowheads="1"/>
          </p:cNvSpPr>
          <p:nvPr/>
        </p:nvSpPr>
        <p:spPr bwMode="auto">
          <a:xfrm>
            <a:off x="3124200" y="990600"/>
            <a:ext cx="3124200" cy="1371600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4357" name="AutoShape 20"/>
          <p:cNvSpPr>
            <a:spLocks noChangeArrowheads="1"/>
          </p:cNvSpPr>
          <p:nvPr/>
        </p:nvSpPr>
        <p:spPr bwMode="auto">
          <a:xfrm>
            <a:off x="3124200" y="5334000"/>
            <a:ext cx="3124200" cy="1371600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Cl</a:t>
            </a:r>
            <a:r>
              <a:rPr lang="en-GB" sz="2000" baseline="30000"/>
              <a:t>-</a:t>
            </a:r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>
            <a:off x="2438400" y="5257800"/>
            <a:ext cx="403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Text Box 23"/>
          <p:cNvSpPr txBox="1">
            <a:spLocks noChangeArrowheads="1"/>
          </p:cNvSpPr>
          <p:nvPr/>
        </p:nvSpPr>
        <p:spPr bwMode="auto">
          <a:xfrm>
            <a:off x="1447800" y="3810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H-Anion</a:t>
            </a:r>
            <a:endParaRPr lang="en-GB" sz="2000" baseline="30000" dirty="0"/>
          </a:p>
        </p:txBody>
      </p:sp>
      <p:sp>
        <p:nvSpPr>
          <p:cNvPr id="14361" name="AutoShape 24"/>
          <p:cNvSpPr>
            <a:spLocks noChangeArrowheads="1"/>
          </p:cNvSpPr>
          <p:nvPr/>
        </p:nvSpPr>
        <p:spPr bwMode="auto">
          <a:xfrm>
            <a:off x="2743200" y="38862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>
            <a:off x="2057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 flipV="1">
            <a:off x="4191000" y="32766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 flipV="1">
            <a:off x="2057400" y="411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>
            <a:off x="4191000" y="40386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Line 29"/>
          <p:cNvSpPr>
            <a:spLocks noChangeShapeType="1"/>
          </p:cNvSpPr>
          <p:nvPr/>
        </p:nvSpPr>
        <p:spPr bwMode="auto">
          <a:xfrm flipH="1">
            <a:off x="2362200" y="4648200"/>
            <a:ext cx="14630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Text Box 30"/>
          <p:cNvSpPr txBox="1">
            <a:spLocks noChangeArrowheads="1"/>
          </p:cNvSpPr>
          <p:nvPr/>
        </p:nvSpPr>
        <p:spPr bwMode="auto">
          <a:xfrm>
            <a:off x="1524000" y="4419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Anion</a:t>
            </a:r>
            <a:endParaRPr lang="en-GB" sz="2000" baseline="30000" dirty="0"/>
          </a:p>
        </p:txBody>
      </p:sp>
      <p:sp>
        <p:nvSpPr>
          <p:cNvPr id="14368" name="Text Box 31"/>
          <p:cNvSpPr txBox="1">
            <a:spLocks noChangeArrowheads="1"/>
          </p:cNvSpPr>
          <p:nvPr/>
        </p:nvSpPr>
        <p:spPr bwMode="auto">
          <a:xfrm>
            <a:off x="990600" y="2362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69" name="Text Box 32"/>
          <p:cNvSpPr txBox="1">
            <a:spLocks noChangeArrowheads="1"/>
          </p:cNvSpPr>
          <p:nvPr/>
        </p:nvSpPr>
        <p:spPr bwMode="auto">
          <a:xfrm>
            <a:off x="990600" y="1981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70" name="Text Box 33"/>
          <p:cNvSpPr txBox="1">
            <a:spLocks noChangeArrowheads="1"/>
          </p:cNvSpPr>
          <p:nvPr/>
        </p:nvSpPr>
        <p:spPr bwMode="auto">
          <a:xfrm>
            <a:off x="990600" y="2819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71" name="Text Box 34"/>
          <p:cNvSpPr txBox="1">
            <a:spLocks noChangeArrowheads="1"/>
          </p:cNvSpPr>
          <p:nvPr/>
        </p:nvSpPr>
        <p:spPr bwMode="auto">
          <a:xfrm>
            <a:off x="990600" y="3276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72" name="Text Box 35"/>
          <p:cNvSpPr txBox="1">
            <a:spLocks noChangeArrowheads="1"/>
          </p:cNvSpPr>
          <p:nvPr/>
        </p:nvSpPr>
        <p:spPr bwMode="auto">
          <a:xfrm>
            <a:off x="990600" y="3733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990600" y="4191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>
            <a:off x="990600" y="4648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990600" y="5105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990600" y="5562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+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5867400" y="3505200"/>
            <a:ext cx="685800" cy="685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638800" y="3505200"/>
            <a:ext cx="1219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5715000" y="4191000"/>
            <a:ext cx="1143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53000" y="3276600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Na+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104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K+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624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H+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441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Anion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ADVERSE EFFECTS</a:t>
            </a:r>
          </a:p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FontTx/>
              <a:buChar char="-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Extracellular water expansion may produce pulmonary edema.</a:t>
            </a:r>
          </a:p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FontTx/>
              <a:buChar char="-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Dehydration, hyperkalemia &amp; hypernatremia</a:t>
            </a:r>
          </a:p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FontTx/>
              <a:buChar char="-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Hyponatremia in pts with diminished renal function</a:t>
            </a:r>
          </a:p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FontTx/>
              <a:buChar char="-"/>
              <a:defRPr/>
            </a:pPr>
            <a:endParaRPr lang="en-US" sz="1000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ONTRAINDICATION </a:t>
            </a:r>
          </a:p>
          <a:p>
            <a:pPr marL="457200" indent="-457200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Heart failure</a:t>
            </a:r>
            <a:endParaRPr lang="en-US" dirty="0" smtClean="0">
              <a:latin typeface="+mj-lt"/>
            </a:endParaRPr>
          </a:p>
          <a:p>
            <a:pPr marL="457200" indent="-457200">
              <a:buClr>
                <a:srgbClr val="FFFF00"/>
              </a:buClr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29718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</a:rPr>
              <a:t>Thank You!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896" b="14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8959" b="14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FDAE-B6BC-42F6-9A21-2D60AA318DD0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67056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C00000"/>
                </a:solidFill>
              </a:rPr>
              <a:t>Sodium </a:t>
            </a:r>
            <a:r>
              <a:rPr lang="en-GB" sz="3200" b="1" dirty="0" smtClean="0">
                <a:solidFill>
                  <a:srgbClr val="C00000"/>
                </a:solidFill>
              </a:rPr>
              <a:t>Reabsorption </a:t>
            </a:r>
            <a:r>
              <a:rPr lang="en-GB" sz="3200" b="1" dirty="0">
                <a:solidFill>
                  <a:srgbClr val="C00000"/>
                </a:solidFill>
              </a:rPr>
              <a:t>in the DCT</a:t>
            </a: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3124200" y="1371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31242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31242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3124200" y="1828800"/>
            <a:ext cx="3124200" cy="3962400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2743200" y="3276600"/>
            <a:ext cx="685800" cy="685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5791200" y="2667000"/>
            <a:ext cx="685800" cy="685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Gill Sans MT" pitchFamily="34" charset="0"/>
              </a:rPr>
              <a:t>ATP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1600200" y="3048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Na</a:t>
            </a:r>
            <a:r>
              <a:rPr lang="en-GB" sz="2000" baseline="30000"/>
              <a:t>+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1676400" y="3733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Cl</a:t>
            </a:r>
            <a:r>
              <a:rPr lang="en-GB" sz="2000" baseline="30000"/>
              <a:t>-</a:t>
            </a:r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2438400" y="32766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68580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Na</a:t>
            </a:r>
            <a:r>
              <a:rPr lang="en-GB" sz="2000" baseline="30000"/>
              <a:t>+</a:t>
            </a:r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6934200" y="3124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K</a:t>
            </a:r>
            <a:r>
              <a:rPr lang="en-GB" sz="2000" baseline="30000"/>
              <a:t>+</a:t>
            </a:r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5334000" y="26670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 flipH="1">
            <a:off x="5257800" y="3352800"/>
            <a:ext cx="137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990600" y="10668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Lumen</a:t>
            </a:r>
          </a:p>
          <a:p>
            <a:pPr algn="ctr"/>
            <a:r>
              <a:rPr lang="en-GB" sz="2400" b="1" dirty="0"/>
              <a:t>(urine)</a:t>
            </a:r>
            <a:endParaRPr lang="en-GB" sz="2400" b="1" baseline="30000" dirty="0"/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6705600" y="10668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Peritubular</a:t>
            </a:r>
          </a:p>
          <a:p>
            <a:pPr algn="ctr"/>
            <a:r>
              <a:rPr lang="en-GB" sz="2400" b="1" dirty="0"/>
              <a:t>(Blood)</a:t>
            </a:r>
            <a:endParaRPr lang="en-GB" sz="2400" b="1" baseline="30000" dirty="0"/>
          </a:p>
        </p:txBody>
      </p:sp>
      <p:sp>
        <p:nvSpPr>
          <p:cNvPr id="16406" name="Text Box 21"/>
          <p:cNvSpPr txBox="1">
            <a:spLocks noChangeArrowheads="1"/>
          </p:cNvSpPr>
          <p:nvPr/>
        </p:nvSpPr>
        <p:spPr bwMode="auto">
          <a:xfrm>
            <a:off x="1524000" y="4876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H</a:t>
            </a:r>
            <a:r>
              <a:rPr lang="en-GB" sz="2000" baseline="-25000"/>
              <a:t>2</a:t>
            </a:r>
            <a:r>
              <a:rPr lang="en-GB" sz="2000"/>
              <a:t>O</a:t>
            </a:r>
            <a:endParaRPr lang="en-GB" sz="2000" baseline="30000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2362200" y="5029200"/>
            <a:ext cx="762000" cy="381000"/>
          </a:xfrm>
          <a:prstGeom prst="curvedLeftArrow">
            <a:avLst>
              <a:gd name="adj1" fmla="val 20000"/>
              <a:gd name="adj2" fmla="val 40000"/>
              <a:gd name="adj3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38400" y="39624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95600" y="4495800"/>
            <a:ext cx="457200" cy="381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67000" y="4724400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288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6096000" y="39624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67400" y="3962400"/>
            <a:ext cx="990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5867400" y="4343400"/>
            <a:ext cx="914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054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</a:t>
            </a:r>
            <a:r>
              <a:rPr lang="en-US" baseline="30000" dirty="0" smtClean="0">
                <a:solidFill>
                  <a:srgbClr val="002060"/>
                </a:solidFill>
              </a:rPr>
              <a:t>++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3" name="Oval 42"/>
          <p:cNvSpPr/>
          <p:nvPr/>
        </p:nvSpPr>
        <p:spPr>
          <a:xfrm>
            <a:off x="5562600" y="4800600"/>
            <a:ext cx="7620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ATP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34000" y="48768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5410200" y="5410200"/>
            <a:ext cx="1143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</a:t>
            </a:r>
            <a:r>
              <a:rPr lang="en-US" baseline="30000" dirty="0" smtClean="0">
                <a:solidFill>
                  <a:srgbClr val="002060"/>
                </a:solidFill>
              </a:rPr>
              <a:t>++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05600" y="5257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36576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PTH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3" name="Straight Arrow Connector 52"/>
          <p:cNvCxnSpPr>
            <a:stCxn id="51" idx="1"/>
          </p:cNvCxnSpPr>
          <p:nvPr/>
        </p:nvCxnSpPr>
        <p:spPr>
          <a:xfrm rot="10800000" flipV="1">
            <a:off x="3429000" y="4299466"/>
            <a:ext cx="228600" cy="19633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1372</Words>
  <Application>Microsoft Office PowerPoint</Application>
  <PresentationFormat>On-screen Show (4:3)</PresentationFormat>
  <Paragraphs>410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DIURETICS</vt:lpstr>
      <vt:lpstr>Learning Objectives</vt:lpstr>
      <vt:lpstr>Anatomy &amp; Physiology of THE Renal system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Classification of Diuretics</vt:lpstr>
      <vt:lpstr>Slide 19</vt:lpstr>
      <vt:lpstr>CLASSIFICATION  Chemistry &amp; Site</vt:lpstr>
      <vt:lpstr>Slide 21</vt:lpstr>
      <vt:lpstr>Slide 22</vt:lpstr>
      <vt:lpstr>Slide 23</vt:lpstr>
      <vt:lpstr>Slide 24</vt:lpstr>
      <vt:lpstr>CARBONIC ANHYDRASE INHIBITORS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LOOP DIURETICS  Thick Ascending Limb   High ceiling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THIAZIDES AND THIAZIDE-LIKE DIURETICS  DISTAL CONVOLUTED TUBULE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CLINICAL USES </vt:lpstr>
      <vt:lpstr>Slide 56</vt:lpstr>
      <vt:lpstr>Osmotic Diuretics (Mannitol)   Diuretics that inhibit transport in the          Convoluted Proximal Tubule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DIURETICS</dc:title>
  <dc:creator>User</dc:creator>
  <cp:lastModifiedBy>Dell</cp:lastModifiedBy>
  <cp:revision>63</cp:revision>
  <dcterms:created xsi:type="dcterms:W3CDTF">2012-08-03T21:08:56Z</dcterms:created>
  <dcterms:modified xsi:type="dcterms:W3CDTF">2013-04-27T03:35:04Z</dcterms:modified>
</cp:coreProperties>
</file>