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304" r:id="rId3"/>
    <p:sldId id="257" r:id="rId4"/>
    <p:sldId id="258" r:id="rId5"/>
    <p:sldId id="259" r:id="rId6"/>
    <p:sldId id="260" r:id="rId7"/>
    <p:sldId id="301" r:id="rId8"/>
    <p:sldId id="306" r:id="rId9"/>
    <p:sldId id="302" r:id="rId10"/>
    <p:sldId id="277" r:id="rId11"/>
    <p:sldId id="305" r:id="rId12"/>
    <p:sldId id="276" r:id="rId13"/>
    <p:sldId id="278" r:id="rId14"/>
    <p:sldId id="281" r:id="rId15"/>
    <p:sldId id="280" r:id="rId16"/>
    <p:sldId id="295" r:id="rId17"/>
    <p:sldId id="296" r:id="rId18"/>
    <p:sldId id="282" r:id="rId19"/>
    <p:sldId id="283" r:id="rId20"/>
    <p:sldId id="279" r:id="rId21"/>
    <p:sldId id="261" r:id="rId22"/>
    <p:sldId id="262" r:id="rId23"/>
    <p:sldId id="263" r:id="rId24"/>
    <p:sldId id="265" r:id="rId25"/>
    <p:sldId id="266" r:id="rId26"/>
    <p:sldId id="267" r:id="rId27"/>
    <p:sldId id="268" r:id="rId28"/>
    <p:sldId id="269" r:id="rId29"/>
    <p:sldId id="270" r:id="rId30"/>
    <p:sldId id="291" r:id="rId31"/>
    <p:sldId id="292" r:id="rId32"/>
    <p:sldId id="272" r:id="rId33"/>
    <p:sldId id="293" r:id="rId34"/>
    <p:sldId id="294" r:id="rId35"/>
    <p:sldId id="273" r:id="rId36"/>
    <p:sldId id="307" r:id="rId37"/>
    <p:sldId id="311" r:id="rId38"/>
    <p:sldId id="310" r:id="rId39"/>
    <p:sldId id="309" r:id="rId40"/>
    <p:sldId id="274" r:id="rId41"/>
    <p:sldId id="275" r:id="rId42"/>
    <p:sldId id="284" r:id="rId43"/>
    <p:sldId id="285" r:id="rId44"/>
    <p:sldId id="286" r:id="rId45"/>
    <p:sldId id="287" r:id="rId46"/>
    <p:sldId id="288" r:id="rId47"/>
    <p:sldId id="289" r:id="rId48"/>
    <p:sldId id="29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FFF66"/>
    <a:srgbClr val="FF3399"/>
    <a:srgbClr val="05D568"/>
    <a:srgbClr val="D4FE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7406-2237-4371-96C2-6268C1D59846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B71A8-357B-44D6-9D94-EA2654A8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1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3AF4-7AC2-4AFC-8265-BD11BDAB73DD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1595-8E0B-4771-A29B-7678B1DB8CCB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605-8CF2-4626-BB00-0198871B4615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9460-FDBE-40DF-9695-808F0F7CD90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77A6-4E0C-4D43-A282-3C3E642E7D64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AC28-57AC-4CCB-A165-1FD6DE8C7F80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BB8-FD28-4736-AE42-F28ED0B9EB9F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6C2-2373-4E5F-AC0E-3A42B2462DD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157-9B3F-4420-A443-6FEB5BCA5448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D89F-FEF0-482F-A1AE-32EE04FB95CA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74F4-2557-4993-A5A7-863A1BEDABEE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087B93F7-F5A7-4653-9362-B44C78788310}" type="datetime2">
              <a:rPr lang="en-US" smtClean="0"/>
              <a:pPr algn="ctr"/>
              <a:t>Thursday, May 10, 2012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schemeClr val="tx2">
                    <a:shade val="50000"/>
                  </a:schemeClr>
                </a:solidFill>
              </a:rPr>
              <a:t>Prof. Munir Khan/Pharmacology &amp; Therapeutics</a:t>
            </a:r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5DB5-2E17-4C31-B0AF-CAE5E12F1AE7}" type="datetime2">
              <a:rPr lang="en-US" smtClean="0"/>
              <a:pPr/>
              <a:t>Thursday, May 10,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9098-45E4-42F8-94DA-7AE7A818B496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724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QUANTITATIVE ASPECTS OF DRUG ACTIONS</a:t>
            </a:r>
            <a:endParaRPr lang="en-US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157-9B3F-4420-A443-6FEB5BCA5448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257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C60E2-470D-4853-8D78-AEBA49F3901A}" type="datetime2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10, 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9E788-8BCF-4189-85ED-687340EF9B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8458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Dose response </a:t>
            </a:r>
            <a:b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curves </a:t>
            </a:r>
            <a:b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(</a:t>
            </a:r>
            <a:r>
              <a:rPr lang="en-US" sz="5000" b="1" cap="all" dirty="0" err="1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drc</a:t>
            </a:r>
            <a: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)</a:t>
            </a:r>
            <a:b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ea typeface="+mj-ea"/>
                <a:cs typeface="+mj-cs"/>
              </a:rPr>
            </a:br>
            <a:r>
              <a:rPr lang="en-US" sz="5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ea typeface="+mj-ea"/>
                <a:cs typeface="+mj-cs"/>
              </a:rPr>
              <a:t>	</a:t>
            </a:r>
            <a:r>
              <a:rPr lang="en-US" sz="3100" b="1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66FF33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ea typeface="+mj-ea"/>
                <a:cs typeface="+mj-cs"/>
              </a:rPr>
              <a:t>(Dose Response Relationship)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7DED-B41A-4CB9-8AFC-E8A614768036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257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533400"/>
            <a:ext cx="8229600" cy="5597523"/>
          </a:xfrm>
          <a:prstGeom prst="rect">
            <a:avLst/>
          </a:prstGeom>
        </p:spPr>
        <p:txBody>
          <a:bodyPr/>
          <a:lstStyle/>
          <a:p>
            <a:pPr marL="320040" marR="0" lvl="0" indent="-32004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 given dose of drug produces measurable degree of action in a biological system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(smooth muscle or whole animal)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Types of DRC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Mainly Two types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		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Graded Dose-Response curve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II)	Quantal Dose-Response Curve</a:t>
            </a:r>
          </a:p>
          <a:p>
            <a:pPr marL="2148840" lvl="4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148840" lvl="4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148840" lvl="4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Normal frequency distribution curve</a:t>
            </a:r>
          </a:p>
          <a:p>
            <a:pPr marL="2148840" lvl="4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Gaussian Distribution  curve</a:t>
            </a:r>
          </a:p>
          <a:p>
            <a:pPr marL="2148840" lvl="4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Dose Cumulative response curve</a:t>
            </a:r>
          </a:p>
          <a:p>
            <a:pPr marL="2148840" lvl="4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Cumulative Percentage dose Response curve</a:t>
            </a:r>
          </a:p>
          <a:p>
            <a:pPr marL="1691640" lvl="3" indent="-32004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AutoNum type="arabicParenR"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447800" y="4267200"/>
            <a:ext cx="990600" cy="18288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162800" y="4191000"/>
            <a:ext cx="914400" cy="1905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E0EF-8A69-4125-911C-1533C363F36F}" type="datetime2">
              <a:rPr lang="en-US" smtClean="0"/>
              <a:pPr/>
              <a:t>Thursday, May 10,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228600" y="2286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Effect of various conc. of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ACh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on isolated small intestine of rabbit showing </a:t>
            </a:r>
            <a:r>
              <a:rPr kumimoji="0" lang="en-US" sz="2800" i="1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Graded </a:t>
            </a:r>
            <a:r>
              <a:rPr lang="en-US" sz="2800" i="1" u="sng" kern="0" dirty="0" smtClean="0">
                <a:solidFill>
                  <a:srgbClr val="FFC000"/>
                </a:solidFill>
                <a:latin typeface="Times New Roman"/>
              </a:rPr>
              <a:t>R</a:t>
            </a:r>
            <a:r>
              <a:rPr kumimoji="0" lang="en-US" sz="2800" i="1" u="sng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esponse</a:t>
            </a:r>
            <a:endParaRPr kumimoji="0" lang="en-US" sz="2800" i="1" u="sng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FF66"/>
                </a:solidFill>
                <a:latin typeface="Times New Roman"/>
              </a:rPr>
              <a:t>(Actual tracing by kymograph)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8" name="Picture 4" descr="Image2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0" y="1752603"/>
            <a:ext cx="9144000" cy="510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sz="4000" dirty="0" smtClean="0"/>
              <a:t>Dose Response Curve </a:t>
            </a:r>
            <a:r>
              <a:rPr lang="en-US" sz="2800" dirty="0" smtClean="0"/>
              <a:t>(Hyperbola)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E2-C296-4631-BE10-DB6B0800D1C2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05000" y="1905000"/>
            <a:ext cx="0" cy="36576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05000" y="5486400"/>
            <a:ext cx="44958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080591" y="2584174"/>
            <a:ext cx="3949148" cy="2862469"/>
          </a:xfrm>
          <a:custGeom>
            <a:avLst/>
            <a:gdLst>
              <a:gd name="connsiteX0" fmla="*/ 0 w 3949148"/>
              <a:gd name="connsiteY0" fmla="*/ 2862469 h 2862469"/>
              <a:gd name="connsiteX1" fmla="*/ 781879 w 3949148"/>
              <a:gd name="connsiteY1" fmla="*/ 622852 h 2862469"/>
              <a:gd name="connsiteX2" fmla="*/ 3949148 w 3949148"/>
              <a:gd name="connsiteY2" fmla="*/ 0 h 2862469"/>
              <a:gd name="connsiteX3" fmla="*/ 3949148 w 3949148"/>
              <a:gd name="connsiteY3" fmla="*/ 0 h 2862469"/>
              <a:gd name="connsiteX4" fmla="*/ 3949148 w 3949148"/>
              <a:gd name="connsiteY4" fmla="*/ 0 h 2862469"/>
              <a:gd name="connsiteX5" fmla="*/ 3949148 w 3949148"/>
              <a:gd name="connsiteY5" fmla="*/ 0 h 2862469"/>
              <a:gd name="connsiteX6" fmla="*/ 3949148 w 3949148"/>
              <a:gd name="connsiteY6" fmla="*/ 0 h 2862469"/>
              <a:gd name="connsiteX7" fmla="*/ 3949148 w 3949148"/>
              <a:gd name="connsiteY7" fmla="*/ 0 h 2862469"/>
              <a:gd name="connsiteX8" fmla="*/ 3949148 w 3949148"/>
              <a:gd name="connsiteY8" fmla="*/ 0 h 2862469"/>
              <a:gd name="connsiteX9" fmla="*/ 3949148 w 3949148"/>
              <a:gd name="connsiteY9" fmla="*/ 0 h 2862469"/>
              <a:gd name="connsiteX10" fmla="*/ 3949148 w 3949148"/>
              <a:gd name="connsiteY10" fmla="*/ 0 h 2862469"/>
              <a:gd name="connsiteX11" fmla="*/ 3949148 w 3949148"/>
              <a:gd name="connsiteY11" fmla="*/ 0 h 2862469"/>
              <a:gd name="connsiteX12" fmla="*/ 3935896 w 3949148"/>
              <a:gd name="connsiteY12" fmla="*/ 0 h 2862469"/>
              <a:gd name="connsiteX13" fmla="*/ 3935896 w 3949148"/>
              <a:gd name="connsiteY13" fmla="*/ 0 h 2862469"/>
              <a:gd name="connsiteX14" fmla="*/ 3935896 w 3949148"/>
              <a:gd name="connsiteY14" fmla="*/ 0 h 2862469"/>
              <a:gd name="connsiteX15" fmla="*/ 3935896 w 3949148"/>
              <a:gd name="connsiteY15" fmla="*/ 0 h 2862469"/>
              <a:gd name="connsiteX16" fmla="*/ 3935896 w 3949148"/>
              <a:gd name="connsiteY16" fmla="*/ 0 h 2862469"/>
              <a:gd name="connsiteX17" fmla="*/ 3935896 w 3949148"/>
              <a:gd name="connsiteY17" fmla="*/ 0 h 2862469"/>
              <a:gd name="connsiteX18" fmla="*/ 3935896 w 3949148"/>
              <a:gd name="connsiteY18" fmla="*/ 0 h 28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148" h="2862469">
                <a:moveTo>
                  <a:pt x="0" y="2862469"/>
                </a:moveTo>
                <a:cubicBezTo>
                  <a:pt x="61844" y="1981199"/>
                  <a:pt x="123688" y="1099930"/>
                  <a:pt x="781879" y="622852"/>
                </a:cubicBezTo>
                <a:cubicBezTo>
                  <a:pt x="1440070" y="145774"/>
                  <a:pt x="3949148" y="0"/>
                  <a:pt x="3949148" y="0"/>
                </a:cubicBez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49148" y="0"/>
                </a:lnTo>
                <a:lnTo>
                  <a:pt x="3935896" y="0"/>
                </a:lnTo>
                <a:lnTo>
                  <a:pt x="3935896" y="0"/>
                </a:lnTo>
                <a:lnTo>
                  <a:pt x="3935896" y="0"/>
                </a:lnTo>
                <a:lnTo>
                  <a:pt x="3935896" y="0"/>
                </a:lnTo>
                <a:lnTo>
                  <a:pt x="3935896" y="0"/>
                </a:lnTo>
                <a:lnTo>
                  <a:pt x="3935896" y="0"/>
                </a:lnTo>
                <a:lnTo>
                  <a:pt x="3935896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338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76800" y="5943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</p:cNvCxnSpPr>
          <p:nvPr/>
        </p:nvCxnSpPr>
        <p:spPr>
          <a:xfrm flipV="1">
            <a:off x="1219200" y="22098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/>
          <a:p>
            <a:pPr algn="ctr"/>
            <a:r>
              <a:rPr lang="en-US" sz="3600" u="sng" dirty="0" smtClean="0"/>
              <a:t>Dose Response Curve</a:t>
            </a:r>
            <a:endParaRPr lang="en-US" sz="36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6F7-8809-4D74-9640-670D73C3856F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816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50" name="Freeform 2"/>
          <p:cNvSpPr>
            <a:spLocks/>
          </p:cNvSpPr>
          <p:nvPr/>
        </p:nvSpPr>
        <p:spPr bwMode="auto">
          <a:xfrm>
            <a:off x="3429000" y="1981200"/>
            <a:ext cx="2514600" cy="2760662"/>
          </a:xfrm>
          <a:custGeom>
            <a:avLst/>
            <a:gdLst/>
            <a:ahLst/>
            <a:cxnLst>
              <a:cxn ang="0">
                <a:pos x="0" y="1080"/>
              </a:cxn>
              <a:cxn ang="0">
                <a:pos x="360" y="900"/>
              </a:cxn>
              <a:cxn ang="0">
                <a:pos x="540" y="180"/>
              </a:cxn>
              <a:cxn ang="0">
                <a:pos x="900" y="0"/>
              </a:cxn>
            </a:cxnLst>
            <a:rect l="0" t="0" r="r" b="b"/>
            <a:pathLst>
              <a:path w="900" h="1080">
                <a:moveTo>
                  <a:pt x="0" y="1080"/>
                </a:moveTo>
                <a:cubicBezTo>
                  <a:pt x="135" y="1065"/>
                  <a:pt x="270" y="1050"/>
                  <a:pt x="360" y="900"/>
                </a:cubicBezTo>
                <a:cubicBezTo>
                  <a:pt x="450" y="750"/>
                  <a:pt x="450" y="330"/>
                  <a:pt x="540" y="180"/>
                </a:cubicBezTo>
                <a:cubicBezTo>
                  <a:pt x="630" y="30"/>
                  <a:pt x="765" y="15"/>
                  <a:pt x="9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3352800" y="1219200"/>
            <a:ext cx="0" cy="35941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352800" y="4800600"/>
            <a:ext cx="457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48400" y="1752600"/>
            <a:ext cx="2286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Maximal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Effect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477000" y="3657600"/>
            <a:ext cx="1219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Potency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14800" y="3200400"/>
            <a:ext cx="99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Slope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724400" y="4953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905000" y="2667000"/>
            <a:ext cx="1401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Effect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5105400" y="167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343400" y="2286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62600" y="502920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(Log)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90800" y="17526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5257800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434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Threshold effect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057400"/>
            <a:ext cx="161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Ceiling effect)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572000"/>
            <a:ext cx="3124200" cy="156966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Segments:</a:t>
            </a:r>
          </a:p>
          <a:p>
            <a:pPr marL="342900" indent="-342900">
              <a:buAutoNum type="alphaL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Lower Segment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Middle Segment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Upper Segment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114800" y="4114800"/>
            <a:ext cx="685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19600" y="2667000"/>
            <a:ext cx="609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1219200"/>
            <a:ext cx="2743200" cy="40011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Variation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3276600"/>
            <a:ext cx="16764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Linear segment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Advantages of Sigmoid Curve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2AE-6690-4358-A398-97532604A83C}" type="datetime2">
              <a:rPr lang="en-US" smtClean="0"/>
              <a:pPr/>
              <a:t>Thursday, May 10,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6482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2133600"/>
            <a:ext cx="0" cy="358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67000" y="5638800"/>
            <a:ext cx="396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180523" y="2439819"/>
            <a:ext cx="2001077" cy="3221068"/>
          </a:xfrm>
          <a:custGeom>
            <a:avLst/>
            <a:gdLst>
              <a:gd name="connsiteX0" fmla="*/ 1603513 w 1603513"/>
              <a:gd name="connsiteY0" fmla="*/ 386521 h 3158434"/>
              <a:gd name="connsiteX1" fmla="*/ 1126435 w 1603513"/>
              <a:gd name="connsiteY1" fmla="*/ 386521 h 3158434"/>
              <a:gd name="connsiteX2" fmla="*/ 715617 w 1603513"/>
              <a:gd name="connsiteY2" fmla="*/ 2705651 h 3158434"/>
              <a:gd name="connsiteX3" fmla="*/ 0 w 1603513"/>
              <a:gd name="connsiteY3" fmla="*/ 3103217 h 3158434"/>
              <a:gd name="connsiteX4" fmla="*/ 0 w 1603513"/>
              <a:gd name="connsiteY4" fmla="*/ 3103217 h 3158434"/>
              <a:gd name="connsiteX5" fmla="*/ 0 w 1603513"/>
              <a:gd name="connsiteY5" fmla="*/ 3103217 h 3158434"/>
              <a:gd name="connsiteX6" fmla="*/ 0 w 1603513"/>
              <a:gd name="connsiteY6" fmla="*/ 3103217 h 3158434"/>
              <a:gd name="connsiteX7" fmla="*/ 0 w 1603513"/>
              <a:gd name="connsiteY7" fmla="*/ 3103217 h 3158434"/>
              <a:gd name="connsiteX8" fmla="*/ 0 w 1603513"/>
              <a:gd name="connsiteY8" fmla="*/ 3103217 h 3158434"/>
              <a:gd name="connsiteX9" fmla="*/ 0 w 1603513"/>
              <a:gd name="connsiteY9" fmla="*/ 3103217 h 3158434"/>
              <a:gd name="connsiteX10" fmla="*/ 0 w 1603513"/>
              <a:gd name="connsiteY10" fmla="*/ 3103217 h 3158434"/>
              <a:gd name="connsiteX11" fmla="*/ 39756 w 1603513"/>
              <a:gd name="connsiteY11" fmla="*/ 3129721 h 3158434"/>
              <a:gd name="connsiteX12" fmla="*/ 39756 w 1603513"/>
              <a:gd name="connsiteY12" fmla="*/ 3129721 h 3158434"/>
              <a:gd name="connsiteX13" fmla="*/ 39756 w 1603513"/>
              <a:gd name="connsiteY13" fmla="*/ 3129721 h 3158434"/>
              <a:gd name="connsiteX14" fmla="*/ 119269 w 1603513"/>
              <a:gd name="connsiteY14" fmla="*/ 3116469 h 3158434"/>
              <a:gd name="connsiteX15" fmla="*/ 119269 w 1603513"/>
              <a:gd name="connsiteY15" fmla="*/ 3116469 h 3158434"/>
              <a:gd name="connsiteX0" fmla="*/ 1603513 w 1603513"/>
              <a:gd name="connsiteY0" fmla="*/ 386521 h 3158434"/>
              <a:gd name="connsiteX1" fmla="*/ 1126435 w 1603513"/>
              <a:gd name="connsiteY1" fmla="*/ 386521 h 3158434"/>
              <a:gd name="connsiteX2" fmla="*/ 715617 w 1603513"/>
              <a:gd name="connsiteY2" fmla="*/ 2705651 h 3158434"/>
              <a:gd name="connsiteX3" fmla="*/ 0 w 1603513"/>
              <a:gd name="connsiteY3" fmla="*/ 3103217 h 3158434"/>
              <a:gd name="connsiteX4" fmla="*/ 0 w 1603513"/>
              <a:gd name="connsiteY4" fmla="*/ 3103217 h 3158434"/>
              <a:gd name="connsiteX5" fmla="*/ 0 w 1603513"/>
              <a:gd name="connsiteY5" fmla="*/ 3103217 h 3158434"/>
              <a:gd name="connsiteX6" fmla="*/ 0 w 1603513"/>
              <a:gd name="connsiteY6" fmla="*/ 3103217 h 3158434"/>
              <a:gd name="connsiteX7" fmla="*/ 0 w 1603513"/>
              <a:gd name="connsiteY7" fmla="*/ 3103217 h 3158434"/>
              <a:gd name="connsiteX8" fmla="*/ 0 w 1603513"/>
              <a:gd name="connsiteY8" fmla="*/ 3103217 h 3158434"/>
              <a:gd name="connsiteX9" fmla="*/ 0 w 1603513"/>
              <a:gd name="connsiteY9" fmla="*/ 3103217 h 3158434"/>
              <a:gd name="connsiteX10" fmla="*/ 0 w 1603513"/>
              <a:gd name="connsiteY10" fmla="*/ 3103217 h 3158434"/>
              <a:gd name="connsiteX11" fmla="*/ 39756 w 1603513"/>
              <a:gd name="connsiteY11" fmla="*/ 3129721 h 3158434"/>
              <a:gd name="connsiteX12" fmla="*/ 39756 w 1603513"/>
              <a:gd name="connsiteY12" fmla="*/ 3129721 h 3158434"/>
              <a:gd name="connsiteX13" fmla="*/ 39756 w 1603513"/>
              <a:gd name="connsiteY13" fmla="*/ 3129721 h 3158434"/>
              <a:gd name="connsiteX14" fmla="*/ 119269 w 1603513"/>
              <a:gd name="connsiteY14" fmla="*/ 3116469 h 3158434"/>
              <a:gd name="connsiteX15" fmla="*/ 119269 w 1603513"/>
              <a:gd name="connsiteY15" fmla="*/ 3116469 h 3158434"/>
              <a:gd name="connsiteX0" fmla="*/ 1924878 w 1924878"/>
              <a:gd name="connsiteY0" fmla="*/ 201543 h 3195430"/>
              <a:gd name="connsiteX1" fmla="*/ 1126435 w 1924878"/>
              <a:gd name="connsiteY1" fmla="*/ 423517 h 3195430"/>
              <a:gd name="connsiteX2" fmla="*/ 715617 w 1924878"/>
              <a:gd name="connsiteY2" fmla="*/ 2742647 h 3195430"/>
              <a:gd name="connsiteX3" fmla="*/ 0 w 1924878"/>
              <a:gd name="connsiteY3" fmla="*/ 3140213 h 3195430"/>
              <a:gd name="connsiteX4" fmla="*/ 0 w 1924878"/>
              <a:gd name="connsiteY4" fmla="*/ 3140213 h 3195430"/>
              <a:gd name="connsiteX5" fmla="*/ 0 w 1924878"/>
              <a:gd name="connsiteY5" fmla="*/ 3140213 h 3195430"/>
              <a:gd name="connsiteX6" fmla="*/ 0 w 1924878"/>
              <a:gd name="connsiteY6" fmla="*/ 3140213 h 3195430"/>
              <a:gd name="connsiteX7" fmla="*/ 0 w 1924878"/>
              <a:gd name="connsiteY7" fmla="*/ 3140213 h 3195430"/>
              <a:gd name="connsiteX8" fmla="*/ 0 w 1924878"/>
              <a:gd name="connsiteY8" fmla="*/ 3140213 h 3195430"/>
              <a:gd name="connsiteX9" fmla="*/ 0 w 1924878"/>
              <a:gd name="connsiteY9" fmla="*/ 3140213 h 3195430"/>
              <a:gd name="connsiteX10" fmla="*/ 0 w 1924878"/>
              <a:gd name="connsiteY10" fmla="*/ 3140213 h 3195430"/>
              <a:gd name="connsiteX11" fmla="*/ 39756 w 1924878"/>
              <a:gd name="connsiteY11" fmla="*/ 3166717 h 3195430"/>
              <a:gd name="connsiteX12" fmla="*/ 39756 w 1924878"/>
              <a:gd name="connsiteY12" fmla="*/ 3166717 h 3195430"/>
              <a:gd name="connsiteX13" fmla="*/ 39756 w 1924878"/>
              <a:gd name="connsiteY13" fmla="*/ 3166717 h 3195430"/>
              <a:gd name="connsiteX14" fmla="*/ 119269 w 1924878"/>
              <a:gd name="connsiteY14" fmla="*/ 3153465 h 3195430"/>
              <a:gd name="connsiteX15" fmla="*/ 119269 w 1924878"/>
              <a:gd name="connsiteY15" fmla="*/ 3153465 h 3195430"/>
              <a:gd name="connsiteX0" fmla="*/ 1924878 w 2320234"/>
              <a:gd name="connsiteY0" fmla="*/ 201543 h 3195430"/>
              <a:gd name="connsiteX1" fmla="*/ 1126435 w 2320234"/>
              <a:gd name="connsiteY1" fmla="*/ 423517 h 3195430"/>
              <a:gd name="connsiteX2" fmla="*/ 715617 w 2320234"/>
              <a:gd name="connsiteY2" fmla="*/ 2742647 h 3195430"/>
              <a:gd name="connsiteX3" fmla="*/ 0 w 2320234"/>
              <a:gd name="connsiteY3" fmla="*/ 3140213 h 3195430"/>
              <a:gd name="connsiteX4" fmla="*/ 0 w 2320234"/>
              <a:gd name="connsiteY4" fmla="*/ 3140213 h 3195430"/>
              <a:gd name="connsiteX5" fmla="*/ 0 w 2320234"/>
              <a:gd name="connsiteY5" fmla="*/ 3140213 h 3195430"/>
              <a:gd name="connsiteX6" fmla="*/ 0 w 2320234"/>
              <a:gd name="connsiteY6" fmla="*/ 3140213 h 3195430"/>
              <a:gd name="connsiteX7" fmla="*/ 0 w 2320234"/>
              <a:gd name="connsiteY7" fmla="*/ 3140213 h 3195430"/>
              <a:gd name="connsiteX8" fmla="*/ 0 w 2320234"/>
              <a:gd name="connsiteY8" fmla="*/ 3140213 h 3195430"/>
              <a:gd name="connsiteX9" fmla="*/ 0 w 2320234"/>
              <a:gd name="connsiteY9" fmla="*/ 3140213 h 3195430"/>
              <a:gd name="connsiteX10" fmla="*/ 0 w 2320234"/>
              <a:gd name="connsiteY10" fmla="*/ 3140213 h 3195430"/>
              <a:gd name="connsiteX11" fmla="*/ 39756 w 2320234"/>
              <a:gd name="connsiteY11" fmla="*/ 3166717 h 3195430"/>
              <a:gd name="connsiteX12" fmla="*/ 39756 w 2320234"/>
              <a:gd name="connsiteY12" fmla="*/ 3166717 h 3195430"/>
              <a:gd name="connsiteX13" fmla="*/ 39756 w 2320234"/>
              <a:gd name="connsiteY13" fmla="*/ 3166717 h 3195430"/>
              <a:gd name="connsiteX14" fmla="*/ 119269 w 2320234"/>
              <a:gd name="connsiteY14" fmla="*/ 3153465 h 3195430"/>
              <a:gd name="connsiteX15" fmla="*/ 119269 w 2320234"/>
              <a:gd name="connsiteY15" fmla="*/ 3153465 h 3195430"/>
              <a:gd name="connsiteX0" fmla="*/ 1924878 w 1924878"/>
              <a:gd name="connsiteY0" fmla="*/ 0 h 2993887"/>
              <a:gd name="connsiteX1" fmla="*/ 1126435 w 1924878"/>
              <a:gd name="connsiteY1" fmla="*/ 221974 h 2993887"/>
              <a:gd name="connsiteX2" fmla="*/ 715617 w 1924878"/>
              <a:gd name="connsiteY2" fmla="*/ 2541104 h 2993887"/>
              <a:gd name="connsiteX3" fmla="*/ 0 w 1924878"/>
              <a:gd name="connsiteY3" fmla="*/ 2938670 h 2993887"/>
              <a:gd name="connsiteX4" fmla="*/ 0 w 1924878"/>
              <a:gd name="connsiteY4" fmla="*/ 2938670 h 2993887"/>
              <a:gd name="connsiteX5" fmla="*/ 0 w 1924878"/>
              <a:gd name="connsiteY5" fmla="*/ 2938670 h 2993887"/>
              <a:gd name="connsiteX6" fmla="*/ 0 w 1924878"/>
              <a:gd name="connsiteY6" fmla="*/ 2938670 h 2993887"/>
              <a:gd name="connsiteX7" fmla="*/ 0 w 1924878"/>
              <a:gd name="connsiteY7" fmla="*/ 2938670 h 2993887"/>
              <a:gd name="connsiteX8" fmla="*/ 0 w 1924878"/>
              <a:gd name="connsiteY8" fmla="*/ 2938670 h 2993887"/>
              <a:gd name="connsiteX9" fmla="*/ 0 w 1924878"/>
              <a:gd name="connsiteY9" fmla="*/ 2938670 h 2993887"/>
              <a:gd name="connsiteX10" fmla="*/ 0 w 1924878"/>
              <a:gd name="connsiteY10" fmla="*/ 2938670 h 2993887"/>
              <a:gd name="connsiteX11" fmla="*/ 39756 w 1924878"/>
              <a:gd name="connsiteY11" fmla="*/ 2965174 h 2993887"/>
              <a:gd name="connsiteX12" fmla="*/ 39756 w 1924878"/>
              <a:gd name="connsiteY12" fmla="*/ 2965174 h 2993887"/>
              <a:gd name="connsiteX13" fmla="*/ 39756 w 1924878"/>
              <a:gd name="connsiteY13" fmla="*/ 2965174 h 2993887"/>
              <a:gd name="connsiteX14" fmla="*/ 119269 w 1924878"/>
              <a:gd name="connsiteY14" fmla="*/ 2951922 h 2993887"/>
              <a:gd name="connsiteX15" fmla="*/ 119269 w 1924878"/>
              <a:gd name="connsiteY15" fmla="*/ 2951922 h 2993887"/>
              <a:gd name="connsiteX0" fmla="*/ 1924878 w 2001077"/>
              <a:gd name="connsiteY0" fmla="*/ 152400 h 3146287"/>
              <a:gd name="connsiteX1" fmla="*/ 2001077 w 2001077"/>
              <a:gd name="connsiteY1" fmla="*/ 0 h 3146287"/>
              <a:gd name="connsiteX2" fmla="*/ 1126435 w 2001077"/>
              <a:gd name="connsiteY2" fmla="*/ 374374 h 3146287"/>
              <a:gd name="connsiteX3" fmla="*/ 715617 w 2001077"/>
              <a:gd name="connsiteY3" fmla="*/ 2693504 h 3146287"/>
              <a:gd name="connsiteX4" fmla="*/ 0 w 2001077"/>
              <a:gd name="connsiteY4" fmla="*/ 3091070 h 3146287"/>
              <a:gd name="connsiteX5" fmla="*/ 0 w 2001077"/>
              <a:gd name="connsiteY5" fmla="*/ 3091070 h 3146287"/>
              <a:gd name="connsiteX6" fmla="*/ 0 w 2001077"/>
              <a:gd name="connsiteY6" fmla="*/ 3091070 h 3146287"/>
              <a:gd name="connsiteX7" fmla="*/ 0 w 2001077"/>
              <a:gd name="connsiteY7" fmla="*/ 3091070 h 3146287"/>
              <a:gd name="connsiteX8" fmla="*/ 0 w 2001077"/>
              <a:gd name="connsiteY8" fmla="*/ 3091070 h 3146287"/>
              <a:gd name="connsiteX9" fmla="*/ 0 w 2001077"/>
              <a:gd name="connsiteY9" fmla="*/ 3091070 h 3146287"/>
              <a:gd name="connsiteX10" fmla="*/ 0 w 2001077"/>
              <a:gd name="connsiteY10" fmla="*/ 3091070 h 3146287"/>
              <a:gd name="connsiteX11" fmla="*/ 0 w 2001077"/>
              <a:gd name="connsiteY11" fmla="*/ 3091070 h 3146287"/>
              <a:gd name="connsiteX12" fmla="*/ 39756 w 2001077"/>
              <a:gd name="connsiteY12" fmla="*/ 3117574 h 3146287"/>
              <a:gd name="connsiteX13" fmla="*/ 39756 w 2001077"/>
              <a:gd name="connsiteY13" fmla="*/ 3117574 h 3146287"/>
              <a:gd name="connsiteX14" fmla="*/ 39756 w 2001077"/>
              <a:gd name="connsiteY14" fmla="*/ 3117574 h 3146287"/>
              <a:gd name="connsiteX15" fmla="*/ 119269 w 2001077"/>
              <a:gd name="connsiteY15" fmla="*/ 3104322 h 3146287"/>
              <a:gd name="connsiteX16" fmla="*/ 119269 w 2001077"/>
              <a:gd name="connsiteY16" fmla="*/ 3104322 h 3146287"/>
              <a:gd name="connsiteX0" fmla="*/ 1924878 w 2001077"/>
              <a:gd name="connsiteY0" fmla="*/ 227181 h 3221068"/>
              <a:gd name="connsiteX1" fmla="*/ 2001077 w 2001077"/>
              <a:gd name="connsiteY1" fmla="*/ 74781 h 3221068"/>
              <a:gd name="connsiteX2" fmla="*/ 1126435 w 2001077"/>
              <a:gd name="connsiteY2" fmla="*/ 449155 h 3221068"/>
              <a:gd name="connsiteX3" fmla="*/ 715617 w 2001077"/>
              <a:gd name="connsiteY3" fmla="*/ 2768285 h 3221068"/>
              <a:gd name="connsiteX4" fmla="*/ 0 w 2001077"/>
              <a:gd name="connsiteY4" fmla="*/ 3165851 h 3221068"/>
              <a:gd name="connsiteX5" fmla="*/ 0 w 2001077"/>
              <a:gd name="connsiteY5" fmla="*/ 3165851 h 3221068"/>
              <a:gd name="connsiteX6" fmla="*/ 0 w 2001077"/>
              <a:gd name="connsiteY6" fmla="*/ 3165851 h 3221068"/>
              <a:gd name="connsiteX7" fmla="*/ 0 w 2001077"/>
              <a:gd name="connsiteY7" fmla="*/ 3165851 h 3221068"/>
              <a:gd name="connsiteX8" fmla="*/ 0 w 2001077"/>
              <a:gd name="connsiteY8" fmla="*/ 3165851 h 3221068"/>
              <a:gd name="connsiteX9" fmla="*/ 0 w 2001077"/>
              <a:gd name="connsiteY9" fmla="*/ 3165851 h 3221068"/>
              <a:gd name="connsiteX10" fmla="*/ 0 w 2001077"/>
              <a:gd name="connsiteY10" fmla="*/ 3165851 h 3221068"/>
              <a:gd name="connsiteX11" fmla="*/ 0 w 2001077"/>
              <a:gd name="connsiteY11" fmla="*/ 3165851 h 3221068"/>
              <a:gd name="connsiteX12" fmla="*/ 39756 w 2001077"/>
              <a:gd name="connsiteY12" fmla="*/ 3192355 h 3221068"/>
              <a:gd name="connsiteX13" fmla="*/ 39756 w 2001077"/>
              <a:gd name="connsiteY13" fmla="*/ 3192355 h 3221068"/>
              <a:gd name="connsiteX14" fmla="*/ 39756 w 2001077"/>
              <a:gd name="connsiteY14" fmla="*/ 3192355 h 3221068"/>
              <a:gd name="connsiteX15" fmla="*/ 119269 w 2001077"/>
              <a:gd name="connsiteY15" fmla="*/ 3179103 h 3221068"/>
              <a:gd name="connsiteX16" fmla="*/ 119269 w 2001077"/>
              <a:gd name="connsiteY16" fmla="*/ 3179103 h 3221068"/>
              <a:gd name="connsiteX0" fmla="*/ 2001077 w 2001077"/>
              <a:gd name="connsiteY0" fmla="*/ 74781 h 3221068"/>
              <a:gd name="connsiteX1" fmla="*/ 1126435 w 2001077"/>
              <a:gd name="connsiteY1" fmla="*/ 449155 h 3221068"/>
              <a:gd name="connsiteX2" fmla="*/ 715617 w 2001077"/>
              <a:gd name="connsiteY2" fmla="*/ 2768285 h 3221068"/>
              <a:gd name="connsiteX3" fmla="*/ 0 w 2001077"/>
              <a:gd name="connsiteY3" fmla="*/ 3165851 h 3221068"/>
              <a:gd name="connsiteX4" fmla="*/ 0 w 2001077"/>
              <a:gd name="connsiteY4" fmla="*/ 3165851 h 3221068"/>
              <a:gd name="connsiteX5" fmla="*/ 0 w 2001077"/>
              <a:gd name="connsiteY5" fmla="*/ 3165851 h 3221068"/>
              <a:gd name="connsiteX6" fmla="*/ 0 w 2001077"/>
              <a:gd name="connsiteY6" fmla="*/ 3165851 h 3221068"/>
              <a:gd name="connsiteX7" fmla="*/ 0 w 2001077"/>
              <a:gd name="connsiteY7" fmla="*/ 3165851 h 3221068"/>
              <a:gd name="connsiteX8" fmla="*/ 0 w 2001077"/>
              <a:gd name="connsiteY8" fmla="*/ 3165851 h 3221068"/>
              <a:gd name="connsiteX9" fmla="*/ 0 w 2001077"/>
              <a:gd name="connsiteY9" fmla="*/ 3165851 h 3221068"/>
              <a:gd name="connsiteX10" fmla="*/ 0 w 2001077"/>
              <a:gd name="connsiteY10" fmla="*/ 3165851 h 3221068"/>
              <a:gd name="connsiteX11" fmla="*/ 39756 w 2001077"/>
              <a:gd name="connsiteY11" fmla="*/ 3192355 h 3221068"/>
              <a:gd name="connsiteX12" fmla="*/ 39756 w 2001077"/>
              <a:gd name="connsiteY12" fmla="*/ 3192355 h 3221068"/>
              <a:gd name="connsiteX13" fmla="*/ 39756 w 2001077"/>
              <a:gd name="connsiteY13" fmla="*/ 3192355 h 3221068"/>
              <a:gd name="connsiteX14" fmla="*/ 119269 w 2001077"/>
              <a:gd name="connsiteY14" fmla="*/ 3179103 h 3221068"/>
              <a:gd name="connsiteX15" fmla="*/ 119269 w 2001077"/>
              <a:gd name="connsiteY15" fmla="*/ 3179103 h 322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1077" h="3221068">
                <a:moveTo>
                  <a:pt x="2001077" y="74781"/>
                </a:moveTo>
                <a:cubicBezTo>
                  <a:pt x="1868003" y="111777"/>
                  <a:pt x="1340179" y="0"/>
                  <a:pt x="1126435" y="449155"/>
                </a:cubicBezTo>
                <a:cubicBezTo>
                  <a:pt x="924892" y="872672"/>
                  <a:pt x="903356" y="2315502"/>
                  <a:pt x="715617" y="2768285"/>
                </a:cubicBezTo>
                <a:cubicBezTo>
                  <a:pt x="527878" y="3221068"/>
                  <a:pt x="0" y="3165851"/>
                  <a:pt x="0" y="3165851"/>
                </a:cubicBezTo>
                <a:lnTo>
                  <a:pt x="0" y="3165851"/>
                </a:lnTo>
                <a:lnTo>
                  <a:pt x="0" y="3165851"/>
                </a:lnTo>
                <a:lnTo>
                  <a:pt x="0" y="3165851"/>
                </a:lnTo>
                <a:lnTo>
                  <a:pt x="0" y="3165851"/>
                </a:lnTo>
                <a:lnTo>
                  <a:pt x="0" y="3165851"/>
                </a:lnTo>
                <a:lnTo>
                  <a:pt x="0" y="3165851"/>
                </a:lnTo>
                <a:lnTo>
                  <a:pt x="0" y="3165851"/>
                </a:lnTo>
                <a:lnTo>
                  <a:pt x="39756" y="3192355"/>
                </a:lnTo>
                <a:lnTo>
                  <a:pt x="39756" y="3192355"/>
                </a:lnTo>
                <a:lnTo>
                  <a:pt x="39756" y="3192355"/>
                </a:lnTo>
                <a:lnTo>
                  <a:pt x="119269" y="3179103"/>
                </a:lnTo>
                <a:lnTo>
                  <a:pt x="119269" y="3179103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64765" y="2514599"/>
            <a:ext cx="1888435" cy="3091069"/>
          </a:xfrm>
          <a:custGeom>
            <a:avLst/>
            <a:gdLst>
              <a:gd name="connsiteX0" fmla="*/ 1722783 w 1722783"/>
              <a:gd name="connsiteY0" fmla="*/ 377686 h 3213652"/>
              <a:gd name="connsiteX1" fmla="*/ 1113183 w 1722783"/>
              <a:gd name="connsiteY1" fmla="*/ 390939 h 3213652"/>
              <a:gd name="connsiteX2" fmla="*/ 662609 w 1722783"/>
              <a:gd name="connsiteY2" fmla="*/ 2723321 h 3213652"/>
              <a:gd name="connsiteX3" fmla="*/ 0 w 1722783"/>
              <a:gd name="connsiteY3" fmla="*/ 3213652 h 3213652"/>
              <a:gd name="connsiteX4" fmla="*/ 0 w 1722783"/>
              <a:gd name="connsiteY4" fmla="*/ 3213652 h 3213652"/>
              <a:gd name="connsiteX5" fmla="*/ 0 w 1722783"/>
              <a:gd name="connsiteY5" fmla="*/ 3213652 h 3213652"/>
              <a:gd name="connsiteX6" fmla="*/ 0 w 1722783"/>
              <a:gd name="connsiteY6" fmla="*/ 3213652 h 3213652"/>
              <a:gd name="connsiteX0" fmla="*/ 1722783 w 1722783"/>
              <a:gd name="connsiteY0" fmla="*/ 0 h 2835966"/>
              <a:gd name="connsiteX1" fmla="*/ 1113183 w 1722783"/>
              <a:gd name="connsiteY1" fmla="*/ 13253 h 2835966"/>
              <a:gd name="connsiteX2" fmla="*/ 662609 w 1722783"/>
              <a:gd name="connsiteY2" fmla="*/ 2345635 h 2835966"/>
              <a:gd name="connsiteX3" fmla="*/ 0 w 1722783"/>
              <a:gd name="connsiteY3" fmla="*/ 2835966 h 2835966"/>
              <a:gd name="connsiteX4" fmla="*/ 0 w 1722783"/>
              <a:gd name="connsiteY4" fmla="*/ 2835966 h 2835966"/>
              <a:gd name="connsiteX5" fmla="*/ 0 w 1722783"/>
              <a:gd name="connsiteY5" fmla="*/ 2835966 h 2835966"/>
              <a:gd name="connsiteX6" fmla="*/ 0 w 1722783"/>
              <a:gd name="connsiteY6" fmla="*/ 2835966 h 2835966"/>
              <a:gd name="connsiteX0" fmla="*/ 1722783 w 1722783"/>
              <a:gd name="connsiteY0" fmla="*/ 377686 h 3213652"/>
              <a:gd name="connsiteX1" fmla="*/ 1113183 w 1722783"/>
              <a:gd name="connsiteY1" fmla="*/ 390939 h 3213652"/>
              <a:gd name="connsiteX2" fmla="*/ 662609 w 1722783"/>
              <a:gd name="connsiteY2" fmla="*/ 2723321 h 3213652"/>
              <a:gd name="connsiteX3" fmla="*/ 0 w 1722783"/>
              <a:gd name="connsiteY3" fmla="*/ 3213652 h 3213652"/>
              <a:gd name="connsiteX4" fmla="*/ 0 w 1722783"/>
              <a:gd name="connsiteY4" fmla="*/ 3213652 h 3213652"/>
              <a:gd name="connsiteX5" fmla="*/ 0 w 1722783"/>
              <a:gd name="connsiteY5" fmla="*/ 3213652 h 3213652"/>
              <a:gd name="connsiteX6" fmla="*/ 0 w 1722783"/>
              <a:gd name="connsiteY6" fmla="*/ 3213652 h 3213652"/>
              <a:gd name="connsiteX0" fmla="*/ 1722783 w 1722783"/>
              <a:gd name="connsiteY0" fmla="*/ 0 h 2835966"/>
              <a:gd name="connsiteX1" fmla="*/ 1113183 w 1722783"/>
              <a:gd name="connsiteY1" fmla="*/ 13253 h 2835966"/>
              <a:gd name="connsiteX2" fmla="*/ 662609 w 1722783"/>
              <a:gd name="connsiteY2" fmla="*/ 2345635 h 2835966"/>
              <a:gd name="connsiteX3" fmla="*/ 0 w 1722783"/>
              <a:gd name="connsiteY3" fmla="*/ 2835966 h 2835966"/>
              <a:gd name="connsiteX4" fmla="*/ 0 w 1722783"/>
              <a:gd name="connsiteY4" fmla="*/ 2835966 h 2835966"/>
              <a:gd name="connsiteX5" fmla="*/ 0 w 1722783"/>
              <a:gd name="connsiteY5" fmla="*/ 2835966 h 2835966"/>
              <a:gd name="connsiteX6" fmla="*/ 0 w 1722783"/>
              <a:gd name="connsiteY6" fmla="*/ 2835966 h 2835966"/>
              <a:gd name="connsiteX0" fmla="*/ 1722783 w 1722783"/>
              <a:gd name="connsiteY0" fmla="*/ 377686 h 3213652"/>
              <a:gd name="connsiteX1" fmla="*/ 1113183 w 1722783"/>
              <a:gd name="connsiteY1" fmla="*/ 390939 h 3213652"/>
              <a:gd name="connsiteX2" fmla="*/ 662609 w 1722783"/>
              <a:gd name="connsiteY2" fmla="*/ 2723321 h 3213652"/>
              <a:gd name="connsiteX3" fmla="*/ 0 w 1722783"/>
              <a:gd name="connsiteY3" fmla="*/ 3213652 h 3213652"/>
              <a:gd name="connsiteX4" fmla="*/ 0 w 1722783"/>
              <a:gd name="connsiteY4" fmla="*/ 3213652 h 3213652"/>
              <a:gd name="connsiteX5" fmla="*/ 0 w 1722783"/>
              <a:gd name="connsiteY5" fmla="*/ 3213652 h 3213652"/>
              <a:gd name="connsiteX6" fmla="*/ 0 w 1722783"/>
              <a:gd name="connsiteY6" fmla="*/ 3213652 h 3213652"/>
              <a:gd name="connsiteX0" fmla="*/ 1722783 w 1722783"/>
              <a:gd name="connsiteY0" fmla="*/ 0 h 2835966"/>
              <a:gd name="connsiteX1" fmla="*/ 1113183 w 1722783"/>
              <a:gd name="connsiteY1" fmla="*/ 13253 h 2835966"/>
              <a:gd name="connsiteX2" fmla="*/ 662609 w 1722783"/>
              <a:gd name="connsiteY2" fmla="*/ 2345635 h 2835966"/>
              <a:gd name="connsiteX3" fmla="*/ 0 w 1722783"/>
              <a:gd name="connsiteY3" fmla="*/ 2835966 h 2835966"/>
              <a:gd name="connsiteX4" fmla="*/ 0 w 1722783"/>
              <a:gd name="connsiteY4" fmla="*/ 2835966 h 2835966"/>
              <a:gd name="connsiteX5" fmla="*/ 0 w 1722783"/>
              <a:gd name="connsiteY5" fmla="*/ 2835966 h 2835966"/>
              <a:gd name="connsiteX6" fmla="*/ 0 w 1722783"/>
              <a:gd name="connsiteY6" fmla="*/ 2835966 h 2835966"/>
              <a:gd name="connsiteX0" fmla="*/ 1722783 w 1722783"/>
              <a:gd name="connsiteY0" fmla="*/ 0 h 2835966"/>
              <a:gd name="connsiteX1" fmla="*/ 1113183 w 1722783"/>
              <a:gd name="connsiteY1" fmla="*/ 13253 h 2835966"/>
              <a:gd name="connsiteX2" fmla="*/ 662609 w 1722783"/>
              <a:gd name="connsiteY2" fmla="*/ 2345635 h 2835966"/>
              <a:gd name="connsiteX3" fmla="*/ 0 w 1722783"/>
              <a:gd name="connsiteY3" fmla="*/ 2835966 h 2835966"/>
              <a:gd name="connsiteX4" fmla="*/ 0 w 1722783"/>
              <a:gd name="connsiteY4" fmla="*/ 2835966 h 2835966"/>
              <a:gd name="connsiteX5" fmla="*/ 0 w 1722783"/>
              <a:gd name="connsiteY5" fmla="*/ 2835966 h 2835966"/>
              <a:gd name="connsiteX6" fmla="*/ 0 w 1722783"/>
              <a:gd name="connsiteY6" fmla="*/ 2835966 h 2835966"/>
              <a:gd name="connsiteX0" fmla="*/ 1722783 w 1722783"/>
              <a:gd name="connsiteY0" fmla="*/ 0 h 2835966"/>
              <a:gd name="connsiteX1" fmla="*/ 1113183 w 1722783"/>
              <a:gd name="connsiteY1" fmla="*/ 13253 h 2835966"/>
              <a:gd name="connsiteX2" fmla="*/ 662609 w 1722783"/>
              <a:gd name="connsiteY2" fmla="*/ 2345635 h 2835966"/>
              <a:gd name="connsiteX3" fmla="*/ 0 w 1722783"/>
              <a:gd name="connsiteY3" fmla="*/ 2835966 h 2835966"/>
              <a:gd name="connsiteX4" fmla="*/ 0 w 1722783"/>
              <a:gd name="connsiteY4" fmla="*/ 2835966 h 2835966"/>
              <a:gd name="connsiteX5" fmla="*/ 0 w 1722783"/>
              <a:gd name="connsiteY5" fmla="*/ 2835966 h 2835966"/>
              <a:gd name="connsiteX6" fmla="*/ 0 w 1722783"/>
              <a:gd name="connsiteY6" fmla="*/ 2835966 h 2835966"/>
              <a:gd name="connsiteX0" fmla="*/ 1722783 w 1949174"/>
              <a:gd name="connsiteY0" fmla="*/ 136939 h 2972905"/>
              <a:gd name="connsiteX1" fmla="*/ 1113183 w 1949174"/>
              <a:gd name="connsiteY1" fmla="*/ 150192 h 2972905"/>
              <a:gd name="connsiteX2" fmla="*/ 662609 w 1949174"/>
              <a:gd name="connsiteY2" fmla="*/ 2482574 h 2972905"/>
              <a:gd name="connsiteX3" fmla="*/ 0 w 1949174"/>
              <a:gd name="connsiteY3" fmla="*/ 2972905 h 2972905"/>
              <a:gd name="connsiteX4" fmla="*/ 0 w 1949174"/>
              <a:gd name="connsiteY4" fmla="*/ 2972905 h 2972905"/>
              <a:gd name="connsiteX5" fmla="*/ 0 w 1949174"/>
              <a:gd name="connsiteY5" fmla="*/ 2972905 h 2972905"/>
              <a:gd name="connsiteX6" fmla="*/ 0 w 1949174"/>
              <a:gd name="connsiteY6" fmla="*/ 2972905 h 2972905"/>
              <a:gd name="connsiteX0" fmla="*/ 1722783 w 1913834"/>
              <a:gd name="connsiteY0" fmla="*/ 375477 h 3211443"/>
              <a:gd name="connsiteX1" fmla="*/ 1812234 w 1913834"/>
              <a:gd name="connsiteY1" fmla="*/ 272774 h 3211443"/>
              <a:gd name="connsiteX2" fmla="*/ 1113183 w 1913834"/>
              <a:gd name="connsiteY2" fmla="*/ 388730 h 3211443"/>
              <a:gd name="connsiteX3" fmla="*/ 662609 w 1913834"/>
              <a:gd name="connsiteY3" fmla="*/ 2721112 h 3211443"/>
              <a:gd name="connsiteX4" fmla="*/ 0 w 1913834"/>
              <a:gd name="connsiteY4" fmla="*/ 3211443 h 3211443"/>
              <a:gd name="connsiteX5" fmla="*/ 0 w 1913834"/>
              <a:gd name="connsiteY5" fmla="*/ 3211443 h 3211443"/>
              <a:gd name="connsiteX6" fmla="*/ 0 w 1913834"/>
              <a:gd name="connsiteY6" fmla="*/ 3211443 h 3211443"/>
              <a:gd name="connsiteX7" fmla="*/ 0 w 1913834"/>
              <a:gd name="connsiteY7" fmla="*/ 3211443 h 3211443"/>
              <a:gd name="connsiteX0" fmla="*/ 1722783 w 1722783"/>
              <a:gd name="connsiteY0" fmla="*/ 377686 h 3213652"/>
              <a:gd name="connsiteX1" fmla="*/ 1113183 w 1722783"/>
              <a:gd name="connsiteY1" fmla="*/ 390939 h 3213652"/>
              <a:gd name="connsiteX2" fmla="*/ 662609 w 1722783"/>
              <a:gd name="connsiteY2" fmla="*/ 2723321 h 3213652"/>
              <a:gd name="connsiteX3" fmla="*/ 0 w 1722783"/>
              <a:gd name="connsiteY3" fmla="*/ 3213652 h 3213652"/>
              <a:gd name="connsiteX4" fmla="*/ 0 w 1722783"/>
              <a:gd name="connsiteY4" fmla="*/ 3213652 h 3213652"/>
              <a:gd name="connsiteX5" fmla="*/ 0 w 1722783"/>
              <a:gd name="connsiteY5" fmla="*/ 3213652 h 3213652"/>
              <a:gd name="connsiteX6" fmla="*/ 0 w 1722783"/>
              <a:gd name="connsiteY6" fmla="*/ 3213652 h 3213652"/>
              <a:gd name="connsiteX0" fmla="*/ 1722783 w 1722783"/>
              <a:gd name="connsiteY0" fmla="*/ 377686 h 3213652"/>
              <a:gd name="connsiteX1" fmla="*/ 1113183 w 1722783"/>
              <a:gd name="connsiteY1" fmla="*/ 390939 h 3213652"/>
              <a:gd name="connsiteX2" fmla="*/ 662609 w 1722783"/>
              <a:gd name="connsiteY2" fmla="*/ 2723321 h 3213652"/>
              <a:gd name="connsiteX3" fmla="*/ 0 w 1722783"/>
              <a:gd name="connsiteY3" fmla="*/ 3213652 h 3213652"/>
              <a:gd name="connsiteX4" fmla="*/ 0 w 1722783"/>
              <a:gd name="connsiteY4" fmla="*/ 3213652 h 3213652"/>
              <a:gd name="connsiteX5" fmla="*/ 0 w 1722783"/>
              <a:gd name="connsiteY5" fmla="*/ 3213652 h 3213652"/>
              <a:gd name="connsiteX6" fmla="*/ 0 w 1722783"/>
              <a:gd name="connsiteY6" fmla="*/ 3213652 h 3213652"/>
              <a:gd name="connsiteX0" fmla="*/ 1888435 w 1888435"/>
              <a:gd name="connsiteY0" fmla="*/ 165100 h 3256169"/>
              <a:gd name="connsiteX1" fmla="*/ 1113183 w 1888435"/>
              <a:gd name="connsiteY1" fmla="*/ 433456 h 3256169"/>
              <a:gd name="connsiteX2" fmla="*/ 662609 w 1888435"/>
              <a:gd name="connsiteY2" fmla="*/ 2765838 h 3256169"/>
              <a:gd name="connsiteX3" fmla="*/ 0 w 1888435"/>
              <a:gd name="connsiteY3" fmla="*/ 3256169 h 3256169"/>
              <a:gd name="connsiteX4" fmla="*/ 0 w 1888435"/>
              <a:gd name="connsiteY4" fmla="*/ 3256169 h 3256169"/>
              <a:gd name="connsiteX5" fmla="*/ 0 w 1888435"/>
              <a:gd name="connsiteY5" fmla="*/ 3256169 h 3256169"/>
              <a:gd name="connsiteX6" fmla="*/ 0 w 1888435"/>
              <a:gd name="connsiteY6" fmla="*/ 3256169 h 3256169"/>
              <a:gd name="connsiteX0" fmla="*/ 1888435 w 1888435"/>
              <a:gd name="connsiteY0" fmla="*/ 0 h 3091069"/>
              <a:gd name="connsiteX1" fmla="*/ 1050235 w 1888435"/>
              <a:gd name="connsiteY1" fmla="*/ 457201 h 3091069"/>
              <a:gd name="connsiteX2" fmla="*/ 662609 w 1888435"/>
              <a:gd name="connsiteY2" fmla="*/ 2600738 h 3091069"/>
              <a:gd name="connsiteX3" fmla="*/ 0 w 1888435"/>
              <a:gd name="connsiteY3" fmla="*/ 3091069 h 3091069"/>
              <a:gd name="connsiteX4" fmla="*/ 0 w 1888435"/>
              <a:gd name="connsiteY4" fmla="*/ 3091069 h 3091069"/>
              <a:gd name="connsiteX5" fmla="*/ 0 w 1888435"/>
              <a:gd name="connsiteY5" fmla="*/ 3091069 h 3091069"/>
              <a:gd name="connsiteX6" fmla="*/ 0 w 1888435"/>
              <a:gd name="connsiteY6" fmla="*/ 3091069 h 30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8435" h="3091069">
                <a:moveTo>
                  <a:pt x="1888435" y="0"/>
                </a:moveTo>
                <a:cubicBezTo>
                  <a:pt x="1761435" y="2761"/>
                  <a:pt x="1254539" y="23745"/>
                  <a:pt x="1050235" y="457201"/>
                </a:cubicBezTo>
                <a:cubicBezTo>
                  <a:pt x="845931" y="890657"/>
                  <a:pt x="837648" y="2161760"/>
                  <a:pt x="662609" y="2600738"/>
                </a:cubicBezTo>
                <a:cubicBezTo>
                  <a:pt x="487570" y="3039716"/>
                  <a:pt x="0" y="3091069"/>
                  <a:pt x="0" y="3091069"/>
                </a:cubicBezTo>
                <a:lnTo>
                  <a:pt x="0" y="3091069"/>
                </a:lnTo>
                <a:lnTo>
                  <a:pt x="0" y="3091069"/>
                </a:lnTo>
                <a:lnTo>
                  <a:pt x="0" y="309106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371600"/>
            <a:ext cx="24384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Parallel shift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22860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Drug-A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2209800"/>
            <a:ext cx="990600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Drug-B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DOSE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524000" y="2438400"/>
            <a:ext cx="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200" y="61722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419600" y="3810000"/>
            <a:ext cx="914400" cy="304800"/>
          </a:xfrm>
          <a:prstGeom prst="rightArrow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/>
            <a:r>
              <a:rPr lang="en-US" sz="3600" i="1" dirty="0" smtClean="0"/>
              <a:t>Slant</a:t>
            </a:r>
            <a:r>
              <a:rPr lang="en-US" sz="3600" dirty="0" smtClean="0"/>
              <a:t> of linear Segment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6C2-2373-4E5F-AC0E-3A42B2462DD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8160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Prof. Munir Khan/Pharmacology &amp; Therapeutics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362200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5791200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4400" y="2590800"/>
            <a:ext cx="45720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14400" y="2590800"/>
            <a:ext cx="167640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14400" y="2590800"/>
            <a:ext cx="335280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7800" y="2895600"/>
            <a:ext cx="3886200" cy="30931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isometricOffAxis2Lef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onstantia" pitchFamily="18" charset="0"/>
              </a:rPr>
              <a:t>Information: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Abruptness of action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Margin of safety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Shift towards left...Potent drug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Shift towards right...  potent drug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smtClean="0"/>
              <a:t>OR antagonist acting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85800" y="2514600"/>
            <a:ext cx="5715000" cy="7620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86000" y="2590800"/>
            <a:ext cx="3048000" cy="2590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5800" y="5181600"/>
            <a:ext cx="3657600" cy="762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7620000" y="4724400"/>
            <a:ext cx="45719" cy="228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5DA9-C374-491A-92F1-BC23FAB34DCA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572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304796" y="3048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Graded Dose-Response Curve</a:t>
            </a:r>
          </a:p>
        </p:txBody>
      </p:sp>
      <p:sp>
        <p:nvSpPr>
          <p:cNvPr id="12" name="Rectangle 5"/>
          <p:cNvSpPr txBox="1">
            <a:spLocks/>
          </p:cNvSpPr>
          <p:nvPr/>
        </p:nvSpPr>
        <p:spPr>
          <a:xfrm>
            <a:off x="457200" y="1219200"/>
            <a:ext cx="8229600" cy="491172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469901" marR="0" lvl="0" indent="-469901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Following valuable data can be drawn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Threshold dose: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dose which produces first noticeable response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ED</a:t>
            </a:r>
            <a:r>
              <a:rPr kumimoji="0" lang="en-US" sz="2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50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/EC</a:t>
            </a:r>
            <a:r>
              <a:rPr kumimoji="0" lang="en-US" sz="2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50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(median effective dose or concentration)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Dose or conc. which produces 50% of maximal response</a:t>
            </a:r>
          </a:p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FF00"/>
                </a:solidFill>
                <a:latin typeface="Times New Roman"/>
              </a:rPr>
              <a:t>Drugs with same action 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at a receptor but with d/f potency show 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</a:rPr>
              <a:t>parallel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 DRC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DCA3-8E4E-4BB5-B465-7192D9567CAC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05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784860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  <a:buFont typeface="Wingdings" pitchFamily="2"/>
              <a:buChar char="o"/>
            </a:pPr>
            <a:endParaRPr lang="en-US" sz="3200" kern="0" dirty="0" smtClean="0">
              <a:solidFill>
                <a:srgbClr val="000000"/>
              </a:solidFill>
              <a:latin typeface="Times New Roman"/>
            </a:endParaRPr>
          </a:p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FF00"/>
                </a:solidFill>
                <a:latin typeface="Times New Roman"/>
              </a:rPr>
              <a:t>Potencies of two drugs 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can be compared by ED</a:t>
            </a:r>
            <a:r>
              <a:rPr lang="en-US" sz="2800" kern="0" baseline="-25000" dirty="0" smtClean="0">
                <a:solidFill>
                  <a:srgbClr val="000000"/>
                </a:solidFill>
                <a:latin typeface="Times New Roman"/>
              </a:rPr>
              <a:t>50</a:t>
            </a:r>
          </a:p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</a:pPr>
            <a:endParaRPr lang="en-US" sz="3200" b="1" i="1" kern="0" dirty="0" smtClean="0">
              <a:solidFill>
                <a:srgbClr val="CC3300"/>
              </a:solidFill>
              <a:latin typeface="Times New Roman"/>
            </a:endParaRPr>
          </a:p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</a:pPr>
            <a:endParaRPr lang="en-US" sz="3200" b="1" i="1" kern="0" dirty="0" smtClean="0">
              <a:solidFill>
                <a:srgbClr val="CC3300"/>
              </a:solidFill>
              <a:latin typeface="Times New Roman"/>
            </a:endParaRPr>
          </a:p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FF00"/>
                </a:solidFill>
                <a:latin typeface="Times New Roman"/>
              </a:rPr>
              <a:t>ED</a:t>
            </a:r>
            <a:r>
              <a:rPr lang="en-US" sz="2800" kern="0" baseline="-25000" dirty="0" smtClean="0">
                <a:solidFill>
                  <a:srgbClr val="FFFF00"/>
                </a:solidFill>
                <a:latin typeface="Times New Roman"/>
              </a:rPr>
              <a:t>100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</a:rPr>
              <a:t>/ </a:t>
            </a:r>
            <a:r>
              <a:rPr lang="en-US" sz="2800" kern="0" dirty="0" err="1" smtClean="0">
                <a:solidFill>
                  <a:srgbClr val="FFFF00"/>
                </a:solidFill>
                <a:latin typeface="Times New Roman"/>
              </a:rPr>
              <a:t>EDmax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</a:rPr>
              <a:t> (ceiling effect)</a:t>
            </a:r>
          </a:p>
          <a:p>
            <a:pPr marL="469901" lvl="0" indent="-469901"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Conc. which produces maximal response</a:t>
            </a:r>
            <a:endParaRPr lang="en-US" sz="28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3962400"/>
          </a:xfrm>
        </p:spPr>
        <p:txBody>
          <a:bodyPr anchor="ctr">
            <a:normAutofit/>
          </a:bodyPr>
          <a:lstStyle/>
          <a:p>
            <a:pPr algn="ctr"/>
            <a:r>
              <a:rPr lang="en-US" u="sng" dirty="0" smtClean="0"/>
              <a:t>And seek help in patience and prayer </a:t>
            </a:r>
            <a:r>
              <a:rPr lang="en-US" sz="2400" u="sng" dirty="0" smtClean="0">
                <a:solidFill>
                  <a:srgbClr val="66FF33"/>
                </a:solidFill>
              </a:rPr>
              <a:t>[Al-</a:t>
            </a:r>
            <a:r>
              <a:rPr lang="en-US" sz="2400" u="sng" dirty="0" err="1" smtClean="0">
                <a:solidFill>
                  <a:srgbClr val="66FF33"/>
                </a:solidFill>
              </a:rPr>
              <a:t>Baqarah</a:t>
            </a:r>
            <a:r>
              <a:rPr lang="en-US" sz="2400" u="sng" dirty="0" smtClean="0">
                <a:solidFill>
                  <a:srgbClr val="66FF33"/>
                </a:solidFill>
              </a:rPr>
              <a:t> 2:45]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6C2-2373-4E5F-AC0E-3A42B2462DD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257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8229600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Kunstler Script" pitchFamily="66" charset="0"/>
              </a:rPr>
              <a:t>Al </a:t>
            </a:r>
            <a:r>
              <a:rPr lang="en-US" sz="6000" b="1" dirty="0" err="1" smtClean="0">
                <a:latin typeface="Kunstler Script" pitchFamily="66" charset="0"/>
              </a:rPr>
              <a:t>Quraan</a:t>
            </a:r>
            <a:endParaRPr lang="en-US" sz="6000" b="1" dirty="0">
              <a:latin typeface="Kunstle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25C1-323B-4D4C-B956-7CCDF82F6B4F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Graded Dose-Response Curve</a:t>
            </a:r>
          </a:p>
        </p:txBody>
      </p:sp>
      <p:pic>
        <p:nvPicPr>
          <p:cNvPr id="9" name="Picture 4" descr="Image10"/>
          <p:cNvPicPr>
            <a:picLocks noChangeAspect="1"/>
          </p:cNvPicPr>
          <p:nvPr/>
        </p:nvPicPr>
        <p:blipFill>
          <a:blip r:embed="rId2" cstate="print">
            <a:lum bright="-6000" contrast="-6000"/>
          </a:blip>
          <a:srcRect l="3078" r="14784" b="52641"/>
          <a:stretch>
            <a:fillRect/>
          </a:stretch>
        </p:blipFill>
        <p:spPr>
          <a:xfrm>
            <a:off x="0" y="1600200"/>
            <a:ext cx="4419596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Image10"/>
          <p:cNvPicPr>
            <a:picLocks noChangeAspect="1"/>
          </p:cNvPicPr>
          <p:nvPr/>
        </p:nvPicPr>
        <p:blipFill>
          <a:blip r:embed="rId2" cstate="print">
            <a:lum bright="-6000" contrast="-6000"/>
          </a:blip>
          <a:srcRect l="3041" t="52429" r="14828"/>
          <a:stretch>
            <a:fillRect/>
          </a:stretch>
        </p:blipFill>
        <p:spPr>
          <a:xfrm>
            <a:off x="3962396" y="1600200"/>
            <a:ext cx="5181603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0A09-84DE-4522-9217-756F38FDCED6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724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Date Placeholder 4"/>
          <p:cNvSpPr txBox="1"/>
          <p:nvPr/>
        </p:nvSpPr>
        <p:spPr>
          <a:xfrm>
            <a:off x="685800" y="6324603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2070" tIns="46040" rIns="92070" bIns="4604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CC"/>
              </a:solidFill>
              <a:uFillTx/>
              <a:latin typeface="Arial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343400" y="381003"/>
            <a:ext cx="4800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Arithmatic</a:t>
            </a:r>
            <a:r>
              <a:rPr kumimoji="0" lang="en-US" sz="3600" b="1" i="0" u="sng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Dose Scale</a:t>
            </a:r>
            <a:endParaRPr kumimoji="0" lang="en-US" sz="3600" b="1" i="0" u="sng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1585908" y="1981200"/>
            <a:ext cx="7558092" cy="44196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3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Curve obtained is hyperbola</a:t>
            </a:r>
          </a:p>
          <a:p>
            <a:pPr marL="320040" marR="0" lvl="0" indent="-320040" algn="l" defTabSz="914400" rtl="0" eaLnBrk="1" fontAlgn="auto" latinLnBrk="0" hangingPunct="1">
              <a:lnSpc>
                <a:spcPct val="13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Rate of change is rapid at first and becomes progressively smaller as the dose is increased</a:t>
            </a:r>
          </a:p>
          <a:p>
            <a:pPr marL="320040" marR="0" lvl="0" indent="-320040" algn="l" defTabSz="914400" rtl="0" eaLnBrk="1" fontAlgn="auto" latinLnBrk="0" hangingPunct="1">
              <a:lnSpc>
                <a:spcPct val="13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Eventually, increments in dose produce no further change in effect i.e., maximal effect for that drug is obtained</a:t>
            </a:r>
          </a:p>
          <a:p>
            <a:pPr marL="320040" marR="0" lvl="0" indent="-320040" algn="l" defTabSz="914400" rtl="0" eaLnBrk="1" fontAlgn="auto" latinLnBrk="0" hangingPunct="1">
              <a:lnSpc>
                <a:spcPct val="13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Difficult to analyze mathematically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/>
          <a:srcRect r="71190"/>
          <a:stretch>
            <a:fillRect/>
          </a:stretch>
        </p:blipFill>
        <p:spPr>
          <a:xfrm>
            <a:off x="0" y="0"/>
            <a:ext cx="2087566" cy="2089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748C-90E3-4F10-9E6E-ED382E5B0980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8862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4648200" y="152400"/>
            <a:ext cx="449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Log Dose Scale</a:t>
            </a:r>
            <a:endParaRPr kumimoji="0" lang="en-US" sz="4000" b="1" i="0" u="sng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0" y="1828800"/>
            <a:ext cx="8915400" cy="4114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ransforms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hyperbolic curve to a sigmoid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(Middle  linear portion)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ompresses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dose scale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roportionate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doses occur at equal intervals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traightens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(Middle portion25-75%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linear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asier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analyze mathematically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drugs can be compared easily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comparison between agonists</a:t>
            </a:r>
          </a:p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study of antagonists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endParaRPr lang="en-US" sz="28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/>
          <a:srcRect l="27721" r="46620"/>
          <a:stretch>
            <a:fillRect/>
          </a:stretch>
        </p:blipFill>
        <p:spPr>
          <a:xfrm>
            <a:off x="1" y="1"/>
            <a:ext cx="1752599" cy="1752600"/>
          </a:xfrm>
          <a:prstGeom prst="rect">
            <a:avLst/>
          </a:prstGeom>
        </p:spPr>
      </p:pic>
      <p:pic>
        <p:nvPicPr>
          <p:cNvPr id="11" name="Picture 5" descr="Image11"/>
          <p:cNvPicPr>
            <a:picLocks noChangeAspect="1"/>
          </p:cNvPicPr>
          <p:nvPr/>
        </p:nvPicPr>
        <p:blipFill>
          <a:blip r:embed="rId3" cstate="print"/>
          <a:srcRect l="2499" t="8621" r="53334" b="5173"/>
          <a:stretch>
            <a:fillRect/>
          </a:stretch>
        </p:blipFill>
        <p:spPr>
          <a:xfrm>
            <a:off x="6781800" y="3200400"/>
            <a:ext cx="23622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8EC8-7AF5-412E-A8C0-BB6A4A9C8C2F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953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2819400" y="761999"/>
            <a:ext cx="5638800" cy="76200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ullpen 3D" pitchFamily="2" charset="0"/>
                <a:ea typeface="+mj-ea"/>
                <a:cs typeface="+mj-cs"/>
              </a:rPr>
              <a:t>Potency</a:t>
            </a:r>
            <a:endParaRPr kumimoji="0" lang="en-US" sz="44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ullpen 3D" pitchFamily="2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304796" y="2286000"/>
            <a:ext cx="8534396" cy="3962396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Relative position of the dose-effect curve along the dose axis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Has little clinical significance for a given therapeutic effect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 more potent of two drugs is not clinically superior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Low potency is a disadvantage only if the dose is so large that it is awkward to administer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/>
          <a:srcRect l="50400" r="23309"/>
          <a:stretch>
            <a:fillRect/>
          </a:stretch>
        </p:blipFill>
        <p:spPr>
          <a:xfrm>
            <a:off x="0" y="0"/>
            <a:ext cx="2411409" cy="2133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2273-65FF-4A19-9A22-0BD3CC652FD6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962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1066800" y="228600"/>
            <a:ext cx="66294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II</a:t>
            </a:r>
            <a:r>
              <a:rPr kumimoji="0" lang="en-US" sz="3600" b="1" i="1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-</a:t>
            </a:r>
            <a:r>
              <a:rPr kumimoji="0" lang="en-US" sz="3600" b="1" i="1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kumimoji="0" lang="en-US" sz="3600" b="1" i="1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Quantal</a:t>
            </a:r>
            <a:r>
              <a:rPr kumimoji="0" lang="en-US" sz="3600" b="1" i="1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Dose-Response</a:t>
            </a: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228600" y="990600"/>
            <a:ext cx="8762996" cy="5334000"/>
          </a:xfrm>
          <a:prstGeom prst="rect">
            <a:avLst/>
          </a:prstGeom>
          <a:noFill/>
          <a:ln w="12701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Response follows “</a:t>
            </a:r>
            <a:r>
              <a:rPr lang="en-US" sz="28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ll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or None </a:t>
            </a:r>
            <a:r>
              <a:rPr lang="en-US" sz="28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henomenon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</a:p>
          <a:p>
            <a:pPr marL="469901" marR="0" lvl="0" indent="-469901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e.g.,analgesics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Antiarrhythmics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convulsants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, anticonvulsant activity, death etc)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OR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Dose of drug evokes 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fixed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pharmacological response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Studied in whole animal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in vivo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);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data derived from group of animals or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6AF-D778-4163-8EE6-5E0B1FDC1B3A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95400"/>
            <a:ext cx="8229600" cy="4267200"/>
          </a:xfrm>
          <a:prstGeom prst="rect">
            <a:avLst/>
          </a:prstGeom>
          <a:noFill/>
          <a:ln w="19046">
            <a:solidFill>
              <a:srgbClr val="CC33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Results can be plotted as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Log dose-percentage curve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Ø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Gaussian Distribution Curve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(sigmoid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graded response) is obtained by keeping log doses on horizontal-axis and % response on vertical-axis</a:t>
            </a:r>
          </a:p>
          <a:p>
            <a:pPr marL="469901" marR="0" lvl="0" indent="-469901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o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BC31-B5B9-4603-8CB8-75B500ACE214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334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90800" y="2362200"/>
            <a:ext cx="5632174" cy="2885293"/>
          </a:xfrm>
          <a:custGeom>
            <a:avLst/>
            <a:gdLst>
              <a:gd name="connsiteX0" fmla="*/ 0 w 5632174"/>
              <a:gd name="connsiteY0" fmla="*/ 2528956 h 2873513"/>
              <a:gd name="connsiteX1" fmla="*/ 1086678 w 5632174"/>
              <a:gd name="connsiteY1" fmla="*/ 2515704 h 2873513"/>
              <a:gd name="connsiteX2" fmla="*/ 2173356 w 5632174"/>
              <a:gd name="connsiteY2" fmla="*/ 382104 h 2873513"/>
              <a:gd name="connsiteX3" fmla="*/ 3061252 w 5632174"/>
              <a:gd name="connsiteY3" fmla="*/ 223078 h 2873513"/>
              <a:gd name="connsiteX4" fmla="*/ 3803374 w 5632174"/>
              <a:gd name="connsiteY4" fmla="*/ 1163982 h 2873513"/>
              <a:gd name="connsiteX5" fmla="*/ 4518991 w 5632174"/>
              <a:gd name="connsiteY5" fmla="*/ 2343426 h 2873513"/>
              <a:gd name="connsiteX6" fmla="*/ 5632174 w 5632174"/>
              <a:gd name="connsiteY6" fmla="*/ 2568713 h 2873513"/>
              <a:gd name="connsiteX7" fmla="*/ 5632174 w 5632174"/>
              <a:gd name="connsiteY7" fmla="*/ 2568713 h 2873513"/>
              <a:gd name="connsiteX8" fmla="*/ 5632174 w 5632174"/>
              <a:gd name="connsiteY8" fmla="*/ 2568713 h 2873513"/>
              <a:gd name="connsiteX9" fmla="*/ 5632174 w 5632174"/>
              <a:gd name="connsiteY9" fmla="*/ 2568713 h 2873513"/>
              <a:gd name="connsiteX10" fmla="*/ 5632174 w 5632174"/>
              <a:gd name="connsiteY10" fmla="*/ 2568713 h 2873513"/>
              <a:gd name="connsiteX0" fmla="*/ 0 w 5632174"/>
              <a:gd name="connsiteY0" fmla="*/ 2528956 h 2873513"/>
              <a:gd name="connsiteX1" fmla="*/ 1086678 w 5632174"/>
              <a:gd name="connsiteY1" fmla="*/ 2515704 h 2873513"/>
              <a:gd name="connsiteX2" fmla="*/ 2173356 w 5632174"/>
              <a:gd name="connsiteY2" fmla="*/ 382104 h 2873513"/>
              <a:gd name="connsiteX3" fmla="*/ 3061252 w 5632174"/>
              <a:gd name="connsiteY3" fmla="*/ 223078 h 2873513"/>
              <a:gd name="connsiteX4" fmla="*/ 3803374 w 5632174"/>
              <a:gd name="connsiteY4" fmla="*/ 1163982 h 2873513"/>
              <a:gd name="connsiteX5" fmla="*/ 4518991 w 5632174"/>
              <a:gd name="connsiteY5" fmla="*/ 2343426 h 2873513"/>
              <a:gd name="connsiteX6" fmla="*/ 5632174 w 5632174"/>
              <a:gd name="connsiteY6" fmla="*/ 2568713 h 2873513"/>
              <a:gd name="connsiteX7" fmla="*/ 5632174 w 5632174"/>
              <a:gd name="connsiteY7" fmla="*/ 2568713 h 2873513"/>
              <a:gd name="connsiteX8" fmla="*/ 5632174 w 5632174"/>
              <a:gd name="connsiteY8" fmla="*/ 2568713 h 2873513"/>
              <a:gd name="connsiteX9" fmla="*/ 5632174 w 5632174"/>
              <a:gd name="connsiteY9" fmla="*/ 2568713 h 2873513"/>
              <a:gd name="connsiteX10" fmla="*/ 5632174 w 5632174"/>
              <a:gd name="connsiteY10" fmla="*/ 2568713 h 2873513"/>
              <a:gd name="connsiteX0" fmla="*/ 0 w 5632174"/>
              <a:gd name="connsiteY0" fmla="*/ 2528956 h 2873513"/>
              <a:gd name="connsiteX1" fmla="*/ 1086678 w 5632174"/>
              <a:gd name="connsiteY1" fmla="*/ 2515704 h 2873513"/>
              <a:gd name="connsiteX2" fmla="*/ 2173356 w 5632174"/>
              <a:gd name="connsiteY2" fmla="*/ 382104 h 2873513"/>
              <a:gd name="connsiteX3" fmla="*/ 3061252 w 5632174"/>
              <a:gd name="connsiteY3" fmla="*/ 223078 h 2873513"/>
              <a:gd name="connsiteX4" fmla="*/ 3803374 w 5632174"/>
              <a:gd name="connsiteY4" fmla="*/ 1163982 h 2873513"/>
              <a:gd name="connsiteX5" fmla="*/ 4495800 w 5632174"/>
              <a:gd name="connsiteY5" fmla="*/ 2514600 h 2873513"/>
              <a:gd name="connsiteX6" fmla="*/ 5632174 w 5632174"/>
              <a:gd name="connsiteY6" fmla="*/ 2568713 h 2873513"/>
              <a:gd name="connsiteX7" fmla="*/ 5632174 w 5632174"/>
              <a:gd name="connsiteY7" fmla="*/ 2568713 h 2873513"/>
              <a:gd name="connsiteX8" fmla="*/ 5632174 w 5632174"/>
              <a:gd name="connsiteY8" fmla="*/ 2568713 h 2873513"/>
              <a:gd name="connsiteX9" fmla="*/ 5632174 w 5632174"/>
              <a:gd name="connsiteY9" fmla="*/ 2568713 h 2873513"/>
              <a:gd name="connsiteX10" fmla="*/ 5632174 w 5632174"/>
              <a:gd name="connsiteY10" fmla="*/ 2568713 h 2873513"/>
              <a:gd name="connsiteX0" fmla="*/ 0 w 5632174"/>
              <a:gd name="connsiteY0" fmla="*/ 2528956 h 2873513"/>
              <a:gd name="connsiteX1" fmla="*/ 1086678 w 5632174"/>
              <a:gd name="connsiteY1" fmla="*/ 2515704 h 2873513"/>
              <a:gd name="connsiteX2" fmla="*/ 2173356 w 5632174"/>
              <a:gd name="connsiteY2" fmla="*/ 382104 h 2873513"/>
              <a:gd name="connsiteX3" fmla="*/ 3061252 w 5632174"/>
              <a:gd name="connsiteY3" fmla="*/ 223078 h 2873513"/>
              <a:gd name="connsiteX4" fmla="*/ 3803374 w 5632174"/>
              <a:gd name="connsiteY4" fmla="*/ 1163982 h 2873513"/>
              <a:gd name="connsiteX5" fmla="*/ 4495800 w 5632174"/>
              <a:gd name="connsiteY5" fmla="*/ 2514600 h 2873513"/>
              <a:gd name="connsiteX6" fmla="*/ 5632174 w 5632174"/>
              <a:gd name="connsiteY6" fmla="*/ 2568713 h 2873513"/>
              <a:gd name="connsiteX7" fmla="*/ 5632174 w 5632174"/>
              <a:gd name="connsiteY7" fmla="*/ 2568713 h 2873513"/>
              <a:gd name="connsiteX8" fmla="*/ 5632174 w 5632174"/>
              <a:gd name="connsiteY8" fmla="*/ 2568713 h 2873513"/>
              <a:gd name="connsiteX9" fmla="*/ 5632174 w 5632174"/>
              <a:gd name="connsiteY9" fmla="*/ 2568713 h 2873513"/>
              <a:gd name="connsiteX10" fmla="*/ 5632174 w 5632174"/>
              <a:gd name="connsiteY10" fmla="*/ 2568713 h 2873513"/>
              <a:gd name="connsiteX0" fmla="*/ 0 w 5632174"/>
              <a:gd name="connsiteY0" fmla="*/ 2540736 h 2885293"/>
              <a:gd name="connsiteX1" fmla="*/ 1086678 w 5632174"/>
              <a:gd name="connsiteY1" fmla="*/ 2527484 h 2885293"/>
              <a:gd name="connsiteX2" fmla="*/ 2173356 w 5632174"/>
              <a:gd name="connsiteY2" fmla="*/ 393884 h 2885293"/>
              <a:gd name="connsiteX3" fmla="*/ 3124200 w 5632174"/>
              <a:gd name="connsiteY3" fmla="*/ 164180 h 2885293"/>
              <a:gd name="connsiteX4" fmla="*/ 3803374 w 5632174"/>
              <a:gd name="connsiteY4" fmla="*/ 1175762 h 2885293"/>
              <a:gd name="connsiteX5" fmla="*/ 4495800 w 5632174"/>
              <a:gd name="connsiteY5" fmla="*/ 2526380 h 2885293"/>
              <a:gd name="connsiteX6" fmla="*/ 5632174 w 5632174"/>
              <a:gd name="connsiteY6" fmla="*/ 2580493 h 2885293"/>
              <a:gd name="connsiteX7" fmla="*/ 5632174 w 5632174"/>
              <a:gd name="connsiteY7" fmla="*/ 2580493 h 2885293"/>
              <a:gd name="connsiteX8" fmla="*/ 5632174 w 5632174"/>
              <a:gd name="connsiteY8" fmla="*/ 2580493 h 2885293"/>
              <a:gd name="connsiteX9" fmla="*/ 5632174 w 5632174"/>
              <a:gd name="connsiteY9" fmla="*/ 2580493 h 2885293"/>
              <a:gd name="connsiteX10" fmla="*/ 5632174 w 5632174"/>
              <a:gd name="connsiteY10" fmla="*/ 2580493 h 2885293"/>
              <a:gd name="connsiteX0" fmla="*/ 0 w 5632174"/>
              <a:gd name="connsiteY0" fmla="*/ 2540736 h 2885293"/>
              <a:gd name="connsiteX1" fmla="*/ 1086678 w 5632174"/>
              <a:gd name="connsiteY1" fmla="*/ 2527484 h 2885293"/>
              <a:gd name="connsiteX2" fmla="*/ 2173356 w 5632174"/>
              <a:gd name="connsiteY2" fmla="*/ 393884 h 2885293"/>
              <a:gd name="connsiteX3" fmla="*/ 3124200 w 5632174"/>
              <a:gd name="connsiteY3" fmla="*/ 164180 h 2885293"/>
              <a:gd name="connsiteX4" fmla="*/ 3803374 w 5632174"/>
              <a:gd name="connsiteY4" fmla="*/ 1175762 h 2885293"/>
              <a:gd name="connsiteX5" fmla="*/ 4495800 w 5632174"/>
              <a:gd name="connsiteY5" fmla="*/ 2526380 h 2885293"/>
              <a:gd name="connsiteX6" fmla="*/ 5632174 w 5632174"/>
              <a:gd name="connsiteY6" fmla="*/ 2580493 h 2885293"/>
              <a:gd name="connsiteX7" fmla="*/ 5632174 w 5632174"/>
              <a:gd name="connsiteY7" fmla="*/ 2580493 h 2885293"/>
              <a:gd name="connsiteX8" fmla="*/ 5632174 w 5632174"/>
              <a:gd name="connsiteY8" fmla="*/ 2580493 h 2885293"/>
              <a:gd name="connsiteX9" fmla="*/ 5632174 w 5632174"/>
              <a:gd name="connsiteY9" fmla="*/ 2580493 h 2885293"/>
              <a:gd name="connsiteX10" fmla="*/ 5632174 w 5632174"/>
              <a:gd name="connsiteY10" fmla="*/ 2580493 h 2885293"/>
              <a:gd name="connsiteX0" fmla="*/ 181113 w 5813287"/>
              <a:gd name="connsiteY0" fmla="*/ 2540736 h 2895600"/>
              <a:gd name="connsiteX1" fmla="*/ 181113 w 5813287"/>
              <a:gd name="connsiteY1" fmla="*/ 2602580 h 2895600"/>
              <a:gd name="connsiteX2" fmla="*/ 1267791 w 5813287"/>
              <a:gd name="connsiteY2" fmla="*/ 2527484 h 2895600"/>
              <a:gd name="connsiteX3" fmla="*/ 2354469 w 5813287"/>
              <a:gd name="connsiteY3" fmla="*/ 393884 h 2895600"/>
              <a:gd name="connsiteX4" fmla="*/ 3305313 w 5813287"/>
              <a:gd name="connsiteY4" fmla="*/ 164180 h 2895600"/>
              <a:gd name="connsiteX5" fmla="*/ 3984487 w 5813287"/>
              <a:gd name="connsiteY5" fmla="*/ 1175762 h 2895600"/>
              <a:gd name="connsiteX6" fmla="*/ 4676913 w 5813287"/>
              <a:gd name="connsiteY6" fmla="*/ 2526380 h 2895600"/>
              <a:gd name="connsiteX7" fmla="*/ 5813287 w 5813287"/>
              <a:gd name="connsiteY7" fmla="*/ 2580493 h 2895600"/>
              <a:gd name="connsiteX8" fmla="*/ 5813287 w 5813287"/>
              <a:gd name="connsiteY8" fmla="*/ 2580493 h 2895600"/>
              <a:gd name="connsiteX9" fmla="*/ 5813287 w 5813287"/>
              <a:gd name="connsiteY9" fmla="*/ 2580493 h 2895600"/>
              <a:gd name="connsiteX10" fmla="*/ 5813287 w 5813287"/>
              <a:gd name="connsiteY10" fmla="*/ 2580493 h 2895600"/>
              <a:gd name="connsiteX11" fmla="*/ 5813287 w 5813287"/>
              <a:gd name="connsiteY11" fmla="*/ 2580493 h 2895600"/>
              <a:gd name="connsiteX0" fmla="*/ 181113 w 5813287"/>
              <a:gd name="connsiteY0" fmla="*/ 2540736 h 2895600"/>
              <a:gd name="connsiteX1" fmla="*/ 181113 w 5813287"/>
              <a:gd name="connsiteY1" fmla="*/ 2602580 h 2895600"/>
              <a:gd name="connsiteX2" fmla="*/ 1267791 w 5813287"/>
              <a:gd name="connsiteY2" fmla="*/ 2527484 h 2895600"/>
              <a:gd name="connsiteX3" fmla="*/ 2354469 w 5813287"/>
              <a:gd name="connsiteY3" fmla="*/ 393884 h 2895600"/>
              <a:gd name="connsiteX4" fmla="*/ 3305313 w 5813287"/>
              <a:gd name="connsiteY4" fmla="*/ 164180 h 2895600"/>
              <a:gd name="connsiteX5" fmla="*/ 3984487 w 5813287"/>
              <a:gd name="connsiteY5" fmla="*/ 1175762 h 2895600"/>
              <a:gd name="connsiteX6" fmla="*/ 4676913 w 5813287"/>
              <a:gd name="connsiteY6" fmla="*/ 2526380 h 2895600"/>
              <a:gd name="connsiteX7" fmla="*/ 5813287 w 5813287"/>
              <a:gd name="connsiteY7" fmla="*/ 2580493 h 2895600"/>
              <a:gd name="connsiteX8" fmla="*/ 5813287 w 5813287"/>
              <a:gd name="connsiteY8" fmla="*/ 2580493 h 2895600"/>
              <a:gd name="connsiteX9" fmla="*/ 5813287 w 5813287"/>
              <a:gd name="connsiteY9" fmla="*/ 2580493 h 2895600"/>
              <a:gd name="connsiteX10" fmla="*/ 5813287 w 5813287"/>
              <a:gd name="connsiteY10" fmla="*/ 2580493 h 2895600"/>
              <a:gd name="connsiteX11" fmla="*/ 5813287 w 5813287"/>
              <a:gd name="connsiteY11" fmla="*/ 2580493 h 2895600"/>
              <a:gd name="connsiteX0" fmla="*/ 181113 w 5813287"/>
              <a:gd name="connsiteY0" fmla="*/ 2540736 h 2895600"/>
              <a:gd name="connsiteX1" fmla="*/ 181113 w 5813287"/>
              <a:gd name="connsiteY1" fmla="*/ 2602580 h 2895600"/>
              <a:gd name="connsiteX2" fmla="*/ 1267791 w 5813287"/>
              <a:gd name="connsiteY2" fmla="*/ 2527484 h 2895600"/>
              <a:gd name="connsiteX3" fmla="*/ 2354469 w 5813287"/>
              <a:gd name="connsiteY3" fmla="*/ 393884 h 2895600"/>
              <a:gd name="connsiteX4" fmla="*/ 3305313 w 5813287"/>
              <a:gd name="connsiteY4" fmla="*/ 164180 h 2895600"/>
              <a:gd name="connsiteX5" fmla="*/ 3984487 w 5813287"/>
              <a:gd name="connsiteY5" fmla="*/ 1175762 h 2895600"/>
              <a:gd name="connsiteX6" fmla="*/ 4676913 w 5813287"/>
              <a:gd name="connsiteY6" fmla="*/ 2526380 h 2895600"/>
              <a:gd name="connsiteX7" fmla="*/ 5813287 w 5813287"/>
              <a:gd name="connsiteY7" fmla="*/ 2580493 h 2895600"/>
              <a:gd name="connsiteX8" fmla="*/ 5813287 w 5813287"/>
              <a:gd name="connsiteY8" fmla="*/ 2580493 h 2895600"/>
              <a:gd name="connsiteX9" fmla="*/ 5813287 w 5813287"/>
              <a:gd name="connsiteY9" fmla="*/ 2580493 h 2895600"/>
              <a:gd name="connsiteX10" fmla="*/ 5813287 w 5813287"/>
              <a:gd name="connsiteY10" fmla="*/ 2580493 h 2895600"/>
              <a:gd name="connsiteX11" fmla="*/ 5813287 w 5813287"/>
              <a:gd name="connsiteY11" fmla="*/ 2580493 h 2895600"/>
              <a:gd name="connsiteX0" fmla="*/ 181112 w 5813286"/>
              <a:gd name="connsiteY0" fmla="*/ 2540736 h 2908300"/>
              <a:gd name="connsiteX1" fmla="*/ 181113 w 5813286"/>
              <a:gd name="connsiteY1" fmla="*/ 2678779 h 2908300"/>
              <a:gd name="connsiteX2" fmla="*/ 1267790 w 5813286"/>
              <a:gd name="connsiteY2" fmla="*/ 2527484 h 2908300"/>
              <a:gd name="connsiteX3" fmla="*/ 2354468 w 5813286"/>
              <a:gd name="connsiteY3" fmla="*/ 393884 h 2908300"/>
              <a:gd name="connsiteX4" fmla="*/ 3305312 w 5813286"/>
              <a:gd name="connsiteY4" fmla="*/ 164180 h 2908300"/>
              <a:gd name="connsiteX5" fmla="*/ 3984486 w 5813286"/>
              <a:gd name="connsiteY5" fmla="*/ 1175762 h 2908300"/>
              <a:gd name="connsiteX6" fmla="*/ 4676912 w 5813286"/>
              <a:gd name="connsiteY6" fmla="*/ 2526380 h 2908300"/>
              <a:gd name="connsiteX7" fmla="*/ 5813286 w 5813286"/>
              <a:gd name="connsiteY7" fmla="*/ 2580493 h 2908300"/>
              <a:gd name="connsiteX8" fmla="*/ 5813286 w 5813286"/>
              <a:gd name="connsiteY8" fmla="*/ 2580493 h 2908300"/>
              <a:gd name="connsiteX9" fmla="*/ 5813286 w 5813286"/>
              <a:gd name="connsiteY9" fmla="*/ 2580493 h 2908300"/>
              <a:gd name="connsiteX10" fmla="*/ 5813286 w 5813286"/>
              <a:gd name="connsiteY10" fmla="*/ 2580493 h 2908300"/>
              <a:gd name="connsiteX11" fmla="*/ 5813286 w 5813286"/>
              <a:gd name="connsiteY11" fmla="*/ 2580493 h 2908300"/>
              <a:gd name="connsiteX0" fmla="*/ 181112 w 5813286"/>
              <a:gd name="connsiteY0" fmla="*/ 2540736 h 2908300"/>
              <a:gd name="connsiteX1" fmla="*/ 181113 w 5813286"/>
              <a:gd name="connsiteY1" fmla="*/ 2678779 h 2908300"/>
              <a:gd name="connsiteX2" fmla="*/ 1267790 w 5813286"/>
              <a:gd name="connsiteY2" fmla="*/ 2527484 h 2908300"/>
              <a:gd name="connsiteX3" fmla="*/ 2354468 w 5813286"/>
              <a:gd name="connsiteY3" fmla="*/ 393884 h 2908300"/>
              <a:gd name="connsiteX4" fmla="*/ 3305312 w 5813286"/>
              <a:gd name="connsiteY4" fmla="*/ 164180 h 2908300"/>
              <a:gd name="connsiteX5" fmla="*/ 3984486 w 5813286"/>
              <a:gd name="connsiteY5" fmla="*/ 1175762 h 2908300"/>
              <a:gd name="connsiteX6" fmla="*/ 4676912 w 5813286"/>
              <a:gd name="connsiteY6" fmla="*/ 2526380 h 2908300"/>
              <a:gd name="connsiteX7" fmla="*/ 5813286 w 5813286"/>
              <a:gd name="connsiteY7" fmla="*/ 2580493 h 2908300"/>
              <a:gd name="connsiteX8" fmla="*/ 5813286 w 5813286"/>
              <a:gd name="connsiteY8" fmla="*/ 2580493 h 2908300"/>
              <a:gd name="connsiteX9" fmla="*/ 5813286 w 5813286"/>
              <a:gd name="connsiteY9" fmla="*/ 2580493 h 2908300"/>
              <a:gd name="connsiteX10" fmla="*/ 5813286 w 5813286"/>
              <a:gd name="connsiteY10" fmla="*/ 2580493 h 2908300"/>
              <a:gd name="connsiteX11" fmla="*/ 5813286 w 5813286"/>
              <a:gd name="connsiteY11" fmla="*/ 2580493 h 2908300"/>
              <a:gd name="connsiteX0" fmla="*/ 181112 w 5813286"/>
              <a:gd name="connsiteY0" fmla="*/ 2540736 h 2908300"/>
              <a:gd name="connsiteX1" fmla="*/ 181113 w 5813286"/>
              <a:gd name="connsiteY1" fmla="*/ 2678779 h 2908300"/>
              <a:gd name="connsiteX2" fmla="*/ 1267790 w 5813286"/>
              <a:gd name="connsiteY2" fmla="*/ 2527484 h 2908300"/>
              <a:gd name="connsiteX3" fmla="*/ 2354468 w 5813286"/>
              <a:gd name="connsiteY3" fmla="*/ 393884 h 2908300"/>
              <a:gd name="connsiteX4" fmla="*/ 3305312 w 5813286"/>
              <a:gd name="connsiteY4" fmla="*/ 164180 h 2908300"/>
              <a:gd name="connsiteX5" fmla="*/ 3984486 w 5813286"/>
              <a:gd name="connsiteY5" fmla="*/ 1175762 h 2908300"/>
              <a:gd name="connsiteX6" fmla="*/ 4676912 w 5813286"/>
              <a:gd name="connsiteY6" fmla="*/ 2526380 h 2908300"/>
              <a:gd name="connsiteX7" fmla="*/ 5813286 w 5813286"/>
              <a:gd name="connsiteY7" fmla="*/ 2580493 h 2908300"/>
              <a:gd name="connsiteX8" fmla="*/ 5813286 w 5813286"/>
              <a:gd name="connsiteY8" fmla="*/ 2580493 h 2908300"/>
              <a:gd name="connsiteX9" fmla="*/ 5813286 w 5813286"/>
              <a:gd name="connsiteY9" fmla="*/ 2580493 h 2908300"/>
              <a:gd name="connsiteX10" fmla="*/ 5813286 w 5813286"/>
              <a:gd name="connsiteY10" fmla="*/ 2580493 h 2908300"/>
              <a:gd name="connsiteX11" fmla="*/ 5813286 w 5813286"/>
              <a:gd name="connsiteY11" fmla="*/ 2580493 h 2908300"/>
              <a:gd name="connsiteX0" fmla="*/ 181112 w 5813286"/>
              <a:gd name="connsiteY0" fmla="*/ 2540736 h 2908300"/>
              <a:gd name="connsiteX1" fmla="*/ 181113 w 5813286"/>
              <a:gd name="connsiteY1" fmla="*/ 2678779 h 2908300"/>
              <a:gd name="connsiteX2" fmla="*/ 1267790 w 5813286"/>
              <a:gd name="connsiteY2" fmla="*/ 2527484 h 2908300"/>
              <a:gd name="connsiteX3" fmla="*/ 2354468 w 5813286"/>
              <a:gd name="connsiteY3" fmla="*/ 393884 h 2908300"/>
              <a:gd name="connsiteX4" fmla="*/ 3305312 w 5813286"/>
              <a:gd name="connsiteY4" fmla="*/ 164180 h 2908300"/>
              <a:gd name="connsiteX5" fmla="*/ 3984486 w 5813286"/>
              <a:gd name="connsiteY5" fmla="*/ 1175762 h 2908300"/>
              <a:gd name="connsiteX6" fmla="*/ 4676912 w 5813286"/>
              <a:gd name="connsiteY6" fmla="*/ 2526380 h 2908300"/>
              <a:gd name="connsiteX7" fmla="*/ 5813286 w 5813286"/>
              <a:gd name="connsiteY7" fmla="*/ 2580493 h 2908300"/>
              <a:gd name="connsiteX8" fmla="*/ 5813286 w 5813286"/>
              <a:gd name="connsiteY8" fmla="*/ 2580493 h 2908300"/>
              <a:gd name="connsiteX9" fmla="*/ 5813286 w 5813286"/>
              <a:gd name="connsiteY9" fmla="*/ 2580493 h 2908300"/>
              <a:gd name="connsiteX10" fmla="*/ 5813286 w 5813286"/>
              <a:gd name="connsiteY10" fmla="*/ 2580493 h 2908300"/>
              <a:gd name="connsiteX11" fmla="*/ 5813286 w 5813286"/>
              <a:gd name="connsiteY11" fmla="*/ 2580493 h 2908300"/>
              <a:gd name="connsiteX0" fmla="*/ 185897 w 5818071"/>
              <a:gd name="connsiteY0" fmla="*/ 2540736 h 2908300"/>
              <a:gd name="connsiteX1" fmla="*/ 157185 w 5818071"/>
              <a:gd name="connsiteY1" fmla="*/ 2743200 h 2908300"/>
              <a:gd name="connsiteX2" fmla="*/ 185898 w 5818071"/>
              <a:gd name="connsiteY2" fmla="*/ 2678779 h 2908300"/>
              <a:gd name="connsiteX3" fmla="*/ 1272575 w 5818071"/>
              <a:gd name="connsiteY3" fmla="*/ 2527484 h 2908300"/>
              <a:gd name="connsiteX4" fmla="*/ 2359253 w 5818071"/>
              <a:gd name="connsiteY4" fmla="*/ 393884 h 2908300"/>
              <a:gd name="connsiteX5" fmla="*/ 3310097 w 5818071"/>
              <a:gd name="connsiteY5" fmla="*/ 164180 h 2908300"/>
              <a:gd name="connsiteX6" fmla="*/ 3989271 w 5818071"/>
              <a:gd name="connsiteY6" fmla="*/ 1175762 h 2908300"/>
              <a:gd name="connsiteX7" fmla="*/ 4681697 w 5818071"/>
              <a:gd name="connsiteY7" fmla="*/ 2526380 h 2908300"/>
              <a:gd name="connsiteX8" fmla="*/ 5818071 w 5818071"/>
              <a:gd name="connsiteY8" fmla="*/ 2580493 h 2908300"/>
              <a:gd name="connsiteX9" fmla="*/ 5818071 w 5818071"/>
              <a:gd name="connsiteY9" fmla="*/ 2580493 h 2908300"/>
              <a:gd name="connsiteX10" fmla="*/ 5818071 w 5818071"/>
              <a:gd name="connsiteY10" fmla="*/ 2580493 h 2908300"/>
              <a:gd name="connsiteX11" fmla="*/ 5818071 w 5818071"/>
              <a:gd name="connsiteY11" fmla="*/ 2580493 h 2908300"/>
              <a:gd name="connsiteX12" fmla="*/ 5818071 w 5818071"/>
              <a:gd name="connsiteY12" fmla="*/ 2580493 h 2908300"/>
              <a:gd name="connsiteX0" fmla="*/ 209825 w 5841999"/>
              <a:gd name="connsiteY0" fmla="*/ 2540736 h 2919037"/>
              <a:gd name="connsiteX1" fmla="*/ 181113 w 5841999"/>
              <a:gd name="connsiteY1" fmla="*/ 2743200 h 2919037"/>
              <a:gd name="connsiteX2" fmla="*/ 1296503 w 5841999"/>
              <a:gd name="connsiteY2" fmla="*/ 2527484 h 2919037"/>
              <a:gd name="connsiteX3" fmla="*/ 2383181 w 5841999"/>
              <a:gd name="connsiteY3" fmla="*/ 393884 h 2919037"/>
              <a:gd name="connsiteX4" fmla="*/ 3334025 w 5841999"/>
              <a:gd name="connsiteY4" fmla="*/ 164180 h 2919037"/>
              <a:gd name="connsiteX5" fmla="*/ 4013199 w 5841999"/>
              <a:gd name="connsiteY5" fmla="*/ 1175762 h 2919037"/>
              <a:gd name="connsiteX6" fmla="*/ 4705625 w 5841999"/>
              <a:gd name="connsiteY6" fmla="*/ 2526380 h 2919037"/>
              <a:gd name="connsiteX7" fmla="*/ 5841999 w 5841999"/>
              <a:gd name="connsiteY7" fmla="*/ 2580493 h 2919037"/>
              <a:gd name="connsiteX8" fmla="*/ 5841999 w 5841999"/>
              <a:gd name="connsiteY8" fmla="*/ 2580493 h 2919037"/>
              <a:gd name="connsiteX9" fmla="*/ 5841999 w 5841999"/>
              <a:gd name="connsiteY9" fmla="*/ 2580493 h 2919037"/>
              <a:gd name="connsiteX10" fmla="*/ 5841999 w 5841999"/>
              <a:gd name="connsiteY10" fmla="*/ 2580493 h 2919037"/>
              <a:gd name="connsiteX11" fmla="*/ 5841999 w 5841999"/>
              <a:gd name="connsiteY11" fmla="*/ 2580493 h 2919037"/>
              <a:gd name="connsiteX0" fmla="*/ 0 w 5632174"/>
              <a:gd name="connsiteY0" fmla="*/ 2540736 h 2885293"/>
              <a:gd name="connsiteX1" fmla="*/ 1086678 w 5632174"/>
              <a:gd name="connsiteY1" fmla="*/ 2527484 h 2885293"/>
              <a:gd name="connsiteX2" fmla="*/ 2173356 w 5632174"/>
              <a:gd name="connsiteY2" fmla="*/ 393884 h 2885293"/>
              <a:gd name="connsiteX3" fmla="*/ 3124200 w 5632174"/>
              <a:gd name="connsiteY3" fmla="*/ 164180 h 2885293"/>
              <a:gd name="connsiteX4" fmla="*/ 3803374 w 5632174"/>
              <a:gd name="connsiteY4" fmla="*/ 1175762 h 2885293"/>
              <a:gd name="connsiteX5" fmla="*/ 4495800 w 5632174"/>
              <a:gd name="connsiteY5" fmla="*/ 2526380 h 2885293"/>
              <a:gd name="connsiteX6" fmla="*/ 5632174 w 5632174"/>
              <a:gd name="connsiteY6" fmla="*/ 2580493 h 2885293"/>
              <a:gd name="connsiteX7" fmla="*/ 5632174 w 5632174"/>
              <a:gd name="connsiteY7" fmla="*/ 2580493 h 2885293"/>
              <a:gd name="connsiteX8" fmla="*/ 5632174 w 5632174"/>
              <a:gd name="connsiteY8" fmla="*/ 2580493 h 2885293"/>
              <a:gd name="connsiteX9" fmla="*/ 5632174 w 5632174"/>
              <a:gd name="connsiteY9" fmla="*/ 2580493 h 2885293"/>
              <a:gd name="connsiteX10" fmla="*/ 5632174 w 5632174"/>
              <a:gd name="connsiteY10" fmla="*/ 2580493 h 28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2174" h="2885293">
                <a:moveTo>
                  <a:pt x="0" y="2540736"/>
                </a:moveTo>
                <a:cubicBezTo>
                  <a:pt x="226391" y="2537975"/>
                  <a:pt x="724452" y="2885293"/>
                  <a:pt x="1086678" y="2527484"/>
                </a:cubicBezTo>
                <a:cubicBezTo>
                  <a:pt x="1448904" y="2169675"/>
                  <a:pt x="1833769" y="787768"/>
                  <a:pt x="2173356" y="393884"/>
                </a:cubicBezTo>
                <a:cubicBezTo>
                  <a:pt x="2512943" y="0"/>
                  <a:pt x="2852530" y="33867"/>
                  <a:pt x="3124200" y="164180"/>
                </a:cubicBezTo>
                <a:cubicBezTo>
                  <a:pt x="3395870" y="294493"/>
                  <a:pt x="3574774" y="782062"/>
                  <a:pt x="3803374" y="1175762"/>
                </a:cubicBezTo>
                <a:cubicBezTo>
                  <a:pt x="4031974" y="1569462"/>
                  <a:pt x="4191000" y="2292258"/>
                  <a:pt x="4495800" y="2526380"/>
                </a:cubicBezTo>
                <a:cubicBezTo>
                  <a:pt x="4800600" y="2760502"/>
                  <a:pt x="5442778" y="2571474"/>
                  <a:pt x="5632174" y="2580493"/>
                </a:cubicBezTo>
                <a:lnTo>
                  <a:pt x="5632174" y="2580493"/>
                </a:lnTo>
                <a:lnTo>
                  <a:pt x="5632174" y="2580493"/>
                </a:lnTo>
                <a:lnTo>
                  <a:pt x="5632174" y="2580493"/>
                </a:lnTo>
                <a:lnTo>
                  <a:pt x="5632174" y="2580493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1371600"/>
            <a:ext cx="0" cy="396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5334000"/>
            <a:ext cx="670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0" y="228600"/>
            <a:ext cx="6400800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CG Times" pitchFamily="18" charset="0"/>
              </a:rPr>
              <a:t>Quantal</a:t>
            </a:r>
            <a:r>
              <a:rPr lang="en-US" sz="3200" dirty="0" smtClean="0">
                <a:solidFill>
                  <a:srgbClr val="FFC000"/>
                </a:solidFill>
                <a:latin typeface="CG Times" pitchFamily="18" charset="0"/>
              </a:rPr>
              <a:t> Dose Response Curve</a:t>
            </a:r>
            <a:endParaRPr lang="en-US" sz="3200" dirty="0">
              <a:solidFill>
                <a:srgbClr val="FFC000"/>
              </a:solidFill>
              <a:latin typeface="CG 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5257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Dose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Response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E149-DF98-49D2-93FA-34A9BB87E03C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724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382000" cy="593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3" lvl="0" indent="-609603" algn="just">
              <a:spcBef>
                <a:spcPts val="10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C000"/>
                </a:solidFill>
                <a:latin typeface="Times New Roman"/>
              </a:rPr>
              <a:t>Following valuable data can be drawn from     	</a:t>
            </a:r>
            <a:r>
              <a:rPr lang="en-US" sz="2800" b="1" i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Quantal</a:t>
            </a: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Dose Response curve</a:t>
            </a:r>
          </a:p>
          <a:p>
            <a:pPr marL="609603" lvl="0" indent="-609603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</a:p>
          <a:p>
            <a:pPr marL="609603" lvl="0" indent="-609603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A) Median Effective Dose (ED</a:t>
            </a:r>
            <a:r>
              <a:rPr lang="en-US" sz="2800" b="1" i="1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50</a:t>
            </a: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)</a:t>
            </a:r>
          </a:p>
          <a:p>
            <a:pPr marL="609603" lvl="0" indent="-609603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Dose of a drug required to produce 50% of maximum response</a:t>
            </a: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</a:p>
          <a:p>
            <a:pPr marL="609603" lvl="0" indent="-609603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endParaRPr lang="en-US" sz="2800" b="1" i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609603" lvl="0" indent="-609603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B) Median lethal dose (LD</a:t>
            </a:r>
            <a:r>
              <a:rPr lang="en-US" sz="2800" b="1" i="1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50</a:t>
            </a:r>
            <a:r>
              <a:rPr lang="en-US" sz="28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)</a:t>
            </a:r>
          </a:p>
          <a:p>
            <a:pPr marL="609603" lvl="0" indent="-609603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Dose of a drug required to kill 50% of experimental animals; measurement of toxicity</a:t>
            </a:r>
          </a:p>
          <a:p>
            <a:pPr marL="609603" lvl="0" indent="-609603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F389-C7C9-46EE-A2A8-5509CADD04D2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572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81003" y="1600199"/>
            <a:ext cx="8382003" cy="4495801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C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)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Median toxic dose (TD50)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Dose producing toxicity in 50% animals or humans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D)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Therapeutic Index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Ratio of the median lethal dose to median effective dose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	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TI = MLD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50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/ MED 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50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469901" marR="0" lvl="0" indent="-469901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E84E-8977-4208-BA0F-FC7B762E0C14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816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686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3200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Therapeutic  Index (TI) =LD</a:t>
            </a:r>
            <a:r>
              <a:rPr lang="en-US" sz="3200" b="1" i="1" u="sng" kern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50 </a:t>
            </a:r>
            <a:r>
              <a:rPr lang="en-US" sz="3200" b="1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/ ED</a:t>
            </a:r>
            <a:r>
              <a:rPr lang="en-US" sz="3200" b="1" i="1" u="sng" kern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50</a:t>
            </a:r>
          </a:p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endParaRPr lang="en-US" sz="3200" kern="0" dirty="0" smtClean="0">
              <a:solidFill>
                <a:srgbClr val="FFFF66"/>
              </a:solidFill>
              <a:latin typeface="Times New Roman"/>
            </a:endParaRPr>
          </a:p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FF66"/>
                </a:solidFill>
                <a:latin typeface="Times New Roman"/>
              </a:rPr>
              <a:t>e.g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 </a:t>
            </a:r>
            <a:r>
              <a:rPr lang="en-US" sz="2800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digoxin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lithium, barbiturates &amp; </a:t>
            </a:r>
            <a:r>
              <a:rPr lang="en-US" sz="2800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warfarin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have 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/>
              </a:rPr>
              <a:t>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TI; </a:t>
            </a:r>
            <a:r>
              <a:rPr lang="en-US" sz="2800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Penicillins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&amp; BDZs have 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/>
              </a:rPr>
              <a:t>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TI</a:t>
            </a:r>
          </a:p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Based on median doses; not about slope of DRC for therapeutic or toxic doses</a:t>
            </a:r>
          </a:p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i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</a:p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TI is an </a:t>
            </a:r>
            <a:r>
              <a:rPr lang="en-US" sz="2800" i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Approximate assessment of safety 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of the drug</a:t>
            </a:r>
          </a:p>
          <a:p>
            <a:pPr marL="469901" lvl="0" indent="-469901" algn="just">
              <a:lnSpc>
                <a:spcPct val="110000"/>
              </a:lnSpc>
              <a:spcBef>
                <a:spcPts val="800"/>
              </a:spcBef>
              <a:buClr>
                <a:srgbClr val="660000"/>
              </a:buClr>
              <a:buSzPct val="70000"/>
            </a:pP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/>
              </a:rPr>
              <a:t> 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Greater the </a:t>
            </a:r>
            <a:r>
              <a:rPr lang="en-US" sz="28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TI safer is drug &amp;vice versa</a:t>
            </a:r>
            <a:endParaRPr lang="en-US" sz="2800" b="1" i="1" kern="0" baseline="-25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6060-1A06-4189-B03C-7A59629104FD}" type="datetime2">
              <a:rPr lang="en-US" smtClean="0"/>
              <a:pPr/>
              <a:t>Thursday, May 10,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4102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7255" y="1600200"/>
            <a:ext cx="8077200" cy="3631763"/>
          </a:xfrm>
          <a:prstGeom prst="rect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66FF33"/>
                </a:solidFill>
                <a:latin typeface="Bradley Hand ITC" pitchFamily="66" charset="0"/>
              </a:rPr>
              <a:t>Prayer</a:t>
            </a:r>
            <a:r>
              <a:rPr lang="en-US" sz="4400" b="1" dirty="0" smtClean="0">
                <a:latin typeface="Bradley Hand ITC" pitchFamily="66" charset="0"/>
              </a:rPr>
              <a:t> is not a </a:t>
            </a:r>
            <a:r>
              <a:rPr lang="en-US" sz="4400" b="1" i="1" dirty="0" smtClean="0">
                <a:solidFill>
                  <a:srgbClr val="FFFF66"/>
                </a:solidFill>
                <a:latin typeface="Bradley Hand ITC" pitchFamily="66" charset="0"/>
              </a:rPr>
              <a:t>"spare wheel "</a:t>
            </a:r>
            <a:r>
              <a:rPr lang="en-US" sz="4400" b="1" dirty="0" smtClean="0">
                <a:latin typeface="Bradley Hand ITC" pitchFamily="66" charset="0"/>
              </a:rPr>
              <a:t>that you pull out when in trouble, </a:t>
            </a:r>
          </a:p>
          <a:p>
            <a:r>
              <a:rPr lang="en-US" sz="4400" b="1" dirty="0" smtClean="0">
                <a:latin typeface="Bradley Hand ITC" pitchFamily="66" charset="0"/>
              </a:rPr>
              <a:t>But it is a </a:t>
            </a:r>
            <a:r>
              <a:rPr lang="en-US" sz="4400" b="1" dirty="0" smtClean="0">
                <a:solidFill>
                  <a:srgbClr val="66FF33"/>
                </a:solidFill>
                <a:latin typeface="Bradley Hand ITC" pitchFamily="66" charset="0"/>
              </a:rPr>
              <a:t>"steering wheel "</a:t>
            </a:r>
            <a:r>
              <a:rPr lang="en-US" sz="4400" b="1" dirty="0" smtClean="0">
                <a:latin typeface="Bradley Hand ITC" pitchFamily="66" charset="0"/>
              </a:rPr>
              <a:t>that directs the right path throughout.</a:t>
            </a:r>
            <a:endParaRPr lang="en-US" sz="44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1FC7-FE98-461C-8AE7-1F939D87A498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257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Line 2"/>
          <p:cNvSpPr/>
          <p:nvPr/>
        </p:nvSpPr>
        <p:spPr>
          <a:xfrm>
            <a:off x="3124203" y="1524003"/>
            <a:ext cx="0" cy="3581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7" name="Line 3"/>
          <p:cNvSpPr/>
          <p:nvPr/>
        </p:nvSpPr>
        <p:spPr>
          <a:xfrm>
            <a:off x="3124203" y="5105396"/>
            <a:ext cx="39623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8" name="Line 4"/>
          <p:cNvSpPr/>
          <p:nvPr/>
        </p:nvSpPr>
        <p:spPr>
          <a:xfrm flipV="1">
            <a:off x="3657600" y="1904996"/>
            <a:ext cx="1524003" cy="2819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9" name="Line 5"/>
          <p:cNvSpPr/>
          <p:nvPr/>
        </p:nvSpPr>
        <p:spPr>
          <a:xfrm flipV="1">
            <a:off x="4419596" y="2209803"/>
            <a:ext cx="1447796" cy="2667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267203" y="5816598"/>
            <a:ext cx="1022354" cy="64135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dose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886200" y="254002"/>
            <a:ext cx="1644648" cy="64135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CC66"/>
                </a:solidFill>
                <a:uFillTx/>
                <a:latin typeface="Times New Roman" pitchFamily="18"/>
              </a:rPr>
              <a:t>Drug A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4495803" y="1247771"/>
            <a:ext cx="1020763" cy="5794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sleep</a:t>
            </a:r>
          </a:p>
        </p:txBody>
      </p:sp>
      <p:sp>
        <p:nvSpPr>
          <p:cNvPr id="13" name="Text Box 14"/>
          <p:cNvSpPr txBox="1"/>
          <p:nvPr/>
        </p:nvSpPr>
        <p:spPr>
          <a:xfrm>
            <a:off x="5715000" y="1552578"/>
            <a:ext cx="1065211" cy="5794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death</a:t>
            </a:r>
          </a:p>
        </p:txBody>
      </p:sp>
      <p:sp>
        <p:nvSpPr>
          <p:cNvPr id="14" name="Line 15"/>
          <p:cNvSpPr/>
          <p:nvPr/>
        </p:nvSpPr>
        <p:spPr>
          <a:xfrm>
            <a:off x="3047996" y="3200400"/>
            <a:ext cx="228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5" name="Line 16"/>
          <p:cNvSpPr/>
          <p:nvPr/>
        </p:nvSpPr>
        <p:spPr>
          <a:xfrm>
            <a:off x="2971800" y="1524003"/>
            <a:ext cx="3047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6" name="Text Box 17"/>
          <p:cNvSpPr txBox="1"/>
          <p:nvPr/>
        </p:nvSpPr>
        <p:spPr>
          <a:xfrm>
            <a:off x="2270126" y="1209678"/>
            <a:ext cx="717547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100</a:t>
            </a: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7" name="Text Box 18"/>
          <p:cNvSpPr txBox="1"/>
          <p:nvPr/>
        </p:nvSpPr>
        <p:spPr>
          <a:xfrm>
            <a:off x="2574922" y="2886074"/>
            <a:ext cx="539752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50</a:t>
            </a:r>
          </a:p>
        </p:txBody>
      </p:sp>
      <p:sp>
        <p:nvSpPr>
          <p:cNvPr id="18" name="Line 20"/>
          <p:cNvSpPr/>
          <p:nvPr/>
        </p:nvSpPr>
        <p:spPr>
          <a:xfrm>
            <a:off x="3124203" y="3200400"/>
            <a:ext cx="2286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9" name="Line 22"/>
          <p:cNvSpPr/>
          <p:nvPr/>
        </p:nvSpPr>
        <p:spPr>
          <a:xfrm>
            <a:off x="4495803" y="3200400"/>
            <a:ext cx="0" cy="1904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20" name="Line 24"/>
          <p:cNvSpPr/>
          <p:nvPr/>
        </p:nvSpPr>
        <p:spPr>
          <a:xfrm>
            <a:off x="5410203" y="3200400"/>
            <a:ext cx="0" cy="1904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2727326" y="4791071"/>
            <a:ext cx="361946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0</a:t>
            </a:r>
          </a:p>
        </p:txBody>
      </p:sp>
      <p:sp>
        <p:nvSpPr>
          <p:cNvPr id="22" name="Text Box 27"/>
          <p:cNvSpPr txBox="1"/>
          <p:nvPr/>
        </p:nvSpPr>
        <p:spPr>
          <a:xfrm>
            <a:off x="3810003" y="5181603"/>
            <a:ext cx="1014417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ED50</a:t>
            </a:r>
          </a:p>
        </p:txBody>
      </p:sp>
      <p:sp>
        <p:nvSpPr>
          <p:cNvPr id="23" name="Text Box 28"/>
          <p:cNvSpPr txBox="1"/>
          <p:nvPr/>
        </p:nvSpPr>
        <p:spPr>
          <a:xfrm>
            <a:off x="5105396" y="5181603"/>
            <a:ext cx="1014417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LD50</a:t>
            </a:r>
          </a:p>
        </p:txBody>
      </p:sp>
      <p:sp>
        <p:nvSpPr>
          <p:cNvPr id="24" name="Text Box 29"/>
          <p:cNvSpPr txBox="1"/>
          <p:nvPr/>
        </p:nvSpPr>
        <p:spPr>
          <a:xfrm>
            <a:off x="457200" y="2667003"/>
            <a:ext cx="2127251" cy="106680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Percent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Responding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3F2-EE72-42BE-ACA5-D7A13C27AD5E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05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Line 2"/>
          <p:cNvSpPr/>
          <p:nvPr/>
        </p:nvSpPr>
        <p:spPr>
          <a:xfrm>
            <a:off x="3140077" y="1504946"/>
            <a:ext cx="0" cy="3581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6" name="Line 3"/>
          <p:cNvSpPr/>
          <p:nvPr/>
        </p:nvSpPr>
        <p:spPr>
          <a:xfrm>
            <a:off x="3140077" y="5086349"/>
            <a:ext cx="39623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7" name="Line 4"/>
          <p:cNvSpPr/>
          <p:nvPr/>
        </p:nvSpPr>
        <p:spPr>
          <a:xfrm flipV="1">
            <a:off x="3673473" y="1885950"/>
            <a:ext cx="1524003" cy="2819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8" name="Line 5"/>
          <p:cNvSpPr/>
          <p:nvPr/>
        </p:nvSpPr>
        <p:spPr>
          <a:xfrm flipV="1">
            <a:off x="6035670" y="2266953"/>
            <a:ext cx="1447796" cy="2667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4724403" y="5791196"/>
            <a:ext cx="930273" cy="5794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dose</a:t>
            </a:r>
          </a:p>
        </p:txBody>
      </p:sp>
      <p:sp>
        <p:nvSpPr>
          <p:cNvPr id="10" name="Text Box 8"/>
          <p:cNvSpPr txBox="1"/>
          <p:nvPr/>
        </p:nvSpPr>
        <p:spPr>
          <a:xfrm>
            <a:off x="3886200" y="254002"/>
            <a:ext cx="1619246" cy="64135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CC66"/>
                </a:solidFill>
                <a:uFillTx/>
                <a:latin typeface="Times New Roman" pitchFamily="18"/>
              </a:rPr>
              <a:t>Drug B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4740277" y="1352553"/>
            <a:ext cx="912808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sleep</a:t>
            </a:r>
          </a:p>
        </p:txBody>
      </p:sp>
      <p:sp>
        <p:nvSpPr>
          <p:cNvPr id="12" name="Text Box 10"/>
          <p:cNvSpPr txBox="1"/>
          <p:nvPr/>
        </p:nvSpPr>
        <p:spPr>
          <a:xfrm>
            <a:off x="6950070" y="1657350"/>
            <a:ext cx="952503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death</a:t>
            </a:r>
          </a:p>
        </p:txBody>
      </p:sp>
      <p:sp>
        <p:nvSpPr>
          <p:cNvPr id="13" name="Line 11"/>
          <p:cNvSpPr/>
          <p:nvPr/>
        </p:nvSpPr>
        <p:spPr>
          <a:xfrm>
            <a:off x="3063870" y="3181353"/>
            <a:ext cx="228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4" name="Line 12"/>
          <p:cNvSpPr/>
          <p:nvPr/>
        </p:nvSpPr>
        <p:spPr>
          <a:xfrm>
            <a:off x="2987673" y="1504946"/>
            <a:ext cx="3047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5" name="Text Box 13"/>
          <p:cNvSpPr txBox="1"/>
          <p:nvPr/>
        </p:nvSpPr>
        <p:spPr>
          <a:xfrm>
            <a:off x="2286000" y="1190621"/>
            <a:ext cx="717547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100</a:t>
            </a:r>
          </a:p>
        </p:txBody>
      </p:sp>
      <p:sp>
        <p:nvSpPr>
          <p:cNvPr id="16" name="Text Box 14"/>
          <p:cNvSpPr txBox="1"/>
          <p:nvPr/>
        </p:nvSpPr>
        <p:spPr>
          <a:xfrm>
            <a:off x="2438403" y="2895603"/>
            <a:ext cx="539752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50</a:t>
            </a:r>
          </a:p>
        </p:txBody>
      </p:sp>
      <p:sp>
        <p:nvSpPr>
          <p:cNvPr id="17" name="Line 15"/>
          <p:cNvSpPr/>
          <p:nvPr/>
        </p:nvSpPr>
        <p:spPr>
          <a:xfrm>
            <a:off x="3140077" y="3181353"/>
            <a:ext cx="381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8" name="Line 16"/>
          <p:cNvSpPr/>
          <p:nvPr/>
        </p:nvSpPr>
        <p:spPr>
          <a:xfrm>
            <a:off x="4511677" y="3181353"/>
            <a:ext cx="0" cy="1904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590796" y="4724403"/>
            <a:ext cx="361946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0</a:t>
            </a:r>
          </a:p>
        </p:txBody>
      </p:sp>
      <p:sp>
        <p:nvSpPr>
          <p:cNvPr id="20" name="Line 19"/>
          <p:cNvSpPr/>
          <p:nvPr/>
        </p:nvSpPr>
        <p:spPr>
          <a:xfrm>
            <a:off x="6950070" y="3181353"/>
            <a:ext cx="0" cy="1904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FFFCC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4022729" y="5095878"/>
            <a:ext cx="1014417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ED50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476996" y="5130798"/>
            <a:ext cx="1014417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LD50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81003" y="2819396"/>
            <a:ext cx="1881185" cy="94614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Percent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Responding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F4A2-0BB7-4BFA-AA4C-BECE7ACC39EA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724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66FF33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e)  Margin of safety</a:t>
            </a:r>
            <a:endParaRPr kumimoji="0" lang="en-US" sz="3600" b="1" i="1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rgbClr val="66FF33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228600" y="1143000"/>
            <a:ext cx="8763000" cy="5181599"/>
          </a:xfrm>
          <a:prstGeom prst="rect">
            <a:avLst/>
          </a:prstGeom>
          <a:noFill/>
          <a:ln w="9528">
            <a:noFill/>
            <a:prstDash val="solid"/>
            <a:miter/>
          </a:ln>
        </p:spPr>
        <p:txBody>
          <a:bodyPr/>
          <a:lstStyle/>
          <a:p>
            <a:pPr marL="320040" marR="0" lvl="0" indent="-32004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Ratio of LD </a:t>
            </a:r>
            <a:r>
              <a:rPr kumimoji="0" lang="en-US" sz="3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0.1  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/ ED </a:t>
            </a:r>
            <a:r>
              <a:rPr kumimoji="0" lang="en-US" sz="3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99.9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LD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0.1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Minimum lethal dose for 0.1 % of population; ED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99.9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%= Minimum effective dose for 99.9 % of population</a:t>
            </a:r>
          </a:p>
          <a:p>
            <a:pPr marL="320040" lvl="0" indent="-32004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000" dirty="0" smtClean="0"/>
              <a:t>[</a:t>
            </a:r>
            <a:r>
              <a:rPr lang="en-US" sz="2000" dirty="0" smtClean="0"/>
              <a:t>An index of a drug's effectiveness and safety. It is calculated as the amount of drug that is lethal to 1% of animals (LD1) divided by the amount of drug that causes a beneficial effect in 99% of the animals (ED99) ]</a:t>
            </a:r>
          </a:p>
          <a:p>
            <a:pPr marL="320040" lvl="0" indent="-32004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en-US" sz="2400" b="1" i="1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Bullpen 3D" pitchFamily="2" charset="0"/>
              <a:ea typeface="Batang" pitchFamily="18" charset="-127"/>
            </a:endParaRPr>
          </a:p>
          <a:p>
            <a:pPr marL="320040" lvl="0" indent="-32004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sz="24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ullpen 3D" pitchFamily="2" charset="0"/>
                <a:ea typeface="Batang" pitchFamily="18" charset="-127"/>
              </a:rPr>
              <a:t>OR   Simply</a:t>
            </a:r>
          </a:p>
          <a:p>
            <a:pPr marL="320040" lvl="0" indent="-32004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600" dirty="0" smtClean="0"/>
              <a:t>(</a:t>
            </a:r>
            <a:r>
              <a:rPr lang="en-US" sz="2400" dirty="0" smtClean="0">
                <a:latin typeface="CG Times" pitchFamily="18" charset="0"/>
              </a:rPr>
              <a:t>The amount between a therapeutic dose and a lethal dose of a drug. Also </a:t>
            </a:r>
            <a:r>
              <a:rPr lang="en-US" sz="2400" b="1" i="1" dirty="0" smtClean="0">
                <a:solidFill>
                  <a:srgbClr val="66FF33"/>
                </a:solidFill>
                <a:latin typeface="CG Times" pitchFamily="18" charset="0"/>
              </a:rPr>
              <a:t>“ Therapeutic Window)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CG Times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172200" cy="838200"/>
          </a:xfrm>
          <a:solidFill>
            <a:srgbClr val="0070C0"/>
          </a:solidFill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rgbClr val="66FF33"/>
                </a:solidFill>
              </a:rPr>
              <a:t>Summary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F90-FDF5-42B7-B207-40B8464856D0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257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05000"/>
            <a:ext cx="8610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The interaction between drug and receptor can be described 	mathematically and graphically</a:t>
            </a: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Agonists have both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affinity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k</a:t>
            </a:r>
            <a:r>
              <a:rPr lang="en-US" sz="2800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) and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intrinsic activity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/>
              </a:rPr>
              <a:t>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)</a:t>
            </a: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Antagonists have affinity only but not the Efficacy.</a:t>
            </a:r>
          </a:p>
          <a:p>
            <a:pPr lvl="3" defTabSz="761996" hangingPunct="0">
              <a:spcBef>
                <a:spcPts val="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</a:t>
            </a:r>
          </a:p>
          <a:p>
            <a:pPr lvl="0" defTabSz="761996" hangingPunct="0">
              <a:spcBef>
                <a:spcPts val="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i="1" dirty="0" smtClean="0">
              <a:solidFill>
                <a:schemeClr val="bg1"/>
              </a:solidFill>
              <a:latin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1425-C77C-486A-AE80-6556DB5D4E52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05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4582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Antagonists can be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competitive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or</a:t>
            </a:r>
          </a:p>
          <a:p>
            <a:pPr lvl="0" defTabSz="761996" hangingPunct="0">
              <a:spcBef>
                <a:spcPts val="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non-competitive </a:t>
            </a: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 when mixed with agonists</a:t>
            </a: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Agonists </a:t>
            </a:r>
            <a:r>
              <a:rPr lang="en-US" sz="28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desensitize </a:t>
            </a: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receptors.</a:t>
            </a: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  <a:p>
            <a:pPr lvl="0" defTabSz="761996" hangingPunct="0">
              <a:spcBef>
                <a:spcPts val="3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Antagonists </a:t>
            </a:r>
            <a:r>
              <a:rPr lang="en-US" sz="28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sensitize </a:t>
            </a: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</a:rPr>
              <a:t>receptors.</a:t>
            </a:r>
            <a:endParaRPr lang="en-US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57200"/>
            <a:ext cx="31242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perspectiveHeroicExtremeRightFacing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 Cont: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C02E-6E4D-41BB-A5B3-867B6449BEDC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572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609600" y="304800"/>
            <a:ext cx="8229600" cy="838203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6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Structure-Activity Relationship</a:t>
            </a:r>
            <a:endParaRPr kumimoji="0" lang="en-US" sz="36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rgbClr val="FFFF6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152403" y="1143000"/>
            <a:ext cx="8762996" cy="5486399"/>
          </a:xfrm>
          <a:prstGeom prst="rect">
            <a:avLst/>
          </a:prstGeom>
          <a:ln w="12701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3" marR="0" lvl="0" indent="-609603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G Times" pitchFamily="18" charset="0"/>
              </a:rPr>
              <a:t>Study of chemical structure of drug and its relationship with its pharmacological action</a:t>
            </a: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v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G Times" pitchFamily="18" charset="0"/>
            </a:endParaRP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latin typeface="CG Times" pitchFamily="18" charset="0"/>
              </a:rPr>
              <a:t>	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Both affinity &amp; efficacy of drug are determined by its chemical structure</a:t>
            </a: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	</a:t>
            </a: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dirty="0" smtClean="0">
                <a:latin typeface="CG Times" pitchFamily="18" charset="0"/>
              </a:rPr>
              <a:t>	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Minor change in drug molecule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 major change in pharmacological property</a:t>
            </a: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								</a:t>
            </a: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	cont.			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3" marR="0" lvl="0" indent="-60960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3600" y="4495800"/>
            <a:ext cx="2286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Steriochemistry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Study of how molecules are structured in 3 dimensions.</a:t>
            </a:r>
            <a:br>
              <a:rPr lang="en-US" dirty="0" smtClean="0"/>
            </a:br>
            <a:endParaRPr lang="en-US" dirty="0" smtClean="0"/>
          </a:p>
          <a:p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Chirality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A subset of stereochemistry, a </a:t>
            </a:r>
            <a:r>
              <a:rPr lang="en-US" dirty="0" err="1" smtClean="0"/>
              <a:t>chiral</a:t>
            </a:r>
            <a:r>
              <a:rPr lang="en-US" dirty="0" smtClean="0"/>
              <a:t> molecule has a carbon center with unique tetrahedral bonding.</a:t>
            </a:r>
            <a:br>
              <a:rPr lang="en-US" dirty="0" smtClean="0"/>
            </a:br>
            <a:endParaRPr lang="en-US" dirty="0" smtClean="0"/>
          </a:p>
          <a:p>
            <a:endParaRPr lang="en-US" sz="41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1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Enantiomer</a:t>
            </a:r>
            <a:endParaRPr lang="en-US" sz="4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Substances of opposite shape that are mirror images of each other. </a:t>
            </a:r>
            <a:r>
              <a:rPr lang="en-US" i="1" dirty="0" err="1" smtClean="0"/>
              <a:t>Enantiomers</a:t>
            </a:r>
            <a:r>
              <a:rPr lang="en-US" i="1" dirty="0" smtClean="0"/>
              <a:t> are designated as being </a:t>
            </a:r>
            <a:r>
              <a:rPr lang="en-US" i="1" dirty="0" err="1" smtClean="0"/>
              <a:t>dextro</a:t>
            </a:r>
            <a:r>
              <a:rPr lang="en-US" i="1" dirty="0" smtClean="0"/>
              <a:t> (d) or </a:t>
            </a:r>
            <a:r>
              <a:rPr lang="en-US" i="1" dirty="0" err="1" smtClean="0"/>
              <a:t>levo</a:t>
            </a:r>
            <a:r>
              <a:rPr lang="en-US" i="1" dirty="0" smtClean="0"/>
              <a:t> (l) based on the direction they rotate polarized light in solution.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157-9B3F-4420-A443-6FEB5BCA5448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114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1866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157-9B3F-4420-A443-6FEB5BCA5448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800600" cy="365125"/>
          </a:xfrm>
        </p:spPr>
        <p:txBody>
          <a:bodyPr/>
          <a:lstStyle/>
          <a:p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571500"/>
            <a:ext cx="5895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err="1" smtClean="0"/>
              <a:t>Racemic</a:t>
            </a:r>
            <a:r>
              <a:rPr lang="en-US" dirty="0" smtClean="0"/>
              <a:t>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/>
          <a:lstStyle/>
          <a:p>
            <a:r>
              <a:rPr lang="en-US" dirty="0" smtClean="0"/>
              <a:t>In chemistry, a </a:t>
            </a:r>
            <a:r>
              <a:rPr lang="en-US" dirty="0" err="1" smtClean="0"/>
              <a:t>racemic</a:t>
            </a:r>
            <a:r>
              <a:rPr lang="en-US" dirty="0" smtClean="0"/>
              <a:t> mixture, or </a:t>
            </a:r>
            <a:r>
              <a:rPr lang="en-US" dirty="0" err="1" smtClean="0"/>
              <a:t>racemate</a:t>
            </a:r>
            <a:r>
              <a:rPr lang="en-US" dirty="0" smtClean="0"/>
              <a:t> , is one that has equal amounts of left- and right-handed </a:t>
            </a:r>
            <a:r>
              <a:rPr lang="en-US" dirty="0" err="1" smtClean="0"/>
              <a:t>enantiomers</a:t>
            </a:r>
            <a:r>
              <a:rPr lang="en-US" dirty="0" smtClean="0"/>
              <a:t> of a </a:t>
            </a:r>
            <a:r>
              <a:rPr lang="en-US" dirty="0" err="1" smtClean="0"/>
              <a:t>chiral</a:t>
            </a:r>
            <a:r>
              <a:rPr lang="en-US" dirty="0" smtClean="0"/>
              <a:t> molecule. </a:t>
            </a:r>
          </a:p>
          <a:p>
            <a:endParaRPr lang="en-US" dirty="0" smtClean="0"/>
          </a:p>
          <a:p>
            <a:r>
              <a:rPr lang="en-US" dirty="0" smtClean="0"/>
              <a:t>The first known </a:t>
            </a:r>
            <a:r>
              <a:rPr lang="en-US" dirty="0" err="1" smtClean="0"/>
              <a:t>racemic</a:t>
            </a:r>
            <a:r>
              <a:rPr lang="en-US" dirty="0" smtClean="0"/>
              <a:t> mixture was "</a:t>
            </a:r>
            <a:r>
              <a:rPr lang="en-US" dirty="0" err="1" smtClean="0"/>
              <a:t>racemic</a:t>
            </a:r>
            <a:r>
              <a:rPr lang="en-US" dirty="0" smtClean="0"/>
              <a:t> acid", which Louis Pasteur found to be a mixture of </a:t>
            </a:r>
            <a:r>
              <a:rPr lang="en-US" i="1" dirty="0" smtClean="0">
                <a:solidFill>
                  <a:srgbClr val="FFFF00"/>
                </a:solidFill>
              </a:rPr>
              <a:t>the two </a:t>
            </a:r>
            <a:r>
              <a:rPr lang="en-US" i="1" dirty="0" err="1" smtClean="0">
                <a:solidFill>
                  <a:srgbClr val="FFFF00"/>
                </a:solidFill>
              </a:rPr>
              <a:t>enantiomeric</a:t>
            </a:r>
            <a:r>
              <a:rPr lang="en-US" i="1" dirty="0" smtClean="0">
                <a:solidFill>
                  <a:srgbClr val="FFFF00"/>
                </a:solidFill>
              </a:rPr>
              <a:t> isomers </a:t>
            </a:r>
            <a:r>
              <a:rPr lang="en-US" dirty="0" smtClean="0"/>
              <a:t>of tartaric acid.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9460-FDBE-40DF-9695-808F0F7CD90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/>
          <a:p>
            <a:r>
              <a:rPr lang="en-US" sz="3600" dirty="0" err="1" smtClean="0"/>
              <a:t>Enantiopure</a:t>
            </a:r>
            <a:r>
              <a:rPr lang="en-US" sz="3600" dirty="0" smtClean="0"/>
              <a:t> Drugs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Owing to this discovery, drugs composed of only 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enantiomer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enantiopure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developed to enhance the pharmacological efficacy and sometimes do away with some side effects.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example of this kind of drug is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eszopiclone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which is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enantiopure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therefore is given in doses that are exactly 1/2 of the older,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racemic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mixture called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zopiclone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case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eszopiclone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- </a:t>
            </a:r>
            <a:r>
              <a:rPr lang="en-US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enantiomer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responsible for all the desired effects, though the other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enantiomer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seems to be inactive; while an individual must take 2 mg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zopiclone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get the same therapeutic benefit as they would receive from 1 mg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eszopiclone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that appears to be the only difference between the two drugs.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9460-FDBE-40DF-9695-808F0F7CD90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953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05B7-84A6-4A25-9A13-0F010545F673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172200"/>
            <a:ext cx="4343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304800" y="990600"/>
            <a:ext cx="8534400" cy="5257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+ R		  DR Complex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Affinity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800" dirty="0" smtClean="0"/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measure of propensity of a drug to bind receptor; (the attractiveness of drug and receptor)</a:t>
            </a:r>
          </a:p>
          <a:p>
            <a:pPr marL="63093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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3093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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Covalent bonds are stable and essentially irreversible</a:t>
            </a:r>
          </a:p>
          <a:p>
            <a:pPr marL="63093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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3093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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Electrostatic bonds may be strong or weak, but are usually reversible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 txBox="1">
            <a:spLocks/>
          </p:cNvSpPr>
          <p:nvPr/>
        </p:nvSpPr>
        <p:spPr>
          <a:xfrm>
            <a:off x="685800" y="228600"/>
            <a:ext cx="7772400" cy="9905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Drug - Receptor Binding</a:t>
            </a:r>
            <a:endParaRPr kumimoji="0" lang="en-US" sz="4800" b="1" i="0" u="sng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Line 5"/>
          <p:cNvSpPr/>
          <p:nvPr/>
        </p:nvSpPr>
        <p:spPr>
          <a:xfrm>
            <a:off x="3581403" y="1752600"/>
            <a:ext cx="9905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CC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3505200" y="2057400"/>
            <a:ext cx="1330323" cy="519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itchFamily="18"/>
              </a:rPr>
              <a:t>Affinity</a:t>
            </a:r>
          </a:p>
        </p:txBody>
      </p:sp>
      <p:sp>
        <p:nvSpPr>
          <p:cNvPr id="18" name="Line 12"/>
          <p:cNvSpPr/>
          <p:nvPr/>
        </p:nvSpPr>
        <p:spPr>
          <a:xfrm flipH="1">
            <a:off x="3657600" y="1905000"/>
            <a:ext cx="8382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FFFCC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A1B-35E1-4740-933B-44F8BF739320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343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0" y="990600"/>
            <a:ext cx="9144000" cy="5597523"/>
          </a:xfrm>
          <a:prstGeom prst="rect">
            <a:avLst/>
          </a:prstGeom>
        </p:spPr>
        <p:txBody>
          <a:bodyPr/>
          <a:lstStyle/>
          <a:p>
            <a:pPr marL="609603" marR="0" lvl="0" indent="-60960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Synthesis of</a:t>
            </a:r>
          </a:p>
          <a:p>
            <a:pPr marL="609603" marR="0" lvl="0" indent="-609603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Valuable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therapeutic agent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parent compound</a:t>
            </a:r>
          </a:p>
          <a:p>
            <a:pPr marL="609603" marR="0" lvl="0" indent="-609603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Drug with wide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margin of safety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609603" marR="0" lvl="0" indent="-609603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Drug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ngdings" pitchFamily="2"/>
                <a:ea typeface="+mn-ea"/>
                <a:cs typeface="+mn-cs"/>
              </a:rPr>
              <a:t>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selectivity for tissues/ Receptors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3" marR="0" lvl="0" indent="-609603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3" marR="0" lvl="0" indent="-609603" algn="just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rgbClr val="CC330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Useful therapeutic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antagonist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 hormone or   	neurotransmitter</a:t>
            </a:r>
          </a:p>
          <a:p>
            <a:pPr marL="609603" marR="0" lvl="0" indent="-609603" algn="just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rgbClr val="CC330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Improvement of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property</a:t>
            </a:r>
          </a:p>
          <a:p>
            <a:pPr marL="609603" marR="0" lvl="0" indent="-609603" algn="just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rgbClr val="CC330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Drug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designing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identification of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receptors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size, 	shape, position, orientation of charged groups or H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	bond donors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8610600" cy="4862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609603" lvl="0" indent="-609603" algn="ctr">
              <a:lnSpc>
                <a:spcPct val="80000"/>
              </a:lnSpc>
              <a:spcBef>
                <a:spcPts val="900"/>
              </a:spcBef>
              <a:buClr>
                <a:schemeClr val="accent1"/>
              </a:buClr>
              <a:buSzPct val="70000"/>
              <a:defRPr/>
            </a:pPr>
            <a:r>
              <a:rPr lang="en-US" sz="3200" b="1" i="1" dirty="0" smtClean="0">
                <a:solidFill>
                  <a:srgbClr val="FFFF66"/>
                </a:solidFill>
              </a:rPr>
              <a:t>Significance of structure-activity relationship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E0C7-C28C-4150-9019-DCFDE65B944F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152400" y="304800"/>
            <a:ext cx="8763000" cy="582612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469901" marR="0" lvl="0" indent="-469901" algn="just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660000"/>
              </a:buClr>
              <a:buSzPts val="1960"/>
              <a:buFont typeface="Wingdings" pitchFamily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Improved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affinity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 and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selectivity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for receptors</a:t>
            </a:r>
          </a:p>
          <a:p>
            <a:pPr marL="469901" marR="0" lvl="0" indent="-469901" algn="just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None/>
              <a:tabLst/>
              <a:defRPr/>
            </a:pPr>
            <a:r>
              <a:rPr lang="en-US" sz="2800" kern="0" dirty="0" smtClean="0">
                <a:latin typeface="Times New Roman"/>
              </a:rPr>
              <a:t>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.g;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Chlorpromazine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(antipsychotic)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/>
              </a:rPr>
              <a:t>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trifluoperazine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marL="469901" lvl="0" indent="-469901">
              <a:lnSpc>
                <a:spcPct val="150000"/>
              </a:lnSpc>
              <a:spcBef>
                <a:spcPts val="700"/>
              </a:spcBef>
              <a:buClr>
                <a:srgbClr val="660000"/>
              </a:buClr>
              <a:buSzPts val="1960"/>
              <a:buBlip>
                <a:blip r:embed="rId2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Procaine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lang="en-US" sz="2000" kern="0" dirty="0" smtClean="0">
                <a:latin typeface="Times New Roman"/>
              </a:rPr>
              <a:t>(resistant to hydrolysis)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/>
              </a:rPr>
              <a:t>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procainamide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lang="en-US" sz="2000" kern="0" dirty="0" smtClean="0">
                <a:latin typeface="Times New Roman"/>
              </a:rPr>
              <a:t>(</a:t>
            </a:r>
            <a:r>
              <a:rPr lang="en-US" sz="2000" kern="0" dirty="0" err="1" smtClean="0">
                <a:latin typeface="Times New Roman"/>
              </a:rPr>
              <a:t>antiarrhythmic</a:t>
            </a:r>
            <a:r>
              <a:rPr lang="en-US" sz="2000" kern="0" dirty="0" smtClean="0">
                <a:latin typeface="Times New Roman"/>
              </a:rPr>
              <a:t>)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marL="469901" marR="0" lvl="0" indent="-469901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660000"/>
              </a:buClr>
              <a:buSzPts val="1960"/>
              <a:buFont typeface="Wingdings" pitchFamily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Benzylpencillin</a:t>
            </a:r>
            <a:r>
              <a:rPr lang="en-US" sz="2800" kern="0" dirty="0" smtClean="0">
                <a:latin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(antibiotic)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/>
              </a:rPr>
              <a:t>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phenoxymthylpencillin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,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ampicillin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,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amoxycillin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(resistant to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HCl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)</a:t>
            </a:r>
          </a:p>
          <a:p>
            <a:pPr marL="469901" marR="0" lvl="0" indent="-469901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660000"/>
              </a:buClr>
              <a:buSzPts val="1960"/>
              <a:buFont typeface="Wingdings" pitchFamily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Atropine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mydriatic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/>
              </a:rPr>
              <a:t>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</a:rPr>
              <a:t>Homatropine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(less lasting effect)</a:t>
            </a:r>
          </a:p>
          <a:p>
            <a:pPr marL="469901" marR="0" lvl="0" indent="-469901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o"/>
              <a:tabLst/>
              <a:defRPr/>
            </a:pPr>
            <a:r>
              <a:rPr lang="en-US" sz="2400" kern="0" dirty="0" smtClean="0">
                <a:latin typeface="Times New Roman"/>
              </a:rPr>
              <a:t>L- isomer of adrenaline is more potent than its D-Isomer.</a:t>
            </a:r>
          </a:p>
          <a:p>
            <a:pPr marL="469901" marR="0" lvl="0" indent="-469901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660000"/>
              </a:buClr>
              <a:buSzPct val="70000"/>
              <a:buFont typeface="Wingdings" pitchFamily="2"/>
              <a:buChar char="o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60A5-9DA5-418A-929C-7A623141CCC5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7244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057400"/>
            <a:ext cx="62484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isometricOffAxis2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032-57BB-491F-AEE1-563C38C49067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B89-A5F5-457A-97B1-6DF76661373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D185-0F60-4A50-90FF-8261B8D35AF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7F76-4A34-48C8-A0DE-8982940567D5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D9B-5F12-418A-8438-A25BC5D955B6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1827-FBAF-43EF-8153-3BACF4EF9F9E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26"/>
          <p:cNvSpPr txBox="1">
            <a:spLocks/>
          </p:cNvSpPr>
          <p:nvPr/>
        </p:nvSpPr>
        <p:spPr>
          <a:xfrm>
            <a:off x="457200" y="381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0" tIns="46040" rIns="92070" bIns="46040" anchor="b" anchorCtr="0" compatLnSpc="1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Drug Receptor Interaction</a:t>
            </a:r>
          </a:p>
        </p:txBody>
      </p:sp>
      <p:sp>
        <p:nvSpPr>
          <p:cNvPr id="12" name="Rectangle 1027"/>
          <p:cNvSpPr txBox="1">
            <a:spLocks/>
          </p:cNvSpPr>
          <p:nvPr/>
        </p:nvSpPr>
        <p:spPr>
          <a:xfrm>
            <a:off x="685800" y="22860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0" tIns="46040" rIns="92070" bIns="46040" anchor="t" anchorCtr="0" compatLnSpc="1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Efficacy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(or Intrinsic Activity)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	Ability of a  bound drug  to change the receptor in a way that produces an effect; some drugs possess affinity but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NOT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efficacy</a:t>
            </a:r>
          </a:p>
        </p:txBody>
      </p:sp>
      <p:sp>
        <p:nvSpPr>
          <p:cNvPr id="13" name="Text Box 1029"/>
          <p:cNvSpPr txBox="1"/>
          <p:nvPr/>
        </p:nvSpPr>
        <p:spPr>
          <a:xfrm>
            <a:off x="1295400" y="1600200"/>
            <a:ext cx="2172390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itchFamily="18"/>
              </a:rPr>
              <a:t>DR </a:t>
            </a:r>
            <a:r>
              <a:rPr lang="en-US" sz="2800" b="0" i="0" u="none" strike="noStrike" kern="1200" cap="none" spc="0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itchFamily="18"/>
              </a:rPr>
              <a:t>Complex</a:t>
            </a:r>
          </a:p>
        </p:txBody>
      </p:sp>
      <p:sp>
        <p:nvSpPr>
          <p:cNvPr id="14" name="Text Box 1030"/>
          <p:cNvSpPr txBox="1"/>
          <p:nvPr/>
        </p:nvSpPr>
        <p:spPr>
          <a:xfrm>
            <a:off x="5486400" y="1600200"/>
            <a:ext cx="105503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itchFamily="18"/>
              </a:rPr>
              <a:t>Effect</a:t>
            </a:r>
          </a:p>
        </p:txBody>
      </p:sp>
      <p:sp>
        <p:nvSpPr>
          <p:cNvPr id="15" name="Line 1032"/>
          <p:cNvSpPr/>
          <p:nvPr/>
        </p:nvSpPr>
        <p:spPr>
          <a:xfrm>
            <a:off x="3810000" y="1905000"/>
            <a:ext cx="12954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FFFCC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CC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5681-C63F-41FF-BCCD-C8A3537D6F6F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958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0" tIns="46040" rIns="92070" bIns="46040" anchor="b" anchorCtr="0" compatLnSpc="1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Drug-Receptor </a:t>
            </a:r>
            <a:r>
              <a:rPr lang="en-CA" sz="3600" b="1" i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</a:t>
            </a:r>
            <a:r>
              <a:rPr kumimoji="0" lang="en-CA" sz="36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nteraction</a:t>
            </a:r>
            <a:endParaRPr kumimoji="0" lang="en-CA" sz="3600" b="1" i="1" u="sng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228600" y="1219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0" tIns="46040" rIns="92070" bIns="46040" anchor="t" anchorCtr="0" compatLnSpc="1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At equilibrium: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[D] x [R] x k</a:t>
            </a:r>
            <a:r>
              <a:rPr kumimoji="0" lang="en-CA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1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= [DR] x k</a:t>
            </a:r>
            <a:r>
              <a:rPr lang="en-CA" sz="3200" kern="0" baseline="-25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</a:t>
            </a:r>
            <a:endParaRPr kumimoji="0" lang="en-CA" sz="3200" b="0" i="0" u="none" strike="noStrike" kern="0" cap="none" spc="0" normalizeH="0" baseline="-2500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so that: 	[DR]      </a:t>
            </a:r>
            <a:r>
              <a:rPr kumimoji="0" lang="en-CA" sz="3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=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	k</a:t>
            </a:r>
            <a:r>
              <a:rPr kumimoji="0" lang="en-CA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1</a:t>
            </a:r>
          </a:p>
          <a:p>
            <a:pPr marL="342900" lvl="0" indent="-342900" hangingPunct="0">
              <a:spcBef>
                <a:spcPts val="800"/>
              </a:spcBef>
              <a:buClr>
                <a:srgbClr val="FFCC66"/>
              </a:buClr>
              <a:buSzPct val="100000"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			[D] [R]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  </a:t>
            </a:r>
            <a:r>
              <a:rPr lang="en-CA" sz="3200" kern="0" baseline="-25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=   </a:t>
            </a:r>
            <a:r>
              <a:rPr kumimoji="0" lang="en-CA" sz="3200" b="0" i="0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k</a:t>
            </a:r>
            <a:r>
              <a:rPr lang="en-CA" sz="3200" kern="0" baseline="-25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</a:t>
            </a:r>
            <a:endParaRPr kumimoji="0" lang="en-CA" sz="3200" b="0" i="0" strike="noStrike" kern="0" cap="none" spc="0" normalizeH="0" baseline="-2500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-2500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ct val="100000"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191000"/>
            <a:ext cx="4203704" cy="1011179"/>
          </a:xfrm>
          <a:prstGeom prst="rect">
            <a:avLst/>
          </a:prstGeom>
          <a:noFill/>
          <a:ln w="12701">
            <a:solidFill>
              <a:schemeClr val="tx2">
                <a:lumMod val="75000"/>
              </a:schemeClr>
            </a:solidFill>
            <a:prstDash val="solid"/>
            <a:miter/>
          </a:ln>
        </p:spPr>
        <p:txBody>
          <a:bodyPr vert="horz" wrap="square" lIns="92070" tIns="46040" rIns="92070" bIns="46040" anchor="t" anchorCtr="0" compatLnSpc="1">
            <a:spAutoFit/>
          </a:bodyPr>
          <a:lstStyle/>
          <a:p>
            <a:pPr marL="0" marR="0" lvl="0" indent="0" algn="l" defTabSz="761996" rtl="0" fontAlgn="auto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k</a:t>
            </a:r>
            <a:r>
              <a:rPr lang="en-CA" sz="2400" b="0" i="0" u="none" strike="noStrike" kern="1200" cap="none" spc="0" baseline="-25000" dirty="0" smtClean="0">
                <a:solidFill>
                  <a:srgbClr val="FFFFCC"/>
                </a:solidFill>
                <a:uFillTx/>
                <a:latin typeface="Times New Roman" pitchFamily="18"/>
              </a:rPr>
              <a:t>1</a:t>
            </a: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/k</a:t>
            </a:r>
            <a:r>
              <a:rPr lang="en-CA" sz="2400" baseline="-25000" dirty="0" smtClean="0">
                <a:solidFill>
                  <a:srgbClr val="FFFFCC"/>
                </a:solidFill>
                <a:latin typeface="Times New Roman" pitchFamily="18"/>
              </a:rPr>
              <a:t>2</a:t>
            </a: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 </a:t>
            </a:r>
            <a:r>
              <a:rPr lang="en-CA" sz="2400" b="0" i="0" u="none" strike="noStrike" kern="1200" cap="none" spc="0" baseline="0" dirty="0">
                <a:solidFill>
                  <a:srgbClr val="FFFFCC"/>
                </a:solidFill>
                <a:uFillTx/>
                <a:latin typeface="Times New Roman" pitchFamily="18"/>
              </a:rPr>
              <a:t>= </a:t>
            </a: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Affinity constant</a:t>
            </a:r>
            <a:r>
              <a:rPr lang="en-CA" sz="2400" b="0" i="0" u="none" strike="noStrike" kern="1200" cap="none" spc="0" dirty="0" smtClean="0">
                <a:solidFill>
                  <a:srgbClr val="FFFFCC"/>
                </a:solidFill>
                <a:uFillTx/>
                <a:latin typeface="Times New Roman" pitchFamily="18"/>
              </a:rPr>
              <a:t> (</a:t>
            </a:r>
            <a:r>
              <a:rPr lang="el-GR" sz="2400" b="0" i="0" u="none" strike="noStrike" kern="1200" cap="none" spc="0" dirty="0" smtClean="0">
                <a:solidFill>
                  <a:srgbClr val="FFFFCC"/>
                </a:solidFill>
                <a:uFillTx/>
                <a:latin typeface="Times New Roman" pitchFamily="18"/>
              </a:rPr>
              <a:t>α</a:t>
            </a:r>
            <a:r>
              <a:rPr lang="en-US" sz="2400" b="0" i="0" u="none" strike="noStrike" kern="1200" cap="none" spc="0" dirty="0" smtClean="0">
                <a:solidFill>
                  <a:srgbClr val="FFFFCC"/>
                </a:solidFill>
                <a:uFillTx/>
                <a:latin typeface="Times New Roman" pitchFamily="18"/>
              </a:rPr>
              <a:t>)</a:t>
            </a:r>
            <a:endParaRPr lang="en-CA" sz="2400" b="0" i="0" u="none" strike="noStrike" kern="1200" cap="none" spc="0" baseline="0" dirty="0">
              <a:solidFill>
                <a:srgbClr val="FFFFCC"/>
              </a:solidFill>
              <a:uFillTx/>
              <a:latin typeface="Times New Roman" pitchFamily="18"/>
            </a:endParaRPr>
          </a:p>
          <a:p>
            <a:pPr marL="0" marR="0" lvl="0" indent="0" algn="l" defTabSz="761996" rtl="0" fontAlgn="auto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K</a:t>
            </a:r>
            <a:r>
              <a:rPr lang="en-CA" sz="2400" b="0" i="0" u="none" strike="noStrike" kern="1200" cap="none" spc="0" baseline="-25000" dirty="0" smtClean="0">
                <a:solidFill>
                  <a:srgbClr val="FFFFCC"/>
                </a:solidFill>
                <a:uFillTx/>
                <a:latin typeface="Times New Roman" pitchFamily="18"/>
              </a:rPr>
              <a:t>2</a:t>
            </a:r>
            <a:r>
              <a:rPr lang="en-CA" sz="2400" b="0" i="0" u="none" strike="noStrike" kern="1200" cap="none" spc="0" dirty="0" smtClean="0">
                <a:solidFill>
                  <a:srgbClr val="FFFFCC"/>
                </a:solidFill>
                <a:uFillTx/>
                <a:latin typeface="Times New Roman" pitchFamily="18"/>
              </a:rPr>
              <a:t> </a:t>
            </a: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/k</a:t>
            </a:r>
            <a:r>
              <a:rPr lang="en-CA" sz="2400" b="0" i="0" u="none" strike="noStrike" kern="1200" cap="none" spc="0" baseline="-25000" dirty="0" smtClean="0">
                <a:solidFill>
                  <a:srgbClr val="FFFFCC"/>
                </a:solidFill>
                <a:uFillTx/>
                <a:latin typeface="Times New Roman" pitchFamily="18"/>
              </a:rPr>
              <a:t>1</a:t>
            </a: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 </a:t>
            </a:r>
            <a:r>
              <a:rPr lang="en-CA" sz="2400" b="0" i="0" u="none" strike="noStrike" kern="1200" cap="none" spc="0" baseline="0" dirty="0">
                <a:solidFill>
                  <a:srgbClr val="FFFFCC"/>
                </a:solidFill>
                <a:uFillTx/>
                <a:latin typeface="Times New Roman" pitchFamily="18"/>
              </a:rPr>
              <a:t>= </a:t>
            </a:r>
            <a:r>
              <a:rPr lang="en-CA" sz="2400" b="0" i="0" u="none" strike="noStrike" kern="1200" cap="none" spc="0" baseline="0" dirty="0" smtClean="0">
                <a:solidFill>
                  <a:srgbClr val="FFFFCC"/>
                </a:solidFill>
                <a:uFillTx/>
                <a:latin typeface="Times New Roman" pitchFamily="18"/>
              </a:rPr>
              <a:t>Dissociation const</a:t>
            </a:r>
            <a:r>
              <a:rPr lang="en-CA" sz="2400" b="0" i="0" u="none" strike="noStrike" kern="1200" cap="none" spc="0" baseline="0" dirty="0">
                <a:solidFill>
                  <a:srgbClr val="FFFFCC"/>
                </a:solidFill>
                <a:uFillTx/>
                <a:latin typeface="Times New Roman" pitchFamily="18"/>
              </a:rPr>
              <a:t>.(</a:t>
            </a:r>
            <a:r>
              <a:rPr lang="en-CA" sz="2400" b="0" i="0" u="none" strike="noStrike" kern="1200" cap="none" spc="0" baseline="0" dirty="0" err="1">
                <a:solidFill>
                  <a:srgbClr val="FFFFCC"/>
                </a:solidFill>
                <a:uFillTx/>
                <a:latin typeface="Times New Roman" pitchFamily="18"/>
              </a:rPr>
              <a:t>k</a:t>
            </a:r>
            <a:r>
              <a:rPr lang="en-CA" sz="2400" b="0" i="0" u="none" strike="noStrike" kern="1200" cap="none" spc="0" baseline="-25000" dirty="0" err="1">
                <a:solidFill>
                  <a:srgbClr val="FFFFCC"/>
                </a:solidFill>
                <a:uFillTx/>
                <a:latin typeface="Times New Roman" pitchFamily="18"/>
              </a:rPr>
              <a:t>d</a:t>
            </a:r>
            <a:r>
              <a:rPr lang="en-CA" sz="2400" b="0" i="0" u="none" strike="noStrike" kern="1200" cap="none" spc="0" baseline="0" dirty="0">
                <a:solidFill>
                  <a:srgbClr val="FFFFCC"/>
                </a:solidFill>
                <a:uFillTx/>
                <a:latin typeface="Times New Roman" pitchFamily="18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5486400"/>
            <a:ext cx="4203701" cy="774697"/>
          </a:xfrm>
          <a:prstGeom prst="rect">
            <a:avLst/>
          </a:prstGeom>
          <a:noFill/>
          <a:ln w="12701">
            <a:solidFill>
              <a:srgbClr val="FFFFCC"/>
            </a:solidFill>
            <a:prstDash val="solid"/>
            <a:miter/>
          </a:ln>
        </p:spPr>
        <p:txBody>
          <a:bodyPr vert="horz" wrap="square" lIns="92070" tIns="46040" rIns="92070" bIns="46040" anchor="t" anchorCtr="0" compatLnSpc="1">
            <a:spAutoFit/>
          </a:bodyPr>
          <a:lstStyle/>
          <a:p>
            <a:pPr marL="0" marR="0" lvl="0" indent="0" algn="l" defTabSz="761996" rtl="0" fontAlgn="auto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A" sz="2000" b="0" i="0" u="none" strike="noStrike" kern="1200" cap="none" spc="0" baseline="0">
                <a:solidFill>
                  <a:srgbClr val="FFFFCC"/>
                </a:solidFill>
                <a:uFillTx/>
                <a:latin typeface="Letter Gothic MT"/>
              </a:rPr>
              <a:t>the </a:t>
            </a:r>
            <a:r>
              <a:rPr lang="en-CA" sz="2000" b="0" i="1" u="none" strike="noStrike" kern="1200" cap="none" spc="0" baseline="0">
                <a:solidFill>
                  <a:srgbClr val="FFFFCC"/>
                </a:solidFill>
                <a:uFillTx/>
                <a:latin typeface="Letter Gothic MT"/>
              </a:rPr>
              <a:t>lower</a:t>
            </a:r>
            <a:r>
              <a:rPr lang="en-CA" sz="2000" b="0" i="0" u="none" strike="noStrike" kern="1200" cap="none" spc="0" baseline="0">
                <a:solidFill>
                  <a:srgbClr val="FFFFCC"/>
                </a:solidFill>
                <a:uFillTx/>
                <a:latin typeface="Letter Gothic MT"/>
              </a:rPr>
              <a:t> the </a:t>
            </a:r>
            <a:r>
              <a:rPr lang="en-CA" sz="2400" b="0" i="0" u="none" strike="noStrike" kern="1200" cap="none" spc="0" baseline="0">
                <a:solidFill>
                  <a:srgbClr val="FFFFCC"/>
                </a:solidFill>
                <a:uFillTx/>
                <a:latin typeface="Times New Roman" pitchFamily="18"/>
              </a:rPr>
              <a:t>k</a:t>
            </a:r>
            <a:r>
              <a:rPr lang="en-CA" sz="2400" b="0" i="0" u="none" strike="noStrike" kern="1200" cap="none" spc="0" baseline="-25000">
                <a:solidFill>
                  <a:srgbClr val="FFFFCC"/>
                </a:solidFill>
                <a:uFillTx/>
                <a:latin typeface="Times New Roman" pitchFamily="18"/>
              </a:rPr>
              <a:t>d</a:t>
            </a:r>
            <a:r>
              <a:rPr lang="en-CA" sz="2000" b="0" i="0" u="none" strike="noStrike" kern="1200" cap="none" spc="0" baseline="0">
                <a:solidFill>
                  <a:srgbClr val="FFFFCC"/>
                </a:solidFill>
                <a:uFillTx/>
                <a:latin typeface="Letter Gothic MT"/>
              </a:rPr>
              <a:t> the more </a:t>
            </a:r>
            <a:r>
              <a:rPr lang="en-CA" sz="2000" b="0" i="1" u="none" strike="noStrike" kern="1200" cap="none" spc="0" baseline="0">
                <a:solidFill>
                  <a:srgbClr val="FFFFCC"/>
                </a:solidFill>
                <a:uFillTx/>
                <a:latin typeface="Letter Gothic MT"/>
              </a:rPr>
              <a:t>potent</a:t>
            </a:r>
            <a:r>
              <a:rPr lang="en-CA" sz="2000" b="0" i="0" u="none" strike="noStrike" kern="1200" cap="none" spc="0" baseline="0">
                <a:solidFill>
                  <a:srgbClr val="FFFFCC"/>
                </a:solidFill>
                <a:uFillTx/>
                <a:latin typeface="Letter Gothic MT"/>
              </a:rPr>
              <a:t> the drug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Drug-Receptor Interactions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>
            <a:normAutofit/>
          </a:bodyPr>
          <a:lstStyle/>
          <a:p>
            <a:pPr marL="320040" lvl="7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Agonism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………………(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inverse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gonism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?) 						(partial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agonism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?)</a:t>
            </a: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Synergism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Summation </a:t>
            </a:r>
          </a:p>
          <a:p>
            <a:pPr lvl="2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Potentiation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Antagonism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physiological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pharmacological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D89F-FEF0-482F-A1AE-32EE04FB95CA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334000" cy="365125"/>
          </a:xfrm>
        </p:spPr>
        <p:txBody>
          <a:bodyPr/>
          <a:lstStyle/>
          <a:p>
            <a:pPr algn="ctr"/>
            <a:r>
              <a:rPr lang="en-US" dirty="0" smtClean="0"/>
              <a:t>Prof. Munir Khan/Pharmacology &amp; Therapeutics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28900" y="3874532"/>
            <a:ext cx="876300" cy="4688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8900" y="4419600"/>
            <a:ext cx="990600" cy="40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505200"/>
            <a:ext cx="1066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vitro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114800"/>
            <a:ext cx="1143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In Vivo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19945" y="4999121"/>
            <a:ext cx="20574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19500" y="5817632"/>
            <a:ext cx="16764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7400" y="4419600"/>
            <a:ext cx="2743200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Competitive antagonism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638800"/>
            <a:ext cx="35814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Non-Competitive antagonism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157-9B3F-4420-A443-6FEB5BCA5448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8229600" cy="6858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/>
              <a:t>Concept of Spare Receptors</a:t>
            </a:r>
            <a:endParaRPr lang="en-US" sz="4000" dirty="0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FCC6C2-2373-4E5F-AC0E-3A42B2462DD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438400" y="6356350"/>
            <a:ext cx="4953000" cy="365125"/>
          </a:xfrm>
          <a:prstGeom prst="rect">
            <a:avLst/>
          </a:prstGeom>
        </p:spPr>
        <p:txBody>
          <a:bodyPr vert="horz" lIns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Prof. Munir Khan/Pharmacology &amp; Therapeutics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69E788-8BCF-4189-85ED-687340EF9B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295400"/>
            <a:ext cx="4876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Receptor occupancy Theory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209800"/>
            <a:ext cx="8229600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OLDER CONCEPT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RECENT CONCEPT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SPARE RECEPTORS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Receptor reserve</a:t>
            </a:r>
            <a:r>
              <a:rPr lang="en-US" sz="2800" dirty="0" smtClean="0"/>
              <a:t>)</a:t>
            </a:r>
          </a:p>
          <a:p>
            <a:pPr marL="1257300" lvl="2" indent="-342900">
              <a:buAutoNum type="arabicPeriod"/>
            </a:pPr>
            <a:endParaRPr lang="en-US" sz="2800" dirty="0" smtClean="0"/>
          </a:p>
          <a:p>
            <a:pPr marL="1257300" lvl="2" indent="-342900">
              <a:buAutoNum type="arabicPeriod"/>
            </a:pPr>
            <a:r>
              <a:rPr lang="en-US" sz="2800" dirty="0" smtClean="0"/>
              <a:t>Temporal </a:t>
            </a:r>
            <a:r>
              <a:rPr lang="en-US" sz="2800" dirty="0" err="1" smtClean="0"/>
              <a:t>Spareness</a:t>
            </a:r>
            <a:endParaRPr lang="en-US" sz="2800" dirty="0" smtClean="0"/>
          </a:p>
          <a:p>
            <a:pPr marL="1257300" lvl="2" indent="-342900">
              <a:buAutoNum type="arabicPeriod"/>
            </a:pPr>
            <a:r>
              <a:rPr lang="en-US" sz="2800" dirty="0" smtClean="0"/>
              <a:t>Spatial </a:t>
            </a:r>
            <a:r>
              <a:rPr lang="en-US" sz="2800" dirty="0" err="1" smtClean="0"/>
              <a:t>Spareness</a:t>
            </a:r>
            <a:endParaRPr lang="en-US" sz="2800" dirty="0"/>
          </a:p>
        </p:txBody>
      </p:sp>
      <p:sp>
        <p:nvSpPr>
          <p:cNvPr id="11" name="Down Arrow 10"/>
          <p:cNvSpPr/>
          <p:nvPr/>
        </p:nvSpPr>
        <p:spPr>
          <a:xfrm>
            <a:off x="2133600" y="3505200"/>
            <a:ext cx="457200" cy="838200"/>
          </a:xfrm>
          <a:prstGeom prst="downArrow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Drug-Receptor Interactions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04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Up-Regulation of Receptors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Down-Regulation of Receptors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Sensitization of Receptors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De-sensitization of Receptors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Tachyphylaxis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9460-FDBE-40DF-9695-808F0F7CD901}" type="datetime2">
              <a:rPr lang="en-US" smtClean="0"/>
              <a:pPr/>
              <a:t>Thursday, May 10,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Munir Khan/Pharmacology &amp; Therapeutics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1830</TotalTime>
  <Words>1330</Words>
  <Application>Microsoft Office PowerPoint</Application>
  <PresentationFormat>On-screen Show (4:3)</PresentationFormat>
  <Paragraphs>412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Deluxe</vt:lpstr>
      <vt:lpstr>Slide 1</vt:lpstr>
      <vt:lpstr>And seek help in patience and prayer [Al-Baqarah 2:45]  </vt:lpstr>
      <vt:lpstr>Slide 3</vt:lpstr>
      <vt:lpstr>Slide 4</vt:lpstr>
      <vt:lpstr>Slide 5</vt:lpstr>
      <vt:lpstr>Slide 6</vt:lpstr>
      <vt:lpstr>Drug-Receptor Interactions</vt:lpstr>
      <vt:lpstr>Slide 8</vt:lpstr>
      <vt:lpstr>Drug-Receptor Interactions</vt:lpstr>
      <vt:lpstr>Slide 10</vt:lpstr>
      <vt:lpstr>Slide 11</vt:lpstr>
      <vt:lpstr>Slide 12</vt:lpstr>
      <vt:lpstr>Slide 13</vt:lpstr>
      <vt:lpstr>Dose Response Curve (Hyperbola)</vt:lpstr>
      <vt:lpstr>Dose Response Curve</vt:lpstr>
      <vt:lpstr>Advantages of Sigmoid Curve</vt:lpstr>
      <vt:lpstr>Slant of linear Segment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Summary</vt:lpstr>
      <vt:lpstr>Slide 34</vt:lpstr>
      <vt:lpstr>Slide 35</vt:lpstr>
      <vt:lpstr>Slide 36</vt:lpstr>
      <vt:lpstr>Slide 37</vt:lpstr>
      <vt:lpstr>Racemic compounds</vt:lpstr>
      <vt:lpstr>Enantiopure Drugs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M. Munir A Khan</dc:creator>
  <cp:lastModifiedBy>Dr. M. Munir A Khan</cp:lastModifiedBy>
  <cp:revision>612</cp:revision>
  <dcterms:created xsi:type="dcterms:W3CDTF">2012-05-04T14:59:16Z</dcterms:created>
  <dcterms:modified xsi:type="dcterms:W3CDTF">2012-05-10T16:58:28Z</dcterms:modified>
</cp:coreProperties>
</file>