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notesMasterIdLst>
    <p:notesMasterId r:id="rId44"/>
  </p:notesMasterIdLst>
  <p:handoutMasterIdLst>
    <p:handoutMasterId r:id="rId45"/>
  </p:handoutMasterIdLst>
  <p:sldIdLst>
    <p:sldId id="256" r:id="rId2"/>
    <p:sldId id="305" r:id="rId3"/>
    <p:sldId id="298" r:id="rId4"/>
    <p:sldId id="309" r:id="rId5"/>
    <p:sldId id="306" r:id="rId6"/>
    <p:sldId id="311" r:id="rId7"/>
    <p:sldId id="295" r:id="rId8"/>
    <p:sldId id="292" r:id="rId9"/>
    <p:sldId id="302" r:id="rId10"/>
    <p:sldId id="310" r:id="rId11"/>
    <p:sldId id="260" r:id="rId12"/>
    <p:sldId id="262" r:id="rId13"/>
    <p:sldId id="293" r:id="rId14"/>
    <p:sldId id="263" r:id="rId15"/>
    <p:sldId id="268" r:id="rId16"/>
    <p:sldId id="264" r:id="rId17"/>
    <p:sldId id="308" r:id="rId18"/>
    <p:sldId id="297" r:id="rId19"/>
    <p:sldId id="265" r:id="rId20"/>
    <p:sldId id="314" r:id="rId21"/>
    <p:sldId id="266" r:id="rId22"/>
    <p:sldId id="267" r:id="rId23"/>
    <p:sldId id="270" r:id="rId24"/>
    <p:sldId id="271" r:id="rId25"/>
    <p:sldId id="303" r:id="rId26"/>
    <p:sldId id="272" r:id="rId27"/>
    <p:sldId id="273" r:id="rId28"/>
    <p:sldId id="274" r:id="rId29"/>
    <p:sldId id="275" r:id="rId30"/>
    <p:sldId id="279" r:id="rId31"/>
    <p:sldId id="276" r:id="rId32"/>
    <p:sldId id="312" r:id="rId33"/>
    <p:sldId id="280" r:id="rId34"/>
    <p:sldId id="278" r:id="rId35"/>
    <p:sldId id="281" r:id="rId36"/>
    <p:sldId id="307" r:id="rId37"/>
    <p:sldId id="282" r:id="rId38"/>
    <p:sldId id="283" r:id="rId39"/>
    <p:sldId id="284" r:id="rId40"/>
    <p:sldId id="285" r:id="rId41"/>
    <p:sldId id="313" r:id="rId42"/>
    <p:sldId id="286"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0B2B"/>
    <a:srgbClr val="361B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7814" autoAdjust="0"/>
  </p:normalViewPr>
  <p:slideViewPr>
    <p:cSldViewPr>
      <p:cViewPr>
        <p:scale>
          <a:sx n="66" d="100"/>
          <a:sy n="66" d="100"/>
        </p:scale>
        <p:origin x="-150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F8405F8-4609-40E7-B7D4-C6DD0329F624}" type="datetimeFigureOut">
              <a:rPr lang="en-US"/>
              <a:pPr>
                <a:defRPr/>
              </a:pPr>
              <a:t>5/15/2013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4D2F339-A26F-4EC1-80FD-6B38A95129F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0F3C418-B095-4C78-BEA5-F2BB2F41739E}" type="datetimeFigureOut">
              <a:rPr lang="en-US"/>
              <a:pPr>
                <a:defRPr/>
              </a:pPr>
              <a:t>5/15/2013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AA2800B-BBA2-4C71-A521-BA6EE37F16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0129523-16C9-4501-9FCC-CA6DCA2B13EE}" type="slidenum">
              <a:rPr lang="en-US" smtClean="0"/>
              <a:pPr/>
              <a:t>3</a:t>
            </a:fld>
            <a:endParaRPr lang="en-US" dirty="0"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514350" indent="-514350">
              <a:buFont typeface="+mj-lt"/>
              <a:buAutoNum type="arabicPeriod"/>
              <a:defRPr/>
            </a:pPr>
            <a:r>
              <a:rPr lang="en-US" dirty="0" smtClean="0"/>
              <a:t>Endothelial dysfunction with altered PGI</a:t>
            </a:r>
            <a:r>
              <a:rPr lang="en-US" baseline="-25000" dirty="0" smtClean="0"/>
              <a:t>2</a:t>
            </a:r>
            <a:r>
              <a:rPr lang="en-US" dirty="0" smtClean="0"/>
              <a:t>,</a:t>
            </a:r>
            <a:r>
              <a:rPr lang="en-US" sz="900" dirty="0" smtClean="0"/>
              <a:t> </a:t>
            </a:r>
            <a:r>
              <a:rPr lang="en-US" dirty="0" err="1" smtClean="0"/>
              <a:t>prostacyclin</a:t>
            </a:r>
            <a:r>
              <a:rPr lang="en-US" dirty="0" smtClean="0"/>
              <a:t> &amp; NO biosynthesis</a:t>
            </a:r>
          </a:p>
          <a:p>
            <a:pPr marL="514350" indent="-514350">
              <a:buFont typeface="+mj-lt"/>
              <a:buAutoNum type="arabicPeriod"/>
              <a:defRPr/>
            </a:pPr>
            <a:r>
              <a:rPr lang="en-US" dirty="0" smtClean="0"/>
              <a:t>Injury of dysfunctional endothelium leads to expression of adhesion molecules that lead to  attachment of monocyte &amp; monocyte migration from the lumen into the </a:t>
            </a:r>
            <a:r>
              <a:rPr lang="en-US" dirty="0" err="1" smtClean="0"/>
              <a:t>intima</a:t>
            </a:r>
            <a:endParaRPr lang="en-US" dirty="0" smtClean="0"/>
          </a:p>
          <a:p>
            <a:pPr marL="514350" indent="-514350">
              <a:buFont typeface="+mj-lt"/>
              <a:buAutoNum type="arabicPeriod"/>
              <a:defRPr/>
            </a:pPr>
            <a:r>
              <a:rPr lang="en-US" dirty="0" smtClean="0"/>
              <a:t>LDL particles are transported into the vessel wall which are oxidized by free radicals generated by endothelial cells &amp; monocyte/macrophages</a:t>
            </a:r>
          </a:p>
          <a:p>
            <a:pPr marL="514350" indent="-514350">
              <a:buFont typeface="+mj-lt"/>
              <a:buAutoNum type="arabicPeriod" startAt="4"/>
              <a:defRPr/>
            </a:pPr>
            <a:r>
              <a:rPr lang="en-US" dirty="0" err="1" smtClean="0"/>
              <a:t>oxLDL</a:t>
            </a:r>
            <a:r>
              <a:rPr lang="en-US" dirty="0" smtClean="0"/>
              <a:t> is taken up by macrophages via scavenger receptors forming foam cells &amp; leading to activation of macrophages and release of cytokines</a:t>
            </a:r>
          </a:p>
          <a:p>
            <a:pPr marL="514350" indent="-514350">
              <a:buFont typeface="+mj-lt"/>
              <a:buAutoNum type="arabicPeriod" startAt="4"/>
              <a:defRPr/>
            </a:pPr>
            <a:r>
              <a:rPr lang="en-US" dirty="0" smtClean="0"/>
              <a:t>Cholesterol can be mobilized from the artery wall &amp; transported in plasma in the form of HDL –C</a:t>
            </a:r>
          </a:p>
          <a:p>
            <a:pPr marL="514350" indent="-514350">
              <a:buFont typeface="+mj-lt"/>
              <a:buAutoNum type="arabicPeriod" startAt="4"/>
              <a:defRPr/>
            </a:pPr>
            <a:r>
              <a:rPr lang="en-US" dirty="0" smtClean="0"/>
              <a:t>Activated platelets, macrophages &amp; endothelial cells release cytokines &amp; growth factors, causing proliferation of smooth muscle </a:t>
            </a:r>
          </a:p>
          <a:p>
            <a:pPr marL="514350" indent="-514350">
              <a:buFont typeface="+mj-lt"/>
              <a:buAutoNum type="arabicPeriod" startAt="7"/>
              <a:defRPr/>
            </a:pPr>
            <a:r>
              <a:rPr lang="en-US" dirty="0" smtClean="0"/>
              <a:t>This inflammatory </a:t>
            </a:r>
            <a:r>
              <a:rPr lang="en-US" dirty="0" err="1" smtClean="0"/>
              <a:t>fibroproliferative</a:t>
            </a:r>
            <a:r>
              <a:rPr lang="en-US" dirty="0" smtClean="0"/>
              <a:t> response leads to formation of a dense fibrous cap overlying a lipid-rich core- </a:t>
            </a:r>
            <a:r>
              <a:rPr lang="en-US" dirty="0" err="1" smtClean="0"/>
              <a:t>atheromatous</a:t>
            </a:r>
            <a:r>
              <a:rPr lang="en-US" dirty="0" smtClean="0"/>
              <a:t> plaque</a:t>
            </a:r>
          </a:p>
          <a:p>
            <a:pPr marL="514350" indent="-514350">
              <a:buFont typeface="+mj-lt"/>
              <a:buAutoNum type="arabicPeriod" startAt="7"/>
              <a:defRPr/>
            </a:pPr>
            <a:r>
              <a:rPr lang="en-US" dirty="0" smtClean="0"/>
              <a:t>A plaque can rupture, forming a substrate for thrombosis. The presence of large numbers of macrophages predisposes to plaque rupture whereas vascular smooth muscle &amp; matrix and matrix proteins stabilize the plaque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Lipoproteins have hydrophobic core regions containing ChE &amp; TG surrounded by UnECh,</a:t>
            </a:r>
            <a:r>
              <a:rPr lang="en-US" baseline="0" dirty="0" smtClean="0"/>
              <a:t> phospholipids and apoproteins.</a:t>
            </a:r>
          </a:p>
          <a:p>
            <a:r>
              <a:rPr lang="en-US" baseline="0" dirty="0" smtClean="0"/>
              <a:t>Apoproteins exist in two forms: B-48, formed in the intestine and found in chylomicrons &amp; their remnants and B-100, synthesized in liver and found in VLDL, VLDL remnants (IDL), LDL and </a:t>
            </a:r>
            <a:r>
              <a:rPr lang="en-US" baseline="0" dirty="0" err="1" smtClean="0"/>
              <a:t>Lp</a:t>
            </a:r>
            <a:r>
              <a:rPr lang="en-US" baseline="0" dirty="0" smtClean="0"/>
              <a:t>(a) lipoproteins. HDL contains apolipoprotein A-I. </a:t>
            </a:r>
            <a:endParaRPr lang="en-US" dirty="0"/>
          </a:p>
        </p:txBody>
      </p:sp>
      <p:sp>
        <p:nvSpPr>
          <p:cNvPr id="4" name="Slide Number Placeholder 3"/>
          <p:cNvSpPr>
            <a:spLocks noGrp="1"/>
          </p:cNvSpPr>
          <p:nvPr>
            <p:ph type="sldNum" sz="quarter" idx="10"/>
          </p:nvPr>
        </p:nvSpPr>
        <p:spPr/>
        <p:txBody>
          <a:bodyPr/>
          <a:lstStyle/>
          <a:p>
            <a:pPr>
              <a:defRPr/>
            </a:pPr>
            <a:fld id="{2AA2800B-BBA2-4C71-A521-BA6EE37F16F2}"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Chylomicrons</a:t>
            </a:r>
            <a:r>
              <a:rPr lang="en-US" dirty="0" smtClean="0"/>
              <a:t> are formed in the intestine and carry TG</a:t>
            </a:r>
            <a:r>
              <a:rPr lang="en-US" baseline="0" dirty="0" smtClean="0"/>
              <a:t> of dietry origin, UnECh, and ChE. They enter the bloodstream from the thoracic duct. </a:t>
            </a:r>
          </a:p>
          <a:p>
            <a:r>
              <a:rPr lang="en-US" baseline="0" dirty="0" smtClean="0"/>
              <a:t>TGs are removed in extra-hepatic tissues through a pathway shared with VLDL that involves hydrolysis by the lipoprotein lipase (LPL) system.</a:t>
            </a:r>
          </a:p>
          <a:p>
            <a:r>
              <a:rPr lang="en-US" baseline="0" dirty="0" smtClean="0"/>
              <a:t>Decrease in particle diameter occurs as TGs are depleted. Surface lipids and small apoproteins are transferred to HDL. The resultant chylomicron remnants are taken up by receptor mediated endocytosis into hepatocytes.</a:t>
            </a:r>
          </a:p>
          <a:p>
            <a:r>
              <a:rPr lang="en-US" b="1" baseline="0" dirty="0" smtClean="0"/>
              <a:t>VLDL</a:t>
            </a:r>
            <a:r>
              <a:rPr lang="en-US" baseline="0" dirty="0" smtClean="0"/>
              <a:t> are secreted by liver and export TG to peripheral tissues. VLDL TGs are hydrolyzed by LPL, yielding FFAs for storage in adipose tissue and for oxidation in tissues such as cardiac and skeletal muscle. </a:t>
            </a:r>
          </a:p>
          <a:p>
            <a:r>
              <a:rPr lang="en-US" baseline="0" dirty="0" smtClean="0"/>
              <a:t>Depletion of TGs produces remnants (IDL), some of which undergoes endocytosis directly by liver. The remainder is converted to LDL by further removal of TGs mediated by hepatic lipase. This process explains the beta shift phenomenon, the increase of LDL(beta-lipoprotein) in serum as hypertriglyceridemia subsides. Increased levels of LDL can also result from increased secretion of VLDL and from increased LDL catabolism.</a:t>
            </a:r>
          </a:p>
          <a:p>
            <a:r>
              <a:rPr lang="en-US" b="1" baseline="0" dirty="0" smtClean="0"/>
              <a:t>LDL</a:t>
            </a:r>
            <a:r>
              <a:rPr lang="en-US" baseline="0" dirty="0" smtClean="0"/>
              <a:t> is </a:t>
            </a:r>
            <a:r>
              <a:rPr lang="en-US" baseline="0" dirty="0" err="1" smtClean="0"/>
              <a:t>catabolized</a:t>
            </a:r>
            <a:r>
              <a:rPr lang="en-US" baseline="0" dirty="0" smtClean="0"/>
              <a:t> chiefly in hepatocytes and other cells by receptor mediated endocytosis. </a:t>
            </a:r>
            <a:r>
              <a:rPr lang="en-US" baseline="0" dirty="0" err="1" smtClean="0"/>
              <a:t>ChEs</a:t>
            </a:r>
            <a:r>
              <a:rPr lang="en-US" baseline="0" dirty="0" smtClean="0"/>
              <a:t> from LDL are hydrolyzed, yielding free Ch for the synthesis of membranes. </a:t>
            </a:r>
          </a:p>
          <a:p>
            <a:r>
              <a:rPr lang="en-US" baseline="0" dirty="0" smtClean="0"/>
              <a:t>Cells also obtain cholesterol by synthesis via a pathway involving mevalonic acid by HMG CoA reductase. Production of this enzyme and LDL </a:t>
            </a:r>
            <a:r>
              <a:rPr lang="en-US" baseline="0" dirty="0" err="1" smtClean="0"/>
              <a:t>recptors</a:t>
            </a:r>
            <a:r>
              <a:rPr lang="en-US" baseline="0" dirty="0" smtClean="0"/>
              <a:t> is </a:t>
            </a:r>
            <a:r>
              <a:rPr lang="en-US" baseline="0" dirty="0" err="1" smtClean="0"/>
              <a:t>transcriptionally</a:t>
            </a:r>
            <a:r>
              <a:rPr lang="en-US" baseline="0" dirty="0" smtClean="0"/>
              <a:t> regulated by the content of Ch in the cell. </a:t>
            </a:r>
          </a:p>
          <a:p>
            <a:r>
              <a:rPr lang="en-US" baseline="0" dirty="0" smtClean="0"/>
              <a:t>Normally, about 70% of LDL is removed from plasma by hepatocytes. Even more Ch is delivered to the liver via IDL and chylomicrons. Unlike other cells, hepatocytes can eliminate Ch by secretion in bile and by conversion to bile acids.</a:t>
            </a:r>
          </a:p>
          <a:p>
            <a:r>
              <a:rPr lang="en-US" b="1" baseline="0" dirty="0" smtClean="0"/>
              <a:t>Lp(a) Lipoprotein </a:t>
            </a:r>
            <a:r>
              <a:rPr lang="en-US" baseline="0" dirty="0" smtClean="0"/>
              <a:t>is formed from LDL and the (a) protein, linked by a disulfide bridge. The Lp (a) levels vary and are genetically determined. Lp (a) can be found in atherosclerotic plaques and may also contribute to coronary disease by inhibiting thrombolysis.  </a:t>
            </a:r>
          </a:p>
          <a:p>
            <a:r>
              <a:rPr lang="en-US" b="1" baseline="0" dirty="0" smtClean="0"/>
              <a:t>HDL </a:t>
            </a:r>
            <a:r>
              <a:rPr lang="en-US" baseline="0" dirty="0" smtClean="0"/>
              <a:t>has apoA-I. these apoproteins are secreted by the liver and intestine. Much of the lipid comes from the surface monolayers of chylomicrons and VLDL during lipolysis. HDL also acquires Ch from peripheral tissues, protecting the Ch homeostasis of cells. Free Ch is transported from the cell membrane by a transporter, ABCA1, acquired by a small particle termed prebeta-1 HDL, and then esterified by lecithin:cholesterol acyltransferase (LCAT), leading to formation of larger HDL species. Ch is also exported from macrophages by the ABCG1 transporter to large HDL particles. The ChE are transferred to VLDL, IDL, LDL and chylomicron remnants with the aid of cholesterol Ester Transfer Protein (CETP). </a:t>
            </a:r>
          </a:p>
        </p:txBody>
      </p:sp>
      <p:sp>
        <p:nvSpPr>
          <p:cNvPr id="4" name="Slide Number Placeholder 3"/>
          <p:cNvSpPr>
            <a:spLocks noGrp="1"/>
          </p:cNvSpPr>
          <p:nvPr>
            <p:ph type="sldNum" sz="quarter" idx="10"/>
          </p:nvPr>
        </p:nvSpPr>
        <p:spPr/>
        <p:txBody>
          <a:bodyPr/>
          <a:lstStyle/>
          <a:p>
            <a:pPr>
              <a:defRPr/>
            </a:pPr>
            <a:fld id="{2AA2800B-BBA2-4C71-A521-BA6EE37F16F2}"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2B2CC04-EC95-492D-B77E-74B82805A2AD}" type="slidenum">
              <a:rPr lang="en-US" smtClean="0"/>
              <a:pPr/>
              <a:t>8</a:t>
            </a:fld>
            <a:endParaRPr lang="en-US" dirty="0"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Lipoprotein disorders are detected by measuring lipids in serum after a 10hr fast.</a:t>
            </a:r>
          </a:p>
          <a:p>
            <a:r>
              <a:rPr lang="en-US" dirty="0" smtClean="0"/>
              <a:t>LDL 60mg/dl optimal for patents with coronary disease.</a:t>
            </a:r>
          </a:p>
          <a:p>
            <a:r>
              <a:rPr lang="en-US" dirty="0" smtClean="0"/>
              <a:t>TG below 120mg/dl</a:t>
            </a:r>
          </a:p>
          <a:p>
            <a:r>
              <a:rPr lang="en-US" dirty="0" smtClean="0"/>
              <a:t>PRIMARY</a:t>
            </a:r>
            <a:r>
              <a:rPr lang="en-US" baseline="0" dirty="0" smtClean="0"/>
              <a:t> HYPERTRIGLYCERIDEMIAS: primary </a:t>
            </a:r>
            <a:r>
              <a:rPr lang="en-US" baseline="0" dirty="0" err="1" smtClean="0"/>
              <a:t>chylomicronemia</a:t>
            </a:r>
            <a:r>
              <a:rPr lang="en-US" baseline="0" dirty="0" smtClean="0"/>
              <a:t>- normally after 10hrs of fasting chylomicrons are not present</a:t>
            </a:r>
          </a:p>
          <a:p>
            <a:r>
              <a:rPr lang="en-US" dirty="0" smtClean="0"/>
              <a:t>Familial hypertriglyceridemia- mixed </a:t>
            </a:r>
            <a:r>
              <a:rPr lang="en-US" dirty="0" err="1" smtClean="0"/>
              <a:t>lipemia</a:t>
            </a:r>
            <a:r>
              <a:rPr lang="en-US" dirty="0" smtClean="0"/>
              <a:t>, chylomicrons &amp;</a:t>
            </a:r>
            <a:r>
              <a:rPr lang="en-US" baseline="0" dirty="0" smtClean="0"/>
              <a:t> VLDL increases</a:t>
            </a:r>
          </a:p>
          <a:p>
            <a:r>
              <a:rPr lang="en-US" baseline="0" dirty="0" smtClean="0"/>
              <a:t>Familial combined </a:t>
            </a:r>
            <a:r>
              <a:rPr lang="en-US" baseline="0" dirty="0" err="1" smtClean="0"/>
              <a:t>hyperlipoproteinemia</a:t>
            </a:r>
            <a:r>
              <a:rPr lang="en-US" baseline="0" dirty="0" smtClean="0"/>
              <a:t>- </a:t>
            </a:r>
            <a:r>
              <a:rPr lang="en-US" baseline="0" dirty="0" err="1" smtClean="0"/>
              <a:t>VLdl</a:t>
            </a:r>
            <a:r>
              <a:rPr lang="en-US" baseline="0" dirty="0" smtClean="0"/>
              <a:t>, LDL increased primarily VLDL</a:t>
            </a:r>
          </a:p>
          <a:p>
            <a:r>
              <a:rPr lang="en-US" baseline="0" dirty="0" smtClean="0"/>
              <a:t>Familial </a:t>
            </a:r>
            <a:r>
              <a:rPr lang="en-US" baseline="0" dirty="0" err="1" smtClean="0"/>
              <a:t>dysbetalipoproteinemia</a:t>
            </a:r>
            <a:r>
              <a:rPr lang="en-US" baseline="0" dirty="0" smtClean="0"/>
              <a:t>- chylomicron remnants, VLDL accumulate, level of CH is high.</a:t>
            </a:r>
          </a:p>
          <a:p>
            <a:r>
              <a:rPr lang="en-US" baseline="0" dirty="0" smtClean="0"/>
              <a:t>PRIMARY HYPERCHOLESTEROLEMIAS: familial hypercholesterolemia- Increase LDL</a:t>
            </a:r>
          </a:p>
          <a:p>
            <a:r>
              <a:rPr lang="en-US" baseline="0" dirty="0" smtClean="0"/>
              <a:t>Familial ligand defective apolipoprotein B- Increase LDL</a:t>
            </a:r>
          </a:p>
          <a:p>
            <a:r>
              <a:rPr lang="en-US" baseline="0" dirty="0" smtClean="0"/>
              <a:t>Familial combined </a:t>
            </a:r>
            <a:r>
              <a:rPr lang="en-US" baseline="0" dirty="0" err="1" smtClean="0"/>
              <a:t>hyperlipoproteinemia</a:t>
            </a:r>
            <a:r>
              <a:rPr lang="en-US" baseline="0" dirty="0" smtClean="0"/>
              <a:t>-increase LDL</a:t>
            </a:r>
          </a:p>
          <a:p>
            <a:r>
              <a:rPr lang="en-US" baseline="0" dirty="0" err="1" smtClean="0"/>
              <a:t>Lp</a:t>
            </a:r>
            <a:r>
              <a:rPr lang="en-US" baseline="0" dirty="0" smtClean="0"/>
              <a:t>(a) </a:t>
            </a:r>
            <a:r>
              <a:rPr lang="en-US" baseline="0" dirty="0" err="1" smtClean="0"/>
              <a:t>hyperlipoproteinemia</a:t>
            </a:r>
            <a:r>
              <a:rPr lang="en-US" baseline="0" dirty="0" smtClean="0"/>
              <a:t>- increased </a:t>
            </a:r>
            <a:r>
              <a:rPr lang="en-US" baseline="0" dirty="0" err="1" smtClean="0"/>
              <a:t>Lp</a:t>
            </a:r>
            <a:r>
              <a:rPr lang="en-US" baseline="0" dirty="0" smtClean="0"/>
              <a:t>(a)</a:t>
            </a:r>
          </a:p>
          <a:p>
            <a:r>
              <a:rPr lang="en-US" baseline="0" dirty="0" smtClean="0"/>
              <a:t>Deficiency of Ch 7alpha hydroxylase</a:t>
            </a:r>
          </a:p>
          <a:p>
            <a:r>
              <a:rPr lang="en-US" baseline="0" dirty="0" smtClean="0"/>
              <a:t>HDL deficiency</a:t>
            </a:r>
          </a:p>
          <a:p>
            <a:r>
              <a:rPr lang="en-US" baseline="0" dirty="0" smtClean="0"/>
              <a:t>SECONDARY HYPERLIPOPROTEINEMIA: DM, alcohol, severe </a:t>
            </a:r>
            <a:r>
              <a:rPr lang="en-US" baseline="0" dirty="0" err="1" smtClean="0"/>
              <a:t>nephrosis</a:t>
            </a:r>
            <a:r>
              <a:rPr lang="en-US" baseline="0" dirty="0" smtClean="0"/>
              <a:t>, estrogens, uremia, corticosteroid excess, </a:t>
            </a:r>
            <a:r>
              <a:rPr lang="en-US" baseline="0" dirty="0" err="1" smtClean="0"/>
              <a:t>myxedema</a:t>
            </a:r>
            <a:r>
              <a:rPr lang="en-US" baseline="0" dirty="0" smtClean="0"/>
              <a:t>, glycogen storage diseases, </a:t>
            </a:r>
            <a:r>
              <a:rPr lang="en-US" baseline="0" dirty="0" err="1" smtClean="0"/>
              <a:t>acromegaly</a:t>
            </a:r>
            <a:r>
              <a:rPr lang="en-US" baseline="0" dirty="0" smtClean="0"/>
              <a:t>, </a:t>
            </a:r>
            <a:r>
              <a:rPr lang="en-US" baseline="0" dirty="0" err="1" smtClean="0"/>
              <a:t>hypopituitariem</a:t>
            </a:r>
            <a:r>
              <a:rPr lang="en-US" baseline="0" dirty="0" smtClean="0"/>
              <a:t>, </a:t>
            </a:r>
            <a:r>
              <a:rPr lang="en-US" baseline="0" dirty="0" err="1" smtClean="0"/>
              <a:t>lipodystrophy</a:t>
            </a:r>
            <a:r>
              <a:rPr lang="en-US" baseline="0" dirty="0" smtClean="0"/>
              <a:t>, protease inhibitors, anorexia nervosa, </a:t>
            </a:r>
            <a:r>
              <a:rPr lang="en-US" baseline="0" dirty="0" err="1" smtClean="0"/>
              <a:t>hypothuroidism</a:t>
            </a:r>
            <a:endParaRPr lang="en-US" dirty="0"/>
          </a:p>
        </p:txBody>
      </p:sp>
      <p:sp>
        <p:nvSpPr>
          <p:cNvPr id="4" name="Slide Number Placeholder 3"/>
          <p:cNvSpPr>
            <a:spLocks noGrp="1"/>
          </p:cNvSpPr>
          <p:nvPr>
            <p:ph type="sldNum" sz="quarter" idx="10"/>
          </p:nvPr>
        </p:nvSpPr>
        <p:spPr/>
        <p:txBody>
          <a:bodyPr/>
          <a:lstStyle/>
          <a:p>
            <a:pPr>
              <a:defRPr/>
            </a:pPr>
            <a:fld id="{2AA2800B-BBA2-4C71-A521-BA6EE37F16F2}"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5255EB9-BD12-4B99-81D2-99C8B66984A7}" type="slidenum">
              <a:rPr lang="en-US" smtClean="0"/>
              <a:pPr/>
              <a:t>13</a:t>
            </a:fld>
            <a:endParaRPr lang="en-US" smtClean="0"/>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Decrease VLDL</a:t>
            </a:r>
          </a:p>
          <a:p>
            <a:endParaRPr lang="en-US" dirty="0"/>
          </a:p>
        </p:txBody>
      </p:sp>
      <p:sp>
        <p:nvSpPr>
          <p:cNvPr id="4" name="Slide Number Placeholder 3"/>
          <p:cNvSpPr>
            <a:spLocks noGrp="1"/>
          </p:cNvSpPr>
          <p:nvPr>
            <p:ph type="sldNum" sz="quarter" idx="10"/>
          </p:nvPr>
        </p:nvSpPr>
        <p:spPr/>
        <p:txBody>
          <a:bodyPr/>
          <a:lstStyle/>
          <a:p>
            <a:pPr>
              <a:defRPr/>
            </a:pPr>
            <a:fld id="{2AA2800B-BBA2-4C71-A521-BA6EE37F16F2}" type="slidenum">
              <a:rPr lang="en-US" smtClean="0"/>
              <a:pPr>
                <a:defRPr/>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5A615B09-B75B-43F3-B2C5-1AA7EC19C9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AF02FF1-8EA5-4CFB-BDE5-3730730F954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6A65901-4BE1-4FE3-ABC2-94664D01011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3692D81-63B2-45C2-9BCD-4A0CA134B72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FFDCEA5-D111-4D03-A4B6-377EC87BED5E}"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DD978B1-43AD-4C40-8413-C10A05068B6E}"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85C428C-B00B-4BF4-80E1-214366F77DDE}"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9C3D9EB-FD5B-4763-B27E-0D15A09BB42E}"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3D0D05D4-D64D-45ED-8C42-FFDADBA66817}"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C73336A-23E0-4FBA-9D6C-BBB72FE1E9B1}"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C04A83A-4C01-4583-B784-FD997FFF0C88}"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CFE2480-BF0C-4F10-8411-B420C96CA7AC}"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slide" Target="slide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33400"/>
            <a:ext cx="7772400" cy="3276600"/>
          </a:xfrm>
        </p:spPr>
        <p:txBody>
          <a:bodyPr/>
          <a:lstStyle/>
          <a:p>
            <a:pPr eaLnBrk="1" hangingPunct="1">
              <a:defRPr/>
            </a:pPr>
            <a:r>
              <a:rPr lang="en-US" b="0" dirty="0" smtClean="0">
                <a:solidFill>
                  <a:srgbClr val="120B2B"/>
                </a:solidFill>
                <a:effectLst/>
              </a:rPr>
              <a:t>Drug therapy for Dyslipidemias</a:t>
            </a:r>
          </a:p>
        </p:txBody>
      </p:sp>
      <p:sp>
        <p:nvSpPr>
          <p:cNvPr id="2051" name="Rectangle 3"/>
          <p:cNvSpPr>
            <a:spLocks noGrp="1" noChangeArrowheads="1"/>
          </p:cNvSpPr>
          <p:nvPr>
            <p:ph type="subTitle" idx="1"/>
          </p:nvPr>
        </p:nvSpPr>
        <p:spPr>
          <a:xfrm>
            <a:off x="1371600" y="3352800"/>
            <a:ext cx="7086600" cy="2286000"/>
          </a:xfrm>
        </p:spPr>
        <p:txBody>
          <a:bodyPr/>
          <a:lstStyle/>
          <a:p>
            <a:pPr eaLnBrk="1" hangingPunct="1">
              <a:defRPr/>
            </a:pPr>
            <a:endParaRPr lang="en-US" sz="4000" dirty="0" smtClean="0">
              <a:latin typeface="Mistral" pitchFamily="66" charset="0"/>
            </a:endParaRPr>
          </a:p>
          <a:p>
            <a:pPr algn="r" eaLnBrk="1" hangingPunct="1">
              <a:defRPr/>
            </a:pPr>
            <a:r>
              <a:rPr lang="en-US" sz="7200" dirty="0" smtClean="0">
                <a:effectLst/>
                <a:latin typeface="Palace Script MT" pitchFamily="66" charset="0"/>
              </a:rPr>
              <a:t>Dr. Naila Abrar</a:t>
            </a:r>
            <a:endParaRPr lang="en-US" sz="6600" dirty="0" smtClean="0">
              <a:effectLst/>
              <a:latin typeface="Palace Script MT"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lstStyle/>
          <a:p>
            <a:r>
              <a:rPr lang="en-US" dirty="0" smtClean="0">
                <a:solidFill>
                  <a:srgbClr val="120B2B"/>
                </a:solidFill>
                <a:effectLst/>
              </a:rPr>
              <a:t>Management of Hyperlipoproteinemia</a:t>
            </a:r>
            <a:endParaRPr lang="en-US" dirty="0">
              <a:solidFill>
                <a:srgbClr val="120B2B"/>
              </a:solidFill>
              <a:effectLst/>
            </a:endParaRPr>
          </a:p>
        </p:txBody>
      </p:sp>
      <p:sp>
        <p:nvSpPr>
          <p:cNvPr id="3" name="Content Placeholder 2"/>
          <p:cNvSpPr>
            <a:spLocks noGrp="1"/>
          </p:cNvSpPr>
          <p:nvPr>
            <p:ph idx="1"/>
          </p:nvPr>
        </p:nvSpPr>
        <p:spPr>
          <a:xfrm>
            <a:off x="457200" y="2286000"/>
            <a:ext cx="8229600" cy="3840163"/>
          </a:xfrm>
        </p:spPr>
        <p:txBody>
          <a:bodyPr/>
          <a:lstStyle/>
          <a:p>
            <a:pPr>
              <a:lnSpc>
                <a:spcPct val="200000"/>
              </a:lnSpc>
            </a:pPr>
            <a:r>
              <a:rPr lang="en-US" sz="3600" b="1" dirty="0" smtClean="0">
                <a:effectLst/>
              </a:rPr>
              <a:t>Dietary</a:t>
            </a:r>
          </a:p>
          <a:p>
            <a:pPr>
              <a:lnSpc>
                <a:spcPct val="200000"/>
              </a:lnSpc>
            </a:pPr>
            <a:r>
              <a:rPr lang="en-US" sz="3600" b="1" dirty="0" smtClean="0">
                <a:effectLst/>
              </a:rPr>
              <a:t>Pharmacological</a:t>
            </a:r>
          </a:p>
          <a:p>
            <a:pPr>
              <a:lnSpc>
                <a:spcPct val="200000"/>
              </a:lnSpc>
            </a:pPr>
            <a:endParaRPr lang="en-US" sz="3600" dirty="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pPr>
              <a:defRPr/>
            </a:pPr>
            <a:r>
              <a:rPr lang="en-US" dirty="0" smtClean="0">
                <a:solidFill>
                  <a:srgbClr val="120B2B"/>
                </a:solidFill>
                <a:effectLst/>
              </a:rPr>
              <a:t>Classification of Antihyperlipidemic drugs</a:t>
            </a:r>
            <a:endParaRPr lang="en-US" dirty="0">
              <a:solidFill>
                <a:srgbClr val="120B2B"/>
              </a:solidFill>
              <a:effectLst/>
            </a:endParaRPr>
          </a:p>
        </p:txBody>
      </p:sp>
      <p:sp>
        <p:nvSpPr>
          <p:cNvPr id="3" name="Content Placeholder 2"/>
          <p:cNvSpPr>
            <a:spLocks noGrp="1"/>
          </p:cNvSpPr>
          <p:nvPr>
            <p:ph idx="1"/>
          </p:nvPr>
        </p:nvSpPr>
        <p:spPr>
          <a:xfrm>
            <a:off x="457200" y="1981200"/>
            <a:ext cx="8229600" cy="4144963"/>
          </a:xfrm>
        </p:spPr>
        <p:txBody>
          <a:bodyPr/>
          <a:lstStyle/>
          <a:p>
            <a:pPr>
              <a:defRPr/>
            </a:pPr>
            <a:r>
              <a:rPr lang="en-US" b="1" u="sng" dirty="0" smtClean="0">
                <a:solidFill>
                  <a:srgbClr val="FFFF00"/>
                </a:solidFill>
                <a:effectLst/>
              </a:rPr>
              <a:t>Statins:</a:t>
            </a:r>
            <a:r>
              <a:rPr lang="en-US" dirty="0" smtClean="0">
                <a:solidFill>
                  <a:srgbClr val="FFFF00"/>
                </a:solidFill>
                <a:effectLst/>
              </a:rPr>
              <a:t> </a:t>
            </a:r>
            <a:r>
              <a:rPr lang="en-US" dirty="0" smtClean="0">
                <a:effectLst/>
              </a:rPr>
              <a:t>Mevastatin, cerivastatin, lovastatin, simvastatin, fluvastatin, pravastatin, atorvastatin, </a:t>
            </a:r>
            <a:r>
              <a:rPr lang="en-US" dirty="0" err="1" smtClean="0">
                <a:effectLst/>
              </a:rPr>
              <a:t>rosuvastatin</a:t>
            </a:r>
            <a:r>
              <a:rPr lang="en-US" dirty="0" smtClean="0">
                <a:effectLst/>
              </a:rPr>
              <a:t>, </a:t>
            </a:r>
            <a:r>
              <a:rPr lang="en-US" dirty="0" err="1" smtClean="0">
                <a:effectLst/>
              </a:rPr>
              <a:t>pitavastatin</a:t>
            </a:r>
            <a:endParaRPr lang="en-US" dirty="0" smtClean="0">
              <a:effectLst/>
            </a:endParaRPr>
          </a:p>
          <a:p>
            <a:pPr>
              <a:defRPr/>
            </a:pPr>
            <a:r>
              <a:rPr lang="en-US" b="1" u="sng" dirty="0" smtClean="0">
                <a:solidFill>
                  <a:srgbClr val="FFFF00"/>
                </a:solidFill>
                <a:effectLst/>
              </a:rPr>
              <a:t>Bile-Acid sequestrants:</a:t>
            </a:r>
            <a:r>
              <a:rPr lang="en-US" b="1" dirty="0" smtClean="0">
                <a:solidFill>
                  <a:srgbClr val="FFFF00"/>
                </a:solidFill>
                <a:effectLst/>
              </a:rPr>
              <a:t> </a:t>
            </a:r>
            <a:r>
              <a:rPr lang="en-US" dirty="0" smtClean="0">
                <a:effectLst/>
              </a:rPr>
              <a:t>Cholestyramine, colestipol, colesevelam</a:t>
            </a:r>
          </a:p>
          <a:p>
            <a:pPr>
              <a:defRPr/>
            </a:pPr>
            <a:r>
              <a:rPr lang="en-US" b="1" u="sng" dirty="0" err="1" smtClean="0">
                <a:solidFill>
                  <a:srgbClr val="FFFF00"/>
                </a:solidFill>
                <a:effectLst/>
              </a:rPr>
              <a:t>Fibric</a:t>
            </a:r>
            <a:r>
              <a:rPr lang="en-US" b="1" u="sng" dirty="0" smtClean="0">
                <a:solidFill>
                  <a:srgbClr val="FFFF00"/>
                </a:solidFill>
                <a:effectLst/>
              </a:rPr>
              <a:t> Acid derivatives:</a:t>
            </a:r>
            <a:r>
              <a:rPr lang="en-US" b="1" dirty="0" smtClean="0">
                <a:solidFill>
                  <a:srgbClr val="FFFF00"/>
                </a:solidFill>
                <a:effectLst/>
              </a:rPr>
              <a:t> </a:t>
            </a:r>
            <a:r>
              <a:rPr lang="en-US" dirty="0" smtClean="0">
                <a:effectLst/>
              </a:rPr>
              <a:t>clofibrate, gemfibrozil, fenofibrate, ciprofibrate, bezafibrate</a:t>
            </a:r>
          </a:p>
          <a:p>
            <a:pPr>
              <a:defRPr/>
            </a:pPr>
            <a:endParaRPr lang="en-US" dirty="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287963"/>
          </a:xfrm>
        </p:spPr>
        <p:txBody>
          <a:bodyPr/>
          <a:lstStyle/>
          <a:p>
            <a:pPr>
              <a:lnSpc>
                <a:spcPct val="150000"/>
              </a:lnSpc>
              <a:defRPr/>
            </a:pPr>
            <a:r>
              <a:rPr lang="en-US" b="1" u="sng" dirty="0" smtClean="0">
                <a:solidFill>
                  <a:srgbClr val="FFFF00"/>
                </a:solidFill>
                <a:effectLst/>
              </a:rPr>
              <a:t>Nicotinamides</a:t>
            </a:r>
            <a:r>
              <a:rPr lang="en-US" b="1" dirty="0" smtClean="0">
                <a:solidFill>
                  <a:srgbClr val="FFFF00"/>
                </a:solidFill>
                <a:effectLst/>
              </a:rPr>
              <a:t>: </a:t>
            </a:r>
            <a:r>
              <a:rPr lang="en-US" dirty="0" smtClean="0">
                <a:effectLst/>
              </a:rPr>
              <a:t>Nicotinic acid</a:t>
            </a:r>
          </a:p>
          <a:p>
            <a:pPr>
              <a:spcBef>
                <a:spcPts val="1200"/>
              </a:spcBef>
              <a:defRPr/>
            </a:pPr>
            <a:r>
              <a:rPr lang="en-US" b="1" u="sng" dirty="0" smtClean="0">
                <a:solidFill>
                  <a:srgbClr val="FFFF00"/>
                </a:solidFill>
                <a:effectLst/>
              </a:rPr>
              <a:t>Inhibitors of intestinal cholesterol absorption:</a:t>
            </a:r>
            <a:r>
              <a:rPr lang="en-US" dirty="0" smtClean="0">
                <a:solidFill>
                  <a:srgbClr val="FFFF00"/>
                </a:solidFill>
                <a:effectLst/>
              </a:rPr>
              <a:t> </a:t>
            </a:r>
            <a:r>
              <a:rPr lang="en-US" dirty="0" smtClean="0">
                <a:effectLst/>
              </a:rPr>
              <a:t>Ezetimibe</a:t>
            </a:r>
          </a:p>
          <a:p>
            <a:pPr>
              <a:lnSpc>
                <a:spcPct val="150000"/>
              </a:lnSpc>
              <a:defRPr/>
            </a:pPr>
            <a:r>
              <a:rPr lang="en-US" b="1" u="sng" dirty="0" smtClean="0">
                <a:solidFill>
                  <a:srgbClr val="FFFF00"/>
                </a:solidFill>
                <a:effectLst/>
              </a:rPr>
              <a:t>Fish oils</a:t>
            </a:r>
            <a:r>
              <a:rPr lang="en-US" b="1" dirty="0" smtClean="0">
                <a:solidFill>
                  <a:srgbClr val="FFFF00"/>
                </a:solidFill>
                <a:effectLst/>
              </a:rPr>
              <a:t>: </a:t>
            </a:r>
            <a:r>
              <a:rPr lang="en-US" dirty="0" smtClean="0">
                <a:effectLst/>
              </a:rPr>
              <a:t>Omega-3 marine triglyceride</a:t>
            </a:r>
          </a:p>
          <a:p>
            <a:pPr>
              <a:defRPr/>
            </a:pPr>
            <a:r>
              <a:rPr lang="en-US" b="1" u="sng" dirty="0" smtClean="0">
                <a:solidFill>
                  <a:srgbClr val="FFFF00"/>
                </a:solidFill>
                <a:effectLst/>
              </a:rPr>
              <a:t>Orlistat</a:t>
            </a:r>
            <a:r>
              <a:rPr lang="en-US" b="1" dirty="0" smtClean="0">
                <a:solidFill>
                  <a:srgbClr val="FFFF00"/>
                </a:solidFill>
                <a:effectLst/>
              </a:rPr>
              <a:t>: </a:t>
            </a:r>
            <a:r>
              <a:rPr lang="en-US" dirty="0" smtClean="0">
                <a:effectLst/>
              </a:rPr>
              <a:t>Decrease absorption of triglycerides from intestines</a:t>
            </a:r>
          </a:p>
          <a:p>
            <a:pPr>
              <a:buFont typeface="Wingdings" pitchFamily="2" charset="2"/>
              <a:buNone/>
              <a:defRPr/>
            </a:pPr>
            <a:endParaRPr lang="en-US" dirty="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1"/>
          </p:nvPr>
        </p:nvSpPr>
        <p:spPr>
          <a:xfrm>
            <a:off x="3124200" y="6248400"/>
            <a:ext cx="2895600" cy="476250"/>
          </a:xfrm>
          <a:noFill/>
        </p:spPr>
        <p:txBody>
          <a:bodyPr/>
          <a:lstStyle/>
          <a:p>
            <a:pPr algn="ctr"/>
            <a:fld id="{3C38B28C-D7C6-4D96-9D8F-81B346140F96}" type="slidenum">
              <a:rPr lang="en-US" smtClean="0"/>
              <a:pPr algn="ctr"/>
              <a:t>13</a:t>
            </a:fld>
            <a:endParaRPr lang="en-US" smtClean="0"/>
          </a:p>
        </p:txBody>
      </p:sp>
      <p:pic>
        <p:nvPicPr>
          <p:cNvPr id="14339" name="Picture 2" descr="S29847-015-f002"/>
          <p:cNvPicPr>
            <a:picLocks noChangeAspect="1" noChangeArrowheads="1"/>
          </p:cNvPicPr>
          <p:nvPr/>
        </p:nvPicPr>
        <p:blipFill>
          <a:blip r:embed="rId3" cstate="print"/>
          <a:srcRect b="6944"/>
          <a:stretch>
            <a:fillRect/>
          </a:stretch>
        </p:blipFill>
        <p:spPr bwMode="auto">
          <a:xfrm>
            <a:off x="0" y="1066800"/>
            <a:ext cx="9144000" cy="5791200"/>
          </a:xfrm>
          <a:prstGeom prst="rect">
            <a:avLst/>
          </a:prstGeom>
          <a:noFill/>
          <a:ln w="9525">
            <a:noFill/>
            <a:miter lim="800000"/>
            <a:headEnd/>
            <a:tailEnd/>
          </a:ln>
        </p:spPr>
      </p:pic>
      <p:sp>
        <p:nvSpPr>
          <p:cNvPr id="14340" name="Text Box 3"/>
          <p:cNvSpPr txBox="1">
            <a:spLocks noChangeArrowheads="1"/>
          </p:cNvSpPr>
          <p:nvPr/>
        </p:nvSpPr>
        <p:spPr bwMode="auto">
          <a:xfrm>
            <a:off x="304800" y="304800"/>
            <a:ext cx="8528050" cy="523220"/>
          </a:xfrm>
          <a:prstGeom prst="rect">
            <a:avLst/>
          </a:prstGeom>
          <a:noFill/>
          <a:ln w="9525">
            <a:noFill/>
            <a:miter lim="800000"/>
            <a:headEnd/>
            <a:tailEnd/>
          </a:ln>
        </p:spPr>
        <p:txBody>
          <a:bodyPr wrap="square">
            <a:spAutoFit/>
          </a:bodyPr>
          <a:lstStyle/>
          <a:p>
            <a:r>
              <a:rPr lang="en-US" sz="2800" b="1" dirty="0">
                <a:solidFill>
                  <a:srgbClr val="FFFF00"/>
                </a:solidFill>
                <a:latin typeface="+mn-lt"/>
              </a:rPr>
              <a:t>Sites &amp; mechanism of drugs for hyperlipidemia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92162"/>
          </a:xfrm>
        </p:spPr>
        <p:txBody>
          <a:bodyPr/>
          <a:lstStyle/>
          <a:p>
            <a:pPr>
              <a:defRPr/>
            </a:pPr>
            <a:r>
              <a:rPr lang="en-US" dirty="0" smtClean="0">
                <a:solidFill>
                  <a:srgbClr val="FFFF00"/>
                </a:solidFill>
                <a:effectLst>
                  <a:outerShdw blurRad="38100" dist="38100" dir="2700000" algn="tl">
                    <a:srgbClr val="000000">
                      <a:alpha val="43137"/>
                    </a:srgbClr>
                  </a:outerShdw>
                </a:effectLst>
              </a:rPr>
              <a:t>STATINS</a:t>
            </a:r>
          </a:p>
        </p:txBody>
      </p:sp>
      <p:sp>
        <p:nvSpPr>
          <p:cNvPr id="3" name="Content Placeholder 2"/>
          <p:cNvSpPr>
            <a:spLocks noGrp="1"/>
          </p:cNvSpPr>
          <p:nvPr>
            <p:ph idx="1"/>
          </p:nvPr>
        </p:nvSpPr>
        <p:spPr>
          <a:xfrm>
            <a:off x="0" y="1143000"/>
            <a:ext cx="9144000" cy="4983163"/>
          </a:xfrm>
        </p:spPr>
        <p:txBody>
          <a:bodyPr/>
          <a:lstStyle/>
          <a:p>
            <a:pPr>
              <a:spcBef>
                <a:spcPts val="0"/>
              </a:spcBef>
              <a:buFont typeface="Wingdings" pitchFamily="2" charset="2"/>
              <a:buNone/>
              <a:defRPr/>
            </a:pPr>
            <a:r>
              <a:rPr lang="en-US" b="1" dirty="0" smtClean="0">
                <a:solidFill>
                  <a:srgbClr val="120B2B"/>
                </a:solidFill>
                <a:effectLst/>
              </a:rPr>
              <a:t>SOURCE:</a:t>
            </a:r>
          </a:p>
          <a:p>
            <a:pPr>
              <a:spcBef>
                <a:spcPts val="0"/>
              </a:spcBef>
              <a:defRPr/>
            </a:pPr>
            <a:r>
              <a:rPr lang="en-US" i="1" dirty="0" smtClean="0">
                <a:effectLst/>
              </a:rPr>
              <a:t>Penicillium citrinum</a:t>
            </a:r>
            <a:r>
              <a:rPr lang="en-US" dirty="0" smtClean="0">
                <a:effectLst/>
              </a:rPr>
              <a:t>: mevastatin</a:t>
            </a:r>
          </a:p>
          <a:p>
            <a:pPr>
              <a:spcBef>
                <a:spcPts val="0"/>
              </a:spcBef>
              <a:defRPr/>
            </a:pPr>
            <a:r>
              <a:rPr lang="en-US" i="1" dirty="0" smtClean="0">
                <a:effectLst/>
              </a:rPr>
              <a:t>Aspergillus terreus</a:t>
            </a:r>
            <a:r>
              <a:rPr lang="en-US" dirty="0" smtClean="0">
                <a:effectLst/>
              </a:rPr>
              <a:t>: lovastatin</a:t>
            </a:r>
          </a:p>
          <a:p>
            <a:pPr>
              <a:spcBef>
                <a:spcPts val="0"/>
              </a:spcBef>
              <a:defRPr/>
            </a:pPr>
            <a:r>
              <a:rPr lang="en-US" dirty="0" smtClean="0">
                <a:effectLst/>
              </a:rPr>
              <a:t>Lovastatin derivatives: </a:t>
            </a:r>
            <a:r>
              <a:rPr lang="en-US" sz="2800" dirty="0" smtClean="0">
                <a:effectLst/>
              </a:rPr>
              <a:t>pravastatin, simvastatin</a:t>
            </a:r>
            <a:endParaRPr lang="en-US" dirty="0" smtClean="0">
              <a:effectLst/>
            </a:endParaRPr>
          </a:p>
          <a:p>
            <a:pPr>
              <a:spcBef>
                <a:spcPts val="0"/>
              </a:spcBef>
              <a:defRPr/>
            </a:pPr>
            <a:r>
              <a:rPr lang="en-US" dirty="0" smtClean="0">
                <a:effectLst/>
              </a:rPr>
              <a:t>Synthetic: </a:t>
            </a:r>
            <a:r>
              <a:rPr lang="en-US" sz="2800" dirty="0" smtClean="0">
                <a:effectLst/>
              </a:rPr>
              <a:t>Atorvastatin, fluvastatin, rosuvastatin</a:t>
            </a:r>
            <a:endParaRPr lang="en-US" dirty="0" smtClean="0">
              <a:effectLst/>
            </a:endParaRPr>
          </a:p>
          <a:p>
            <a:pPr>
              <a:spcBef>
                <a:spcPts val="0"/>
              </a:spcBef>
              <a:buFont typeface="Wingdings" pitchFamily="2" charset="2"/>
              <a:buNone/>
              <a:defRPr/>
            </a:pPr>
            <a:r>
              <a:rPr lang="en-US" b="1" dirty="0" smtClean="0">
                <a:solidFill>
                  <a:srgbClr val="120B2B"/>
                </a:solidFill>
                <a:effectLst/>
              </a:rPr>
              <a:t>CHEMISTRY</a:t>
            </a:r>
          </a:p>
          <a:p>
            <a:pPr>
              <a:spcBef>
                <a:spcPts val="0"/>
              </a:spcBef>
              <a:defRPr/>
            </a:pPr>
            <a:r>
              <a:rPr lang="en-US" dirty="0" smtClean="0">
                <a:effectLst/>
              </a:rPr>
              <a:t>Side group structurally similar to HMG-CoA</a:t>
            </a:r>
          </a:p>
          <a:p>
            <a:pPr>
              <a:spcBef>
                <a:spcPts val="0"/>
              </a:spcBef>
              <a:defRPr/>
            </a:pPr>
            <a:r>
              <a:rPr lang="en-US" dirty="0" smtClean="0">
                <a:effectLst/>
              </a:rPr>
              <a:t>Lactone prodrugs: </a:t>
            </a:r>
            <a:r>
              <a:rPr lang="en-US" sz="2800" dirty="0" smtClean="0">
                <a:effectLst/>
              </a:rPr>
              <a:t>lovastatin, </a:t>
            </a:r>
            <a:r>
              <a:rPr lang="en-US" sz="2800" dirty="0" err="1" smtClean="0">
                <a:effectLst/>
              </a:rPr>
              <a:t>simvastatin</a:t>
            </a:r>
            <a:endParaRPr lang="en-US" dirty="0" smtClean="0">
              <a:effectLst/>
            </a:endParaRPr>
          </a:p>
          <a:p>
            <a:pPr>
              <a:spcBef>
                <a:spcPts val="0"/>
              </a:spcBef>
              <a:defRPr/>
            </a:pPr>
            <a:r>
              <a:rPr lang="en-US" sz="2800" dirty="0" err="1" smtClean="0">
                <a:effectLst/>
              </a:rPr>
              <a:t>Atorvastatin</a:t>
            </a:r>
            <a:r>
              <a:rPr lang="en-US" sz="2800" dirty="0" smtClean="0">
                <a:effectLst/>
              </a:rPr>
              <a:t>, </a:t>
            </a:r>
            <a:r>
              <a:rPr lang="en-US" sz="2800" dirty="0" err="1" smtClean="0">
                <a:effectLst/>
              </a:rPr>
              <a:t>fluvastatin</a:t>
            </a:r>
            <a:r>
              <a:rPr lang="en-US" sz="2800" dirty="0" smtClean="0">
                <a:effectLst/>
              </a:rPr>
              <a:t>, </a:t>
            </a:r>
            <a:r>
              <a:rPr lang="en-US" sz="2800" dirty="0" err="1" smtClean="0">
                <a:effectLst/>
              </a:rPr>
              <a:t>rosuvastatin</a:t>
            </a:r>
            <a:r>
              <a:rPr lang="en-US" sz="2800" dirty="0" smtClean="0">
                <a:effectLst/>
              </a:rPr>
              <a:t> </a:t>
            </a:r>
            <a:r>
              <a:rPr lang="en-US" dirty="0" smtClean="0">
                <a:effectLst/>
              </a:rPr>
              <a:t>– fluorine containing </a:t>
            </a:r>
            <a:endParaRPr lang="en-US" dirty="0" smtClean="0">
              <a:effectLst/>
            </a:endParaRPr>
          </a:p>
          <a:p>
            <a:pPr>
              <a:spcBef>
                <a:spcPts val="0"/>
              </a:spcBef>
              <a:buFont typeface="Wingdings" pitchFamily="2" charset="2"/>
              <a:buNone/>
              <a:defRPr/>
            </a:pPr>
            <a:endParaRPr lang="en-US" dirty="0" smtClean="0">
              <a:effectLst/>
            </a:endParaRPr>
          </a:p>
          <a:p>
            <a:pPr>
              <a:spcBef>
                <a:spcPts val="0"/>
              </a:spcBef>
              <a:buFont typeface="Wingdings" pitchFamily="2" charset="2"/>
              <a:buNone/>
              <a:defRPr/>
            </a:pPr>
            <a:endParaRPr lang="en-US" dirty="0" smtClean="0">
              <a:effectLst/>
            </a:endParaRPr>
          </a:p>
          <a:p>
            <a:pPr>
              <a:spcBef>
                <a:spcPts val="0"/>
              </a:spcBef>
              <a:defRPr/>
            </a:pPr>
            <a:endParaRPr lang="en-US" dirty="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019800"/>
          </a:xfrm>
        </p:spPr>
        <p:txBody>
          <a:bodyPr/>
          <a:lstStyle/>
          <a:p>
            <a:pPr>
              <a:spcBef>
                <a:spcPts val="600"/>
              </a:spcBef>
              <a:buFont typeface="Wingdings" pitchFamily="2" charset="2"/>
              <a:buNone/>
              <a:defRPr/>
            </a:pPr>
            <a:r>
              <a:rPr lang="en-US" sz="4000" b="1" dirty="0" smtClean="0">
                <a:solidFill>
                  <a:srgbClr val="120B2B"/>
                </a:solidFill>
                <a:effectLst/>
              </a:rPr>
              <a:t>PHARMACOKINETICS:</a:t>
            </a:r>
          </a:p>
          <a:p>
            <a:pPr>
              <a:spcBef>
                <a:spcPts val="0"/>
              </a:spcBef>
              <a:defRPr/>
            </a:pPr>
            <a:r>
              <a:rPr lang="en-US" dirty="0" smtClean="0">
                <a:effectLst/>
              </a:rPr>
              <a:t>Intestinal absorption: </a:t>
            </a:r>
            <a:r>
              <a:rPr lang="en-US" dirty="0" smtClean="0">
                <a:effectLst/>
              </a:rPr>
              <a:t>40-75</a:t>
            </a:r>
            <a:r>
              <a:rPr lang="en-US" dirty="0" smtClean="0">
                <a:effectLst/>
              </a:rPr>
              <a:t>% except fluvastatin</a:t>
            </a:r>
          </a:p>
          <a:p>
            <a:pPr>
              <a:spcBef>
                <a:spcPts val="0"/>
              </a:spcBef>
              <a:defRPr/>
            </a:pPr>
            <a:r>
              <a:rPr lang="en-US" dirty="0" smtClean="0">
                <a:effectLst/>
              </a:rPr>
              <a:t>Absorption increased with food</a:t>
            </a:r>
          </a:p>
          <a:p>
            <a:pPr>
              <a:spcBef>
                <a:spcPts val="0"/>
              </a:spcBef>
              <a:defRPr/>
            </a:pPr>
            <a:r>
              <a:rPr lang="en-US" dirty="0" smtClean="0">
                <a:effectLst/>
              </a:rPr>
              <a:t>Extensive first pass metabolism: BA 5-30%</a:t>
            </a:r>
          </a:p>
          <a:p>
            <a:pPr>
              <a:spcBef>
                <a:spcPts val="0"/>
              </a:spcBef>
              <a:defRPr/>
            </a:pPr>
            <a:r>
              <a:rPr lang="en-US" dirty="0" smtClean="0">
                <a:effectLst/>
              </a:rPr>
              <a:t>CYP3A4 - atorvastatin, lovastatin, simvastatin</a:t>
            </a:r>
          </a:p>
          <a:p>
            <a:pPr>
              <a:spcBef>
                <a:spcPts val="0"/>
              </a:spcBef>
              <a:defRPr/>
            </a:pPr>
            <a:r>
              <a:rPr lang="en-US" dirty="0" smtClean="0">
                <a:effectLst/>
              </a:rPr>
              <a:t>CYP2C9 - fluvastatin, rosuvastatin</a:t>
            </a:r>
          </a:p>
          <a:p>
            <a:pPr>
              <a:spcBef>
                <a:spcPts val="0"/>
              </a:spcBef>
              <a:defRPr/>
            </a:pPr>
            <a:r>
              <a:rPr lang="en-US" dirty="0" smtClean="0">
                <a:effectLst/>
              </a:rPr>
              <a:t>Sulfation – pravastatin</a:t>
            </a:r>
          </a:p>
          <a:p>
            <a:pPr>
              <a:spcBef>
                <a:spcPts val="0"/>
              </a:spcBef>
              <a:defRPr/>
            </a:pPr>
            <a:r>
              <a:rPr lang="en-US" dirty="0" smtClean="0">
                <a:effectLst/>
              </a:rPr>
              <a:t>Excretion - bile mainly</a:t>
            </a:r>
          </a:p>
          <a:p>
            <a:pPr>
              <a:spcBef>
                <a:spcPts val="0"/>
              </a:spcBef>
              <a:defRPr/>
            </a:pPr>
            <a:r>
              <a:rPr lang="en-US" dirty="0" smtClean="0">
                <a:effectLst/>
              </a:rPr>
              <a:t>t</a:t>
            </a:r>
            <a:r>
              <a:rPr lang="en-US" sz="2000" dirty="0" smtClean="0">
                <a:effectLst/>
              </a:rPr>
              <a:t>1/2</a:t>
            </a:r>
            <a:r>
              <a:rPr lang="en-US" dirty="0" smtClean="0">
                <a:effectLst/>
              </a:rPr>
              <a:t> : 1-4 hrs except </a:t>
            </a:r>
            <a:r>
              <a:rPr lang="en-US" dirty="0" err="1" smtClean="0">
                <a:effectLst/>
              </a:rPr>
              <a:t>atorvastatin</a:t>
            </a:r>
            <a:r>
              <a:rPr lang="en-US" dirty="0" smtClean="0">
                <a:effectLst/>
              </a:rPr>
              <a:t>- </a:t>
            </a:r>
            <a:r>
              <a:rPr lang="en-US" dirty="0" smtClean="0">
                <a:effectLst/>
              </a:rPr>
              <a:t>14hrs, </a:t>
            </a:r>
            <a:r>
              <a:rPr lang="en-US" dirty="0" err="1" smtClean="0">
                <a:effectLst/>
              </a:rPr>
              <a:t>pitavastatin</a:t>
            </a:r>
            <a:r>
              <a:rPr lang="en-US" dirty="0" smtClean="0">
                <a:effectLst/>
              </a:rPr>
              <a:t> </a:t>
            </a:r>
            <a:r>
              <a:rPr lang="en-US" dirty="0" smtClean="0">
                <a:effectLst/>
              </a:rPr>
              <a:t>12hrs &amp; </a:t>
            </a:r>
            <a:r>
              <a:rPr lang="en-US" dirty="0" smtClean="0">
                <a:effectLst/>
              </a:rPr>
              <a:t>rosuvastatin- 20hrs</a:t>
            </a:r>
          </a:p>
          <a:p>
            <a:pPr>
              <a:spcBef>
                <a:spcPts val="600"/>
              </a:spcBef>
              <a:buNone/>
              <a:defRPr/>
            </a:pPr>
            <a:endParaRPr lang="en-US" sz="2800" dirty="0" smtClean="0">
              <a:effectLst/>
            </a:endParaRPr>
          </a:p>
          <a:p>
            <a:pPr>
              <a:spcBef>
                <a:spcPts val="600"/>
              </a:spcBef>
              <a:defRPr/>
            </a:pPr>
            <a:endParaRPr lang="en-US" sz="2800" dirty="0" smtClean="0">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457200"/>
            <a:ext cx="8229600" cy="5668963"/>
          </a:xfrm>
        </p:spPr>
        <p:txBody>
          <a:bodyPr/>
          <a:lstStyle/>
          <a:p>
            <a:pPr>
              <a:buFont typeface="Wingdings" pitchFamily="2" charset="2"/>
              <a:buNone/>
              <a:defRPr/>
            </a:pPr>
            <a:r>
              <a:rPr lang="en-US" sz="4000" b="1" dirty="0" smtClean="0">
                <a:solidFill>
                  <a:srgbClr val="120B2B"/>
                </a:solidFill>
                <a:effectLst/>
              </a:rPr>
              <a:t>MECHANISM OF ACTION:</a:t>
            </a:r>
          </a:p>
          <a:p>
            <a:pPr>
              <a:defRPr/>
            </a:pPr>
            <a:r>
              <a:rPr lang="en-US" dirty="0" smtClean="0">
                <a:effectLst>
                  <a:outerShdw blurRad="38100" dist="38100" dir="2700000" algn="tl">
                    <a:srgbClr val="000000">
                      <a:alpha val="43137"/>
                    </a:srgbClr>
                  </a:outerShdw>
                </a:effectLst>
              </a:rPr>
              <a:t>Competitive inhibitors of HMG- CoA reductase</a:t>
            </a:r>
          </a:p>
          <a:p>
            <a:pPr>
              <a:defRPr/>
            </a:pPr>
            <a:r>
              <a:rPr lang="en-US" dirty="0" smtClean="0">
                <a:effectLst>
                  <a:outerShdw blurRad="38100" dist="38100" dir="2700000" algn="tl">
                    <a:srgbClr val="000000">
                      <a:alpha val="43137"/>
                    </a:srgbClr>
                  </a:outerShdw>
                </a:effectLst>
              </a:rPr>
              <a:t>Reduce conversion of HMG- CoA to mevalonate, thereby inhibiting an early &amp; rate limiting step in cholesterol biosynthesis</a:t>
            </a:r>
          </a:p>
          <a:p>
            <a:pPr>
              <a:defRPr/>
            </a:pPr>
            <a:r>
              <a:rPr lang="en-US" dirty="0" smtClean="0">
                <a:effectLst>
                  <a:outerShdw blurRad="38100" dist="38100" dir="2700000" algn="tl">
                    <a:srgbClr val="000000">
                      <a:alpha val="43137"/>
                    </a:srgbClr>
                  </a:outerShdw>
                </a:effectLst>
              </a:rPr>
              <a:t>  expression of LDL receptor gene</a:t>
            </a:r>
          </a:p>
          <a:p>
            <a:pPr>
              <a:defRPr/>
            </a:pPr>
            <a:r>
              <a:rPr lang="en-US" dirty="0" smtClean="0">
                <a:effectLst>
                  <a:outerShdw blurRad="38100" dist="38100" dir="2700000" algn="tl">
                    <a:srgbClr val="000000">
                      <a:alpha val="43137"/>
                    </a:srgbClr>
                  </a:outerShdw>
                </a:effectLst>
              </a:rPr>
              <a:t>  degradation of LDL receptor</a:t>
            </a:r>
          </a:p>
          <a:p>
            <a:pPr>
              <a:defRPr/>
            </a:pPr>
            <a:r>
              <a:rPr lang="en-US" dirty="0" smtClean="0">
                <a:effectLst>
                  <a:outerShdw blurRad="38100" dist="38100" dir="2700000" algn="tl">
                    <a:srgbClr val="000000">
                      <a:alpha val="43137"/>
                    </a:srgbClr>
                  </a:outerShdw>
                </a:effectLst>
              </a:rPr>
              <a:t>   removal of LDL from the blood thereby lowering LDL-C levels</a:t>
            </a:r>
          </a:p>
        </p:txBody>
      </p:sp>
      <p:sp>
        <p:nvSpPr>
          <p:cNvPr id="11" name="Down Arrow 10"/>
          <p:cNvSpPr/>
          <p:nvPr/>
        </p:nvSpPr>
        <p:spPr>
          <a:xfrm>
            <a:off x="838200" y="4953000"/>
            <a:ext cx="228600" cy="457200"/>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Up Arrow 11"/>
          <p:cNvSpPr/>
          <p:nvPr/>
        </p:nvSpPr>
        <p:spPr>
          <a:xfrm>
            <a:off x="838200" y="4343400"/>
            <a:ext cx="228600" cy="457200"/>
          </a:xfrm>
          <a:prstGeom prst="up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Up Arrow 12"/>
          <p:cNvSpPr/>
          <p:nvPr/>
        </p:nvSpPr>
        <p:spPr>
          <a:xfrm>
            <a:off x="838200" y="5562600"/>
            <a:ext cx="228600" cy="457200"/>
          </a:xfrm>
          <a:prstGeom prst="up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l="2250" r="9985" b="12452"/>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descr="hmg1"/>
          <p:cNvPicPr>
            <a:picLocks noGrp="1" noChangeAspect="1" noChangeArrowheads="1"/>
          </p:cNvPicPr>
          <p:nvPr>
            <p:ph idx="4294967295"/>
          </p:nvPr>
        </p:nvPicPr>
        <p:blipFill>
          <a:blip r:embed="rId2" cstate="print"/>
          <a:srcRect b="7964"/>
          <a:stretch>
            <a:fillRect/>
          </a:stretch>
        </p:blipFill>
        <p:spPr>
          <a:xfrm>
            <a:off x="0" y="0"/>
            <a:ext cx="9144000" cy="6858000"/>
          </a:xfrm>
        </p:spPr>
      </p:pic>
      <p:sp>
        <p:nvSpPr>
          <p:cNvPr id="19459" name="Slide Number Placeholder 4"/>
          <p:cNvSpPr>
            <a:spLocks noGrp="1"/>
          </p:cNvSpPr>
          <p:nvPr>
            <p:ph type="sldNum" sz="quarter" idx="11"/>
          </p:nvPr>
        </p:nvSpPr>
        <p:spPr>
          <a:xfrm>
            <a:off x="3124200" y="6248400"/>
            <a:ext cx="2895600" cy="476250"/>
          </a:xfrm>
          <a:noFill/>
        </p:spPr>
        <p:txBody>
          <a:bodyPr/>
          <a:lstStyle/>
          <a:p>
            <a:pPr algn="ctr"/>
            <a:fld id="{6AA0620D-A0A7-42AD-A761-00EE47FD9B73}" type="slidenum">
              <a:rPr lang="en-US" smtClean="0"/>
              <a:pPr algn="ctr"/>
              <a:t>18</a:t>
            </a:fld>
            <a:endParaRPr 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001000" cy="5059363"/>
          </a:xfrm>
        </p:spPr>
        <p:txBody>
          <a:bodyPr/>
          <a:lstStyle/>
          <a:p>
            <a:pPr>
              <a:defRPr/>
            </a:pPr>
            <a:r>
              <a:rPr lang="en-US" dirty="0" smtClean="0">
                <a:effectLst/>
              </a:rPr>
              <a:t>Also enhance removal of LDL precursors &amp; decrease hepatic VLDL production</a:t>
            </a:r>
          </a:p>
          <a:p>
            <a:pPr>
              <a:buNone/>
              <a:defRPr/>
            </a:pPr>
            <a:endParaRPr lang="en-US" sz="900" b="1" dirty="0" smtClean="0">
              <a:solidFill>
                <a:srgbClr val="120B2B"/>
              </a:solidFill>
              <a:effectLst/>
            </a:endParaRPr>
          </a:p>
          <a:p>
            <a:pPr>
              <a:buFont typeface="Wingdings" pitchFamily="2" charset="2"/>
              <a:buNone/>
              <a:defRPr/>
            </a:pPr>
            <a:r>
              <a:rPr lang="en-US" b="1" dirty="0" smtClean="0">
                <a:solidFill>
                  <a:srgbClr val="120B2B"/>
                </a:solidFill>
                <a:effectLst/>
              </a:rPr>
              <a:t>EFFECTS ON LIPOPROTEIN LEVELS</a:t>
            </a:r>
          </a:p>
          <a:p>
            <a:pPr>
              <a:defRPr/>
            </a:pPr>
            <a:r>
              <a:rPr lang="en-US" dirty="0" smtClean="0">
                <a:effectLst/>
              </a:rPr>
              <a:t>LDL-C reduction</a:t>
            </a:r>
          </a:p>
          <a:p>
            <a:pPr>
              <a:defRPr/>
            </a:pPr>
            <a:r>
              <a:rPr lang="en-US" dirty="0" smtClean="0">
                <a:effectLst/>
              </a:rPr>
              <a:t>Modest TG reduction</a:t>
            </a:r>
            <a:endParaRPr lang="en-US" dirty="0" smtClean="0">
              <a:effectLst/>
            </a:endParaRPr>
          </a:p>
          <a:p>
            <a:pPr>
              <a:defRPr/>
            </a:pPr>
            <a:r>
              <a:rPr lang="en-US" dirty="0" smtClean="0">
                <a:effectLst/>
              </a:rPr>
              <a:t>HDL-C </a:t>
            </a:r>
            <a:r>
              <a:rPr lang="en-US" dirty="0" smtClean="0">
                <a:effectLst/>
              </a:rPr>
              <a:t>increase: 5-10</a:t>
            </a:r>
            <a:r>
              <a:rPr lang="en-US" dirty="0" smtClean="0">
                <a:effectLst/>
              </a:rPr>
              <a:t>%</a:t>
            </a:r>
          </a:p>
          <a:p>
            <a:pPr>
              <a:defRPr/>
            </a:pPr>
            <a:endParaRPr lang="en-US" sz="900" dirty="0" smtClean="0">
              <a:effectLst/>
            </a:endParaRPr>
          </a:p>
          <a:p>
            <a:pPr>
              <a:buFont typeface="Wingdings" pitchFamily="2" charset="2"/>
              <a:buNone/>
              <a:defRPr/>
            </a:pPr>
            <a:endParaRPr lang="en-US" dirty="0" smtClean="0">
              <a:effectLst/>
            </a:endParaRPr>
          </a:p>
          <a:p>
            <a:pPr>
              <a:buFont typeface="Wingdings" pitchFamily="2" charset="2"/>
              <a:buNone/>
              <a:defRPr/>
            </a:pPr>
            <a:endParaRPr lang="en-US" dirty="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dirty="0" smtClean="0">
                <a:solidFill>
                  <a:srgbClr val="120B2B"/>
                </a:solidFill>
                <a:effectLst/>
              </a:rPr>
              <a:t>LEARNING OBJECTIVES</a:t>
            </a:r>
            <a:endParaRPr lang="en-US" dirty="0">
              <a:solidFill>
                <a:srgbClr val="120B2B"/>
              </a:solidFill>
              <a:effectLst/>
            </a:endParaRPr>
          </a:p>
        </p:txBody>
      </p:sp>
      <p:sp>
        <p:nvSpPr>
          <p:cNvPr id="3" name="Content Placeholder 2"/>
          <p:cNvSpPr>
            <a:spLocks noGrp="1"/>
          </p:cNvSpPr>
          <p:nvPr>
            <p:ph idx="1"/>
          </p:nvPr>
        </p:nvSpPr>
        <p:spPr>
          <a:xfrm>
            <a:off x="304800" y="1219200"/>
            <a:ext cx="8534400" cy="4906963"/>
          </a:xfrm>
        </p:spPr>
        <p:txBody>
          <a:bodyPr/>
          <a:lstStyle/>
          <a:p>
            <a:pPr>
              <a:buNone/>
            </a:pPr>
            <a:r>
              <a:rPr lang="en-US" sz="3000" i="1" dirty="0" smtClean="0">
                <a:solidFill>
                  <a:srgbClr val="FFFF00"/>
                </a:solidFill>
                <a:effectLst/>
              </a:rPr>
              <a:t>After this session, you should be able to:</a:t>
            </a:r>
          </a:p>
          <a:p>
            <a:r>
              <a:rPr lang="en-US" sz="3000" dirty="0" smtClean="0">
                <a:effectLst/>
              </a:rPr>
              <a:t>recall the pathophysiology of hyperlipoproteinemias &amp; atherogenesis;</a:t>
            </a:r>
          </a:p>
          <a:p>
            <a:r>
              <a:rPr lang="en-US" sz="3000" dirty="0" smtClean="0">
                <a:effectLst/>
              </a:rPr>
              <a:t>identify various hyperlipoproteinemias;</a:t>
            </a:r>
          </a:p>
          <a:p>
            <a:r>
              <a:rPr lang="en-US" sz="3000" dirty="0" smtClean="0">
                <a:effectLst/>
              </a:rPr>
              <a:t>classify drugs used to treat dyslipidemias; and</a:t>
            </a:r>
          </a:p>
          <a:p>
            <a:r>
              <a:rPr lang="en-US" sz="3000" dirty="0" smtClean="0">
                <a:effectLst/>
              </a:rPr>
              <a:t>describe the salient pharmacokinetic characteristics, mechanism of action &amp; adverse effects of statins, niacin, fibrates, bile acid binding resins &amp; ezetimibe.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defRPr/>
            </a:pPr>
            <a:r>
              <a:rPr lang="en-US" b="1" dirty="0" smtClean="0">
                <a:solidFill>
                  <a:srgbClr val="120B2B"/>
                </a:solidFill>
                <a:effectLst/>
              </a:rPr>
              <a:t>DOSE: </a:t>
            </a:r>
            <a:r>
              <a:rPr lang="en-US" dirty="0" smtClean="0">
                <a:effectLst/>
              </a:rPr>
              <a:t>10-80mg</a:t>
            </a:r>
          </a:p>
          <a:p>
            <a:pPr>
              <a:buNone/>
              <a:defRPr/>
            </a:pPr>
            <a:r>
              <a:rPr lang="en-US" dirty="0" err="1" smtClean="0">
                <a:effectLst/>
              </a:rPr>
              <a:t>Simvastatin</a:t>
            </a:r>
            <a:r>
              <a:rPr lang="en-US" dirty="0" smtClean="0">
                <a:effectLst/>
              </a:rPr>
              <a:t>: 5-80mg</a:t>
            </a:r>
          </a:p>
          <a:p>
            <a:pPr>
              <a:buNone/>
              <a:defRPr/>
            </a:pPr>
            <a:r>
              <a:rPr lang="en-US" dirty="0" err="1" smtClean="0">
                <a:effectLst/>
              </a:rPr>
              <a:t>Lovastatin</a:t>
            </a:r>
            <a:r>
              <a:rPr lang="en-US" dirty="0" smtClean="0">
                <a:effectLst/>
              </a:rPr>
              <a:t>, </a:t>
            </a:r>
            <a:r>
              <a:rPr lang="en-US" dirty="0" err="1" smtClean="0">
                <a:effectLst/>
              </a:rPr>
              <a:t>atorvastatin</a:t>
            </a:r>
            <a:r>
              <a:rPr lang="en-US" dirty="0" smtClean="0">
                <a:effectLst/>
              </a:rPr>
              <a:t>: 10-80mg</a:t>
            </a:r>
          </a:p>
          <a:p>
            <a:pPr>
              <a:buNone/>
              <a:defRPr/>
            </a:pPr>
            <a:r>
              <a:rPr lang="en-US" dirty="0" err="1" smtClean="0">
                <a:effectLst/>
              </a:rPr>
              <a:t>Fluvastatin</a:t>
            </a:r>
            <a:r>
              <a:rPr lang="en-US" dirty="0" smtClean="0">
                <a:effectLst/>
              </a:rPr>
              <a:t>: 10-80mg</a:t>
            </a:r>
          </a:p>
          <a:p>
            <a:pPr>
              <a:buNone/>
              <a:defRPr/>
            </a:pPr>
            <a:r>
              <a:rPr lang="en-US" dirty="0" err="1" smtClean="0">
                <a:effectLst/>
              </a:rPr>
              <a:t>Rosuvastatin</a:t>
            </a:r>
            <a:r>
              <a:rPr lang="en-US" dirty="0" smtClean="0">
                <a:effectLst/>
              </a:rPr>
              <a:t> 5-40mg</a:t>
            </a:r>
            <a:endParaRPr lang="en-US" dirty="0" smtClean="0">
              <a:effectLst/>
            </a:endParaRPr>
          </a:p>
          <a:p>
            <a:pPr>
              <a:buNone/>
              <a:defRPr/>
            </a:pPr>
            <a:r>
              <a:rPr lang="en-US" b="1" dirty="0" smtClean="0">
                <a:solidFill>
                  <a:srgbClr val="120B2B"/>
                </a:solidFill>
                <a:effectLst/>
              </a:rPr>
              <a:t>USE</a:t>
            </a:r>
            <a:r>
              <a:rPr lang="en-US" b="1" dirty="0" smtClean="0">
                <a:solidFill>
                  <a:srgbClr val="120B2B"/>
                </a:solidFill>
                <a:effectLst/>
              </a:rPr>
              <a:t>: </a:t>
            </a:r>
            <a:endParaRPr lang="en-US" b="1" dirty="0" smtClean="0">
              <a:solidFill>
                <a:srgbClr val="120B2B"/>
              </a:solidFill>
              <a:effectLst/>
            </a:endParaRPr>
          </a:p>
          <a:p>
            <a:pPr>
              <a:buFont typeface="Wingdings" pitchFamily="2" charset="2"/>
              <a:buChar char="Ø"/>
              <a:defRPr/>
            </a:pPr>
            <a:r>
              <a:rPr lang="en-US" dirty="0" smtClean="0">
                <a:effectLst/>
              </a:rPr>
              <a:t>used </a:t>
            </a:r>
            <a:r>
              <a:rPr lang="en-US" dirty="0" smtClean="0">
                <a:effectLst/>
              </a:rPr>
              <a:t>alone or in combination with resins, niacin, or ezetimibe to reduce </a:t>
            </a:r>
            <a:r>
              <a:rPr lang="en-US" dirty="0" smtClean="0">
                <a:effectLst/>
              </a:rPr>
              <a:t>LDL</a:t>
            </a:r>
          </a:p>
          <a:p>
            <a:pPr>
              <a:buFont typeface="Wingdings" pitchFamily="2" charset="2"/>
              <a:buChar char="Ø"/>
              <a:defRPr/>
            </a:pPr>
            <a:r>
              <a:rPr lang="en-US" dirty="0" smtClean="0">
                <a:effectLst/>
              </a:rPr>
              <a:t>At evening if single dose is used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ctr">
              <a:buFont typeface="Wingdings" pitchFamily="2" charset="2"/>
              <a:buNone/>
              <a:defRPr/>
            </a:pPr>
            <a:r>
              <a:rPr lang="en-US" sz="3600" b="1" dirty="0" smtClean="0">
                <a:solidFill>
                  <a:srgbClr val="120B2B"/>
                </a:solidFill>
                <a:effectLst/>
              </a:rPr>
              <a:t>CARDIOPROTECTIVE EFFECTS other than LDL LOWERING:</a:t>
            </a:r>
          </a:p>
          <a:p>
            <a:pPr>
              <a:defRPr/>
            </a:pPr>
            <a:r>
              <a:rPr lang="en-US" dirty="0" smtClean="0">
                <a:effectLst/>
              </a:rPr>
              <a:t>Enhance endothelial production of vasodilator NO</a:t>
            </a:r>
          </a:p>
          <a:p>
            <a:pPr>
              <a:defRPr/>
            </a:pPr>
            <a:r>
              <a:rPr lang="en-US" dirty="0" smtClean="0">
                <a:effectLst/>
              </a:rPr>
              <a:t>Plaque stability</a:t>
            </a:r>
          </a:p>
          <a:p>
            <a:pPr>
              <a:defRPr/>
            </a:pPr>
            <a:r>
              <a:rPr lang="en-US" dirty="0" smtClean="0">
                <a:effectLst/>
              </a:rPr>
              <a:t>Antiinflammatory role- decrease C-reactive protein</a:t>
            </a:r>
          </a:p>
          <a:p>
            <a:pPr>
              <a:defRPr/>
            </a:pPr>
            <a:r>
              <a:rPr lang="en-US" dirty="0" smtClean="0">
                <a:effectLst/>
              </a:rPr>
              <a:t>Reduce oxidative modification of LDL</a:t>
            </a:r>
          </a:p>
          <a:p>
            <a:pPr>
              <a:defRPr/>
            </a:pPr>
            <a:r>
              <a:rPr lang="en-US" dirty="0" smtClean="0">
                <a:effectLst/>
              </a:rPr>
              <a:t>Reduce platelet aggregation</a:t>
            </a:r>
            <a:endParaRPr lang="en-US" dirty="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305800" cy="5364163"/>
          </a:xfrm>
        </p:spPr>
        <p:txBody>
          <a:bodyPr/>
          <a:lstStyle/>
          <a:p>
            <a:pPr>
              <a:buFont typeface="Wingdings" pitchFamily="2" charset="2"/>
              <a:buNone/>
              <a:defRPr/>
            </a:pPr>
            <a:r>
              <a:rPr lang="en-US" sz="3600" b="1" dirty="0" smtClean="0">
                <a:solidFill>
                  <a:srgbClr val="120B2B"/>
                </a:solidFill>
                <a:effectLst/>
              </a:rPr>
              <a:t>ADVERSE EFFECTS:</a:t>
            </a:r>
          </a:p>
          <a:p>
            <a:pPr>
              <a:defRPr/>
            </a:pPr>
            <a:r>
              <a:rPr lang="en-US" dirty="0" smtClean="0">
                <a:effectLst/>
              </a:rPr>
              <a:t>Hepatoxicity</a:t>
            </a:r>
          </a:p>
          <a:p>
            <a:pPr>
              <a:defRPr/>
            </a:pPr>
            <a:r>
              <a:rPr lang="en-US" dirty="0" smtClean="0">
                <a:effectLst/>
              </a:rPr>
              <a:t>Myopathy</a:t>
            </a:r>
          </a:p>
          <a:p>
            <a:pPr>
              <a:defRPr/>
            </a:pPr>
            <a:endParaRPr lang="en-US" dirty="0" smtClean="0">
              <a:effectLst/>
            </a:endParaRPr>
          </a:p>
          <a:p>
            <a:pPr>
              <a:buFont typeface="Wingdings" pitchFamily="2" charset="2"/>
              <a:buNone/>
              <a:defRPr/>
            </a:pPr>
            <a:r>
              <a:rPr lang="en-US" sz="3600" b="1" dirty="0" smtClean="0">
                <a:solidFill>
                  <a:srgbClr val="120B2B"/>
                </a:solidFill>
                <a:effectLst/>
              </a:rPr>
              <a:t>CONTRAINDICATION:</a:t>
            </a:r>
            <a:endParaRPr lang="en-US" sz="3600" dirty="0" smtClean="0">
              <a:solidFill>
                <a:srgbClr val="120B2B"/>
              </a:solidFill>
              <a:effectLst/>
            </a:endParaRPr>
          </a:p>
          <a:p>
            <a:pPr>
              <a:defRPr/>
            </a:pPr>
            <a:r>
              <a:rPr lang="en-US" dirty="0" smtClean="0">
                <a:effectLst/>
              </a:rPr>
              <a:t>Pregnancy</a:t>
            </a:r>
          </a:p>
          <a:p>
            <a:pPr>
              <a:defRPr/>
            </a:pPr>
            <a:r>
              <a:rPr lang="en-US" dirty="0" smtClean="0">
                <a:effectLst/>
              </a:rPr>
              <a:t>Lactation </a:t>
            </a:r>
            <a:endParaRPr lang="en-US" dirty="0" smtClean="0">
              <a:effectLst/>
            </a:endParaRPr>
          </a:p>
          <a:p>
            <a:pPr>
              <a:defRPr/>
            </a:pPr>
            <a:r>
              <a:rPr lang="en-US" dirty="0" smtClean="0">
                <a:effectLst/>
              </a:rPr>
              <a:t>Children</a:t>
            </a:r>
          </a:p>
          <a:p>
            <a:pPr>
              <a:buFont typeface="Wingdings" pitchFamily="2" charset="2"/>
              <a:buNone/>
              <a:defRPr/>
            </a:pPr>
            <a:endParaRPr lang="en-US" dirty="0" smtClean="0">
              <a:effectLst/>
            </a:endParaRPr>
          </a:p>
          <a:p>
            <a:pPr>
              <a:defRPr/>
            </a:pPr>
            <a:endParaRPr lang="en-US" dirty="0" smtClean="0">
              <a:effectLst/>
            </a:endParaRPr>
          </a:p>
          <a:p>
            <a:pPr marL="971550" lvl="1" indent="-514350">
              <a:buClr>
                <a:srgbClr val="120B2B"/>
              </a:buClr>
              <a:buFont typeface="Wingdings" pitchFamily="2" charset="2"/>
              <a:buChar char="v"/>
              <a:defRPr/>
            </a:pPr>
            <a:endParaRPr lang="en-US" sz="3200" b="1" dirty="0" smtClean="0">
              <a:effectLst/>
            </a:endParaRPr>
          </a:p>
          <a:p>
            <a:pPr marL="971550" lvl="1" indent="-514350">
              <a:buClr>
                <a:srgbClr val="120B2B"/>
              </a:buClr>
              <a:buFont typeface="Wingdings" pitchFamily="2" charset="2"/>
              <a:buChar char="v"/>
              <a:defRPr/>
            </a:pPr>
            <a:endParaRPr lang="en-US" b="1" dirty="0" smtClean="0">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5668963"/>
          </a:xfrm>
        </p:spPr>
        <p:txBody>
          <a:bodyPr/>
          <a:lstStyle/>
          <a:p>
            <a:pPr marL="457200" indent="-457200">
              <a:spcBef>
                <a:spcPts val="0"/>
              </a:spcBef>
              <a:buFont typeface="Wingdings" pitchFamily="2" charset="2"/>
              <a:buNone/>
              <a:defRPr/>
            </a:pPr>
            <a:r>
              <a:rPr lang="en-US" sz="3600" b="1" dirty="0" smtClean="0">
                <a:solidFill>
                  <a:srgbClr val="120B2B"/>
                </a:solidFill>
                <a:effectLst/>
              </a:rPr>
              <a:t>DRUG INTERACTIONS:</a:t>
            </a:r>
          </a:p>
          <a:p>
            <a:pPr marL="457200" indent="-457200">
              <a:spcBef>
                <a:spcPts val="0"/>
              </a:spcBef>
              <a:buNone/>
              <a:defRPr/>
            </a:pPr>
            <a:r>
              <a:rPr lang="en-US" b="1" dirty="0" smtClean="0">
                <a:solidFill>
                  <a:srgbClr val="00B0F0"/>
                </a:solidFill>
                <a:effectLst/>
              </a:rPr>
              <a:t>PHARMACOKINETIC: </a:t>
            </a:r>
          </a:p>
          <a:p>
            <a:pPr marL="457200" indent="-457200">
              <a:spcBef>
                <a:spcPts val="0"/>
              </a:spcBef>
              <a:buFont typeface="Wingdings" pitchFamily="2" charset="2"/>
              <a:buChar char="Ø"/>
              <a:defRPr/>
            </a:pPr>
            <a:r>
              <a:rPr lang="en-US" b="1" dirty="0" smtClean="0">
                <a:solidFill>
                  <a:srgbClr val="361B00"/>
                </a:solidFill>
                <a:effectLst/>
              </a:rPr>
              <a:t>Increase plasma conc. of statins</a:t>
            </a:r>
          </a:p>
          <a:p>
            <a:pPr marL="457200" indent="-457200">
              <a:spcBef>
                <a:spcPts val="0"/>
              </a:spcBef>
              <a:buClr>
                <a:srgbClr val="120B2B"/>
              </a:buClr>
              <a:buFont typeface="Wingdings" pitchFamily="2" charset="2"/>
              <a:buChar char="v"/>
              <a:defRPr/>
            </a:pPr>
            <a:r>
              <a:rPr lang="en-US" sz="2800" dirty="0" smtClean="0">
                <a:effectLst/>
              </a:rPr>
              <a:t>CYP3A4 </a:t>
            </a:r>
            <a:r>
              <a:rPr lang="en-US" sz="2800" dirty="0" smtClean="0">
                <a:effectLst/>
              </a:rPr>
              <a:t>- macrolide antibiotics, azole antifungals, </a:t>
            </a:r>
            <a:r>
              <a:rPr lang="en-US" sz="2800" dirty="0" err="1" smtClean="0">
                <a:effectLst/>
              </a:rPr>
              <a:t>fibrates</a:t>
            </a:r>
            <a:r>
              <a:rPr lang="en-US" sz="2800" dirty="0" smtClean="0">
                <a:effectLst/>
              </a:rPr>
              <a:t>, </a:t>
            </a:r>
            <a:r>
              <a:rPr lang="en-US" sz="2800" dirty="0" smtClean="0">
                <a:effectLst/>
              </a:rPr>
              <a:t>cyclosporine</a:t>
            </a:r>
            <a:r>
              <a:rPr lang="en-US" sz="2800" dirty="0" smtClean="0">
                <a:effectLst/>
              </a:rPr>
              <a:t>, HIV protease </a:t>
            </a:r>
            <a:r>
              <a:rPr lang="en-US" sz="2800" dirty="0" smtClean="0">
                <a:effectLst/>
              </a:rPr>
              <a:t>inhibitors, </a:t>
            </a:r>
            <a:r>
              <a:rPr lang="en-US" sz="2800" dirty="0" err="1" smtClean="0">
                <a:effectLst/>
              </a:rPr>
              <a:t>paroxetine</a:t>
            </a:r>
            <a:r>
              <a:rPr lang="en-US" sz="2800" dirty="0" smtClean="0">
                <a:effectLst/>
              </a:rPr>
              <a:t>, </a:t>
            </a:r>
            <a:r>
              <a:rPr lang="en-US" sz="2800" dirty="0" err="1" smtClean="0">
                <a:effectLst/>
              </a:rPr>
              <a:t>venlafaxine</a:t>
            </a:r>
            <a:r>
              <a:rPr lang="en-US" sz="2800" dirty="0" smtClean="0">
                <a:effectLst/>
              </a:rPr>
              <a:t> </a:t>
            </a:r>
            <a:endParaRPr lang="en-US" sz="2800" dirty="0" smtClean="0">
              <a:effectLst/>
            </a:endParaRPr>
          </a:p>
          <a:p>
            <a:pPr marL="457200" indent="-457200">
              <a:spcBef>
                <a:spcPts val="0"/>
              </a:spcBef>
              <a:buClr>
                <a:srgbClr val="120B2B"/>
              </a:buClr>
              <a:buFont typeface="Wingdings" pitchFamily="2" charset="2"/>
              <a:buChar char="v"/>
              <a:defRPr/>
            </a:pPr>
            <a:r>
              <a:rPr lang="en-US" sz="2800" dirty="0" smtClean="0">
                <a:effectLst/>
              </a:rPr>
              <a:t>CYP2C9 – Ketoconazole, metronidazole, sulfinpyrazone, amiodarone, cimetidine</a:t>
            </a:r>
          </a:p>
          <a:p>
            <a:pPr marL="457200" indent="-457200">
              <a:spcBef>
                <a:spcPts val="0"/>
              </a:spcBef>
              <a:buClr>
                <a:schemeClr val="bg1">
                  <a:lumMod val="60000"/>
                  <a:lumOff val="40000"/>
                </a:schemeClr>
              </a:buClr>
              <a:buFont typeface="Wingdings" pitchFamily="2" charset="2"/>
              <a:buChar char="Ø"/>
              <a:defRPr/>
            </a:pPr>
            <a:r>
              <a:rPr lang="en-US" b="1" dirty="0" smtClean="0">
                <a:solidFill>
                  <a:srgbClr val="361B00"/>
                </a:solidFill>
                <a:effectLst/>
              </a:rPr>
              <a:t>Decrease plasma conc. of statins</a:t>
            </a:r>
          </a:p>
          <a:p>
            <a:pPr marL="457200" indent="-457200">
              <a:spcBef>
                <a:spcPts val="0"/>
              </a:spcBef>
              <a:buClr>
                <a:srgbClr val="120B2B"/>
              </a:buClr>
              <a:buFont typeface="Wingdings" pitchFamily="2" charset="2"/>
              <a:buChar char="v"/>
              <a:defRPr/>
            </a:pPr>
            <a:r>
              <a:rPr lang="en-US" sz="2800" dirty="0" smtClean="0">
                <a:effectLst/>
              </a:rPr>
              <a:t>Phenytoin, griseofulvin, barbiturates, </a:t>
            </a:r>
            <a:r>
              <a:rPr lang="en-US" sz="2800" dirty="0" err="1" smtClean="0">
                <a:effectLst/>
              </a:rPr>
              <a:t>rifampin</a:t>
            </a:r>
            <a:endParaRPr lang="en-US" sz="2800" dirty="0" smtClean="0">
              <a:effectLst/>
            </a:endParaRPr>
          </a:p>
          <a:p>
            <a:pPr marL="457200" indent="-457200">
              <a:spcBef>
                <a:spcPts val="0"/>
              </a:spcBef>
              <a:defRPr/>
            </a:pPr>
            <a:r>
              <a:rPr lang="en-US" sz="2800" dirty="0" smtClean="0">
                <a:effectLst/>
              </a:rPr>
              <a:t>Increase risk of </a:t>
            </a:r>
            <a:r>
              <a:rPr lang="en-US" sz="2800" dirty="0" err="1" smtClean="0">
                <a:effectLst/>
              </a:rPr>
              <a:t>myopathy</a:t>
            </a:r>
            <a:r>
              <a:rPr lang="en-US" sz="2800" dirty="0" smtClean="0">
                <a:effectLst/>
              </a:rPr>
              <a:t> with </a:t>
            </a:r>
            <a:r>
              <a:rPr lang="en-US" sz="2800" dirty="0" err="1" smtClean="0">
                <a:effectLst/>
              </a:rPr>
              <a:t>verapamil</a:t>
            </a:r>
            <a:r>
              <a:rPr lang="en-US" sz="2800" dirty="0" smtClean="0">
                <a:effectLst/>
              </a:rPr>
              <a:t> &amp; </a:t>
            </a:r>
            <a:r>
              <a:rPr lang="en-US" sz="2800" dirty="0" err="1" smtClean="0">
                <a:effectLst/>
              </a:rPr>
              <a:t>amiodarone</a:t>
            </a:r>
            <a:endParaRPr lang="en-US" sz="2800" dirty="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defRPr/>
            </a:pPr>
            <a:r>
              <a:rPr lang="en-US" dirty="0" smtClean="0">
                <a:solidFill>
                  <a:srgbClr val="FFFF00"/>
                </a:solidFill>
                <a:effectLst>
                  <a:outerShdw blurRad="38100" dist="38100" dir="2700000" algn="tl">
                    <a:srgbClr val="000000">
                      <a:alpha val="43137"/>
                    </a:srgbClr>
                  </a:outerShdw>
                </a:effectLst>
              </a:rPr>
              <a:t>Bile-Acid sequestrants</a:t>
            </a:r>
          </a:p>
        </p:txBody>
      </p:sp>
      <p:sp>
        <p:nvSpPr>
          <p:cNvPr id="3" name="Content Placeholder 2"/>
          <p:cNvSpPr>
            <a:spLocks noGrp="1"/>
          </p:cNvSpPr>
          <p:nvPr>
            <p:ph idx="1"/>
          </p:nvPr>
        </p:nvSpPr>
        <p:spPr/>
        <p:txBody>
          <a:bodyPr/>
          <a:lstStyle/>
          <a:p>
            <a:pPr>
              <a:defRPr/>
            </a:pPr>
            <a:r>
              <a:rPr lang="en-US" b="1" dirty="0" smtClean="0">
                <a:effectLst/>
              </a:rPr>
              <a:t>Cholestyramine</a:t>
            </a:r>
          </a:p>
          <a:p>
            <a:pPr>
              <a:defRPr/>
            </a:pPr>
            <a:r>
              <a:rPr lang="en-US" b="1" dirty="0" smtClean="0">
                <a:effectLst/>
              </a:rPr>
              <a:t>Colestipol</a:t>
            </a:r>
          </a:p>
          <a:p>
            <a:pPr>
              <a:defRPr/>
            </a:pPr>
            <a:r>
              <a:rPr lang="en-US" b="1" dirty="0" smtClean="0">
                <a:effectLst/>
              </a:rPr>
              <a:t>Colesevelam </a:t>
            </a:r>
          </a:p>
          <a:p>
            <a:pPr>
              <a:buFont typeface="Wingdings" pitchFamily="2" charset="2"/>
              <a:buNone/>
              <a:defRPr/>
            </a:pPr>
            <a:r>
              <a:rPr lang="en-US" sz="3600" b="1" u="sng" dirty="0" smtClean="0">
                <a:solidFill>
                  <a:srgbClr val="120B2B"/>
                </a:solidFill>
                <a:effectLst/>
              </a:rPr>
              <a:t>CHEMISTRY</a:t>
            </a:r>
            <a:r>
              <a:rPr lang="en-US" sz="3600" b="1" dirty="0" smtClean="0">
                <a:solidFill>
                  <a:srgbClr val="120B2B"/>
                </a:solidFill>
                <a:effectLst/>
              </a:rPr>
              <a:t>:</a:t>
            </a:r>
          </a:p>
          <a:p>
            <a:pPr>
              <a:defRPr/>
            </a:pPr>
            <a:r>
              <a:rPr lang="en-US" dirty="0" smtClean="0">
                <a:effectLst/>
              </a:rPr>
              <a:t>Anion-exchange resins</a:t>
            </a:r>
          </a:p>
          <a:p>
            <a:pPr>
              <a:defRPr/>
            </a:pPr>
            <a:r>
              <a:rPr lang="en-US" dirty="0" smtClean="0">
                <a:effectLst/>
              </a:rPr>
              <a:t>Large polymers</a:t>
            </a:r>
          </a:p>
          <a:p>
            <a:pPr>
              <a:defRPr/>
            </a:pPr>
            <a:r>
              <a:rPr lang="en-US" dirty="0" smtClean="0">
                <a:effectLst/>
              </a:rPr>
              <a:t>Highly positively charged</a:t>
            </a:r>
          </a:p>
          <a:p>
            <a:pPr>
              <a:defRPr/>
            </a:pPr>
            <a:r>
              <a:rPr lang="en-US" dirty="0" smtClean="0">
                <a:effectLst/>
              </a:rPr>
              <a:t>Hygroscopic powders insoluble in water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Font typeface="Wingdings" pitchFamily="2" charset="2"/>
              <a:buNone/>
              <a:defRPr/>
            </a:pPr>
            <a:r>
              <a:rPr lang="en-US" sz="3600" b="1" dirty="0" smtClean="0">
                <a:solidFill>
                  <a:srgbClr val="120B2B"/>
                </a:solidFill>
                <a:effectLst/>
              </a:rPr>
              <a:t>PHARMACOKINETICS:</a:t>
            </a:r>
          </a:p>
          <a:p>
            <a:pPr>
              <a:defRPr/>
            </a:pPr>
            <a:r>
              <a:rPr lang="en-US" dirty="0" smtClean="0">
                <a:effectLst/>
              </a:rPr>
              <a:t>Not reabsorbed</a:t>
            </a:r>
          </a:p>
          <a:p>
            <a:pPr>
              <a:defRPr/>
            </a:pPr>
            <a:r>
              <a:rPr lang="en-US" dirty="0" smtClean="0">
                <a:effectLst/>
              </a:rPr>
              <a:t>Action begins within 1-4 days</a:t>
            </a:r>
          </a:p>
          <a:p>
            <a:pPr>
              <a:defRPr/>
            </a:pPr>
            <a:r>
              <a:rPr lang="en-US" dirty="0" smtClean="0">
                <a:effectLst/>
              </a:rPr>
              <a:t>Peak in 1-2 weeks</a:t>
            </a:r>
          </a:p>
          <a:p>
            <a:pPr>
              <a:defRPr/>
            </a:pPr>
            <a:r>
              <a:rPr lang="en-US" dirty="0" smtClean="0">
                <a:effectLst/>
              </a:rPr>
              <a:t>Resins should never be taken in dry form</a:t>
            </a:r>
          </a:p>
          <a:p>
            <a:pPr>
              <a:defRPr/>
            </a:pPr>
            <a:endParaRPr lang="en-US" dirty="0" smtClean="0">
              <a:effectLst/>
            </a:endParaRPr>
          </a:p>
          <a:p>
            <a:pPr>
              <a:defRPr/>
            </a:pPr>
            <a:endParaRPr lang="en-US" dirty="0" smtClean="0">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410200"/>
          </a:xfrm>
        </p:spPr>
        <p:txBody>
          <a:bodyPr/>
          <a:lstStyle/>
          <a:p>
            <a:pPr>
              <a:buFont typeface="Wingdings" pitchFamily="2" charset="2"/>
              <a:buNone/>
              <a:defRPr/>
            </a:pPr>
            <a:r>
              <a:rPr lang="en-US" sz="3600" b="1" dirty="0" smtClean="0">
                <a:solidFill>
                  <a:srgbClr val="120B2B"/>
                </a:solidFill>
                <a:effectLst/>
              </a:rPr>
              <a:t>MECHANISM OF ACTION:</a:t>
            </a:r>
          </a:p>
          <a:p>
            <a:pPr>
              <a:defRPr/>
            </a:pPr>
            <a:r>
              <a:rPr lang="en-US" dirty="0" smtClean="0">
                <a:effectLst/>
              </a:rPr>
              <a:t>Bind negatively charged bile acids</a:t>
            </a:r>
          </a:p>
          <a:p>
            <a:pPr>
              <a:defRPr/>
            </a:pPr>
            <a:r>
              <a:rPr lang="en-US" dirty="0" smtClean="0">
                <a:effectLst/>
              </a:rPr>
              <a:t>Not absorbed</a:t>
            </a:r>
          </a:p>
          <a:p>
            <a:pPr>
              <a:defRPr/>
            </a:pPr>
            <a:r>
              <a:rPr lang="en-US" dirty="0" smtClean="0">
                <a:effectLst/>
              </a:rPr>
              <a:t>Bound bile acids are excreted in feces</a:t>
            </a:r>
          </a:p>
          <a:p>
            <a:pPr>
              <a:defRPr/>
            </a:pPr>
            <a:r>
              <a:rPr lang="en-US" dirty="0" smtClean="0">
                <a:effectLst/>
              </a:rPr>
              <a:t>Depletion of bile-acids</a:t>
            </a:r>
          </a:p>
          <a:p>
            <a:pPr>
              <a:defRPr/>
            </a:pPr>
            <a:r>
              <a:rPr lang="en-US" dirty="0" smtClean="0">
                <a:effectLst/>
              </a:rPr>
              <a:t>Increase hepatic bile-acid synthesis</a:t>
            </a:r>
          </a:p>
          <a:p>
            <a:pPr>
              <a:defRPr/>
            </a:pPr>
            <a:r>
              <a:rPr lang="en-US" dirty="0" smtClean="0">
                <a:effectLst/>
              </a:rPr>
              <a:t>Decrease in hepatic cholesterol content</a:t>
            </a:r>
          </a:p>
          <a:p>
            <a:pPr>
              <a:defRPr/>
            </a:pPr>
            <a:r>
              <a:rPr lang="en-US" dirty="0" smtClean="0">
                <a:effectLst/>
              </a:rPr>
              <a:t>Stimulation of LDL receptors</a:t>
            </a:r>
          </a:p>
          <a:p>
            <a:pPr>
              <a:defRPr/>
            </a:pPr>
            <a:r>
              <a:rPr lang="en-US" dirty="0" smtClean="0">
                <a:effectLst/>
              </a:rPr>
              <a:t>Increase LDL clearance</a:t>
            </a:r>
            <a:endParaRPr lang="en-US" dirty="0">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04800" y="838200"/>
            <a:ext cx="8610600" cy="5287963"/>
          </a:xfrm>
        </p:spPr>
        <p:txBody>
          <a:bodyPr/>
          <a:lstStyle/>
          <a:p>
            <a:pPr>
              <a:buFont typeface="Wingdings" pitchFamily="2" charset="2"/>
              <a:buNone/>
              <a:defRPr/>
            </a:pPr>
            <a:r>
              <a:rPr lang="en-US" sz="3600" b="1" dirty="0" smtClean="0">
                <a:solidFill>
                  <a:srgbClr val="120B2B"/>
                </a:solidFill>
                <a:effectLst/>
              </a:rPr>
              <a:t>EFFECTS ON LIPOPROTEIN LEVELS</a:t>
            </a:r>
          </a:p>
          <a:p>
            <a:pPr>
              <a:defRPr/>
            </a:pPr>
            <a:r>
              <a:rPr lang="en-US" dirty="0" smtClean="0">
                <a:effectLst/>
              </a:rPr>
              <a:t>Dose-dependent reduction in LDL-C levels</a:t>
            </a:r>
          </a:p>
          <a:p>
            <a:pPr>
              <a:defRPr/>
            </a:pPr>
            <a:r>
              <a:rPr lang="en-US" dirty="0" smtClean="0">
                <a:effectLst/>
              </a:rPr>
              <a:t>12-25%</a:t>
            </a:r>
          </a:p>
          <a:p>
            <a:pPr>
              <a:defRPr/>
            </a:pPr>
            <a:r>
              <a:rPr lang="en-US" dirty="0" smtClean="0">
                <a:effectLst/>
              </a:rPr>
              <a:t>HDL-C increase by 4-5%</a:t>
            </a:r>
          </a:p>
          <a:p>
            <a:pPr>
              <a:defRPr/>
            </a:pPr>
            <a:r>
              <a:rPr lang="en-US" dirty="0" smtClean="0">
                <a:effectLst/>
              </a:rPr>
              <a:t>Increase reduction when given in combination with statins or niacin 40-60%</a:t>
            </a:r>
          </a:p>
          <a:p>
            <a:pPr>
              <a:buFont typeface="Wingdings" pitchFamily="2" charset="2"/>
              <a:buNone/>
              <a:defRPr/>
            </a:pPr>
            <a:r>
              <a:rPr lang="en-US" b="1" dirty="0" smtClean="0">
                <a:solidFill>
                  <a:srgbClr val="120B2B"/>
                </a:solidFill>
                <a:effectLst/>
              </a:rPr>
              <a:t>DOSE:</a:t>
            </a:r>
          </a:p>
          <a:p>
            <a:pPr>
              <a:defRPr/>
            </a:pPr>
            <a:r>
              <a:rPr lang="en-US" dirty="0" smtClean="0">
                <a:effectLst/>
              </a:rPr>
              <a:t>16-36gm divided doses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Font typeface="Wingdings" pitchFamily="2" charset="2"/>
              <a:buNone/>
              <a:defRPr/>
            </a:pPr>
            <a:r>
              <a:rPr lang="en-US" sz="3600" b="1" dirty="0" smtClean="0">
                <a:solidFill>
                  <a:srgbClr val="120B2B"/>
                </a:solidFill>
                <a:effectLst/>
              </a:rPr>
              <a:t>ADVERSE EFFECTS:</a:t>
            </a:r>
          </a:p>
          <a:p>
            <a:pPr>
              <a:defRPr/>
            </a:pPr>
            <a:r>
              <a:rPr lang="en-US" dirty="0" smtClean="0">
                <a:effectLst/>
              </a:rPr>
              <a:t>Generally safe – not absorbed</a:t>
            </a:r>
          </a:p>
          <a:p>
            <a:pPr>
              <a:defRPr/>
            </a:pPr>
            <a:r>
              <a:rPr lang="en-US" dirty="0" smtClean="0">
                <a:effectLst/>
              </a:rPr>
              <a:t>Unpleasant taste</a:t>
            </a:r>
          </a:p>
          <a:p>
            <a:pPr>
              <a:defRPr/>
            </a:pPr>
            <a:r>
              <a:rPr lang="en-US" dirty="0" smtClean="0">
                <a:effectLst/>
              </a:rPr>
              <a:t>Bloating, dyspepsia, constipation</a:t>
            </a:r>
          </a:p>
          <a:p>
            <a:pPr>
              <a:defRPr/>
            </a:pPr>
            <a:r>
              <a:rPr lang="en-US" dirty="0" smtClean="0">
                <a:effectLst/>
              </a:rPr>
              <a:t>Hyperchloremic acidosis – chloride salts</a:t>
            </a:r>
          </a:p>
          <a:p>
            <a:pPr>
              <a:defRPr/>
            </a:pPr>
            <a:r>
              <a:rPr lang="en-US" dirty="0" smtClean="0">
                <a:effectLst/>
              </a:rPr>
              <a:t>Increase triglyceride levels</a:t>
            </a:r>
          </a:p>
          <a:p>
            <a:pPr>
              <a:buFont typeface="Wingdings" pitchFamily="2" charset="2"/>
              <a:buNone/>
              <a:defRPr/>
            </a:pPr>
            <a:r>
              <a:rPr lang="en-US" sz="3600" b="1" dirty="0" smtClean="0">
                <a:solidFill>
                  <a:srgbClr val="120B2B"/>
                </a:solidFill>
                <a:effectLst/>
              </a:rPr>
              <a:t>DRUG INTERACTIONS:</a:t>
            </a:r>
          </a:p>
          <a:p>
            <a:pPr>
              <a:defRPr/>
            </a:pPr>
            <a:r>
              <a:rPr lang="en-US" dirty="0" smtClean="0">
                <a:effectLst/>
              </a:rPr>
              <a:t>Bind &amp; interfere with absorption of many drugs </a:t>
            </a:r>
          </a:p>
          <a:p>
            <a:pPr>
              <a:defRPr/>
            </a:pPr>
            <a:endParaRPr lang="en-US" dirty="0" smtClean="0">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FF00"/>
                </a:solidFill>
                <a:effectLst/>
              </a:rPr>
              <a:t>NIACIN</a:t>
            </a:r>
            <a:endParaRPr lang="en-US" dirty="0">
              <a:solidFill>
                <a:srgbClr val="FFFF00"/>
              </a:solidFill>
              <a:effectLst/>
            </a:endParaRPr>
          </a:p>
        </p:txBody>
      </p:sp>
      <p:sp>
        <p:nvSpPr>
          <p:cNvPr id="3" name="Content Placeholder 2"/>
          <p:cNvSpPr>
            <a:spLocks noGrp="1"/>
          </p:cNvSpPr>
          <p:nvPr>
            <p:ph idx="1"/>
          </p:nvPr>
        </p:nvSpPr>
        <p:spPr>
          <a:xfrm>
            <a:off x="304800" y="1600200"/>
            <a:ext cx="8382000" cy="4525963"/>
          </a:xfrm>
        </p:spPr>
        <p:txBody>
          <a:bodyPr/>
          <a:lstStyle/>
          <a:p>
            <a:pPr>
              <a:spcBef>
                <a:spcPts val="600"/>
              </a:spcBef>
              <a:defRPr/>
            </a:pPr>
            <a:r>
              <a:rPr lang="en-US" dirty="0" smtClean="0">
                <a:effectLst/>
              </a:rPr>
              <a:t>Water soluble B-complex vitamin (B</a:t>
            </a:r>
            <a:r>
              <a:rPr lang="en-US" baseline="-25000" dirty="0" smtClean="0">
                <a:effectLst/>
              </a:rPr>
              <a:t>3</a:t>
            </a:r>
            <a:r>
              <a:rPr lang="en-US" dirty="0" smtClean="0">
                <a:effectLst/>
              </a:rPr>
              <a:t>)</a:t>
            </a:r>
          </a:p>
          <a:p>
            <a:pPr>
              <a:spcBef>
                <a:spcPts val="600"/>
              </a:spcBef>
              <a:defRPr/>
            </a:pPr>
            <a:r>
              <a:rPr lang="en-US" dirty="0" smtClean="0">
                <a:effectLst/>
              </a:rPr>
              <a:t>Functions as a vitamin after conversion to amide which is incorporated into NAD</a:t>
            </a:r>
          </a:p>
          <a:p>
            <a:pPr>
              <a:spcBef>
                <a:spcPts val="600"/>
              </a:spcBef>
              <a:defRPr/>
            </a:pPr>
            <a:r>
              <a:rPr lang="en-US" dirty="0" smtClean="0">
                <a:effectLst/>
              </a:rPr>
              <a:t>Best agent available for raising HDL levels</a:t>
            </a:r>
          </a:p>
          <a:p>
            <a:pPr>
              <a:spcBef>
                <a:spcPts val="600"/>
              </a:spcBef>
              <a:defRPr/>
            </a:pPr>
            <a:r>
              <a:rPr lang="en-US" dirty="0" smtClean="0">
                <a:effectLst/>
              </a:rPr>
              <a:t>Reduce LDL-C levels by 20-30%</a:t>
            </a:r>
          </a:p>
          <a:p>
            <a:pPr>
              <a:spcBef>
                <a:spcPts val="600"/>
              </a:spcBef>
              <a:defRPr/>
            </a:pPr>
            <a:r>
              <a:rPr lang="en-US" dirty="0" smtClean="0">
                <a:effectLst/>
              </a:rPr>
              <a:t>Lowers TG as effectively as fibrates (35-45%)</a:t>
            </a:r>
          </a:p>
          <a:p>
            <a:pPr>
              <a:spcBef>
                <a:spcPts val="600"/>
              </a:spcBef>
              <a:defRPr/>
            </a:pPr>
            <a:r>
              <a:rPr lang="en-US" dirty="0" smtClean="0">
                <a:effectLst/>
              </a:rPr>
              <a:t>Only drug that lowers Lp(a) levels</a:t>
            </a:r>
            <a:endParaRPr lang="en-US"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1"/>
          </p:nvPr>
        </p:nvSpPr>
        <p:spPr>
          <a:xfrm>
            <a:off x="3124200" y="6248400"/>
            <a:ext cx="2895600" cy="476250"/>
          </a:xfrm>
          <a:noFill/>
        </p:spPr>
        <p:txBody>
          <a:bodyPr/>
          <a:lstStyle/>
          <a:p>
            <a:pPr algn="ctr"/>
            <a:fld id="{FEE19688-9B4A-4FAC-8A20-B4D50CEDE5F9}" type="slidenum">
              <a:rPr lang="en-US" smtClean="0"/>
              <a:pPr algn="ctr"/>
              <a:t>3</a:t>
            </a:fld>
            <a:endParaRPr lang="en-US" dirty="0" smtClean="0"/>
          </a:p>
        </p:txBody>
      </p:sp>
      <p:pic>
        <p:nvPicPr>
          <p:cNvPr id="7171" name="Picture 4" descr="S29847-015-f001"/>
          <p:cNvPicPr>
            <a:picLocks noChangeAspect="1" noChangeArrowheads="1"/>
          </p:cNvPicPr>
          <p:nvPr/>
        </p:nvPicPr>
        <p:blipFill>
          <a:blip r:embed="rId3" cstate="print"/>
          <a:srcRect l="10078" r="11124" b="70101"/>
          <a:stretch>
            <a:fillRect/>
          </a:stretch>
        </p:blipFill>
        <p:spPr bwMode="auto">
          <a:xfrm>
            <a:off x="152400" y="533400"/>
            <a:ext cx="3276600" cy="2819400"/>
          </a:xfrm>
          <a:prstGeom prst="rect">
            <a:avLst/>
          </a:prstGeom>
          <a:noFill/>
          <a:ln w="9525">
            <a:noFill/>
            <a:miter lim="800000"/>
            <a:headEnd/>
            <a:tailEnd/>
          </a:ln>
        </p:spPr>
      </p:pic>
      <p:pic>
        <p:nvPicPr>
          <p:cNvPr id="7172" name="Picture 5" descr="S29847-015-f001"/>
          <p:cNvPicPr>
            <a:picLocks noChangeAspect="1" noChangeArrowheads="1"/>
          </p:cNvPicPr>
          <p:nvPr/>
        </p:nvPicPr>
        <p:blipFill>
          <a:blip r:embed="rId3" cstate="print"/>
          <a:srcRect l="9984" t="31556" r="10651" b="3111"/>
          <a:stretch>
            <a:fillRect/>
          </a:stretch>
        </p:blipFill>
        <p:spPr bwMode="auto">
          <a:xfrm>
            <a:off x="3657600" y="152400"/>
            <a:ext cx="3429000" cy="6553200"/>
          </a:xfrm>
          <a:prstGeom prst="rect">
            <a:avLst/>
          </a:prstGeom>
          <a:noFill/>
          <a:ln w="9525">
            <a:noFill/>
            <a:miter lim="800000"/>
            <a:headEnd/>
            <a:tailEnd/>
          </a:ln>
        </p:spPr>
      </p:pic>
      <p:sp>
        <p:nvSpPr>
          <p:cNvPr id="7173" name="Text Box 6"/>
          <p:cNvSpPr txBox="1">
            <a:spLocks noChangeArrowheads="1"/>
          </p:cNvSpPr>
          <p:nvPr/>
        </p:nvSpPr>
        <p:spPr bwMode="auto">
          <a:xfrm>
            <a:off x="298450" y="1"/>
            <a:ext cx="2720488" cy="461665"/>
          </a:xfrm>
          <a:prstGeom prst="rect">
            <a:avLst/>
          </a:prstGeom>
          <a:noFill/>
          <a:ln w="9525">
            <a:noFill/>
            <a:miter lim="800000"/>
            <a:headEnd/>
            <a:tailEnd/>
          </a:ln>
        </p:spPr>
        <p:txBody>
          <a:bodyPr wrap="square">
            <a:spAutoFit/>
          </a:bodyPr>
          <a:lstStyle/>
          <a:p>
            <a:r>
              <a:rPr lang="en-US" sz="2400" dirty="0"/>
              <a:t>Progression of CHD</a:t>
            </a:r>
          </a:p>
        </p:txBody>
      </p:sp>
      <p:sp>
        <p:nvSpPr>
          <p:cNvPr id="7174" name="Text Box 7"/>
          <p:cNvSpPr txBox="1">
            <a:spLocks noChangeArrowheads="1"/>
          </p:cNvSpPr>
          <p:nvPr/>
        </p:nvSpPr>
        <p:spPr bwMode="auto">
          <a:xfrm>
            <a:off x="7451725" y="646113"/>
            <a:ext cx="184150" cy="366712"/>
          </a:xfrm>
          <a:prstGeom prst="rect">
            <a:avLst/>
          </a:prstGeom>
          <a:noFill/>
          <a:ln w="9525">
            <a:noFill/>
            <a:miter lim="800000"/>
            <a:headEnd/>
            <a:tailEnd/>
          </a:ln>
        </p:spPr>
        <p:txBody>
          <a:bodyPr wrap="none">
            <a:spAutoFit/>
          </a:bodyPr>
          <a:lstStyle/>
          <a:p>
            <a:endParaRPr lang="en-US" dirty="0"/>
          </a:p>
        </p:txBody>
      </p:sp>
      <p:sp>
        <p:nvSpPr>
          <p:cNvPr id="7175" name="Text Box 8"/>
          <p:cNvSpPr txBox="1">
            <a:spLocks noChangeArrowheads="1"/>
          </p:cNvSpPr>
          <p:nvPr/>
        </p:nvSpPr>
        <p:spPr bwMode="auto">
          <a:xfrm>
            <a:off x="7086600" y="152400"/>
            <a:ext cx="2133600" cy="1323439"/>
          </a:xfrm>
          <a:prstGeom prst="rect">
            <a:avLst/>
          </a:prstGeom>
          <a:noFill/>
          <a:ln w="9525">
            <a:noFill/>
            <a:miter lim="800000"/>
            <a:headEnd/>
            <a:tailEnd/>
          </a:ln>
        </p:spPr>
        <p:txBody>
          <a:bodyPr>
            <a:spAutoFit/>
          </a:bodyPr>
          <a:lstStyle/>
          <a:p>
            <a:r>
              <a:rPr lang="en-US" sz="2000" dirty="0"/>
              <a:t>Damage to endothelium and invasion of macrophages</a:t>
            </a:r>
          </a:p>
        </p:txBody>
      </p:sp>
      <p:sp>
        <p:nvSpPr>
          <p:cNvPr id="7176" name="Line 9"/>
          <p:cNvSpPr>
            <a:spLocks noChangeShapeType="1"/>
          </p:cNvSpPr>
          <p:nvPr/>
        </p:nvSpPr>
        <p:spPr bwMode="auto">
          <a:xfrm flipH="1">
            <a:off x="5943600" y="609600"/>
            <a:ext cx="1219200" cy="381000"/>
          </a:xfrm>
          <a:prstGeom prst="line">
            <a:avLst/>
          </a:prstGeom>
          <a:noFill/>
          <a:ln w="28575">
            <a:solidFill>
              <a:schemeClr val="tx1"/>
            </a:solidFill>
            <a:round/>
            <a:headEnd/>
            <a:tailEnd type="triangle" w="med" len="med"/>
          </a:ln>
        </p:spPr>
        <p:txBody>
          <a:bodyPr/>
          <a:lstStyle/>
          <a:p>
            <a:endParaRPr lang="en-US" dirty="0"/>
          </a:p>
        </p:txBody>
      </p:sp>
      <p:sp>
        <p:nvSpPr>
          <p:cNvPr id="7177" name="Text Box 10"/>
          <p:cNvSpPr txBox="1">
            <a:spLocks noChangeArrowheads="1"/>
          </p:cNvSpPr>
          <p:nvPr/>
        </p:nvSpPr>
        <p:spPr bwMode="auto">
          <a:xfrm>
            <a:off x="7070725" y="1865313"/>
            <a:ext cx="2073275" cy="707886"/>
          </a:xfrm>
          <a:prstGeom prst="rect">
            <a:avLst/>
          </a:prstGeom>
          <a:noFill/>
          <a:ln w="9525">
            <a:noFill/>
            <a:miter lim="800000"/>
            <a:headEnd/>
            <a:tailEnd/>
          </a:ln>
        </p:spPr>
        <p:txBody>
          <a:bodyPr>
            <a:spAutoFit/>
          </a:bodyPr>
          <a:lstStyle/>
          <a:p>
            <a:r>
              <a:rPr lang="en-US" sz="2000" dirty="0"/>
              <a:t>Smooth muscle migration</a:t>
            </a:r>
          </a:p>
        </p:txBody>
      </p:sp>
      <p:sp>
        <p:nvSpPr>
          <p:cNvPr id="7178" name="Line 11"/>
          <p:cNvSpPr>
            <a:spLocks noChangeShapeType="1"/>
          </p:cNvSpPr>
          <p:nvPr/>
        </p:nvSpPr>
        <p:spPr bwMode="auto">
          <a:xfrm flipH="1">
            <a:off x="5943600" y="2209800"/>
            <a:ext cx="1143000" cy="152400"/>
          </a:xfrm>
          <a:prstGeom prst="line">
            <a:avLst/>
          </a:prstGeom>
          <a:noFill/>
          <a:ln w="28575">
            <a:solidFill>
              <a:schemeClr val="tx1"/>
            </a:solidFill>
            <a:round/>
            <a:headEnd/>
            <a:tailEnd type="triangle" w="med" len="med"/>
          </a:ln>
        </p:spPr>
        <p:txBody>
          <a:bodyPr/>
          <a:lstStyle/>
          <a:p>
            <a:endParaRPr lang="en-US" dirty="0"/>
          </a:p>
        </p:txBody>
      </p:sp>
      <p:sp>
        <p:nvSpPr>
          <p:cNvPr id="7179" name="Text Box 12"/>
          <p:cNvSpPr txBox="1">
            <a:spLocks noChangeArrowheads="1"/>
          </p:cNvSpPr>
          <p:nvPr/>
        </p:nvSpPr>
        <p:spPr bwMode="auto">
          <a:xfrm>
            <a:off x="7146925" y="2971800"/>
            <a:ext cx="1920875" cy="1631216"/>
          </a:xfrm>
          <a:prstGeom prst="rect">
            <a:avLst/>
          </a:prstGeom>
          <a:noFill/>
          <a:ln w="9525">
            <a:noFill/>
            <a:miter lim="800000"/>
            <a:headEnd/>
            <a:tailEnd/>
          </a:ln>
        </p:spPr>
        <p:txBody>
          <a:bodyPr>
            <a:spAutoFit/>
          </a:bodyPr>
          <a:lstStyle/>
          <a:p>
            <a:r>
              <a:rPr lang="en-US" sz="2000" dirty="0"/>
              <a:t>Cholesterol accumulates around macrophage and muscle cells</a:t>
            </a:r>
          </a:p>
        </p:txBody>
      </p:sp>
      <p:sp>
        <p:nvSpPr>
          <p:cNvPr id="7180" name="Line 13"/>
          <p:cNvSpPr>
            <a:spLocks noChangeShapeType="1"/>
          </p:cNvSpPr>
          <p:nvPr/>
        </p:nvSpPr>
        <p:spPr bwMode="auto">
          <a:xfrm flipH="1" flipV="1">
            <a:off x="5715000" y="3810000"/>
            <a:ext cx="1371600" cy="381000"/>
          </a:xfrm>
          <a:prstGeom prst="line">
            <a:avLst/>
          </a:prstGeom>
          <a:noFill/>
          <a:ln w="28575">
            <a:solidFill>
              <a:schemeClr val="tx1"/>
            </a:solidFill>
            <a:round/>
            <a:headEnd/>
            <a:tailEnd type="triangle" w="med" len="med"/>
          </a:ln>
        </p:spPr>
        <p:txBody>
          <a:bodyPr/>
          <a:lstStyle/>
          <a:p>
            <a:endParaRPr lang="en-US" dirty="0"/>
          </a:p>
        </p:txBody>
      </p:sp>
      <p:sp>
        <p:nvSpPr>
          <p:cNvPr id="7181" name="Text Box 14"/>
          <p:cNvSpPr txBox="1">
            <a:spLocks noChangeArrowheads="1"/>
          </p:cNvSpPr>
          <p:nvPr/>
        </p:nvSpPr>
        <p:spPr bwMode="auto">
          <a:xfrm>
            <a:off x="381000" y="3886200"/>
            <a:ext cx="1920875" cy="2246769"/>
          </a:xfrm>
          <a:prstGeom prst="rect">
            <a:avLst/>
          </a:prstGeom>
          <a:noFill/>
          <a:ln w="9525">
            <a:noFill/>
            <a:miter lim="800000"/>
            <a:headEnd/>
            <a:tailEnd/>
          </a:ln>
        </p:spPr>
        <p:txBody>
          <a:bodyPr wrap="square">
            <a:spAutoFit/>
          </a:bodyPr>
          <a:lstStyle/>
          <a:p>
            <a:pPr>
              <a:spcBef>
                <a:spcPct val="50000"/>
              </a:spcBef>
            </a:pPr>
            <a:r>
              <a:rPr lang="en-US" sz="2000" dirty="0"/>
              <a:t>Collagen and elastic fibers form a matrix around the cholesterol, macrophages and muscle cells</a:t>
            </a:r>
          </a:p>
        </p:txBody>
      </p:sp>
      <p:sp>
        <p:nvSpPr>
          <p:cNvPr id="7182" name="Line 15"/>
          <p:cNvSpPr>
            <a:spLocks noChangeShapeType="1"/>
          </p:cNvSpPr>
          <p:nvPr/>
        </p:nvSpPr>
        <p:spPr bwMode="auto">
          <a:xfrm flipV="1">
            <a:off x="2057400" y="5181600"/>
            <a:ext cx="1676400" cy="76200"/>
          </a:xfrm>
          <a:prstGeom prst="line">
            <a:avLst/>
          </a:prstGeom>
          <a:noFill/>
          <a:ln w="28575">
            <a:solidFill>
              <a:schemeClr val="tx1"/>
            </a:solidFill>
            <a:round/>
            <a:headEnd/>
            <a:tailEnd type="triangle" w="med" len="med"/>
          </a:ln>
        </p:spPr>
        <p:txBody>
          <a:bodyPr/>
          <a:lstStyle/>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884237"/>
            <a:ext cx="8229600" cy="5287963"/>
          </a:xfrm>
        </p:spPr>
        <p:txBody>
          <a:bodyPr/>
          <a:lstStyle/>
          <a:p>
            <a:pPr>
              <a:buFont typeface="Wingdings" pitchFamily="2" charset="2"/>
              <a:buNone/>
              <a:defRPr/>
            </a:pPr>
            <a:r>
              <a:rPr lang="en-US" sz="3600" b="1" dirty="0" smtClean="0">
                <a:solidFill>
                  <a:srgbClr val="120B2B"/>
                </a:solidFill>
                <a:effectLst/>
              </a:rPr>
              <a:t>PHARMACOKINETICS:</a:t>
            </a:r>
          </a:p>
          <a:p>
            <a:pPr>
              <a:defRPr/>
            </a:pPr>
            <a:r>
              <a:rPr lang="en-US" dirty="0" smtClean="0">
                <a:effectLst/>
              </a:rPr>
              <a:t>Well absorbed</a:t>
            </a:r>
          </a:p>
          <a:p>
            <a:pPr>
              <a:defRPr/>
            </a:pPr>
            <a:r>
              <a:rPr lang="en-US" dirty="0" smtClean="0">
                <a:effectLst/>
              </a:rPr>
              <a:t>t</a:t>
            </a:r>
            <a:r>
              <a:rPr lang="en-US" sz="1600" dirty="0" smtClean="0">
                <a:effectLst/>
              </a:rPr>
              <a:t>1/2</a:t>
            </a:r>
            <a:r>
              <a:rPr lang="en-US" dirty="0" smtClean="0">
                <a:effectLst/>
              </a:rPr>
              <a:t> 60 mins - TDS dosing</a:t>
            </a:r>
          </a:p>
          <a:p>
            <a:pPr>
              <a:defRPr/>
            </a:pPr>
            <a:r>
              <a:rPr lang="en-US" dirty="0" smtClean="0">
                <a:effectLst/>
              </a:rPr>
              <a:t>Metabolized by the liver</a:t>
            </a:r>
          </a:p>
          <a:p>
            <a:pPr>
              <a:defRPr/>
            </a:pPr>
            <a:r>
              <a:rPr lang="en-US" dirty="0" smtClean="0">
                <a:effectLst/>
              </a:rPr>
              <a:t>Metabolite nicotinuric acid found in urine</a:t>
            </a:r>
          </a:p>
          <a:p>
            <a:pPr>
              <a:defRPr/>
            </a:pPr>
            <a:endParaRPr lang="en-US" dirty="0" smtClean="0">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762000"/>
            <a:ext cx="8229600" cy="5364163"/>
          </a:xfrm>
        </p:spPr>
        <p:txBody>
          <a:bodyPr/>
          <a:lstStyle/>
          <a:p>
            <a:pPr>
              <a:buFont typeface="Wingdings" pitchFamily="2" charset="2"/>
              <a:buNone/>
              <a:defRPr/>
            </a:pPr>
            <a:r>
              <a:rPr lang="en-US" sz="3600" b="1" dirty="0" smtClean="0">
                <a:solidFill>
                  <a:srgbClr val="120B2B"/>
                </a:solidFill>
                <a:effectLst/>
              </a:rPr>
              <a:t>MECHANISM OF ACTION:</a:t>
            </a:r>
          </a:p>
          <a:p>
            <a:pPr>
              <a:defRPr/>
            </a:pPr>
            <a:r>
              <a:rPr lang="en-US" dirty="0" smtClean="0">
                <a:effectLst/>
              </a:rPr>
              <a:t>Inhibits lipolysis by lipoprotein lipase in the adipose tissue</a:t>
            </a:r>
          </a:p>
          <a:p>
            <a:pPr>
              <a:defRPr/>
            </a:pPr>
            <a:r>
              <a:rPr lang="en-US" dirty="0" smtClean="0">
                <a:effectLst/>
              </a:rPr>
              <a:t>Reducing free fatty acids to the liver &amp; decrease hepatic TG synthesis</a:t>
            </a:r>
          </a:p>
          <a:p>
            <a:pPr>
              <a:defRPr/>
            </a:pPr>
            <a:r>
              <a:rPr lang="en-US" dirty="0" smtClean="0">
                <a:effectLst/>
              </a:rPr>
              <a:t>Reduction of hepatic TG synthesis reduces VLDL production</a:t>
            </a:r>
          </a:p>
          <a:p>
            <a:pPr>
              <a:defRPr/>
            </a:pPr>
            <a:r>
              <a:rPr lang="en-US" dirty="0" smtClean="0">
                <a:effectLst/>
              </a:rPr>
              <a:t>Enhances LPL level promoting clearance of chylomicrons &amp; LDL </a:t>
            </a:r>
          </a:p>
          <a:p>
            <a:pPr>
              <a:defRPr/>
            </a:pPr>
            <a:r>
              <a:rPr lang="en-US" dirty="0" smtClean="0">
                <a:effectLst/>
              </a:rPr>
              <a:t>Decrease catabolic rate of HDL</a:t>
            </a:r>
          </a:p>
          <a:p>
            <a:pPr>
              <a:defRPr/>
            </a:pPr>
            <a:endParaRPr lang="en-US" dirty="0" smtClean="0">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l="2250" r="9985" b="12452"/>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457200" y="685800"/>
            <a:ext cx="8229600" cy="5440363"/>
          </a:xfrm>
        </p:spPr>
        <p:txBody>
          <a:bodyPr/>
          <a:lstStyle/>
          <a:p>
            <a:pPr>
              <a:spcBef>
                <a:spcPts val="0"/>
              </a:spcBef>
              <a:buFont typeface="Wingdings" pitchFamily="2" charset="2"/>
              <a:buNone/>
              <a:defRPr/>
            </a:pPr>
            <a:r>
              <a:rPr lang="en-US" sz="3600" b="1" dirty="0" smtClean="0">
                <a:solidFill>
                  <a:srgbClr val="120B2B"/>
                </a:solidFill>
                <a:effectLst/>
              </a:rPr>
              <a:t>ADVERSE EFFECTS:</a:t>
            </a:r>
          </a:p>
          <a:p>
            <a:pPr>
              <a:spcBef>
                <a:spcPts val="0"/>
              </a:spcBef>
              <a:defRPr/>
            </a:pPr>
            <a:r>
              <a:rPr lang="en-US" dirty="0" smtClean="0">
                <a:effectLst/>
              </a:rPr>
              <a:t>Cutaneous</a:t>
            </a:r>
          </a:p>
          <a:p>
            <a:pPr lvl="1">
              <a:spcBef>
                <a:spcPts val="0"/>
              </a:spcBef>
              <a:defRPr/>
            </a:pPr>
            <a:r>
              <a:rPr lang="en-US" dirty="0" smtClean="0">
                <a:effectLst/>
              </a:rPr>
              <a:t>Flushing, </a:t>
            </a:r>
          </a:p>
          <a:p>
            <a:pPr lvl="1">
              <a:spcBef>
                <a:spcPts val="0"/>
              </a:spcBef>
              <a:defRPr/>
            </a:pPr>
            <a:r>
              <a:rPr lang="en-US" dirty="0" smtClean="0">
                <a:effectLst/>
              </a:rPr>
              <a:t>Pruritis, rashes, acanthosis nigricans</a:t>
            </a:r>
          </a:p>
          <a:p>
            <a:pPr>
              <a:spcBef>
                <a:spcPts val="0"/>
              </a:spcBef>
              <a:defRPr/>
            </a:pPr>
            <a:r>
              <a:rPr lang="en-US" dirty="0" smtClean="0">
                <a:effectLst/>
              </a:rPr>
              <a:t>Dyspepsia, rarely nvd</a:t>
            </a:r>
          </a:p>
          <a:p>
            <a:pPr>
              <a:spcBef>
                <a:spcPts val="0"/>
              </a:spcBef>
              <a:defRPr/>
            </a:pPr>
            <a:r>
              <a:rPr lang="en-US" dirty="0" smtClean="0">
                <a:effectLst/>
              </a:rPr>
              <a:t>Hepatotoxicity                                                </a:t>
            </a:r>
          </a:p>
          <a:p>
            <a:pPr>
              <a:spcBef>
                <a:spcPts val="0"/>
              </a:spcBef>
              <a:defRPr/>
            </a:pPr>
            <a:r>
              <a:rPr lang="en-US" dirty="0" smtClean="0">
                <a:effectLst/>
              </a:rPr>
              <a:t>Insulin resistance</a:t>
            </a:r>
          </a:p>
          <a:p>
            <a:pPr>
              <a:spcBef>
                <a:spcPts val="0"/>
              </a:spcBef>
              <a:defRPr/>
            </a:pPr>
            <a:r>
              <a:rPr lang="en-US" dirty="0" smtClean="0">
                <a:effectLst/>
              </a:rPr>
              <a:t>Elevate uric acid levels</a:t>
            </a:r>
          </a:p>
          <a:p>
            <a:pPr>
              <a:spcBef>
                <a:spcPts val="0"/>
              </a:spcBef>
              <a:defRPr/>
            </a:pPr>
            <a:r>
              <a:rPr lang="en-US" dirty="0" smtClean="0">
                <a:effectLst/>
              </a:rPr>
              <a:t>Toxic ambylopia &amp; toxic maculopathy</a:t>
            </a:r>
          </a:p>
          <a:p>
            <a:pPr>
              <a:spcBef>
                <a:spcPts val="0"/>
              </a:spcBef>
              <a:defRPr/>
            </a:pPr>
            <a:r>
              <a:rPr lang="en-US" dirty="0" smtClean="0">
                <a:effectLst/>
              </a:rPr>
              <a:t>Potentiate the effect of antihypertensives</a:t>
            </a:r>
          </a:p>
          <a:p>
            <a:pPr>
              <a:spcBef>
                <a:spcPts val="0"/>
              </a:spcBef>
              <a:defRPr/>
            </a:pPr>
            <a:r>
              <a:rPr lang="en-US" dirty="0" smtClean="0">
                <a:effectLst/>
              </a:rPr>
              <a:t>Birth defects in animals</a:t>
            </a:r>
            <a:endParaRPr lang="en-US" b="1" dirty="0" smtClean="0">
              <a:solidFill>
                <a:srgbClr val="120B2B"/>
              </a:solidFill>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dirty="0" smtClean="0">
                <a:solidFill>
                  <a:srgbClr val="FFFF00"/>
                </a:solidFill>
                <a:effectLst/>
              </a:rPr>
              <a:t>FIBRATES</a:t>
            </a:r>
            <a:endParaRPr lang="en-US" dirty="0">
              <a:solidFill>
                <a:srgbClr val="FFFF00"/>
              </a:solidFill>
              <a:effectLst/>
            </a:endParaRPr>
          </a:p>
        </p:txBody>
      </p:sp>
      <p:sp>
        <p:nvSpPr>
          <p:cNvPr id="3" name="Content Placeholder 2"/>
          <p:cNvSpPr>
            <a:spLocks noGrp="1"/>
          </p:cNvSpPr>
          <p:nvPr>
            <p:ph idx="1"/>
          </p:nvPr>
        </p:nvSpPr>
        <p:spPr>
          <a:xfrm>
            <a:off x="457200" y="1143000"/>
            <a:ext cx="8382000" cy="4983163"/>
          </a:xfrm>
        </p:spPr>
        <p:txBody>
          <a:bodyPr/>
          <a:lstStyle/>
          <a:p>
            <a:pPr>
              <a:buNone/>
              <a:defRPr/>
            </a:pPr>
            <a:r>
              <a:rPr lang="en-US" b="1" dirty="0" smtClean="0">
                <a:effectLst/>
              </a:rPr>
              <a:t>Clofibrate, Fenofibrate, Gemfibrozil</a:t>
            </a:r>
          </a:p>
          <a:p>
            <a:pPr>
              <a:buFont typeface="Wingdings" pitchFamily="2" charset="2"/>
              <a:buNone/>
              <a:defRPr/>
            </a:pPr>
            <a:r>
              <a:rPr lang="en-US" sz="3600" b="1" dirty="0" smtClean="0">
                <a:solidFill>
                  <a:srgbClr val="120B2B"/>
                </a:solidFill>
                <a:effectLst/>
              </a:rPr>
              <a:t>CHEMISTRY:</a:t>
            </a:r>
            <a:r>
              <a:rPr lang="en-US" sz="3600" dirty="0" smtClean="0">
                <a:solidFill>
                  <a:srgbClr val="120B2B"/>
                </a:solidFill>
                <a:effectLst/>
              </a:rPr>
              <a:t> </a:t>
            </a:r>
            <a:r>
              <a:rPr lang="en-US" dirty="0" smtClean="0">
                <a:effectLst/>
              </a:rPr>
              <a:t>Fibric acid derivative</a:t>
            </a:r>
          </a:p>
          <a:p>
            <a:pPr>
              <a:buFont typeface="Wingdings" pitchFamily="2" charset="2"/>
              <a:buNone/>
              <a:defRPr/>
            </a:pPr>
            <a:r>
              <a:rPr lang="en-US" sz="3600" b="1" dirty="0" smtClean="0">
                <a:solidFill>
                  <a:srgbClr val="120B2B"/>
                </a:solidFill>
                <a:effectLst/>
              </a:rPr>
              <a:t>PHARMACOKINETICS:</a:t>
            </a:r>
          </a:p>
          <a:p>
            <a:pPr>
              <a:defRPr/>
            </a:pPr>
            <a:r>
              <a:rPr lang="en-US" dirty="0" smtClean="0">
                <a:effectLst/>
              </a:rPr>
              <a:t>Rapidly &amp; well absorbed with meals</a:t>
            </a:r>
          </a:p>
          <a:p>
            <a:pPr>
              <a:defRPr/>
            </a:pPr>
            <a:r>
              <a:rPr lang="en-US" dirty="0" smtClean="0">
                <a:effectLst/>
              </a:rPr>
              <a:t>99% protein bound – albumin</a:t>
            </a:r>
          </a:p>
          <a:p>
            <a:pPr>
              <a:defRPr/>
            </a:pPr>
            <a:r>
              <a:rPr lang="en-US" dirty="0" smtClean="0">
                <a:effectLst/>
              </a:rPr>
              <a:t>t</a:t>
            </a:r>
            <a:r>
              <a:rPr lang="en-US" sz="1800" dirty="0" smtClean="0">
                <a:effectLst/>
              </a:rPr>
              <a:t>1/2</a:t>
            </a:r>
            <a:r>
              <a:rPr lang="en-US" dirty="0" smtClean="0">
                <a:effectLst/>
              </a:rPr>
              <a:t>: gemfibrozil- 1hr, fenofibrate- 20hrs</a:t>
            </a:r>
          </a:p>
          <a:p>
            <a:pPr>
              <a:defRPr/>
            </a:pPr>
            <a:r>
              <a:rPr lang="en-US" dirty="0" smtClean="0">
                <a:effectLst/>
              </a:rPr>
              <a:t>Widely distributed</a:t>
            </a:r>
          </a:p>
          <a:p>
            <a:pPr>
              <a:defRPr/>
            </a:pPr>
            <a:r>
              <a:rPr lang="en-US" dirty="0" smtClean="0">
                <a:effectLst/>
              </a:rPr>
              <a:t>Excreted as glucuronide conjugates 90% in urine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Font typeface="Wingdings" pitchFamily="2" charset="2"/>
              <a:buNone/>
              <a:defRPr/>
            </a:pPr>
            <a:r>
              <a:rPr lang="en-US" sz="3600" b="1" dirty="0" smtClean="0">
                <a:solidFill>
                  <a:srgbClr val="120B2B"/>
                </a:solidFill>
                <a:effectLst/>
              </a:rPr>
              <a:t>MOA:</a:t>
            </a:r>
          </a:p>
          <a:p>
            <a:pPr>
              <a:spcBef>
                <a:spcPts val="0"/>
              </a:spcBef>
              <a:defRPr/>
            </a:pPr>
            <a:r>
              <a:rPr lang="en-US" dirty="0" smtClean="0">
                <a:effectLst/>
              </a:rPr>
              <a:t>Interact with PPAR-</a:t>
            </a:r>
            <a:r>
              <a:rPr lang="en-US" dirty="0" smtClean="0">
                <a:effectLst/>
                <a:latin typeface="Symbol" pitchFamily="18" charset="2"/>
              </a:rPr>
              <a:t>a</a:t>
            </a:r>
          </a:p>
          <a:p>
            <a:pPr>
              <a:spcBef>
                <a:spcPts val="0"/>
              </a:spcBef>
              <a:defRPr/>
            </a:pPr>
            <a:r>
              <a:rPr lang="en-US" dirty="0" smtClean="0">
                <a:effectLst/>
              </a:rPr>
              <a:t>upregulate LPL, apoA-I, A-II</a:t>
            </a:r>
          </a:p>
          <a:p>
            <a:pPr>
              <a:spcBef>
                <a:spcPts val="0"/>
              </a:spcBef>
              <a:defRPr/>
            </a:pPr>
            <a:r>
              <a:rPr lang="en-US" dirty="0" smtClean="0">
                <a:effectLst/>
              </a:rPr>
              <a:t>Stimulate fatty acid oxidation</a:t>
            </a:r>
          </a:p>
          <a:p>
            <a:pPr>
              <a:spcBef>
                <a:spcPts val="0"/>
              </a:spcBef>
              <a:defRPr/>
            </a:pPr>
            <a:r>
              <a:rPr lang="en-US" dirty="0" smtClean="0">
                <a:effectLst/>
              </a:rPr>
              <a:t>Increased LPL synthesis-    clearance of TG-rich lipoprotein</a:t>
            </a:r>
          </a:p>
          <a:p>
            <a:pPr>
              <a:spcBef>
                <a:spcPts val="0"/>
              </a:spcBef>
              <a:defRPr/>
            </a:pPr>
            <a:r>
              <a:rPr lang="en-US" dirty="0" smtClean="0">
                <a:effectLst/>
              </a:rPr>
              <a:t>Reduced expression of ApoC-III-   clearance of VLDL</a:t>
            </a:r>
          </a:p>
          <a:p>
            <a:pPr>
              <a:spcBef>
                <a:spcPts val="0"/>
              </a:spcBef>
              <a:defRPr/>
            </a:pPr>
            <a:r>
              <a:rPr lang="en-US" dirty="0" smtClean="0">
                <a:effectLst/>
              </a:rPr>
              <a:t>Increase HDL-C levels by PPAR mediated stimulation of ApoA -I &amp; ApoA -II expression</a:t>
            </a:r>
          </a:p>
          <a:p>
            <a:pPr>
              <a:spcBef>
                <a:spcPts val="0"/>
              </a:spcBef>
              <a:defRPr/>
            </a:pPr>
            <a:r>
              <a:rPr lang="en-US" dirty="0" smtClean="0">
                <a:effectLst/>
              </a:rPr>
              <a:t>Antithrombotic effect</a:t>
            </a:r>
          </a:p>
        </p:txBody>
      </p:sp>
      <p:sp>
        <p:nvSpPr>
          <p:cNvPr id="4" name="Up Arrow 3"/>
          <p:cNvSpPr/>
          <p:nvPr/>
        </p:nvSpPr>
        <p:spPr>
          <a:xfrm>
            <a:off x="4953000" y="2667000"/>
            <a:ext cx="152400" cy="381000"/>
          </a:xfrm>
          <a:prstGeom prst="up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Up Arrow 4"/>
          <p:cNvSpPr/>
          <p:nvPr/>
        </p:nvSpPr>
        <p:spPr>
          <a:xfrm>
            <a:off x="6248400" y="3581400"/>
            <a:ext cx="152400" cy="381000"/>
          </a:xfrm>
          <a:prstGeom prst="up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b="12452"/>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382000" cy="5135563"/>
          </a:xfrm>
        </p:spPr>
        <p:txBody>
          <a:bodyPr/>
          <a:lstStyle/>
          <a:p>
            <a:pPr>
              <a:buFont typeface="Wingdings" pitchFamily="2" charset="2"/>
              <a:buNone/>
              <a:defRPr/>
            </a:pPr>
            <a:r>
              <a:rPr lang="en-US" sz="3600" b="1" dirty="0" smtClean="0">
                <a:solidFill>
                  <a:srgbClr val="120B2B"/>
                </a:solidFill>
                <a:effectLst/>
              </a:rPr>
              <a:t>EFFECT ON LIPOPROTEIN LEVELS:</a:t>
            </a:r>
          </a:p>
          <a:p>
            <a:pPr>
              <a:defRPr/>
            </a:pPr>
            <a:r>
              <a:rPr lang="en-US" dirty="0" smtClean="0">
                <a:solidFill>
                  <a:schemeClr val="tx1">
                    <a:lumMod val="95000"/>
                  </a:schemeClr>
                </a:solidFill>
                <a:effectLst/>
              </a:rPr>
              <a:t>Decrease TG by 50%</a:t>
            </a:r>
          </a:p>
          <a:p>
            <a:pPr>
              <a:defRPr/>
            </a:pPr>
            <a:r>
              <a:rPr lang="en-US" dirty="0" smtClean="0">
                <a:solidFill>
                  <a:schemeClr val="tx1">
                    <a:lumMod val="95000"/>
                  </a:schemeClr>
                </a:solidFill>
                <a:effectLst/>
              </a:rPr>
              <a:t>Decrease LDL by 15-20%( 10-30% if TG&gt;400)</a:t>
            </a:r>
          </a:p>
          <a:p>
            <a:pPr>
              <a:defRPr/>
            </a:pPr>
            <a:r>
              <a:rPr lang="en-US" dirty="0" smtClean="0">
                <a:solidFill>
                  <a:schemeClr val="tx1">
                    <a:lumMod val="95000"/>
                  </a:schemeClr>
                </a:solidFill>
                <a:effectLst/>
              </a:rPr>
              <a:t>Increase HDL by 15%</a:t>
            </a:r>
          </a:p>
          <a:p>
            <a:pPr>
              <a:defRPr/>
            </a:pPr>
            <a:endParaRPr lang="en-US" dirty="0" smtClean="0">
              <a:solidFill>
                <a:schemeClr val="tx1">
                  <a:lumMod val="95000"/>
                </a:schemeClr>
              </a:solidFill>
              <a:effectLst/>
            </a:endParaRPr>
          </a:p>
          <a:p>
            <a:pPr>
              <a:buFont typeface="Wingdings" pitchFamily="2" charset="2"/>
              <a:buNone/>
              <a:defRPr/>
            </a:pPr>
            <a:r>
              <a:rPr lang="en-US" sz="3600" b="1" dirty="0" smtClean="0">
                <a:solidFill>
                  <a:srgbClr val="120B2B"/>
                </a:solidFill>
                <a:effectLst/>
              </a:rPr>
              <a:t>DOSE:</a:t>
            </a:r>
          </a:p>
          <a:p>
            <a:pPr>
              <a:defRPr/>
            </a:pPr>
            <a:r>
              <a:rPr lang="en-US" dirty="0" smtClean="0">
                <a:effectLst/>
              </a:rPr>
              <a:t>Gemfibrozil: 300-600mg OD or BD</a:t>
            </a:r>
          </a:p>
          <a:p>
            <a:pPr>
              <a:defRPr/>
            </a:pPr>
            <a:r>
              <a:rPr lang="en-US" dirty="0" smtClean="0">
                <a:effectLst/>
              </a:rPr>
              <a:t>Others 100mg OD or BD</a:t>
            </a:r>
          </a:p>
          <a:p>
            <a:pPr>
              <a:defRPr/>
            </a:pPr>
            <a:endParaRPr lang="en-US" dirty="0">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Font typeface="Wingdings" pitchFamily="2" charset="2"/>
              <a:buNone/>
              <a:defRPr/>
            </a:pPr>
            <a:r>
              <a:rPr lang="en-US" sz="3600" b="1" dirty="0" smtClean="0">
                <a:solidFill>
                  <a:srgbClr val="120B2B"/>
                </a:solidFill>
                <a:effectLst/>
              </a:rPr>
              <a:t>ADVERSE EFFECTS:</a:t>
            </a:r>
          </a:p>
          <a:p>
            <a:pPr>
              <a:spcBef>
                <a:spcPts val="0"/>
              </a:spcBef>
              <a:defRPr/>
            </a:pPr>
            <a:r>
              <a:rPr lang="en-US" dirty="0" smtClean="0">
                <a:effectLst/>
              </a:rPr>
              <a:t>Well tolerated</a:t>
            </a:r>
          </a:p>
          <a:p>
            <a:pPr>
              <a:spcBef>
                <a:spcPts val="0"/>
              </a:spcBef>
              <a:defRPr/>
            </a:pPr>
            <a:r>
              <a:rPr lang="en-US" dirty="0" smtClean="0">
                <a:effectLst/>
              </a:rPr>
              <a:t>GI effects in 5% patients</a:t>
            </a:r>
          </a:p>
          <a:p>
            <a:pPr>
              <a:spcBef>
                <a:spcPts val="0"/>
              </a:spcBef>
              <a:defRPr/>
            </a:pPr>
            <a:r>
              <a:rPr lang="en-US" dirty="0" smtClean="0">
                <a:effectLst/>
              </a:rPr>
              <a:t>Rash, urticaria</a:t>
            </a:r>
          </a:p>
          <a:p>
            <a:pPr>
              <a:spcBef>
                <a:spcPts val="0"/>
              </a:spcBef>
              <a:defRPr/>
            </a:pPr>
            <a:r>
              <a:rPr lang="en-US" dirty="0" smtClean="0">
                <a:effectLst/>
              </a:rPr>
              <a:t>Myalgias, myopathy</a:t>
            </a:r>
          </a:p>
          <a:p>
            <a:pPr>
              <a:spcBef>
                <a:spcPts val="0"/>
              </a:spcBef>
              <a:defRPr/>
            </a:pPr>
            <a:r>
              <a:rPr lang="en-US" dirty="0" smtClean="0">
                <a:effectLst/>
              </a:rPr>
              <a:t>Hypokalemia, arrhythmias</a:t>
            </a:r>
          </a:p>
          <a:p>
            <a:pPr>
              <a:spcBef>
                <a:spcPts val="0"/>
              </a:spcBef>
              <a:defRPr/>
            </a:pPr>
            <a:r>
              <a:rPr lang="en-US" dirty="0" smtClean="0">
                <a:effectLst/>
              </a:rPr>
              <a:t>Increase lithogenicity of bile</a:t>
            </a:r>
          </a:p>
          <a:p>
            <a:pPr>
              <a:spcBef>
                <a:spcPts val="0"/>
              </a:spcBef>
              <a:buFont typeface="Wingdings" pitchFamily="2" charset="2"/>
              <a:buNone/>
              <a:defRPr/>
            </a:pPr>
            <a:r>
              <a:rPr lang="en-US" sz="3600" b="1" dirty="0" smtClean="0">
                <a:solidFill>
                  <a:srgbClr val="120B2B"/>
                </a:solidFill>
                <a:effectLst/>
              </a:rPr>
              <a:t>DRUG INTERACTIONS:</a:t>
            </a:r>
          </a:p>
          <a:p>
            <a:pPr>
              <a:spcBef>
                <a:spcPts val="0"/>
              </a:spcBef>
              <a:defRPr/>
            </a:pPr>
            <a:r>
              <a:rPr lang="en-US" dirty="0" smtClean="0">
                <a:effectLst/>
              </a:rPr>
              <a:t>Potentiate effects of warfarin</a:t>
            </a:r>
          </a:p>
          <a:p>
            <a:pPr>
              <a:spcBef>
                <a:spcPts val="0"/>
              </a:spcBef>
              <a:defRPr/>
            </a:pPr>
            <a:r>
              <a:rPr lang="en-US" dirty="0" smtClean="0">
                <a:effectLst/>
              </a:rPr>
              <a:t>Myopathy syndrome with satins</a:t>
            </a:r>
          </a:p>
          <a:p>
            <a:pPr>
              <a:defRPr/>
            </a:pPr>
            <a:endParaRPr lang="en-US" dirty="0" smtClean="0">
              <a:effectLst/>
            </a:endParaRPr>
          </a:p>
          <a:p>
            <a:pPr>
              <a:defRPr/>
            </a:pPr>
            <a:endParaRPr lang="en-US" dirty="0">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defRPr/>
            </a:pPr>
            <a:r>
              <a:rPr lang="en-US" dirty="0" smtClean="0">
                <a:solidFill>
                  <a:srgbClr val="FFFF00"/>
                </a:solidFill>
                <a:effectLst/>
              </a:rPr>
              <a:t>EZETIMIBE</a:t>
            </a:r>
            <a:endParaRPr lang="en-US" dirty="0">
              <a:solidFill>
                <a:srgbClr val="FFFF00"/>
              </a:solidFill>
              <a:effectLst/>
            </a:endParaRPr>
          </a:p>
        </p:txBody>
      </p:sp>
      <p:sp>
        <p:nvSpPr>
          <p:cNvPr id="3" name="Content Placeholder 2"/>
          <p:cNvSpPr>
            <a:spLocks noGrp="1"/>
          </p:cNvSpPr>
          <p:nvPr>
            <p:ph idx="1"/>
          </p:nvPr>
        </p:nvSpPr>
        <p:spPr>
          <a:xfrm>
            <a:off x="228600" y="1066800"/>
            <a:ext cx="8686800" cy="5059363"/>
          </a:xfrm>
        </p:spPr>
        <p:txBody>
          <a:bodyPr/>
          <a:lstStyle/>
          <a:p>
            <a:pPr>
              <a:spcBef>
                <a:spcPts val="600"/>
              </a:spcBef>
              <a:defRPr/>
            </a:pPr>
            <a:r>
              <a:rPr lang="en-US" dirty="0" smtClean="0">
                <a:effectLst/>
              </a:rPr>
              <a:t>Lowers LDL-C levels by inhibiting cholesterol absorption by </a:t>
            </a:r>
            <a:r>
              <a:rPr lang="en-US" dirty="0" err="1" smtClean="0">
                <a:effectLst/>
              </a:rPr>
              <a:t>enterocytes</a:t>
            </a:r>
            <a:r>
              <a:rPr lang="en-US" dirty="0" smtClean="0">
                <a:effectLst/>
              </a:rPr>
              <a:t> in small intestines</a:t>
            </a:r>
          </a:p>
          <a:p>
            <a:pPr>
              <a:spcBef>
                <a:spcPts val="600"/>
              </a:spcBef>
              <a:defRPr/>
            </a:pPr>
            <a:r>
              <a:rPr lang="en-US" dirty="0" smtClean="0">
                <a:effectLst/>
              </a:rPr>
              <a:t>Used primarily as adjunctives with statins</a:t>
            </a:r>
          </a:p>
          <a:p>
            <a:pPr>
              <a:spcBef>
                <a:spcPts val="600"/>
              </a:spcBef>
              <a:buFont typeface="Wingdings" pitchFamily="2" charset="2"/>
              <a:buNone/>
              <a:defRPr/>
            </a:pPr>
            <a:r>
              <a:rPr lang="en-US" sz="3600" b="1" dirty="0" smtClean="0">
                <a:solidFill>
                  <a:srgbClr val="120B2B"/>
                </a:solidFill>
                <a:effectLst/>
              </a:rPr>
              <a:t>PHARMACOKINETICS:</a:t>
            </a:r>
          </a:p>
          <a:p>
            <a:pPr>
              <a:spcBef>
                <a:spcPts val="600"/>
              </a:spcBef>
              <a:defRPr/>
            </a:pPr>
            <a:r>
              <a:rPr lang="en-US" dirty="0" smtClean="0">
                <a:effectLst/>
              </a:rPr>
              <a:t>Glucuronidated in intestinal epithelium</a:t>
            </a:r>
          </a:p>
          <a:p>
            <a:pPr>
              <a:spcBef>
                <a:spcPts val="600"/>
              </a:spcBef>
              <a:defRPr/>
            </a:pPr>
            <a:r>
              <a:rPr lang="en-US" dirty="0" smtClean="0">
                <a:effectLst/>
              </a:rPr>
              <a:t>Enterohepatic recirculation</a:t>
            </a:r>
          </a:p>
          <a:p>
            <a:pPr>
              <a:spcBef>
                <a:spcPts val="600"/>
              </a:spcBef>
              <a:defRPr/>
            </a:pPr>
            <a:r>
              <a:rPr lang="en-US" dirty="0" smtClean="0">
                <a:effectLst/>
              </a:rPr>
              <a:t>t</a:t>
            </a:r>
            <a:r>
              <a:rPr lang="en-US" sz="2000" dirty="0" smtClean="0">
                <a:effectLst/>
              </a:rPr>
              <a:t>1/2</a:t>
            </a:r>
            <a:r>
              <a:rPr lang="en-US" dirty="0" smtClean="0">
                <a:effectLst/>
              </a:rPr>
              <a:t>=22hrs</a:t>
            </a:r>
          </a:p>
          <a:p>
            <a:pPr>
              <a:spcBef>
                <a:spcPts val="600"/>
              </a:spcBef>
              <a:defRPr/>
            </a:pPr>
            <a:r>
              <a:rPr lang="en-US" dirty="0" smtClean="0">
                <a:effectLst/>
              </a:rPr>
              <a:t>70% excretion in feces</a:t>
            </a:r>
          </a:p>
          <a:p>
            <a:pPr>
              <a:spcBef>
                <a:spcPts val="600"/>
              </a:spcBef>
              <a:defRPr/>
            </a:pPr>
            <a:r>
              <a:rPr lang="en-US" dirty="0" smtClean="0">
                <a:effectLst/>
              </a:rPr>
              <a:t>Absorption inhibited by resins</a:t>
            </a:r>
            <a:endParaRPr lang="en-US" dirty="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smtClean="0">
                <a:solidFill>
                  <a:srgbClr val="FFFF00"/>
                </a:solidFill>
                <a:effectLst/>
              </a:rPr>
              <a:t>LIPOPROTEINS</a:t>
            </a:r>
            <a:endParaRPr lang="en-US" dirty="0">
              <a:solidFill>
                <a:srgbClr val="FFFF00"/>
              </a:solidFill>
              <a:effectLst/>
            </a:endParaRPr>
          </a:p>
        </p:txBody>
      </p:sp>
      <p:pic>
        <p:nvPicPr>
          <p:cNvPr id="4" name="Content Placeholder 4" descr="lipids2.gif"/>
          <p:cNvPicPr>
            <a:picLocks noGrp="1" noChangeAspect="1"/>
          </p:cNvPicPr>
          <p:nvPr>
            <p:ph idx="1"/>
          </p:nvPr>
        </p:nvPicPr>
        <p:blipFill>
          <a:blip r:embed="rId3" cstate="print"/>
          <a:srcRect r="26316" b="12047"/>
          <a:stretch>
            <a:fillRect/>
          </a:stretch>
        </p:blipFill>
        <p:spPr bwMode="auto">
          <a:xfrm>
            <a:off x="1219200" y="1752600"/>
            <a:ext cx="6629400" cy="4502148"/>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153400" cy="5059363"/>
          </a:xfrm>
        </p:spPr>
        <p:txBody>
          <a:bodyPr/>
          <a:lstStyle/>
          <a:p>
            <a:pPr>
              <a:spcBef>
                <a:spcPts val="600"/>
              </a:spcBef>
              <a:buFont typeface="Wingdings" pitchFamily="2" charset="2"/>
              <a:buNone/>
              <a:defRPr/>
            </a:pPr>
            <a:r>
              <a:rPr lang="en-US" sz="3600" b="1" dirty="0" smtClean="0">
                <a:solidFill>
                  <a:srgbClr val="120B2B"/>
                </a:solidFill>
                <a:effectLst/>
              </a:rPr>
              <a:t>MECHANISM OF ACTION</a:t>
            </a:r>
          </a:p>
          <a:p>
            <a:pPr>
              <a:spcBef>
                <a:spcPts val="600"/>
              </a:spcBef>
              <a:defRPr/>
            </a:pPr>
            <a:r>
              <a:rPr lang="en-US" dirty="0" smtClean="0">
                <a:effectLst/>
              </a:rPr>
              <a:t>Inhibits NPC1L1</a:t>
            </a:r>
          </a:p>
          <a:p>
            <a:pPr>
              <a:spcBef>
                <a:spcPts val="600"/>
              </a:spcBef>
              <a:defRPr/>
            </a:pPr>
            <a:r>
              <a:rPr lang="en-US" dirty="0" smtClean="0">
                <a:effectLst/>
              </a:rPr>
              <a:t>Reduced incorporation of cholesterol into chylomicrons, diminishing cholesterol delivery to the liver by chylomicron remnants</a:t>
            </a:r>
          </a:p>
          <a:p>
            <a:pPr>
              <a:spcBef>
                <a:spcPts val="600"/>
              </a:spcBef>
              <a:defRPr/>
            </a:pPr>
            <a:r>
              <a:rPr lang="en-US" dirty="0" smtClean="0">
                <a:effectLst/>
              </a:rPr>
              <a:t>Stimulation of hepatic LDL receptors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287963"/>
          </a:xfrm>
        </p:spPr>
        <p:txBody>
          <a:bodyPr/>
          <a:lstStyle/>
          <a:p>
            <a:pPr>
              <a:spcBef>
                <a:spcPts val="600"/>
              </a:spcBef>
              <a:buFont typeface="Wingdings" pitchFamily="2" charset="2"/>
              <a:buNone/>
              <a:defRPr/>
            </a:pPr>
            <a:r>
              <a:rPr lang="en-US" sz="3600" b="1" dirty="0" smtClean="0">
                <a:solidFill>
                  <a:srgbClr val="120B2B"/>
                </a:solidFill>
                <a:effectLst/>
              </a:rPr>
              <a:t>EFFECT ON LIPOPROTEIN LEVELS:</a:t>
            </a:r>
          </a:p>
          <a:p>
            <a:pPr>
              <a:spcBef>
                <a:spcPts val="600"/>
              </a:spcBef>
              <a:defRPr/>
            </a:pPr>
            <a:r>
              <a:rPr lang="en-US" dirty="0" smtClean="0">
                <a:effectLst/>
              </a:rPr>
              <a:t>LDL-C levels lowered by 15-20%</a:t>
            </a:r>
          </a:p>
          <a:p>
            <a:pPr>
              <a:spcBef>
                <a:spcPts val="600"/>
              </a:spcBef>
              <a:defRPr/>
            </a:pPr>
            <a:r>
              <a:rPr lang="en-US" dirty="0" smtClean="0">
                <a:effectLst/>
              </a:rPr>
              <a:t>TG decrease by 5%</a:t>
            </a:r>
          </a:p>
          <a:p>
            <a:pPr>
              <a:spcBef>
                <a:spcPts val="600"/>
              </a:spcBef>
              <a:defRPr/>
            </a:pPr>
            <a:r>
              <a:rPr lang="en-US" dirty="0" smtClean="0">
                <a:effectLst/>
              </a:rPr>
              <a:t>HDL-C increase by 1-2%</a:t>
            </a:r>
          </a:p>
          <a:p>
            <a:pPr>
              <a:spcBef>
                <a:spcPts val="600"/>
              </a:spcBef>
              <a:defRPr/>
            </a:pPr>
            <a:r>
              <a:rPr lang="en-US" dirty="0" smtClean="0">
                <a:effectLst/>
              </a:rPr>
              <a:t>Further 15-20% reduction in LDL-C when given with statins</a:t>
            </a:r>
            <a:endParaRPr lang="en-US" dirty="0">
              <a:effectLs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a:buFont typeface="Wingdings" pitchFamily="2" charset="2"/>
              <a:buNone/>
              <a:defRPr/>
            </a:pPr>
            <a:r>
              <a:rPr lang="en-US" sz="3600" b="1" dirty="0" smtClean="0">
                <a:solidFill>
                  <a:srgbClr val="120B2B"/>
                </a:solidFill>
                <a:effectLst/>
              </a:rPr>
              <a:t>ADVERSE EFFECTS:</a:t>
            </a:r>
          </a:p>
          <a:p>
            <a:pPr>
              <a:defRPr/>
            </a:pPr>
            <a:r>
              <a:rPr lang="en-US" dirty="0" smtClean="0">
                <a:effectLst/>
              </a:rPr>
              <a:t>Steatorrhoea or flatulence</a:t>
            </a:r>
          </a:p>
          <a:p>
            <a:pPr>
              <a:defRPr/>
            </a:pPr>
            <a:r>
              <a:rPr lang="en-US" dirty="0" smtClean="0">
                <a:effectLst/>
              </a:rPr>
              <a:t>Rare allergic reactions</a:t>
            </a:r>
          </a:p>
          <a:p>
            <a:pPr>
              <a:defRPr/>
            </a:pPr>
            <a:r>
              <a:rPr lang="en-US" dirty="0" smtClean="0">
                <a:effectLst/>
              </a:rPr>
              <a:t>Slight increase in LFT’s</a:t>
            </a:r>
          </a:p>
          <a:p>
            <a:pPr>
              <a:defRPr/>
            </a:pPr>
            <a:r>
              <a:rPr lang="en-US" dirty="0" smtClean="0">
                <a:effectLst/>
              </a:rPr>
              <a:t>Fetal skeletal abnormalities in rodents</a:t>
            </a:r>
          </a:p>
          <a:p>
            <a:pPr>
              <a:defRPr/>
            </a:pPr>
            <a:endParaRPr lang="en-US" dirty="0" smtClean="0">
              <a:effectLst/>
            </a:endParaRPr>
          </a:p>
          <a:p>
            <a:pPr>
              <a:buFont typeface="Wingdings" pitchFamily="2" charset="2"/>
              <a:buNone/>
              <a:defRPr/>
            </a:pPr>
            <a:r>
              <a:rPr lang="en-US" b="1" dirty="0" smtClean="0">
                <a:solidFill>
                  <a:srgbClr val="120B2B"/>
                </a:solidFill>
                <a:effectLst/>
              </a:rPr>
              <a:t>DOSE: </a:t>
            </a:r>
            <a:r>
              <a:rPr lang="en-US" dirty="0" smtClean="0">
                <a:effectLst/>
              </a:rPr>
              <a:t>10 mg 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b="8828"/>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b="11667"/>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Content Placeholder 4" descr="lipids3.gif"/>
          <p:cNvPicPr>
            <a:picLocks noGrp="1" noChangeAspect="1"/>
          </p:cNvPicPr>
          <p:nvPr>
            <p:ph idx="1"/>
          </p:nvPr>
        </p:nvPicPr>
        <p:blipFill>
          <a:blip r:embed="rId2" cstate="print"/>
          <a:srcRect l="1667" b="9965"/>
          <a:stretch>
            <a:fillRect/>
          </a:stretch>
        </p:blipFill>
        <p:spPr>
          <a:xfrm>
            <a:off x="0" y="0"/>
            <a:ext cx="9144000" cy="6858000"/>
          </a:xfrm>
        </p:spPr>
      </p:pic>
      <p:sp>
        <p:nvSpPr>
          <p:cNvPr id="9219" name="Slide Number Placeholder 3"/>
          <p:cNvSpPr>
            <a:spLocks noGrp="1"/>
          </p:cNvSpPr>
          <p:nvPr>
            <p:ph type="sldNum" sz="quarter" idx="11"/>
          </p:nvPr>
        </p:nvSpPr>
        <p:spPr>
          <a:xfrm>
            <a:off x="3124200" y="6248400"/>
            <a:ext cx="2895600" cy="476250"/>
          </a:xfrm>
          <a:noFill/>
        </p:spPr>
        <p:txBody>
          <a:bodyPr/>
          <a:lstStyle/>
          <a:p>
            <a:pPr algn="ctr"/>
            <a:fld id="{D88FC961-6DE2-4E88-B04A-DC0CBA4A774F}" type="slidenum">
              <a:rPr lang="en-US" smtClean="0"/>
              <a:pPr algn="ctr"/>
              <a:t>7</a:t>
            </a:fld>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S29847-015-g001"/>
          <p:cNvPicPr>
            <a:picLocks noChangeAspect="1" noChangeArrowheads="1"/>
          </p:cNvPicPr>
          <p:nvPr/>
        </p:nvPicPr>
        <p:blipFill>
          <a:blip r:embed="rId3" cstate="print"/>
          <a:srcRect b="3659"/>
          <a:stretch>
            <a:fillRect/>
          </a:stretch>
        </p:blipFill>
        <p:spPr bwMode="auto">
          <a:xfrm>
            <a:off x="2971800" y="0"/>
            <a:ext cx="6172200" cy="6858000"/>
          </a:xfrm>
          <a:prstGeom prst="rect">
            <a:avLst/>
          </a:prstGeom>
          <a:noFill/>
          <a:ln w="9525">
            <a:noFill/>
            <a:miter lim="800000"/>
            <a:headEnd/>
            <a:tailEnd/>
          </a:ln>
        </p:spPr>
      </p:pic>
      <p:sp>
        <p:nvSpPr>
          <p:cNvPr id="8198" name="Rectangle 6"/>
          <p:cNvSpPr>
            <a:spLocks noChangeArrowheads="1"/>
          </p:cNvSpPr>
          <p:nvPr/>
        </p:nvSpPr>
        <p:spPr bwMode="auto">
          <a:xfrm>
            <a:off x="76200" y="381000"/>
            <a:ext cx="2819400" cy="6002338"/>
          </a:xfrm>
          <a:prstGeom prst="rect">
            <a:avLst/>
          </a:prstGeom>
          <a:noFill/>
          <a:ln w="9525">
            <a:noFill/>
            <a:miter lim="800000"/>
            <a:headEnd/>
            <a:tailEnd/>
          </a:ln>
          <a:effectLst/>
        </p:spPr>
        <p:txBody>
          <a:bodyPr>
            <a:spAutoFit/>
          </a:bodyPr>
          <a:lstStyle/>
          <a:p>
            <a:pPr>
              <a:defRPr/>
            </a:pPr>
            <a:r>
              <a:rPr lang="en-US" sz="1600" b="1" dirty="0">
                <a:solidFill>
                  <a:srgbClr val="120B2B"/>
                </a:solidFill>
              </a:rPr>
              <a:t>Chylomicrons</a:t>
            </a:r>
            <a:r>
              <a:rPr lang="en-US" sz="1600" dirty="0">
                <a:solidFill>
                  <a:srgbClr val="120B2B"/>
                </a:solidFill>
              </a:rPr>
              <a:t>- </a:t>
            </a:r>
            <a:r>
              <a:rPr lang="en-US" sz="1600" dirty="0"/>
              <a:t>transport dietary lipids from the gut to the adipose tissue and liver</a:t>
            </a:r>
          </a:p>
          <a:p>
            <a:pPr>
              <a:defRPr/>
            </a:pPr>
            <a:r>
              <a:rPr lang="en-US" sz="1600" b="1" dirty="0">
                <a:solidFill>
                  <a:srgbClr val="120B2B"/>
                </a:solidFill>
              </a:rPr>
              <a:t>Chylomicron remnants- </a:t>
            </a:r>
            <a:r>
              <a:rPr lang="en-US" sz="1600" dirty="0"/>
              <a:t>produced from Chylomicrons by lipoprotein lipases in endothelial cells and transport cholesterol to the liver</a:t>
            </a:r>
          </a:p>
          <a:p>
            <a:pPr>
              <a:defRPr/>
            </a:pPr>
            <a:r>
              <a:rPr lang="en-US" sz="1600" b="1" dirty="0">
                <a:solidFill>
                  <a:srgbClr val="120B2B"/>
                </a:solidFill>
              </a:rPr>
              <a:t>VLDL</a:t>
            </a:r>
            <a:r>
              <a:rPr lang="en-US" sz="1600" dirty="0">
                <a:solidFill>
                  <a:srgbClr val="120B2B"/>
                </a:solidFill>
              </a:rPr>
              <a:t>-</a:t>
            </a:r>
            <a:r>
              <a:rPr lang="en-US" sz="1600" dirty="0"/>
              <a:t>made in the liver and secreted in to plasma deliver triglycerides to adipose tissue in the process get converted to IDL and LDL</a:t>
            </a:r>
          </a:p>
          <a:p>
            <a:pPr>
              <a:defRPr/>
            </a:pPr>
            <a:r>
              <a:rPr lang="en-US" sz="1600" b="1" dirty="0">
                <a:solidFill>
                  <a:srgbClr val="120B2B"/>
                </a:solidFill>
              </a:rPr>
              <a:t>LDL- </a:t>
            </a:r>
            <a:r>
              <a:rPr lang="en-US" sz="1600" dirty="0"/>
              <a:t>(bad cholesterol)</a:t>
            </a:r>
            <a:r>
              <a:rPr lang="en-US" sz="1600" b="1" dirty="0">
                <a:solidFill>
                  <a:srgbClr val="3333FF"/>
                </a:solidFill>
              </a:rPr>
              <a:t> </a:t>
            </a:r>
            <a:r>
              <a:rPr lang="en-US" sz="1600" dirty="0"/>
              <a:t>delivers cholesterol to peripheral tissues via receptors and is </a:t>
            </a:r>
            <a:r>
              <a:rPr lang="en-US" sz="1600" dirty="0">
                <a:hlinkClick r:id="rId4" action="ppaction://hlinksldjump"/>
              </a:rPr>
              <a:t>phagocytosed </a:t>
            </a:r>
            <a:r>
              <a:rPr lang="en-US" sz="1600" dirty="0"/>
              <a:t>by macrophages thus delivering cholesterol to the plaques (atheromas)</a:t>
            </a:r>
          </a:p>
          <a:p>
            <a:pPr>
              <a:defRPr/>
            </a:pPr>
            <a:r>
              <a:rPr lang="en-US" sz="1600" dirty="0">
                <a:solidFill>
                  <a:srgbClr val="120B2B"/>
                </a:solidFill>
              </a:rPr>
              <a:t>HDL- </a:t>
            </a:r>
            <a:r>
              <a:rPr lang="en-US" sz="1600" dirty="0"/>
              <a:t>(good cholesterol) produced in gut and liver cells, HDL transports cholesterol from atheromas to the liver (</a:t>
            </a:r>
            <a:r>
              <a:rPr lang="en-US" sz="1600" b="1" dirty="0"/>
              <a:t>reverse cholesterol transport</a:t>
            </a:r>
            <a:r>
              <a:rPr lang="en-US" sz="1600" dirty="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990600"/>
          </a:xfrm>
        </p:spPr>
        <p:txBody>
          <a:bodyPr/>
          <a:lstStyle/>
          <a:p>
            <a:pPr>
              <a:defRPr/>
            </a:pPr>
            <a:r>
              <a:rPr lang="en-US" sz="3600" dirty="0" smtClean="0">
                <a:solidFill>
                  <a:srgbClr val="120B2B"/>
                </a:solidFill>
                <a:effectLst/>
              </a:rPr>
              <a:t/>
            </a:r>
            <a:br>
              <a:rPr lang="en-US" sz="3600" dirty="0" smtClean="0">
                <a:solidFill>
                  <a:srgbClr val="120B2B"/>
                </a:solidFill>
                <a:effectLst/>
              </a:rPr>
            </a:br>
            <a:r>
              <a:rPr lang="en-US" sz="3600" dirty="0" smtClean="0">
                <a:solidFill>
                  <a:srgbClr val="120B2B"/>
                </a:solidFill>
                <a:effectLst/>
              </a:rPr>
              <a:t> Hyperlipoproteinemia classification</a:t>
            </a:r>
          </a:p>
        </p:txBody>
      </p:sp>
      <p:graphicFrame>
        <p:nvGraphicFramePr>
          <p:cNvPr id="6" name="Content Placeholder 5"/>
          <p:cNvGraphicFramePr>
            <a:graphicFrameLocks noGrp="1"/>
          </p:cNvGraphicFramePr>
          <p:nvPr>
            <p:ph idx="1"/>
          </p:nvPr>
        </p:nvGraphicFramePr>
        <p:xfrm>
          <a:off x="228600" y="2057398"/>
          <a:ext cx="8686800" cy="4606292"/>
        </p:xfrm>
        <a:graphic>
          <a:graphicData uri="http://schemas.openxmlformats.org/drawingml/2006/table">
            <a:tbl>
              <a:tblPr firstRow="1" bandRow="1">
                <a:solidFill>
                  <a:schemeClr val="bg2">
                    <a:lumMod val="90000"/>
                    <a:lumOff val="10000"/>
                  </a:schemeClr>
                </a:solidFill>
                <a:tableStyleId>{8799B23B-EC83-4686-B30A-512413B5E67A}</a:tableStyleId>
              </a:tblPr>
              <a:tblGrid>
                <a:gridCol w="990600"/>
                <a:gridCol w="3200400"/>
                <a:gridCol w="4495800"/>
              </a:tblGrid>
              <a:tr h="527656">
                <a:tc>
                  <a:txBody>
                    <a:bodyPr/>
                    <a:lstStyle/>
                    <a:p>
                      <a:pPr algn="l"/>
                      <a:r>
                        <a:rPr lang="en-US" sz="2400" dirty="0"/>
                        <a:t>Type</a:t>
                      </a:r>
                    </a:p>
                  </a:txBody>
                  <a:tcPr marL="28575" marR="28575" marT="28575" marB="28575"/>
                </a:tc>
                <a:tc gridSpan="2">
                  <a:txBody>
                    <a:bodyPr/>
                    <a:lstStyle/>
                    <a:p>
                      <a:pPr algn="l"/>
                      <a:r>
                        <a:rPr lang="en-US" sz="2400" dirty="0"/>
                        <a:t>Lipoprotein Elevation</a:t>
                      </a:r>
                    </a:p>
                  </a:txBody>
                  <a:tcPr marL="28575" marR="28575" marT="28575" marB="28575"/>
                </a:tc>
                <a:tc hMerge="1">
                  <a:txBody>
                    <a:bodyPr/>
                    <a:lstStyle/>
                    <a:p>
                      <a:pPr algn="l"/>
                      <a:endParaRPr lang="en-US" sz="2800" dirty="0"/>
                    </a:p>
                  </a:txBody>
                  <a:tcPr marL="28575" marR="28575" marT="28575" marB="28575"/>
                </a:tc>
              </a:tr>
              <a:tr h="527656">
                <a:tc>
                  <a:txBody>
                    <a:bodyPr/>
                    <a:lstStyle/>
                    <a:p>
                      <a:pPr algn="l"/>
                      <a:r>
                        <a:rPr lang="en-US" sz="2400" dirty="0"/>
                        <a:t>I</a:t>
                      </a:r>
                    </a:p>
                  </a:txBody>
                  <a:tcPr marL="28575" marR="28575" marT="28575" marB="28575"/>
                </a:tc>
                <a:tc>
                  <a:txBody>
                    <a:bodyPr/>
                    <a:lstStyle/>
                    <a:p>
                      <a:pPr algn="l"/>
                      <a:r>
                        <a:rPr lang="en-US" sz="2400" dirty="0"/>
                        <a:t>Chylomicrons</a:t>
                      </a:r>
                    </a:p>
                  </a:txBody>
                  <a:tcPr marL="28575" marR="28575" marT="28575" marB="28575"/>
                </a:tc>
                <a:tc>
                  <a:txBody>
                    <a:bodyPr/>
                    <a:lstStyle/>
                    <a:p>
                      <a:pPr algn="l"/>
                      <a:r>
                        <a:rPr lang="en-US" sz="2400" dirty="0" smtClean="0"/>
                        <a:t>Familial hyperchylomicronemia</a:t>
                      </a:r>
                      <a:endParaRPr lang="en-US" sz="2400" dirty="0"/>
                    </a:p>
                  </a:txBody>
                  <a:tcPr marL="28575" marR="28575" marT="28575" marB="28575"/>
                </a:tc>
              </a:tr>
              <a:tr h="527656">
                <a:tc>
                  <a:txBody>
                    <a:bodyPr/>
                    <a:lstStyle/>
                    <a:p>
                      <a:pPr algn="l"/>
                      <a:r>
                        <a:rPr lang="en-US" sz="2400" dirty="0"/>
                        <a:t>IIa</a:t>
                      </a:r>
                    </a:p>
                  </a:txBody>
                  <a:tcPr marL="28575" marR="28575" marT="28575" marB="28575"/>
                </a:tc>
                <a:tc>
                  <a:txBody>
                    <a:bodyPr/>
                    <a:lstStyle/>
                    <a:p>
                      <a:pPr algn="l"/>
                      <a:r>
                        <a:rPr lang="en-US" sz="2400" dirty="0"/>
                        <a:t>LDL</a:t>
                      </a:r>
                    </a:p>
                  </a:txBody>
                  <a:tcPr marL="28575" marR="28575" marT="28575" marB="28575"/>
                </a:tc>
                <a:tc>
                  <a:txBody>
                    <a:bodyPr/>
                    <a:lstStyle/>
                    <a:p>
                      <a:pPr algn="l"/>
                      <a:r>
                        <a:rPr lang="en-US" sz="2400" dirty="0" smtClean="0"/>
                        <a:t>Familial hypercholesterolemia</a:t>
                      </a:r>
                      <a:endParaRPr lang="en-US" sz="2400" dirty="0"/>
                    </a:p>
                  </a:txBody>
                  <a:tcPr marL="28575" marR="28575" marT="28575" marB="28575"/>
                </a:tc>
              </a:tr>
              <a:tr h="527656">
                <a:tc>
                  <a:txBody>
                    <a:bodyPr/>
                    <a:lstStyle/>
                    <a:p>
                      <a:pPr algn="l"/>
                      <a:r>
                        <a:rPr lang="en-US" sz="2400"/>
                        <a:t>IIb</a:t>
                      </a:r>
                    </a:p>
                  </a:txBody>
                  <a:tcPr marL="28575" marR="28575" marT="28575" marB="28575"/>
                </a:tc>
                <a:tc>
                  <a:txBody>
                    <a:bodyPr/>
                    <a:lstStyle/>
                    <a:p>
                      <a:pPr algn="l"/>
                      <a:r>
                        <a:rPr lang="en-US" sz="2400" dirty="0"/>
                        <a:t>LDL + VLDL</a:t>
                      </a:r>
                    </a:p>
                  </a:txBody>
                  <a:tcPr marL="28575" marR="28575" marT="28575" marB="28575"/>
                </a:tc>
                <a:tc>
                  <a:txBody>
                    <a:bodyPr/>
                    <a:lstStyle/>
                    <a:p>
                      <a:pPr algn="l"/>
                      <a:r>
                        <a:rPr lang="en-US" sz="2400" dirty="0" smtClean="0"/>
                        <a:t>Familial mixed lipidemia</a:t>
                      </a:r>
                      <a:endParaRPr lang="en-US" sz="2400" dirty="0"/>
                    </a:p>
                  </a:txBody>
                  <a:tcPr marL="28575" marR="28575" marT="28575" marB="28575"/>
                </a:tc>
              </a:tr>
              <a:tr h="984006">
                <a:tc>
                  <a:txBody>
                    <a:bodyPr/>
                    <a:lstStyle/>
                    <a:p>
                      <a:pPr algn="l"/>
                      <a:r>
                        <a:rPr lang="en-US" sz="2400" dirty="0" smtClean="0"/>
                        <a:t>III</a:t>
                      </a:r>
                      <a:endParaRPr lang="en-US" sz="2400" dirty="0"/>
                    </a:p>
                  </a:txBody>
                  <a:tcPr marL="28575" marR="28575" marT="28575" marB="28575"/>
                </a:tc>
                <a:tc>
                  <a:txBody>
                    <a:bodyPr/>
                    <a:lstStyle/>
                    <a:p>
                      <a:pPr algn="l"/>
                      <a:r>
                        <a:rPr lang="en-US" sz="2400" dirty="0" smtClean="0"/>
                        <a:t>IDL</a:t>
                      </a:r>
                      <a:endParaRPr lang="en-US" sz="2400" dirty="0"/>
                    </a:p>
                  </a:txBody>
                  <a:tcPr marL="28575" marR="28575" marT="28575" marB="28575"/>
                </a:tc>
                <a:tc>
                  <a:txBody>
                    <a:bodyPr/>
                    <a:lstStyle/>
                    <a:p>
                      <a:pPr algn="l"/>
                      <a:r>
                        <a:rPr lang="en-US" sz="2400" dirty="0" smtClean="0"/>
                        <a:t>Familial dysbetalipoproteinemia</a:t>
                      </a:r>
                      <a:endParaRPr lang="en-US" sz="2400" dirty="0"/>
                    </a:p>
                  </a:txBody>
                  <a:tcPr marL="28575" marR="28575" marT="28575" marB="28575"/>
                </a:tc>
              </a:tr>
              <a:tr h="527656">
                <a:tc>
                  <a:txBody>
                    <a:bodyPr/>
                    <a:lstStyle/>
                    <a:p>
                      <a:pPr algn="l"/>
                      <a:r>
                        <a:rPr lang="en-US" sz="2400"/>
                        <a:t>IV</a:t>
                      </a:r>
                    </a:p>
                  </a:txBody>
                  <a:tcPr marL="28575" marR="28575" marT="28575" marB="28575"/>
                </a:tc>
                <a:tc>
                  <a:txBody>
                    <a:bodyPr/>
                    <a:lstStyle/>
                    <a:p>
                      <a:pPr algn="l"/>
                      <a:r>
                        <a:rPr lang="en-US" sz="2400" dirty="0"/>
                        <a:t>VLDL</a:t>
                      </a:r>
                    </a:p>
                  </a:txBody>
                  <a:tcPr marL="28575" marR="28575" marT="28575" marB="28575"/>
                </a:tc>
                <a:tc>
                  <a:txBody>
                    <a:bodyPr/>
                    <a:lstStyle/>
                    <a:p>
                      <a:pPr algn="l"/>
                      <a:r>
                        <a:rPr lang="en-US" sz="2400" dirty="0" smtClean="0"/>
                        <a:t>Familial hypertriglyceridemia</a:t>
                      </a:r>
                      <a:endParaRPr lang="en-US" sz="2400" dirty="0"/>
                    </a:p>
                  </a:txBody>
                  <a:tcPr marL="28575" marR="28575" marT="28575" marB="28575"/>
                </a:tc>
              </a:tr>
              <a:tr h="984006">
                <a:tc>
                  <a:txBody>
                    <a:bodyPr/>
                    <a:lstStyle/>
                    <a:p>
                      <a:pPr algn="l"/>
                      <a:r>
                        <a:rPr lang="en-US" sz="2400"/>
                        <a:t>V</a:t>
                      </a:r>
                    </a:p>
                  </a:txBody>
                  <a:tcPr marL="28575" marR="28575" marT="28575" marB="28575"/>
                </a:tc>
                <a:tc>
                  <a:txBody>
                    <a:bodyPr/>
                    <a:lstStyle/>
                    <a:p>
                      <a:pPr algn="l"/>
                      <a:r>
                        <a:rPr lang="en-US" sz="2400" dirty="0"/>
                        <a:t>VLDL </a:t>
                      </a:r>
                      <a:r>
                        <a:rPr lang="en-US" sz="2400" dirty="0" smtClean="0"/>
                        <a:t>+Chylomicrons</a:t>
                      </a:r>
                      <a:endParaRPr lang="en-US" sz="2400" dirty="0"/>
                    </a:p>
                  </a:txBody>
                  <a:tcPr marL="28575" marR="28575" marT="28575" marB="28575"/>
                </a:tc>
                <a:tc>
                  <a:txBody>
                    <a:bodyPr/>
                    <a:lstStyle/>
                    <a:p>
                      <a:pPr algn="l"/>
                      <a:r>
                        <a:rPr lang="en-US" sz="2400" dirty="0" smtClean="0"/>
                        <a:t>Familial mixed hypertriglyceridemia</a:t>
                      </a:r>
                      <a:endParaRPr lang="en-US" sz="2400" dirty="0"/>
                    </a:p>
                  </a:txBody>
                  <a:tcPr marL="28575" marR="28575" marT="28575" marB="28575"/>
                </a:tc>
              </a:tr>
            </a:tbl>
          </a:graphicData>
        </a:graphic>
      </p:graphicFrame>
      <p:sp>
        <p:nvSpPr>
          <p:cNvPr id="11295" name="Rectangle 6"/>
          <p:cNvSpPr>
            <a:spLocks noChangeArrowheads="1"/>
          </p:cNvSpPr>
          <p:nvPr/>
        </p:nvSpPr>
        <p:spPr bwMode="auto">
          <a:xfrm>
            <a:off x="685800" y="1219200"/>
            <a:ext cx="7816789" cy="646331"/>
          </a:xfrm>
          <a:prstGeom prst="rect">
            <a:avLst/>
          </a:prstGeom>
          <a:noFill/>
          <a:ln w="9525">
            <a:noFill/>
            <a:miter lim="800000"/>
            <a:headEnd/>
            <a:tailEnd/>
          </a:ln>
        </p:spPr>
        <p:txBody>
          <a:bodyPr wrap="square">
            <a:spAutoFit/>
          </a:bodyPr>
          <a:lstStyle/>
          <a:p>
            <a:r>
              <a:rPr lang="en-US" sz="3600" b="1" dirty="0">
                <a:solidFill>
                  <a:srgbClr val="FFFF00"/>
                </a:solidFill>
              </a:rPr>
              <a:t> Fredrickson-Levy-Lees Classification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ream">
  <a:themeElements>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fontScheme name="Custom 3">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1349</TotalTime>
  <Words>2076</Words>
  <Application>Microsoft Office PowerPoint</Application>
  <PresentationFormat>On-screen Show (4:3)</PresentationFormat>
  <Paragraphs>292</Paragraphs>
  <Slides>42</Slides>
  <Notes>7</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Stream</vt:lpstr>
      <vt:lpstr>Drug therapy for Dyslipidemias</vt:lpstr>
      <vt:lpstr>LEARNING OBJECTIVES</vt:lpstr>
      <vt:lpstr>Slide 3</vt:lpstr>
      <vt:lpstr>LIPOPROTEINS</vt:lpstr>
      <vt:lpstr>Slide 5</vt:lpstr>
      <vt:lpstr>Slide 6</vt:lpstr>
      <vt:lpstr>Slide 7</vt:lpstr>
      <vt:lpstr>Slide 8</vt:lpstr>
      <vt:lpstr>  Hyperlipoproteinemia classification</vt:lpstr>
      <vt:lpstr>Management of Hyperlipoproteinemia</vt:lpstr>
      <vt:lpstr>Classification of Antihyperlipidemic drugs</vt:lpstr>
      <vt:lpstr>Slide 12</vt:lpstr>
      <vt:lpstr>Slide 13</vt:lpstr>
      <vt:lpstr>STATINS</vt:lpstr>
      <vt:lpstr>Slide 15</vt:lpstr>
      <vt:lpstr>Slide 16</vt:lpstr>
      <vt:lpstr>Slide 17</vt:lpstr>
      <vt:lpstr>Slide 18</vt:lpstr>
      <vt:lpstr>Slide 19</vt:lpstr>
      <vt:lpstr>Slide 20</vt:lpstr>
      <vt:lpstr>Slide 21</vt:lpstr>
      <vt:lpstr>Slide 22</vt:lpstr>
      <vt:lpstr>Slide 23</vt:lpstr>
      <vt:lpstr>Bile-Acid sequestrants</vt:lpstr>
      <vt:lpstr>Slide 25</vt:lpstr>
      <vt:lpstr>Slide 26</vt:lpstr>
      <vt:lpstr>Slide 27</vt:lpstr>
      <vt:lpstr>Slide 28</vt:lpstr>
      <vt:lpstr>NIACIN</vt:lpstr>
      <vt:lpstr>Slide 30</vt:lpstr>
      <vt:lpstr>Slide 31</vt:lpstr>
      <vt:lpstr>Slide 32</vt:lpstr>
      <vt:lpstr>Slide 33</vt:lpstr>
      <vt:lpstr>FIBRATES</vt:lpstr>
      <vt:lpstr>Slide 35</vt:lpstr>
      <vt:lpstr>Slide 36</vt:lpstr>
      <vt:lpstr>Slide 37</vt:lpstr>
      <vt:lpstr>Slide 38</vt:lpstr>
      <vt:lpstr>EZETIMIBE</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Therapy for Hyperlipoproteinemias</dc:title>
  <dc:creator>naila</dc:creator>
  <cp:lastModifiedBy>Dell</cp:lastModifiedBy>
  <cp:revision>147</cp:revision>
  <dcterms:created xsi:type="dcterms:W3CDTF">2010-04-10T14:23:24Z</dcterms:created>
  <dcterms:modified xsi:type="dcterms:W3CDTF">2013-05-15T07:25:23Z</dcterms:modified>
</cp:coreProperties>
</file>