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56" r:id="rId2"/>
    <p:sldId id="257" r:id="rId3"/>
    <p:sldId id="272" r:id="rId4"/>
    <p:sldId id="258" r:id="rId5"/>
    <p:sldId id="280" r:id="rId6"/>
    <p:sldId id="259" r:id="rId7"/>
    <p:sldId id="273" r:id="rId8"/>
    <p:sldId id="274" r:id="rId9"/>
    <p:sldId id="275" r:id="rId10"/>
    <p:sldId id="276" r:id="rId11"/>
    <p:sldId id="279" r:id="rId12"/>
    <p:sldId id="260" r:id="rId13"/>
    <p:sldId id="261" r:id="rId14"/>
    <p:sldId id="262" r:id="rId15"/>
    <p:sldId id="263" r:id="rId16"/>
    <p:sldId id="271" r:id="rId17"/>
    <p:sldId id="282" r:id="rId18"/>
    <p:sldId id="288" r:id="rId19"/>
    <p:sldId id="283" r:id="rId20"/>
    <p:sldId id="284" r:id="rId21"/>
    <p:sldId id="285" r:id="rId22"/>
    <p:sldId id="286" r:id="rId23"/>
    <p:sldId id="287" r:id="rId24"/>
    <p:sldId id="265" r:id="rId25"/>
    <p:sldId id="266" r:id="rId26"/>
    <p:sldId id="267" r:id="rId27"/>
    <p:sldId id="268" r:id="rId28"/>
    <p:sldId id="269" r:id="rId29"/>
    <p:sldId id="289" r:id="rId30"/>
    <p:sldId id="281" r:id="rId31"/>
    <p:sldId id="277" r:id="rId32"/>
    <p:sldId id="278" r:id="rId33"/>
    <p:sldId id="290"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D10E30D-303C-4E45-AE20-DF72FAA37CB9}" type="datetimeFigureOut">
              <a:rPr lang="en-US"/>
              <a:pPr>
                <a:defRPr/>
              </a:pPr>
              <a:t>1/31/2013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BEB9460-9F1D-45DB-820A-E18658DFF1E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EB9460-9F1D-45DB-820A-E18658DFF1E6}"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It </a:t>
            </a:r>
            <a:r>
              <a:rPr lang="en-US" dirty="0" smtClean="0"/>
              <a:t>should </a:t>
            </a:r>
            <a:r>
              <a:rPr lang="en-US" dirty="0" smtClean="0"/>
              <a:t>be understood that every drug is potentially toxic if administered in high doses, in other words a completely nontoxic drug does not exist. Very potent drugs i.e., drugs which produce a measurable pharmacological effect in very small dose and drugs with low margin of safety are more liable to produce toxic effects.</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AF11E5-F2DE-4A65-9EA2-67FC2199D477}"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OVER DOSAGE: maybe intentional as in suicide or murder, or accidental, children are frequently poisoned if left in their reach. In hospitals over dosage can occur due to mix up of labels or miscalculation of the dose. Relative in which </a:t>
            </a:r>
            <a:r>
              <a:rPr lang="en-US" dirty="0" smtClean="0"/>
              <a:t>toxicity </a:t>
            </a:r>
            <a:r>
              <a:rPr lang="en-US" dirty="0" smtClean="0"/>
              <a:t>can occur even at usual dose </a:t>
            </a:r>
            <a:r>
              <a:rPr lang="en-US" dirty="0" err="1" smtClean="0"/>
              <a:t>e.g</a:t>
            </a:r>
            <a:r>
              <a:rPr lang="en-US" dirty="0" smtClean="0"/>
              <a:t> gentamicin in presence of renal failure</a:t>
            </a:r>
          </a:p>
          <a:p>
            <a:pPr eaLnBrk="1" hangingPunct="1">
              <a:spcBef>
                <a:spcPct val="0"/>
              </a:spcBef>
            </a:pPr>
            <a:r>
              <a:rPr lang="en-US" dirty="0" smtClean="0"/>
              <a:t>IMPROPER STORAGE: e.g., paraldehyde which is a polymer of </a:t>
            </a:r>
            <a:r>
              <a:rPr lang="en-US" dirty="0" err="1" smtClean="0"/>
              <a:t>acetylaldehyde</a:t>
            </a:r>
            <a:r>
              <a:rPr lang="en-US" dirty="0" smtClean="0"/>
              <a:t> with no free </a:t>
            </a:r>
            <a:r>
              <a:rPr lang="en-US" dirty="0" err="1" smtClean="0"/>
              <a:t>aldehyde</a:t>
            </a:r>
            <a:r>
              <a:rPr lang="en-US" dirty="0" smtClean="0"/>
              <a:t> groups, on exposure to light and air, is decomposed and paraldehyde fatal poisoning may occur. Tetracycline with expired shelf life cause </a:t>
            </a:r>
            <a:r>
              <a:rPr lang="en-US" dirty="0" err="1" smtClean="0"/>
              <a:t>fanconi</a:t>
            </a:r>
            <a:r>
              <a:rPr lang="en-US" dirty="0" smtClean="0"/>
              <a:t> syndrome due to </a:t>
            </a:r>
            <a:r>
              <a:rPr lang="en-US" dirty="0" err="1" smtClean="0"/>
              <a:t>epitetracycline</a:t>
            </a:r>
            <a:r>
              <a:rPr lang="en-US" dirty="0" smtClean="0"/>
              <a:t>,  </a:t>
            </a:r>
            <a:r>
              <a:rPr lang="en-US" dirty="0" err="1" smtClean="0"/>
              <a:t>anhydotetracyclin</a:t>
            </a:r>
            <a:r>
              <a:rPr lang="en-US" dirty="0" smtClean="0"/>
              <a:t> and </a:t>
            </a:r>
            <a:r>
              <a:rPr lang="en-US" dirty="0" err="1" smtClean="0"/>
              <a:t>epianhydrotetracycline</a:t>
            </a:r>
            <a:endParaRPr lang="en-US" dirty="0" smtClean="0"/>
          </a:p>
          <a:p>
            <a:pPr eaLnBrk="1" hangingPunct="1">
              <a:spcBef>
                <a:spcPct val="0"/>
              </a:spcBef>
            </a:pPr>
            <a:r>
              <a:rPr lang="en-US" dirty="0" smtClean="0"/>
              <a:t>PRECIPITATION OR AGGRAVATION OF INFECTION:  antimicrobial drugs, corticosteroids, </a:t>
            </a:r>
            <a:r>
              <a:rPr lang="en-US" dirty="0" err="1" smtClean="0"/>
              <a:t>cytotoxic</a:t>
            </a:r>
            <a:r>
              <a:rPr lang="en-US" dirty="0" smtClean="0"/>
              <a:t> drugs due to lowering of resistance of the body may produce theses effects indirectly. Latent or dormant infection may be activated. Broad spectrum antibiotics by disturbing the normal flora of the body may selectively encourage growth of some pathogens e.g., bacterial (staphylococcus, pseudomonas), fungal (</a:t>
            </a:r>
            <a:r>
              <a:rPr lang="en-US" dirty="0" err="1" smtClean="0"/>
              <a:t>candida</a:t>
            </a:r>
            <a:r>
              <a:rPr lang="en-US" dirty="0" smtClean="0"/>
              <a:t>) and viral (zoster virus) infections may occur after drug therapy.</a:t>
            </a:r>
          </a:p>
          <a:p>
            <a:pPr eaLnBrk="1" hangingPunct="1">
              <a:spcBef>
                <a:spcPct val="0"/>
              </a:spcBef>
            </a:pPr>
            <a:r>
              <a:rPr lang="en-US" dirty="0" smtClean="0"/>
              <a:t>DRUGS INTERACTIONS: simultaneous administration of a number of drugs without taking into account their synergistic action can produce toxic effects.</a:t>
            </a:r>
          </a:p>
          <a:p>
            <a:pPr eaLnBrk="1" hangingPunct="1">
              <a:spcBef>
                <a:spcPct val="0"/>
              </a:spcBef>
            </a:pPr>
            <a:r>
              <a:rPr lang="en-US" dirty="0" smtClean="0"/>
              <a:t>The above mentioned causes of drug toxicity are predictable and therefore, preventable. Intelligent application of principles of drug therapy may lead to lessening the incidence of serious toxic effects of drugs. </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116EC-F84C-407C-8BA9-F85FCCDE695A}" type="slidenum">
              <a:rPr lang="en-US" smtClean="0"/>
              <a:pPr fontAlgn="base">
                <a:spcBef>
                  <a:spcPct val="0"/>
                </a:spcBef>
                <a:spcAft>
                  <a:spcPct val="0"/>
                </a:spcAft>
                <a:defRPr/>
              </a:pPr>
              <a:t>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fld id="{991A8B4A-4FE3-4473-95CA-1ADE056379DE}" type="datetimeFigureOut">
              <a:rPr lang="en-US"/>
              <a:pPr>
                <a:defRPr/>
              </a:pPr>
              <a:t>1/31/2013</a:t>
            </a:fld>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F3A9D081-B810-4214-A630-D67748C0686F}"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CD852CB8-B037-4A2A-8410-41B52DC3BF2D}" type="datetimeFigureOut">
              <a:rPr lang="en-US"/>
              <a:pPr>
                <a:defRPr/>
              </a:pPr>
              <a:t>1/31/2013</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E451C590-4823-4FC0-B9F8-806859C67B6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D57C4581-A5D9-4BCF-B6F3-3D1E468B347A}" type="datetimeFigureOut">
              <a:rPr lang="en-US"/>
              <a:pPr>
                <a:defRPr/>
              </a:pPr>
              <a:t>1/31/2013</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047DBB98-E03F-4ED6-8C14-879CED3204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fld id="{39D8CFEE-EF07-4817-980B-984C9FAE5E52}" type="datetimeFigureOut">
              <a:rPr lang="en-US"/>
              <a:pPr>
                <a:defRPr/>
              </a:pPr>
              <a:t>1/31/2013</a:t>
            </a:fld>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F25541C0-FA48-40B9-9122-863A15119E4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fld id="{6EF97C52-85EF-4E7C-821E-D47C17ADCD89}" type="datetimeFigureOut">
              <a:rPr lang="en-US"/>
              <a:pPr>
                <a:defRPr/>
              </a:pPr>
              <a:t>1/31/2013</a:t>
            </a:fld>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607ADEE6-4A33-4501-9F7B-FE919D56315A}"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fld id="{8E570664-F34D-472E-8E9B-CBB218ACC444}" type="datetimeFigureOut">
              <a:rPr lang="en-US"/>
              <a:pPr>
                <a:defRPr/>
              </a:pPr>
              <a:t>1/31/2013</a:t>
            </a:fld>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34DA585A-8CD7-4F46-88AF-5C7FDE46D6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fld id="{77358905-0762-4E03-BB2C-EBF9BB8D881E}" type="datetimeFigureOut">
              <a:rPr lang="en-US"/>
              <a:pPr>
                <a:defRPr/>
              </a:pPr>
              <a:t>1/31/2013</a:t>
            </a:fld>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7EF54FCC-8EC1-44E0-9D56-5A9F7FD09DE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fld id="{4CF316F2-4B61-4B7C-A0A0-9E5752D2FF59}" type="datetimeFigureOut">
              <a:rPr lang="en-US"/>
              <a:pPr>
                <a:defRPr/>
              </a:pPr>
              <a:t>1/31/2013</a:t>
            </a:fld>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AC4825EF-A1D0-4B2D-827F-B61D647047B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fld id="{ED358B01-FF82-40DE-AB20-7EB777512055}" type="datetimeFigureOut">
              <a:rPr lang="en-US"/>
              <a:pPr>
                <a:defRPr/>
              </a:pPr>
              <a:t>1/31/2013</a:t>
            </a:fld>
            <a:endParaRPr lang="en-US"/>
          </a:p>
        </p:txBody>
      </p:sp>
      <p:sp>
        <p:nvSpPr>
          <p:cNvPr id="4" name="Slide Number Placeholder 22"/>
          <p:cNvSpPr>
            <a:spLocks noGrp="1"/>
          </p:cNvSpPr>
          <p:nvPr>
            <p:ph type="sldNum" sz="quarter" idx="12"/>
          </p:nvPr>
        </p:nvSpPr>
        <p:spPr/>
        <p:txBody>
          <a:bodyPr/>
          <a:lstStyle>
            <a:lvl1pPr>
              <a:defRPr/>
            </a:lvl1pPr>
          </a:lstStyle>
          <a:p>
            <a:pPr>
              <a:defRPr/>
            </a:pPr>
            <a:fld id="{99EF0705-4A4D-49C9-B210-BB8C627AB33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fld id="{76BD6123-BDE6-4418-B593-22EA6831DD44}" type="datetimeFigureOut">
              <a:rPr lang="en-US"/>
              <a:pPr>
                <a:defRPr/>
              </a:pPr>
              <a:t>1/31/2013</a:t>
            </a:fld>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A41D0125-CA03-4EFA-B11D-DFD9D5495F5F}"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549E6C59-B6BA-4165-AD7A-DA837F7A996B}" type="datetimeFigureOut">
              <a:rPr lang="en-US"/>
              <a:pPr>
                <a:defRPr/>
              </a:pPr>
              <a:t>1/31/2013</a:t>
            </a:fld>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FB057744-38A8-4DCE-A15D-84FDA145AE54}"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fld id="{5740AC9F-EC87-48D5-AF98-504EE4262D15}" type="datetimeFigureOut">
              <a:rPr lang="en-US"/>
              <a:pPr>
                <a:defRPr/>
              </a:pPr>
              <a:t>1/31/2013</a:t>
            </a:fld>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a:solidFill>
                  <a:schemeClr val="tx2">
                    <a:shade val="90000"/>
                  </a:schemeClr>
                </a:solidFill>
                <a:effectLst/>
                <a:latin typeface="+mn-lt"/>
                <a:cs typeface="+mn-cs"/>
              </a:defRPr>
            </a:lvl1pPr>
            <a:extLst/>
          </a:lstStyle>
          <a:p>
            <a:pPr>
              <a:defRPr/>
            </a:pPr>
            <a:fld id="{8C138B54-B2BD-41D6-BCEA-EAD270ADE135}" type="slidenum">
              <a:rPr lang="en-US"/>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54" r:id="rId7"/>
    <p:sldLayoutId id="2147483763" r:id="rId8"/>
    <p:sldLayoutId id="2147483764" r:id="rId9"/>
    <p:sldLayoutId id="2147483755" r:id="rId10"/>
    <p:sldLayoutId id="2147483756" r:id="rId11"/>
  </p:sldLayoutIdLst>
  <p:txStyles>
    <p:titleStyle>
      <a:lvl1pPr marL="53975" indent="-53975" algn="r" rtl="0" eaLnBrk="0" fontAlgn="base" hangingPunct="0">
        <a:spcBef>
          <a:spcPct val="0"/>
        </a:spcBef>
        <a:spcAft>
          <a:spcPct val="0"/>
        </a:spcAft>
        <a:defRPr sz="4600" kern="1200">
          <a:solidFill>
            <a:srgbClr val="EDE8CD"/>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DE8CD"/>
          </a:solidFill>
          <a:latin typeface="Rockwell" pitchFamily="18" charset="0"/>
        </a:defRPr>
      </a:lvl2pPr>
      <a:lvl3pPr marL="53975" indent="-53975" algn="r" rtl="0" eaLnBrk="0" fontAlgn="base" hangingPunct="0">
        <a:spcBef>
          <a:spcPct val="0"/>
        </a:spcBef>
        <a:spcAft>
          <a:spcPct val="0"/>
        </a:spcAft>
        <a:defRPr sz="4600">
          <a:solidFill>
            <a:srgbClr val="EDE8CD"/>
          </a:solidFill>
          <a:latin typeface="Rockwell" pitchFamily="18" charset="0"/>
        </a:defRPr>
      </a:lvl3pPr>
      <a:lvl4pPr marL="53975" indent="-53975" algn="r" rtl="0" eaLnBrk="0" fontAlgn="base" hangingPunct="0">
        <a:spcBef>
          <a:spcPct val="0"/>
        </a:spcBef>
        <a:spcAft>
          <a:spcPct val="0"/>
        </a:spcAft>
        <a:defRPr sz="4600">
          <a:solidFill>
            <a:srgbClr val="EDE8CD"/>
          </a:solidFill>
          <a:latin typeface="Rockwell" pitchFamily="18" charset="0"/>
        </a:defRPr>
      </a:lvl4pPr>
      <a:lvl5pPr marL="53975" indent="-53975" algn="r" rtl="0" eaLnBrk="0" fontAlgn="base" hangingPunct="0">
        <a:spcBef>
          <a:spcPct val="0"/>
        </a:spcBef>
        <a:spcAft>
          <a:spcPct val="0"/>
        </a:spcAft>
        <a:defRPr sz="4600">
          <a:solidFill>
            <a:srgbClr val="EDE8CD"/>
          </a:solidFill>
          <a:latin typeface="Rockwell" pitchFamily="18" charset="0"/>
        </a:defRPr>
      </a:lvl5pPr>
      <a:lvl6pPr marL="511175" indent="-53975" algn="r" rtl="0" fontAlgn="base">
        <a:spcBef>
          <a:spcPct val="0"/>
        </a:spcBef>
        <a:spcAft>
          <a:spcPct val="0"/>
        </a:spcAft>
        <a:defRPr sz="4600">
          <a:solidFill>
            <a:srgbClr val="EDE8CD"/>
          </a:solidFill>
          <a:latin typeface="Rockwell" pitchFamily="18" charset="0"/>
        </a:defRPr>
      </a:lvl6pPr>
      <a:lvl7pPr marL="968375" indent="-53975" algn="r" rtl="0" fontAlgn="base">
        <a:spcBef>
          <a:spcPct val="0"/>
        </a:spcBef>
        <a:spcAft>
          <a:spcPct val="0"/>
        </a:spcAft>
        <a:defRPr sz="4600">
          <a:solidFill>
            <a:srgbClr val="EDE8CD"/>
          </a:solidFill>
          <a:latin typeface="Rockwell" pitchFamily="18" charset="0"/>
        </a:defRPr>
      </a:lvl7pPr>
      <a:lvl8pPr marL="1425575" indent="-53975" algn="r" rtl="0" fontAlgn="base">
        <a:spcBef>
          <a:spcPct val="0"/>
        </a:spcBef>
        <a:spcAft>
          <a:spcPct val="0"/>
        </a:spcAft>
        <a:defRPr sz="4600">
          <a:solidFill>
            <a:srgbClr val="EDE8CD"/>
          </a:solidFill>
          <a:latin typeface="Rockwell" pitchFamily="18" charset="0"/>
        </a:defRPr>
      </a:lvl8pPr>
      <a:lvl9pPr marL="1882775" indent="-53975" algn="r" rtl="0" fontAlgn="base">
        <a:spcBef>
          <a:spcPct val="0"/>
        </a:spcBef>
        <a:spcAft>
          <a:spcPct val="0"/>
        </a:spcAft>
        <a:defRPr sz="4600">
          <a:solidFill>
            <a:srgbClr val="EDE8CD"/>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9BBB59"/>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9BBB59"/>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9BBB59"/>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indent="0" eaLnBrk="1" fontAlgn="auto" hangingPunct="1">
              <a:spcAft>
                <a:spcPts val="0"/>
              </a:spcAft>
              <a:defRPr/>
            </a:pPr>
            <a:r>
              <a:rPr lang="en-US" sz="5400" dirty="0" smtClean="0">
                <a:solidFill>
                  <a:schemeClr val="tx2">
                    <a:tint val="100000"/>
                    <a:shade val="90000"/>
                    <a:satMod val="250000"/>
                    <a:alpha val="100000"/>
                  </a:schemeClr>
                </a:solidFill>
              </a:rPr>
              <a:t>DRUG TOXICITY</a:t>
            </a:r>
            <a:endParaRPr lang="en-US" sz="5400" dirty="0">
              <a:solidFill>
                <a:schemeClr val="tx2">
                  <a:tint val="100000"/>
                  <a:shade val="90000"/>
                  <a:satMod val="250000"/>
                  <a:alpha val="100000"/>
                </a:schemeClr>
              </a:solidFill>
            </a:endParaRPr>
          </a:p>
        </p:txBody>
      </p:sp>
      <p:sp>
        <p:nvSpPr>
          <p:cNvPr id="10243" name="Subtitle 2"/>
          <p:cNvSpPr>
            <a:spLocks noGrp="1"/>
          </p:cNvSpPr>
          <p:nvPr>
            <p:ph type="subTitle" idx="1"/>
          </p:nvPr>
        </p:nvSpPr>
        <p:spPr>
          <a:xfrm>
            <a:off x="2133600" y="3886200"/>
            <a:ext cx="6559550" cy="685800"/>
          </a:xfrm>
        </p:spPr>
        <p:txBody>
          <a:bodyPr/>
          <a:lstStyle/>
          <a:p>
            <a:pPr eaLnBrk="1" hangingPunct="1">
              <a:spcBef>
                <a:spcPct val="0"/>
              </a:spcBef>
            </a:pPr>
            <a:r>
              <a:rPr lang="en-US" sz="4800" b="1" smtClean="0">
                <a:latin typeface="Kunstler Script" pitchFamily="66" charset="0"/>
              </a:rPr>
              <a:t>Dr. Naila Abrar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algn="l" eaLnBrk="1" fontAlgn="auto" hangingPunct="1">
              <a:spcAft>
                <a:spcPts val="0"/>
              </a:spcAft>
              <a:defRPr/>
            </a:pPr>
            <a:r>
              <a:rPr lang="en-US" dirty="0" smtClean="0">
                <a:solidFill>
                  <a:schemeClr val="tx2">
                    <a:tint val="100000"/>
                    <a:shade val="90000"/>
                    <a:satMod val="250000"/>
                    <a:alpha val="100000"/>
                  </a:schemeClr>
                </a:solidFill>
              </a:rPr>
              <a:t>Genotoxic Effects</a:t>
            </a:r>
            <a:endParaRPr lang="en-US" dirty="0">
              <a:solidFill>
                <a:schemeClr val="tx2">
                  <a:tint val="100000"/>
                  <a:shade val="90000"/>
                  <a:satMod val="250000"/>
                  <a:alpha val="100000"/>
                </a:schemeClr>
              </a:solidFill>
            </a:endParaRPr>
          </a:p>
        </p:txBody>
      </p:sp>
      <p:sp>
        <p:nvSpPr>
          <p:cNvPr id="19459" name="Content Placeholder 2"/>
          <p:cNvSpPr>
            <a:spLocks noGrp="1"/>
          </p:cNvSpPr>
          <p:nvPr>
            <p:ph idx="1"/>
          </p:nvPr>
        </p:nvSpPr>
        <p:spPr/>
        <p:txBody>
          <a:bodyPr/>
          <a:lstStyle/>
          <a:p>
            <a:pPr algn="just" eaLnBrk="1" hangingPunct="1"/>
            <a:r>
              <a:rPr lang="en-US" smtClean="0"/>
              <a:t>Ionizing radiation and many environmental chemicals are known to injure DNA, and may lead to mutagenic or carcinogenic toxicities. </a:t>
            </a:r>
          </a:p>
          <a:p>
            <a:pPr algn="just" eaLnBrk="1" hangingPunct="1">
              <a:buFont typeface="Wingdings 2" pitchFamily="18" charset="2"/>
              <a:buNone/>
            </a:pPr>
            <a:endParaRPr lang="en-US" smtClean="0"/>
          </a:p>
          <a:p>
            <a:pPr algn="just" eaLnBrk="1" hangingPunct="1"/>
            <a:r>
              <a:rPr lang="en-US" smtClean="0"/>
              <a:t>Cancer chemotherapeutic agents</a:t>
            </a:r>
          </a:p>
          <a:p>
            <a:pPr algn="just" eaLnBrk="1" hangingPunct="1"/>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447800"/>
            <a:ext cx="8229600" cy="4525962"/>
          </a:xfrm>
        </p:spPr>
        <p:txBody>
          <a:bodyPr/>
          <a:lstStyle/>
          <a:p>
            <a:r>
              <a:rPr lang="en-US" sz="3600" smtClean="0"/>
              <a:t>Functional alteration</a:t>
            </a:r>
          </a:p>
          <a:p>
            <a:pPr lvl="1"/>
            <a:r>
              <a:rPr lang="en-US" sz="2800" smtClean="0"/>
              <a:t>Delirium with high dose of atropine</a:t>
            </a:r>
          </a:p>
          <a:p>
            <a:pPr lvl="1"/>
            <a:endParaRPr lang="en-US" sz="2800" smtClean="0"/>
          </a:p>
          <a:p>
            <a:r>
              <a:rPr lang="en-US" sz="3600" smtClean="0"/>
              <a:t>Structural alteration/damage</a:t>
            </a:r>
          </a:p>
          <a:p>
            <a:pPr lvl="1"/>
            <a:r>
              <a:rPr lang="en-US" sz="2800" smtClean="0"/>
              <a:t>Hepatic necrosis with high dose of paracetamol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4864" indent="0" algn="ctr" eaLnBrk="1" fontAlgn="auto" hangingPunct="1">
              <a:spcAft>
                <a:spcPts val="0"/>
              </a:spcAft>
              <a:defRPr/>
            </a:pPr>
            <a:r>
              <a:rPr lang="en-US" sz="3200" b="1" dirty="0" smtClean="0">
                <a:solidFill>
                  <a:srgbClr val="002060"/>
                </a:solidFill>
              </a:rPr>
              <a:t>DRUG TOXICITY IN VARIOUS ORGAN SYSTEMS</a:t>
            </a:r>
            <a:endParaRPr lang="en-US" sz="3200" b="1" dirty="0">
              <a:solidFill>
                <a:srgbClr val="002060"/>
              </a:solidFill>
            </a:endParaRPr>
          </a:p>
        </p:txBody>
      </p:sp>
      <p:sp>
        <p:nvSpPr>
          <p:cNvPr id="21507" name="Content Placeholder 2"/>
          <p:cNvSpPr>
            <a:spLocks noGrp="1"/>
          </p:cNvSpPr>
          <p:nvPr>
            <p:ph idx="1"/>
          </p:nvPr>
        </p:nvSpPr>
        <p:spPr/>
        <p:txBody>
          <a:bodyPr/>
          <a:lstStyle/>
          <a:p>
            <a:pPr eaLnBrk="1" hangingPunct="1"/>
            <a:r>
              <a:rPr lang="en-US" dirty="0" smtClean="0">
                <a:solidFill>
                  <a:schemeClr val="bg1"/>
                </a:solidFill>
              </a:rPr>
              <a:t>Liver</a:t>
            </a:r>
          </a:p>
          <a:p>
            <a:pPr eaLnBrk="1" hangingPunct="1"/>
            <a:r>
              <a:rPr lang="en-US" dirty="0" smtClean="0">
                <a:solidFill>
                  <a:schemeClr val="bg1"/>
                </a:solidFill>
              </a:rPr>
              <a:t>Kidneys</a:t>
            </a:r>
          </a:p>
          <a:p>
            <a:pPr eaLnBrk="1" hangingPunct="1"/>
            <a:r>
              <a:rPr lang="en-US" dirty="0" smtClean="0">
                <a:solidFill>
                  <a:schemeClr val="bg1"/>
                </a:solidFill>
              </a:rPr>
              <a:t>Hematopoietic system </a:t>
            </a:r>
          </a:p>
          <a:p>
            <a:pPr eaLnBrk="1" hangingPunct="1"/>
            <a:r>
              <a:rPr lang="en-US" dirty="0" smtClean="0">
                <a:solidFill>
                  <a:schemeClr val="bg1"/>
                </a:solidFill>
              </a:rPr>
              <a:t>Skin</a:t>
            </a:r>
          </a:p>
          <a:p>
            <a:pPr eaLnBrk="1" hangingPunct="1"/>
            <a:r>
              <a:rPr lang="en-US" dirty="0" smtClean="0">
                <a:solidFill>
                  <a:schemeClr val="bg1"/>
                </a:solidFill>
              </a:rPr>
              <a:t>Gastrointestinal tract</a:t>
            </a:r>
          </a:p>
          <a:p>
            <a:pPr eaLnBrk="1" hangingPunct="1"/>
            <a:r>
              <a:rPr lang="en-US" dirty="0" smtClean="0">
                <a:solidFill>
                  <a:schemeClr val="bg1"/>
                </a:solidFill>
              </a:rPr>
              <a:t>Nervous system</a:t>
            </a:r>
          </a:p>
          <a:p>
            <a:pPr eaLnBrk="1" hangingPunct="1"/>
            <a:r>
              <a:rPr lang="en-US" dirty="0" smtClean="0">
                <a:solidFill>
                  <a:schemeClr val="bg1"/>
                </a:solidFill>
              </a:rPr>
              <a:t>Cardiovascular system</a:t>
            </a:r>
          </a:p>
          <a:p>
            <a:pPr eaLnBrk="1" hangingPunct="1"/>
            <a:r>
              <a:rPr lang="en-US" dirty="0" smtClean="0">
                <a:solidFill>
                  <a:schemeClr val="bg1"/>
                </a:solidFill>
              </a:rPr>
              <a:t>Lungs</a:t>
            </a:r>
          </a:p>
          <a:p>
            <a:pPr eaLnBrk="1" hangingPunct="1"/>
            <a:r>
              <a:rPr lang="en-US" dirty="0" smtClean="0">
                <a:solidFill>
                  <a:schemeClr val="bg1"/>
                </a:solidFill>
              </a:rPr>
              <a:t>Eyes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algn="ctr" eaLnBrk="1" fontAlgn="auto" hangingPunct="1">
              <a:spcAft>
                <a:spcPts val="0"/>
              </a:spcAft>
              <a:defRPr/>
            </a:pPr>
            <a:r>
              <a:rPr lang="en-US" dirty="0" smtClean="0">
                <a:solidFill>
                  <a:srgbClr val="002060"/>
                </a:solidFill>
              </a:rPr>
              <a:t>LIVER</a:t>
            </a:r>
            <a:endParaRPr lang="en-US" dirty="0">
              <a:solidFill>
                <a:srgbClr val="002060"/>
              </a:solidFill>
            </a:endParaRPr>
          </a:p>
        </p:txBody>
      </p:sp>
      <p:sp>
        <p:nvSpPr>
          <p:cNvPr id="3" name="Content Placeholder 2"/>
          <p:cNvSpPr>
            <a:spLocks noGrp="1"/>
          </p:cNvSpPr>
          <p:nvPr>
            <p:ph idx="1"/>
          </p:nvPr>
        </p:nvSpPr>
        <p:spPr/>
        <p:txBody>
          <a:bodyPr>
            <a:normAutofit lnSpcReduction="10000"/>
          </a:bodyPr>
          <a:lstStyle/>
          <a:p>
            <a:pPr eaLnBrk="1" fontAlgn="auto" hangingPunct="1">
              <a:spcBef>
                <a:spcPts val="0"/>
              </a:spcBef>
              <a:spcAft>
                <a:spcPts val="0"/>
              </a:spcAft>
              <a:buFont typeface="Wingdings 2"/>
              <a:buChar char=""/>
              <a:defRPr/>
            </a:pPr>
            <a:r>
              <a:rPr lang="en-US" dirty="0" smtClean="0">
                <a:solidFill>
                  <a:schemeClr val="bg1"/>
                </a:solidFill>
              </a:rPr>
              <a:t>Acute hepatic injury</a:t>
            </a:r>
          </a:p>
          <a:p>
            <a:pPr marL="640080" lvl="1" eaLnBrk="1" fontAlgn="auto" hangingPunct="1">
              <a:spcAft>
                <a:spcPts val="0"/>
              </a:spcAft>
              <a:buFont typeface="Wingdings" pitchFamily="2" charset="2"/>
              <a:buChar char="Ø"/>
              <a:defRPr/>
            </a:pPr>
            <a:r>
              <a:rPr lang="en-US" dirty="0" smtClean="0">
                <a:solidFill>
                  <a:schemeClr val="bg1"/>
                </a:solidFill>
              </a:rPr>
              <a:t>Hepatocellular necrosis</a:t>
            </a:r>
          </a:p>
          <a:p>
            <a:pPr marL="822960" lvl="2" indent="-192024" eaLnBrk="1" fontAlgn="auto" hangingPunct="1">
              <a:spcAft>
                <a:spcPts val="0"/>
              </a:spcAft>
              <a:buClr>
                <a:schemeClr val="accent3"/>
              </a:buClr>
              <a:buFont typeface="Wingdings" pitchFamily="2" charset="2"/>
              <a:buChar char="v"/>
              <a:defRPr/>
            </a:pPr>
            <a:r>
              <a:rPr lang="en-US" dirty="0" smtClean="0">
                <a:solidFill>
                  <a:schemeClr val="bg1"/>
                </a:solidFill>
              </a:rPr>
              <a:t>By direct action (halothane, </a:t>
            </a:r>
            <a:r>
              <a:rPr lang="en-US" dirty="0" smtClean="0">
                <a:solidFill>
                  <a:schemeClr val="bg1"/>
                </a:solidFill>
              </a:rPr>
              <a:t>chloroform)</a:t>
            </a:r>
          </a:p>
          <a:p>
            <a:pPr marL="822960" lvl="2" indent="-192024" eaLnBrk="1" fontAlgn="auto" hangingPunct="1">
              <a:spcAft>
                <a:spcPts val="0"/>
              </a:spcAft>
              <a:buClr>
                <a:schemeClr val="accent3"/>
              </a:buClr>
              <a:buFont typeface="Wingdings" pitchFamily="2" charset="2"/>
              <a:buChar char="v"/>
              <a:defRPr/>
            </a:pPr>
            <a:r>
              <a:rPr lang="en-US" dirty="0" smtClean="0">
                <a:solidFill>
                  <a:schemeClr val="bg1"/>
                </a:solidFill>
              </a:rPr>
              <a:t>Indirect </a:t>
            </a:r>
            <a:r>
              <a:rPr lang="en-US" dirty="0" smtClean="0">
                <a:solidFill>
                  <a:schemeClr val="bg1"/>
                </a:solidFill>
              </a:rPr>
              <a:t>action by interference with certain metabolic pathways (MTX)</a:t>
            </a:r>
          </a:p>
          <a:p>
            <a:pPr marL="640080" lvl="1" eaLnBrk="1" fontAlgn="auto" hangingPunct="1">
              <a:spcAft>
                <a:spcPts val="0"/>
              </a:spcAft>
              <a:buFont typeface="Wingdings" pitchFamily="2" charset="2"/>
              <a:buChar char="Ø"/>
              <a:defRPr/>
            </a:pPr>
            <a:r>
              <a:rPr lang="en-US" dirty="0" smtClean="0">
                <a:solidFill>
                  <a:schemeClr val="bg1"/>
                </a:solidFill>
              </a:rPr>
              <a:t>Cholestatic jaundice (OCP)</a:t>
            </a:r>
          </a:p>
          <a:p>
            <a:pPr marL="640080" lvl="1" eaLnBrk="1" fontAlgn="auto" hangingPunct="1">
              <a:spcAft>
                <a:spcPts val="0"/>
              </a:spcAft>
              <a:buFont typeface="Wingdings" pitchFamily="2" charset="2"/>
              <a:buChar char="Ø"/>
              <a:defRPr/>
            </a:pPr>
            <a:r>
              <a:rPr lang="en-US" dirty="0" smtClean="0">
                <a:solidFill>
                  <a:schemeClr val="bg1"/>
                </a:solidFill>
              </a:rPr>
              <a:t>Hypersensitivity (indomethacin, ketoconazole)</a:t>
            </a:r>
          </a:p>
          <a:p>
            <a:pPr eaLnBrk="1" fontAlgn="auto" hangingPunct="1">
              <a:spcBef>
                <a:spcPts val="0"/>
              </a:spcBef>
              <a:spcAft>
                <a:spcPts val="0"/>
              </a:spcAft>
              <a:buFont typeface="Wingdings 2"/>
              <a:buChar char=""/>
              <a:defRPr/>
            </a:pPr>
            <a:r>
              <a:rPr lang="en-US" dirty="0" smtClean="0">
                <a:solidFill>
                  <a:schemeClr val="bg1"/>
                </a:solidFill>
              </a:rPr>
              <a:t>Chronic hepatic disease</a:t>
            </a:r>
          </a:p>
          <a:p>
            <a:pPr marL="640080" lvl="1" eaLnBrk="1" fontAlgn="auto" hangingPunct="1">
              <a:spcAft>
                <a:spcPts val="0"/>
              </a:spcAft>
              <a:buFont typeface="Wingdings" pitchFamily="2" charset="2"/>
              <a:buChar char="Ø"/>
              <a:defRPr/>
            </a:pPr>
            <a:r>
              <a:rPr lang="en-US" dirty="0" smtClean="0">
                <a:solidFill>
                  <a:schemeClr val="bg1"/>
                </a:solidFill>
              </a:rPr>
              <a:t>Chronic active hepatitis (</a:t>
            </a:r>
            <a:r>
              <a:rPr lang="en-US" dirty="0" err="1" smtClean="0">
                <a:solidFill>
                  <a:schemeClr val="bg1"/>
                </a:solidFill>
              </a:rPr>
              <a:t>isoniazid</a:t>
            </a:r>
            <a:r>
              <a:rPr lang="en-US" dirty="0" smtClean="0">
                <a:solidFill>
                  <a:schemeClr val="bg1"/>
                </a:solidFill>
              </a:rPr>
              <a:t>, methyldopa, paracetamol, sulphonamides)</a:t>
            </a:r>
          </a:p>
          <a:p>
            <a:pPr marL="640080" lvl="1" eaLnBrk="1" fontAlgn="auto" hangingPunct="1">
              <a:spcAft>
                <a:spcPts val="0"/>
              </a:spcAft>
              <a:buFont typeface="Wingdings" pitchFamily="2" charset="2"/>
              <a:buChar char="Ø"/>
              <a:defRPr/>
            </a:pPr>
            <a:r>
              <a:rPr lang="en-US" dirty="0" smtClean="0">
                <a:solidFill>
                  <a:schemeClr val="bg1"/>
                </a:solidFill>
              </a:rPr>
              <a:t>Hepatic cirrhosis (ethyl </a:t>
            </a:r>
            <a:r>
              <a:rPr lang="en-US" dirty="0" err="1" smtClean="0">
                <a:solidFill>
                  <a:schemeClr val="bg1"/>
                </a:solidFill>
              </a:rPr>
              <a:t>alchohol</a:t>
            </a:r>
            <a:r>
              <a:rPr lang="en-US" dirty="0" smtClean="0">
                <a:solidFill>
                  <a:schemeClr val="bg1"/>
                </a:solidFill>
              </a:rPr>
              <a:t>)</a:t>
            </a:r>
            <a:endParaRPr 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algn="ctr" eaLnBrk="1" fontAlgn="auto" hangingPunct="1">
              <a:spcAft>
                <a:spcPts val="0"/>
              </a:spcAft>
              <a:defRPr/>
            </a:pPr>
            <a:r>
              <a:rPr lang="en-US" dirty="0" smtClean="0">
                <a:solidFill>
                  <a:srgbClr val="002060"/>
                </a:solidFill>
              </a:rPr>
              <a:t>KIDNEY</a:t>
            </a:r>
            <a:endParaRPr lang="en-US" dirty="0">
              <a:solidFill>
                <a:srgbClr val="002060"/>
              </a:solidFill>
            </a:endParaRPr>
          </a:p>
        </p:txBody>
      </p:sp>
      <p:sp>
        <p:nvSpPr>
          <p:cNvPr id="3" name="Content Placeholder 2"/>
          <p:cNvSpPr>
            <a:spLocks noGrp="1"/>
          </p:cNvSpPr>
          <p:nvPr>
            <p:ph idx="1"/>
          </p:nvPr>
        </p:nvSpPr>
        <p:spPr>
          <a:xfrm>
            <a:off x="304800" y="1646238"/>
            <a:ext cx="8382000" cy="4525962"/>
          </a:xfrm>
        </p:spPr>
        <p:txBody>
          <a:bodyPr>
            <a:normAutofit fontScale="92500" lnSpcReduction="20000"/>
          </a:bodyPr>
          <a:lstStyle/>
          <a:p>
            <a:pPr eaLnBrk="1" fontAlgn="auto" hangingPunct="1">
              <a:spcBef>
                <a:spcPts val="0"/>
              </a:spcBef>
              <a:spcAft>
                <a:spcPts val="0"/>
              </a:spcAft>
              <a:buFont typeface="Wingdings 2"/>
              <a:buChar char=""/>
              <a:defRPr/>
            </a:pPr>
            <a:r>
              <a:rPr lang="en-US" dirty="0" smtClean="0">
                <a:solidFill>
                  <a:schemeClr val="bg1"/>
                </a:solidFill>
              </a:rPr>
              <a:t>Acute renal damage</a:t>
            </a:r>
          </a:p>
          <a:p>
            <a:pPr marL="640080" lvl="1" eaLnBrk="1" fontAlgn="auto" hangingPunct="1">
              <a:spcAft>
                <a:spcPts val="0"/>
              </a:spcAft>
              <a:buFont typeface="Wingdings" pitchFamily="2" charset="2"/>
              <a:buChar char="Ø"/>
              <a:defRPr/>
            </a:pPr>
            <a:r>
              <a:rPr lang="en-US" dirty="0" smtClean="0">
                <a:solidFill>
                  <a:schemeClr val="bg1"/>
                </a:solidFill>
              </a:rPr>
              <a:t>Glomerulonephritis (</a:t>
            </a:r>
            <a:r>
              <a:rPr lang="en-US" dirty="0" err="1" smtClean="0">
                <a:solidFill>
                  <a:schemeClr val="bg1"/>
                </a:solidFill>
              </a:rPr>
              <a:t>phenylbutazone</a:t>
            </a:r>
            <a:r>
              <a:rPr lang="en-US" dirty="0" smtClean="0">
                <a:solidFill>
                  <a:schemeClr val="bg1"/>
                </a:solidFill>
              </a:rPr>
              <a:t>, hydralazine)</a:t>
            </a:r>
          </a:p>
          <a:p>
            <a:pPr marL="640080" lvl="1" eaLnBrk="1" fontAlgn="auto" hangingPunct="1">
              <a:spcAft>
                <a:spcPts val="0"/>
              </a:spcAft>
              <a:buFont typeface="Wingdings" pitchFamily="2" charset="2"/>
              <a:buChar char="Ø"/>
              <a:defRPr/>
            </a:pPr>
            <a:r>
              <a:rPr lang="en-US" dirty="0" smtClean="0">
                <a:solidFill>
                  <a:schemeClr val="bg1"/>
                </a:solidFill>
              </a:rPr>
              <a:t>Acute tubular necrosis (</a:t>
            </a:r>
            <a:r>
              <a:rPr lang="en-US" dirty="0" err="1" smtClean="0">
                <a:solidFill>
                  <a:schemeClr val="bg1"/>
                </a:solidFill>
              </a:rPr>
              <a:t>aminoglycosides</a:t>
            </a:r>
            <a:r>
              <a:rPr lang="en-US" dirty="0" smtClean="0">
                <a:solidFill>
                  <a:schemeClr val="bg1"/>
                </a:solidFill>
              </a:rPr>
              <a:t>, </a:t>
            </a:r>
            <a:r>
              <a:rPr lang="en-US" dirty="0" err="1" smtClean="0">
                <a:solidFill>
                  <a:schemeClr val="bg1"/>
                </a:solidFill>
              </a:rPr>
              <a:t>amphotericin</a:t>
            </a:r>
            <a:r>
              <a:rPr lang="en-US" dirty="0" smtClean="0">
                <a:solidFill>
                  <a:schemeClr val="bg1"/>
                </a:solidFill>
              </a:rPr>
              <a:t>, paracetamol)</a:t>
            </a:r>
          </a:p>
          <a:p>
            <a:pPr marL="640080" lvl="1" eaLnBrk="1" fontAlgn="auto" hangingPunct="1">
              <a:spcAft>
                <a:spcPts val="0"/>
              </a:spcAft>
              <a:buFont typeface="Wingdings" pitchFamily="2" charset="2"/>
              <a:buChar char="Ø"/>
              <a:defRPr/>
            </a:pPr>
            <a:r>
              <a:rPr lang="en-US" dirty="0" smtClean="0">
                <a:solidFill>
                  <a:schemeClr val="bg1"/>
                </a:solidFill>
              </a:rPr>
              <a:t>Acute interstitial nephritis (sulphonamides, thiazides)</a:t>
            </a:r>
          </a:p>
          <a:p>
            <a:pPr eaLnBrk="1" fontAlgn="auto" hangingPunct="1">
              <a:spcBef>
                <a:spcPts val="0"/>
              </a:spcBef>
              <a:spcAft>
                <a:spcPts val="0"/>
              </a:spcAft>
              <a:buFont typeface="Wingdings 2"/>
              <a:buChar char=""/>
              <a:defRPr/>
            </a:pPr>
            <a:r>
              <a:rPr lang="en-US" dirty="0" smtClean="0">
                <a:solidFill>
                  <a:schemeClr val="bg1"/>
                </a:solidFill>
              </a:rPr>
              <a:t>Non-acute renal damage</a:t>
            </a:r>
          </a:p>
          <a:p>
            <a:pPr marL="640080" lvl="1" eaLnBrk="1" fontAlgn="auto" hangingPunct="1">
              <a:spcAft>
                <a:spcPts val="0"/>
              </a:spcAft>
              <a:buFont typeface="Wingdings" pitchFamily="2" charset="2"/>
              <a:buChar char="Ø"/>
              <a:defRPr/>
            </a:pPr>
            <a:r>
              <a:rPr lang="en-US" dirty="0" smtClean="0">
                <a:solidFill>
                  <a:schemeClr val="bg1"/>
                </a:solidFill>
              </a:rPr>
              <a:t>Nephrotic syndrome (gold, </a:t>
            </a:r>
            <a:r>
              <a:rPr lang="en-US" dirty="0" err="1" smtClean="0">
                <a:solidFill>
                  <a:schemeClr val="bg1"/>
                </a:solidFill>
              </a:rPr>
              <a:t>mercurials</a:t>
            </a:r>
            <a:r>
              <a:rPr lang="en-US" dirty="0" smtClean="0">
                <a:solidFill>
                  <a:schemeClr val="bg1"/>
                </a:solidFill>
              </a:rPr>
              <a:t>, </a:t>
            </a:r>
            <a:r>
              <a:rPr lang="en-US" dirty="0" err="1" smtClean="0">
                <a:solidFill>
                  <a:schemeClr val="bg1"/>
                </a:solidFill>
              </a:rPr>
              <a:t>probenicid</a:t>
            </a:r>
            <a:r>
              <a:rPr lang="en-US" dirty="0" smtClean="0">
                <a:solidFill>
                  <a:schemeClr val="bg1"/>
                </a:solidFill>
              </a:rPr>
              <a:t>)</a:t>
            </a:r>
          </a:p>
          <a:p>
            <a:pPr marL="640080" lvl="1" eaLnBrk="1" fontAlgn="auto" hangingPunct="1">
              <a:spcAft>
                <a:spcPts val="0"/>
              </a:spcAft>
              <a:buFont typeface="Wingdings" pitchFamily="2" charset="2"/>
              <a:buChar char="Ø"/>
              <a:defRPr/>
            </a:pPr>
            <a:r>
              <a:rPr lang="en-US" dirty="0" smtClean="0">
                <a:solidFill>
                  <a:schemeClr val="bg1"/>
                </a:solidFill>
              </a:rPr>
              <a:t>Analgesic nephropathy (papillary necrosis)</a:t>
            </a:r>
          </a:p>
          <a:p>
            <a:pPr marL="640080" lvl="1" eaLnBrk="1" fontAlgn="auto" hangingPunct="1">
              <a:spcAft>
                <a:spcPts val="0"/>
              </a:spcAft>
              <a:buFont typeface="Wingdings" pitchFamily="2" charset="2"/>
              <a:buChar char="Ø"/>
              <a:defRPr/>
            </a:pPr>
            <a:r>
              <a:rPr lang="en-US" dirty="0" smtClean="0">
                <a:solidFill>
                  <a:schemeClr val="bg1"/>
                </a:solidFill>
              </a:rPr>
              <a:t>Crystalluria (</a:t>
            </a:r>
            <a:r>
              <a:rPr lang="en-US" dirty="0" err="1" smtClean="0">
                <a:solidFill>
                  <a:schemeClr val="bg1"/>
                </a:solidFill>
              </a:rPr>
              <a:t>sulphathiazole</a:t>
            </a:r>
            <a:r>
              <a:rPr lang="en-US" dirty="0" smtClean="0">
                <a:solidFill>
                  <a:schemeClr val="bg1"/>
                </a:solidFill>
              </a:rPr>
              <a:t>, chemotherapy- </a:t>
            </a:r>
            <a:r>
              <a:rPr lang="en-US" dirty="0" err="1" smtClean="0">
                <a:solidFill>
                  <a:schemeClr val="bg1"/>
                </a:solidFill>
              </a:rPr>
              <a:t>urate</a:t>
            </a:r>
            <a:r>
              <a:rPr lang="en-US" dirty="0" smtClean="0">
                <a:solidFill>
                  <a:schemeClr val="bg1"/>
                </a:solidFill>
              </a:rPr>
              <a:t> released)</a:t>
            </a:r>
          </a:p>
          <a:p>
            <a:pPr marL="640080" lvl="1" eaLnBrk="1" fontAlgn="auto" hangingPunct="1">
              <a:spcAft>
                <a:spcPts val="0"/>
              </a:spcAft>
              <a:buFont typeface="Wingdings" pitchFamily="2" charset="2"/>
              <a:buChar char="Ø"/>
              <a:defRPr/>
            </a:pPr>
            <a:r>
              <a:rPr lang="en-US" dirty="0" smtClean="0">
                <a:solidFill>
                  <a:schemeClr val="bg1"/>
                </a:solidFill>
              </a:rPr>
              <a:t>Renal stones (alkali with Ca with milk, </a:t>
            </a:r>
            <a:r>
              <a:rPr lang="en-US" dirty="0" err="1" smtClean="0">
                <a:solidFill>
                  <a:schemeClr val="bg1"/>
                </a:solidFill>
              </a:rPr>
              <a:t>Vit</a:t>
            </a:r>
            <a:r>
              <a:rPr lang="en-US" dirty="0" smtClean="0">
                <a:solidFill>
                  <a:schemeClr val="bg1"/>
                </a:solidFill>
              </a:rPr>
              <a:t> D)</a:t>
            </a:r>
          </a:p>
          <a:p>
            <a:pPr marL="640080" lvl="1" eaLnBrk="1" fontAlgn="auto" hangingPunct="1">
              <a:spcAft>
                <a:spcPts val="0"/>
              </a:spcAft>
              <a:buFont typeface="Wingdings" pitchFamily="2" charset="2"/>
              <a:buChar char="Ø"/>
              <a:defRPr/>
            </a:pPr>
            <a:r>
              <a:rPr lang="en-US" dirty="0" smtClean="0">
                <a:solidFill>
                  <a:schemeClr val="bg1"/>
                </a:solidFill>
              </a:rPr>
              <a:t>Lupus erythematosus (hydralazine, </a:t>
            </a:r>
            <a:r>
              <a:rPr lang="en-US" dirty="0" err="1" smtClean="0">
                <a:solidFill>
                  <a:schemeClr val="bg1"/>
                </a:solidFill>
              </a:rPr>
              <a:t>isoniazid</a:t>
            </a:r>
            <a:r>
              <a:rPr lang="en-US" dirty="0" smtClean="0">
                <a:solidFill>
                  <a:schemeClr val="bg1"/>
                </a:solidFill>
              </a:rPr>
              <a:t>)</a:t>
            </a:r>
          </a:p>
          <a:p>
            <a:pPr marL="640080" lvl="1" eaLnBrk="1" fontAlgn="auto" hangingPunct="1">
              <a:spcAft>
                <a:spcPts val="0"/>
              </a:spcAft>
              <a:buFont typeface="Wingdings" pitchFamily="2" charset="2"/>
              <a:buChar char="Ø"/>
              <a:defRPr/>
            </a:pPr>
            <a:r>
              <a:rPr lang="en-US" dirty="0" smtClean="0">
                <a:solidFill>
                  <a:schemeClr val="bg1"/>
                </a:solidFill>
              </a:rPr>
              <a:t>Retroperitoneal fibrosis (</a:t>
            </a:r>
            <a:r>
              <a:rPr lang="en-US" dirty="0" err="1" smtClean="0">
                <a:solidFill>
                  <a:schemeClr val="bg1"/>
                </a:solidFill>
              </a:rPr>
              <a:t>methysergide</a:t>
            </a:r>
            <a:r>
              <a:rPr lang="en-US" dirty="0" smtClean="0">
                <a:solidFill>
                  <a:schemeClr val="bg1"/>
                </a:solidFill>
              </a:rPr>
              <a:t>)</a:t>
            </a:r>
          </a:p>
          <a:p>
            <a:pPr eaLnBrk="1" fontAlgn="auto" hangingPunct="1">
              <a:spcBef>
                <a:spcPts val="0"/>
              </a:spcBef>
              <a:spcAft>
                <a:spcPts val="0"/>
              </a:spcAft>
              <a:buFont typeface="Wingdings 2"/>
              <a:buChar char=""/>
              <a:defRPr/>
            </a:pPr>
            <a:endParaRPr lang="en-US" dirty="0" smtClean="0">
              <a:solidFill>
                <a:schemeClr val="bg1"/>
              </a:solidFill>
            </a:endParaRPr>
          </a:p>
          <a:p>
            <a:pPr eaLnBrk="1" fontAlgn="auto" hangingPunct="1">
              <a:spcBef>
                <a:spcPts val="0"/>
              </a:spcBef>
              <a:spcAft>
                <a:spcPts val="0"/>
              </a:spcAft>
              <a:buFont typeface="Wingdings 2"/>
              <a:buNone/>
              <a:defRPr/>
            </a:pPr>
            <a:endParaRPr 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algn="ctr" eaLnBrk="1" fontAlgn="auto" hangingPunct="1">
              <a:spcAft>
                <a:spcPts val="0"/>
              </a:spcAft>
              <a:defRPr/>
            </a:pPr>
            <a:r>
              <a:rPr lang="en-US" dirty="0" smtClean="0">
                <a:solidFill>
                  <a:srgbClr val="002060"/>
                </a:solidFill>
              </a:rPr>
              <a:t>HEMATOPOIETIC SYSTEM</a:t>
            </a:r>
            <a:endParaRPr lang="en-US" dirty="0">
              <a:solidFill>
                <a:srgbClr val="002060"/>
              </a:solidFill>
            </a:endParaRPr>
          </a:p>
        </p:txBody>
      </p:sp>
      <p:sp>
        <p:nvSpPr>
          <p:cNvPr id="24579" name="Content Placeholder 2"/>
          <p:cNvSpPr>
            <a:spLocks noGrp="1"/>
          </p:cNvSpPr>
          <p:nvPr>
            <p:ph idx="1"/>
          </p:nvPr>
        </p:nvSpPr>
        <p:spPr/>
        <p:txBody>
          <a:bodyPr/>
          <a:lstStyle/>
          <a:p>
            <a:pPr eaLnBrk="1" hangingPunct="1"/>
            <a:r>
              <a:rPr lang="en-US" dirty="0" smtClean="0">
                <a:solidFill>
                  <a:schemeClr val="bg1"/>
                </a:solidFill>
              </a:rPr>
              <a:t>Bone marrow depression </a:t>
            </a:r>
            <a:r>
              <a:rPr lang="en-US" sz="2400" dirty="0" smtClean="0">
                <a:solidFill>
                  <a:schemeClr val="bg1"/>
                </a:solidFill>
              </a:rPr>
              <a:t>(</a:t>
            </a:r>
            <a:r>
              <a:rPr lang="en-US" sz="2400" dirty="0" err="1" smtClean="0">
                <a:solidFill>
                  <a:schemeClr val="bg1"/>
                </a:solidFill>
              </a:rPr>
              <a:t>chloramphenicol</a:t>
            </a:r>
            <a:r>
              <a:rPr lang="en-US" sz="2400" dirty="0" smtClean="0">
                <a:solidFill>
                  <a:schemeClr val="bg1"/>
                </a:solidFill>
              </a:rPr>
              <a:t>)</a:t>
            </a:r>
            <a:endParaRPr lang="en-US" dirty="0" smtClean="0">
              <a:solidFill>
                <a:schemeClr val="bg1"/>
              </a:solidFill>
            </a:endParaRPr>
          </a:p>
          <a:p>
            <a:pPr lvl="1" eaLnBrk="1" hangingPunct="1">
              <a:buFont typeface="Wingdings" pitchFamily="2" charset="2"/>
              <a:buChar char="Ø"/>
            </a:pPr>
            <a:r>
              <a:rPr lang="en-US" dirty="0" err="1" smtClean="0">
                <a:solidFill>
                  <a:schemeClr val="bg1"/>
                </a:solidFill>
              </a:rPr>
              <a:t>Aplastic</a:t>
            </a:r>
            <a:r>
              <a:rPr lang="en-US" dirty="0" smtClean="0">
                <a:solidFill>
                  <a:schemeClr val="bg1"/>
                </a:solidFill>
              </a:rPr>
              <a:t> anemia, thrombocytopenia. </a:t>
            </a:r>
            <a:r>
              <a:rPr lang="en-US" dirty="0" err="1" smtClean="0">
                <a:solidFill>
                  <a:schemeClr val="bg1"/>
                </a:solidFill>
              </a:rPr>
              <a:t>granulocytopenia</a:t>
            </a:r>
            <a:r>
              <a:rPr lang="en-US" dirty="0" smtClean="0">
                <a:solidFill>
                  <a:schemeClr val="bg1"/>
                </a:solidFill>
              </a:rPr>
              <a:t>, </a:t>
            </a:r>
            <a:r>
              <a:rPr lang="en-US" dirty="0" err="1" smtClean="0">
                <a:solidFill>
                  <a:schemeClr val="bg1"/>
                </a:solidFill>
              </a:rPr>
              <a:t>pancytopenia</a:t>
            </a:r>
            <a:endParaRPr lang="en-US" dirty="0" smtClean="0">
              <a:solidFill>
                <a:schemeClr val="bg1"/>
              </a:solidFill>
            </a:endParaRPr>
          </a:p>
          <a:p>
            <a:pPr eaLnBrk="1" hangingPunct="1"/>
            <a:r>
              <a:rPr lang="en-US" dirty="0" err="1" smtClean="0">
                <a:solidFill>
                  <a:schemeClr val="bg1"/>
                </a:solidFill>
              </a:rPr>
              <a:t>Megaloblastic</a:t>
            </a:r>
            <a:r>
              <a:rPr lang="en-US" dirty="0" smtClean="0">
                <a:solidFill>
                  <a:schemeClr val="bg1"/>
                </a:solidFill>
              </a:rPr>
              <a:t> anemia </a:t>
            </a:r>
            <a:r>
              <a:rPr lang="en-US" sz="2400" dirty="0" smtClean="0">
                <a:solidFill>
                  <a:schemeClr val="bg1"/>
                </a:solidFill>
              </a:rPr>
              <a:t>(</a:t>
            </a:r>
            <a:r>
              <a:rPr lang="en-US" sz="2400" dirty="0" err="1" smtClean="0">
                <a:solidFill>
                  <a:schemeClr val="bg1"/>
                </a:solidFill>
              </a:rPr>
              <a:t>phenytoin</a:t>
            </a:r>
            <a:r>
              <a:rPr lang="en-US" sz="2400" dirty="0" smtClean="0">
                <a:solidFill>
                  <a:schemeClr val="bg1"/>
                </a:solidFill>
              </a:rPr>
              <a:t>, MTX)</a:t>
            </a:r>
            <a:endParaRPr lang="en-US" dirty="0" smtClean="0">
              <a:solidFill>
                <a:schemeClr val="bg1"/>
              </a:solidFill>
            </a:endParaRPr>
          </a:p>
          <a:p>
            <a:pPr eaLnBrk="1" hangingPunct="1"/>
            <a:r>
              <a:rPr lang="en-US" dirty="0" smtClean="0">
                <a:solidFill>
                  <a:schemeClr val="bg1"/>
                </a:solidFill>
              </a:rPr>
              <a:t>Hemolytic anemia </a:t>
            </a:r>
            <a:r>
              <a:rPr lang="en-US" sz="2400" dirty="0" smtClean="0">
                <a:solidFill>
                  <a:schemeClr val="bg1"/>
                </a:solidFill>
              </a:rPr>
              <a:t>(methyldopa, </a:t>
            </a:r>
            <a:r>
              <a:rPr lang="en-US" sz="2400" dirty="0" err="1" smtClean="0">
                <a:solidFill>
                  <a:schemeClr val="bg1"/>
                </a:solidFill>
              </a:rPr>
              <a:t>phenytoin</a:t>
            </a:r>
            <a:r>
              <a:rPr lang="en-US" sz="2400" dirty="0" smtClean="0">
                <a:solidFill>
                  <a:schemeClr val="bg1"/>
                </a:solidFill>
              </a:rPr>
              <a:t>, </a:t>
            </a:r>
            <a:r>
              <a:rPr lang="en-US" sz="2400" dirty="0" err="1" smtClean="0">
                <a:solidFill>
                  <a:schemeClr val="bg1"/>
                </a:solidFill>
              </a:rPr>
              <a:t>levodopa</a:t>
            </a:r>
            <a:r>
              <a:rPr lang="en-US" sz="2400" dirty="0" smtClean="0">
                <a:solidFill>
                  <a:schemeClr val="bg1"/>
                </a:solidFill>
              </a:rPr>
              <a:t>, </a:t>
            </a:r>
            <a:r>
              <a:rPr lang="en-US" sz="2400" dirty="0" err="1" smtClean="0">
                <a:solidFill>
                  <a:schemeClr val="bg1"/>
                </a:solidFill>
              </a:rPr>
              <a:t>mefenamic</a:t>
            </a:r>
            <a:r>
              <a:rPr lang="en-US" sz="2400" dirty="0" smtClean="0">
                <a:solidFill>
                  <a:schemeClr val="bg1"/>
                </a:solidFill>
              </a:rPr>
              <a:t> acid)</a:t>
            </a:r>
            <a:endParaRPr lang="en-US" dirty="0" smtClean="0">
              <a:solidFill>
                <a:schemeClr val="bg1"/>
              </a:solidFill>
            </a:endParaRPr>
          </a:p>
          <a:p>
            <a:pPr eaLnBrk="1" hangingPunct="1"/>
            <a:r>
              <a:rPr lang="en-US" dirty="0" err="1" smtClean="0">
                <a:solidFill>
                  <a:schemeClr val="bg1"/>
                </a:solidFill>
              </a:rPr>
              <a:t>Agranulocytosis</a:t>
            </a:r>
            <a:r>
              <a:rPr lang="en-US" dirty="0" smtClean="0">
                <a:solidFill>
                  <a:schemeClr val="bg1"/>
                </a:solidFill>
              </a:rPr>
              <a:t> (</a:t>
            </a:r>
            <a:r>
              <a:rPr lang="en-US" sz="2400" dirty="0" err="1" smtClean="0">
                <a:solidFill>
                  <a:schemeClr val="bg1"/>
                </a:solidFill>
              </a:rPr>
              <a:t>cytotoxic</a:t>
            </a:r>
            <a:r>
              <a:rPr lang="en-US" sz="2400" dirty="0" smtClean="0">
                <a:solidFill>
                  <a:schemeClr val="bg1"/>
                </a:solidFill>
              </a:rPr>
              <a:t> drugs, </a:t>
            </a:r>
            <a:r>
              <a:rPr lang="en-US" sz="2400" dirty="0" err="1" smtClean="0">
                <a:solidFill>
                  <a:schemeClr val="bg1"/>
                </a:solidFill>
              </a:rPr>
              <a:t>clozapine</a:t>
            </a:r>
            <a:r>
              <a:rPr lang="en-US" sz="2400" dirty="0" smtClean="0">
                <a:solidFill>
                  <a:schemeClr val="bg1"/>
                </a:solidFill>
              </a:rPr>
              <a:t>)</a:t>
            </a:r>
            <a:endParaRPr lang="en-US" dirty="0" smtClean="0">
              <a:solidFill>
                <a:schemeClr val="bg1"/>
              </a:solidFill>
            </a:endParaRPr>
          </a:p>
          <a:p>
            <a:pPr eaLnBrk="1" hangingPunct="1"/>
            <a:r>
              <a:rPr lang="en-US" dirty="0" smtClean="0">
                <a:solidFill>
                  <a:schemeClr val="bg1"/>
                </a:solidFill>
              </a:rPr>
              <a:t>Thrombocytopenia </a:t>
            </a:r>
            <a:r>
              <a:rPr lang="en-US" sz="2400" dirty="0" smtClean="0">
                <a:solidFill>
                  <a:schemeClr val="bg1"/>
                </a:solidFill>
              </a:rPr>
              <a:t>(</a:t>
            </a:r>
            <a:r>
              <a:rPr lang="en-US" sz="2400" dirty="0" err="1" smtClean="0">
                <a:solidFill>
                  <a:schemeClr val="bg1"/>
                </a:solidFill>
              </a:rPr>
              <a:t>cyotoxic</a:t>
            </a:r>
            <a:r>
              <a:rPr lang="en-US" sz="2400" dirty="0" smtClean="0">
                <a:solidFill>
                  <a:schemeClr val="bg1"/>
                </a:solidFill>
              </a:rPr>
              <a:t> drugs)</a:t>
            </a:r>
            <a:endParaRPr lang="en-US" dirty="0" smtClean="0">
              <a:solidFill>
                <a:schemeClr val="bg1"/>
              </a:solidFill>
            </a:endParaRPr>
          </a:p>
          <a:p>
            <a:pPr eaLnBrk="1" hangingPunct="1"/>
            <a:r>
              <a:rPr lang="en-US" dirty="0" smtClean="0">
                <a:solidFill>
                  <a:schemeClr val="bg1"/>
                </a:solidFill>
              </a:rPr>
              <a:t>Leukemia </a:t>
            </a:r>
            <a:r>
              <a:rPr lang="en-US" sz="2400" dirty="0" smtClean="0">
                <a:solidFill>
                  <a:schemeClr val="bg1"/>
                </a:solidFill>
              </a:rPr>
              <a:t>(immunosuppressive therapy)</a:t>
            </a:r>
            <a:endParaRPr lang="en-US" dirty="0" smtClean="0">
              <a:solidFill>
                <a:schemeClr val="bg1"/>
              </a:solidFill>
            </a:endParaRPr>
          </a:p>
          <a:p>
            <a:pPr eaLnBrk="1" hangingPunct="1"/>
            <a:endParaRPr lang="en-US" dirty="0" smtClean="0">
              <a:solidFill>
                <a:schemeClr val="bg1"/>
              </a:solidFill>
            </a:endParaRPr>
          </a:p>
          <a:p>
            <a:pPr eaLnBrk="1" hangingPunct="1"/>
            <a:endParaRPr lang="en-US" dirty="0" smtClean="0">
              <a:solidFill>
                <a:schemeClr val="bg1"/>
              </a:solidFill>
            </a:endParaRPr>
          </a:p>
          <a:p>
            <a:pPr eaLnBrk="1" hangingPunct="1"/>
            <a:endParaRPr lang="en-US" dirty="0" smtClean="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54864" indent="0" algn="ctr" eaLnBrk="1" fontAlgn="auto" hangingPunct="1">
              <a:spcAft>
                <a:spcPts val="0"/>
              </a:spcAft>
              <a:defRPr/>
            </a:pPr>
            <a:r>
              <a:rPr lang="en-US" dirty="0" smtClean="0">
                <a:solidFill>
                  <a:srgbClr val="002060"/>
                </a:solidFill>
              </a:rPr>
              <a:t>SKIN &amp; APPENDEGES</a:t>
            </a:r>
            <a:endParaRPr lang="en-US" dirty="0">
              <a:solidFill>
                <a:srgbClr val="002060"/>
              </a:solidFill>
            </a:endParaRPr>
          </a:p>
        </p:txBody>
      </p:sp>
      <p:sp>
        <p:nvSpPr>
          <p:cNvPr id="25603" name="Content Placeholder 4"/>
          <p:cNvSpPr>
            <a:spLocks noGrp="1"/>
          </p:cNvSpPr>
          <p:nvPr>
            <p:ph sz="half" idx="1"/>
          </p:nvPr>
        </p:nvSpPr>
        <p:spPr>
          <a:xfrm>
            <a:off x="152400" y="1524000"/>
            <a:ext cx="4343400" cy="4724400"/>
          </a:xfrm>
        </p:spPr>
        <p:txBody>
          <a:bodyPr/>
          <a:lstStyle/>
          <a:p>
            <a:pPr eaLnBrk="1" hangingPunct="1"/>
            <a:r>
              <a:rPr lang="en-US" sz="3200" u="sng" dirty="0" smtClean="0">
                <a:solidFill>
                  <a:schemeClr val="tx1">
                    <a:lumMod val="25000"/>
                    <a:lumOff val="75000"/>
                  </a:schemeClr>
                </a:solidFill>
              </a:rPr>
              <a:t>Drug eruptions</a:t>
            </a:r>
          </a:p>
          <a:p>
            <a:pPr eaLnBrk="1" hangingPunct="1">
              <a:buFont typeface="Wingdings" pitchFamily="2" charset="2"/>
              <a:buChar char="Ø"/>
            </a:pPr>
            <a:r>
              <a:rPr lang="en-US" dirty="0" err="1" smtClean="0">
                <a:solidFill>
                  <a:schemeClr val="bg1"/>
                </a:solidFill>
              </a:rPr>
              <a:t>Acneform</a:t>
            </a:r>
            <a:endParaRPr lang="en-US" dirty="0" smtClean="0">
              <a:solidFill>
                <a:schemeClr val="bg1"/>
              </a:solidFill>
            </a:endParaRPr>
          </a:p>
          <a:p>
            <a:pPr eaLnBrk="1" hangingPunct="1">
              <a:buFont typeface="Wingdings" pitchFamily="2" charset="2"/>
              <a:buChar char="Ø"/>
            </a:pPr>
            <a:r>
              <a:rPr lang="en-US" dirty="0" smtClean="0">
                <a:solidFill>
                  <a:schemeClr val="bg1"/>
                </a:solidFill>
              </a:rPr>
              <a:t>Pigmentation</a:t>
            </a:r>
          </a:p>
          <a:p>
            <a:pPr eaLnBrk="1" hangingPunct="1">
              <a:buFont typeface="Wingdings" pitchFamily="2" charset="2"/>
              <a:buChar char="Ø"/>
            </a:pPr>
            <a:r>
              <a:rPr lang="en-US" dirty="0" smtClean="0">
                <a:solidFill>
                  <a:schemeClr val="bg1"/>
                </a:solidFill>
              </a:rPr>
              <a:t>Eczematous</a:t>
            </a:r>
          </a:p>
          <a:p>
            <a:pPr eaLnBrk="1" hangingPunct="1">
              <a:buFont typeface="Wingdings" pitchFamily="2" charset="2"/>
              <a:buChar char="Ø"/>
            </a:pPr>
            <a:r>
              <a:rPr lang="en-US" dirty="0" err="1" smtClean="0">
                <a:solidFill>
                  <a:schemeClr val="bg1"/>
                </a:solidFill>
              </a:rPr>
              <a:t>Exfoliative</a:t>
            </a:r>
            <a:r>
              <a:rPr lang="en-US" dirty="0" smtClean="0">
                <a:solidFill>
                  <a:schemeClr val="bg1"/>
                </a:solidFill>
              </a:rPr>
              <a:t> dermatitis</a:t>
            </a:r>
          </a:p>
          <a:p>
            <a:pPr eaLnBrk="1" hangingPunct="1">
              <a:buFont typeface="Wingdings" pitchFamily="2" charset="2"/>
              <a:buChar char="Ø"/>
            </a:pPr>
            <a:r>
              <a:rPr lang="en-US" dirty="0" err="1" smtClean="0">
                <a:solidFill>
                  <a:schemeClr val="bg1"/>
                </a:solidFill>
              </a:rPr>
              <a:t>Erythema</a:t>
            </a:r>
            <a:r>
              <a:rPr lang="en-US" dirty="0" smtClean="0">
                <a:solidFill>
                  <a:schemeClr val="bg1"/>
                </a:solidFill>
              </a:rPr>
              <a:t> </a:t>
            </a:r>
            <a:r>
              <a:rPr lang="en-US" dirty="0" err="1" smtClean="0">
                <a:solidFill>
                  <a:schemeClr val="bg1"/>
                </a:solidFill>
              </a:rPr>
              <a:t>nodosum</a:t>
            </a:r>
            <a:endParaRPr lang="en-US" dirty="0" smtClean="0">
              <a:solidFill>
                <a:schemeClr val="bg1"/>
              </a:solidFill>
            </a:endParaRPr>
          </a:p>
          <a:p>
            <a:pPr eaLnBrk="1" hangingPunct="1">
              <a:buFont typeface="Wingdings" pitchFamily="2" charset="2"/>
              <a:buChar char="Ø"/>
            </a:pPr>
            <a:r>
              <a:rPr lang="en-US" dirty="0" err="1" smtClean="0">
                <a:solidFill>
                  <a:schemeClr val="bg1"/>
                </a:solidFill>
              </a:rPr>
              <a:t>Urticaria</a:t>
            </a:r>
            <a:endParaRPr lang="en-US" dirty="0" smtClean="0">
              <a:solidFill>
                <a:schemeClr val="bg1"/>
              </a:solidFill>
            </a:endParaRPr>
          </a:p>
          <a:p>
            <a:pPr eaLnBrk="1" hangingPunct="1">
              <a:buFont typeface="Wingdings" pitchFamily="2" charset="2"/>
              <a:buChar char="Ø"/>
            </a:pPr>
            <a:r>
              <a:rPr lang="en-US" dirty="0" smtClean="0">
                <a:solidFill>
                  <a:schemeClr val="bg1"/>
                </a:solidFill>
              </a:rPr>
              <a:t>Psoriasis</a:t>
            </a:r>
          </a:p>
          <a:p>
            <a:pPr eaLnBrk="1" hangingPunct="1">
              <a:buFont typeface="Wingdings 2" pitchFamily="18" charset="2"/>
              <a:buNone/>
            </a:pPr>
            <a:endParaRPr lang="en-US" sz="900" dirty="0" smtClean="0">
              <a:solidFill>
                <a:schemeClr val="bg1"/>
              </a:solidFill>
            </a:endParaRPr>
          </a:p>
          <a:p>
            <a:pPr eaLnBrk="1" hangingPunct="1"/>
            <a:r>
              <a:rPr lang="en-US" sz="3000" u="sng" dirty="0" smtClean="0">
                <a:solidFill>
                  <a:schemeClr val="tx1">
                    <a:lumMod val="25000"/>
                    <a:lumOff val="75000"/>
                  </a:schemeClr>
                </a:solidFill>
              </a:rPr>
              <a:t>Photosensitivity </a:t>
            </a:r>
            <a:r>
              <a:rPr lang="en-US" sz="2400" dirty="0" smtClean="0">
                <a:solidFill>
                  <a:schemeClr val="bg1"/>
                </a:solidFill>
              </a:rPr>
              <a:t>(</a:t>
            </a:r>
            <a:r>
              <a:rPr lang="en-US" sz="2400" dirty="0" err="1" smtClean="0">
                <a:solidFill>
                  <a:schemeClr val="bg1"/>
                </a:solidFill>
              </a:rPr>
              <a:t>sulphonamides</a:t>
            </a:r>
            <a:r>
              <a:rPr lang="en-US" sz="2400" dirty="0" smtClean="0">
                <a:solidFill>
                  <a:schemeClr val="bg1"/>
                </a:solidFill>
              </a:rPr>
              <a:t>, </a:t>
            </a:r>
            <a:r>
              <a:rPr lang="en-US" sz="2400" dirty="0" err="1" smtClean="0">
                <a:solidFill>
                  <a:schemeClr val="bg1"/>
                </a:solidFill>
              </a:rPr>
              <a:t>teracyclines</a:t>
            </a:r>
            <a:r>
              <a:rPr lang="en-US" sz="2400" dirty="0" smtClean="0">
                <a:solidFill>
                  <a:schemeClr val="bg1"/>
                </a:solidFill>
              </a:rPr>
              <a:t>)</a:t>
            </a:r>
          </a:p>
          <a:p>
            <a:pPr eaLnBrk="1" hangingPunct="1"/>
            <a:endParaRPr lang="en-US" dirty="0" smtClean="0">
              <a:solidFill>
                <a:schemeClr val="bg1"/>
              </a:solidFill>
            </a:endParaRPr>
          </a:p>
        </p:txBody>
      </p:sp>
      <p:sp>
        <p:nvSpPr>
          <p:cNvPr id="25604" name="Content Placeholder 5"/>
          <p:cNvSpPr>
            <a:spLocks noGrp="1"/>
          </p:cNvSpPr>
          <p:nvPr>
            <p:ph sz="half" idx="2"/>
          </p:nvPr>
        </p:nvSpPr>
        <p:spPr>
          <a:xfrm>
            <a:off x="4191000" y="1676400"/>
            <a:ext cx="4800600" cy="4495800"/>
          </a:xfrm>
        </p:spPr>
        <p:txBody>
          <a:bodyPr/>
          <a:lstStyle/>
          <a:p>
            <a:pPr eaLnBrk="1" hangingPunct="1">
              <a:buFont typeface="Wingdings" pitchFamily="2" charset="2"/>
              <a:buChar char="Ø"/>
            </a:pPr>
            <a:r>
              <a:rPr lang="en-US" dirty="0" err="1" smtClean="0">
                <a:solidFill>
                  <a:schemeClr val="bg1"/>
                </a:solidFill>
              </a:rPr>
              <a:t>Erythema</a:t>
            </a:r>
            <a:r>
              <a:rPr lang="en-US" dirty="0" smtClean="0">
                <a:solidFill>
                  <a:schemeClr val="bg1"/>
                </a:solidFill>
              </a:rPr>
              <a:t> </a:t>
            </a:r>
            <a:r>
              <a:rPr lang="en-US" dirty="0" err="1" smtClean="0">
                <a:solidFill>
                  <a:schemeClr val="bg1"/>
                </a:solidFill>
              </a:rPr>
              <a:t>multiforme</a:t>
            </a:r>
            <a:endParaRPr lang="en-US" dirty="0" smtClean="0">
              <a:solidFill>
                <a:schemeClr val="bg1"/>
              </a:solidFill>
            </a:endParaRPr>
          </a:p>
          <a:p>
            <a:pPr eaLnBrk="1" hangingPunct="1">
              <a:buFont typeface="Wingdings" pitchFamily="2" charset="2"/>
              <a:buChar char="Ø"/>
            </a:pPr>
            <a:r>
              <a:rPr lang="en-US" dirty="0" smtClean="0">
                <a:solidFill>
                  <a:schemeClr val="bg1"/>
                </a:solidFill>
              </a:rPr>
              <a:t>Steven Johnson syndrome </a:t>
            </a:r>
            <a:r>
              <a:rPr lang="en-US" sz="2400" dirty="0" smtClean="0">
                <a:solidFill>
                  <a:schemeClr val="bg1"/>
                </a:solidFill>
              </a:rPr>
              <a:t>(</a:t>
            </a:r>
            <a:r>
              <a:rPr lang="en-US" sz="2400" dirty="0" err="1" smtClean="0">
                <a:solidFill>
                  <a:schemeClr val="bg1"/>
                </a:solidFill>
              </a:rPr>
              <a:t>sulphonamides</a:t>
            </a:r>
            <a:r>
              <a:rPr lang="en-US" sz="2400" dirty="0" smtClean="0">
                <a:solidFill>
                  <a:schemeClr val="bg1"/>
                </a:solidFill>
              </a:rPr>
              <a:t>)</a:t>
            </a:r>
            <a:endParaRPr lang="en-US" dirty="0" smtClean="0">
              <a:solidFill>
                <a:schemeClr val="bg1"/>
              </a:solidFill>
            </a:endParaRPr>
          </a:p>
          <a:p>
            <a:pPr eaLnBrk="1" hangingPunct="1">
              <a:buFont typeface="Wingdings" pitchFamily="2" charset="2"/>
              <a:buChar char="Ø"/>
            </a:pPr>
            <a:r>
              <a:rPr lang="en-US" dirty="0" smtClean="0">
                <a:solidFill>
                  <a:schemeClr val="bg1"/>
                </a:solidFill>
              </a:rPr>
              <a:t>Systemic lupus </a:t>
            </a:r>
            <a:r>
              <a:rPr lang="en-US" dirty="0" err="1" smtClean="0">
                <a:solidFill>
                  <a:schemeClr val="bg1"/>
                </a:solidFill>
              </a:rPr>
              <a:t>erythematosus</a:t>
            </a:r>
            <a:r>
              <a:rPr lang="en-US" dirty="0" smtClean="0">
                <a:solidFill>
                  <a:schemeClr val="bg1"/>
                </a:solidFill>
              </a:rPr>
              <a:t> </a:t>
            </a:r>
            <a:r>
              <a:rPr lang="en-US" sz="2400" dirty="0" smtClean="0">
                <a:solidFill>
                  <a:schemeClr val="bg1"/>
                </a:solidFill>
              </a:rPr>
              <a:t>(</a:t>
            </a:r>
            <a:r>
              <a:rPr lang="en-US" sz="2400" dirty="0" err="1" smtClean="0">
                <a:solidFill>
                  <a:schemeClr val="bg1"/>
                </a:solidFill>
              </a:rPr>
              <a:t>sulphonamides</a:t>
            </a:r>
            <a:r>
              <a:rPr lang="en-US" sz="2400" dirty="0" smtClean="0">
                <a:solidFill>
                  <a:schemeClr val="bg1"/>
                </a:solidFill>
              </a:rPr>
              <a:t>, </a:t>
            </a:r>
            <a:r>
              <a:rPr lang="en-US" sz="2400" dirty="0" err="1" smtClean="0">
                <a:solidFill>
                  <a:schemeClr val="bg1"/>
                </a:solidFill>
              </a:rPr>
              <a:t>grisefulvin</a:t>
            </a:r>
            <a:r>
              <a:rPr lang="en-US" sz="2400" dirty="0" smtClean="0">
                <a:solidFill>
                  <a:schemeClr val="bg1"/>
                </a:solidFill>
              </a:rPr>
              <a:t>, </a:t>
            </a:r>
            <a:r>
              <a:rPr lang="en-US" sz="2400" dirty="0" err="1" smtClean="0">
                <a:solidFill>
                  <a:schemeClr val="bg1"/>
                </a:solidFill>
              </a:rPr>
              <a:t>hydralazine</a:t>
            </a:r>
            <a:r>
              <a:rPr lang="en-US" sz="2400" dirty="0" smtClean="0">
                <a:solidFill>
                  <a:schemeClr val="bg1"/>
                </a:solidFill>
              </a:rPr>
              <a:t>)</a:t>
            </a:r>
          </a:p>
          <a:p>
            <a:pPr eaLnBrk="1" hangingPunct="1">
              <a:buFont typeface="Wingdings" pitchFamily="2" charset="2"/>
              <a:buChar char="Ø"/>
            </a:pPr>
            <a:endParaRPr lang="en-US" sz="2400" dirty="0" smtClean="0">
              <a:solidFill>
                <a:schemeClr val="bg1"/>
              </a:solidFill>
            </a:endParaRPr>
          </a:p>
          <a:p>
            <a:pPr eaLnBrk="1" hangingPunct="1">
              <a:buFont typeface="Wingdings" pitchFamily="2" charset="2"/>
              <a:buChar char="Ø"/>
            </a:pPr>
            <a:endParaRPr lang="en-US" sz="2000" dirty="0" smtClean="0">
              <a:solidFill>
                <a:schemeClr val="bg1"/>
              </a:solidFill>
            </a:endParaRPr>
          </a:p>
          <a:p>
            <a:pPr eaLnBrk="1" hangingPunct="1"/>
            <a:r>
              <a:rPr lang="en-US" sz="3000" u="sng" dirty="0" smtClean="0">
                <a:solidFill>
                  <a:schemeClr val="tx1">
                    <a:lumMod val="25000"/>
                    <a:lumOff val="75000"/>
                  </a:schemeClr>
                </a:solidFill>
              </a:rPr>
              <a:t>Alopecia</a:t>
            </a:r>
            <a:r>
              <a:rPr lang="en-US" u="sng" dirty="0" smtClean="0">
                <a:solidFill>
                  <a:schemeClr val="bg1"/>
                </a:solidFill>
              </a:rPr>
              <a:t> </a:t>
            </a:r>
            <a:r>
              <a:rPr lang="en-US" sz="2400" u="sng" dirty="0" smtClean="0">
                <a:solidFill>
                  <a:schemeClr val="bg1"/>
                </a:solidFill>
              </a:rPr>
              <a:t>(</a:t>
            </a:r>
            <a:r>
              <a:rPr lang="en-US" sz="2400" u="sng" dirty="0" err="1" smtClean="0">
                <a:solidFill>
                  <a:schemeClr val="bg1"/>
                </a:solidFill>
              </a:rPr>
              <a:t>cytotoxic</a:t>
            </a:r>
            <a:r>
              <a:rPr lang="en-US" sz="2400" u="sng" dirty="0" smtClean="0">
                <a:solidFill>
                  <a:schemeClr val="bg1"/>
                </a:solidFill>
              </a:rPr>
              <a:t> drugs, </a:t>
            </a:r>
            <a:r>
              <a:rPr lang="en-US" sz="2400" u="sng" dirty="0" err="1" smtClean="0">
                <a:solidFill>
                  <a:schemeClr val="bg1"/>
                </a:solidFill>
              </a:rPr>
              <a:t>carbimazole</a:t>
            </a:r>
            <a:r>
              <a:rPr lang="en-US" sz="2400" u="sng" dirty="0" smtClean="0">
                <a:solidFill>
                  <a:schemeClr val="bg1"/>
                </a:solidFill>
              </a:rPr>
              <a:t>, </a:t>
            </a:r>
            <a:r>
              <a:rPr lang="en-US" sz="2400" u="sng" dirty="0" err="1" smtClean="0">
                <a:solidFill>
                  <a:schemeClr val="bg1"/>
                </a:solidFill>
              </a:rPr>
              <a:t>chloroquine</a:t>
            </a:r>
            <a:r>
              <a:rPr lang="en-US" sz="2400" u="sng" dirty="0" smtClean="0">
                <a:solidFill>
                  <a:schemeClr val="bg1"/>
                </a:solidFill>
              </a:rPr>
              <a:t>)</a:t>
            </a:r>
            <a:endParaRPr lang="en-US" u="sng" dirty="0" smtClean="0">
              <a:solidFill>
                <a:schemeClr val="bg1"/>
              </a:solidFill>
            </a:endParaRPr>
          </a:p>
          <a:p>
            <a:pPr eaLnBrk="1" hangingPunct="1"/>
            <a:endParaRPr lang="en-US" sz="3600" dirty="0" smtClean="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49154" name="Picture 2" descr="C:\Users\Dell\Pictures\imagesCAJ3LQW7.jpg"/>
          <p:cNvPicPr>
            <a:picLocks noChangeAspect="1" noChangeArrowheads="1"/>
          </p:cNvPicPr>
          <p:nvPr/>
        </p:nvPicPr>
        <p:blipFill>
          <a:blip r:embed="rId2" cstate="print"/>
          <a:srcRect/>
          <a:stretch>
            <a:fillRect/>
          </a:stretch>
        </p:blipFill>
        <p:spPr bwMode="auto">
          <a:xfrm>
            <a:off x="1295400" y="1371600"/>
            <a:ext cx="6019800" cy="441959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0178" name="Picture 2" descr="C:\Users\Dell\Pictures\images.jpg"/>
          <p:cNvPicPr>
            <a:picLocks noGrp="1" noChangeAspect="1" noChangeArrowheads="1"/>
          </p:cNvPicPr>
          <p:nvPr>
            <p:ph idx="1"/>
          </p:nvPr>
        </p:nvPicPr>
        <p:blipFill>
          <a:blip r:embed="rId2" cstate="print"/>
          <a:srcRect/>
          <a:stretch>
            <a:fillRect/>
          </a:stretch>
        </p:blipFill>
        <p:spPr bwMode="auto">
          <a:xfrm>
            <a:off x="4572000" y="1447800"/>
            <a:ext cx="4038600" cy="2819400"/>
          </a:xfrm>
          <a:prstGeom prst="rect">
            <a:avLst/>
          </a:prstGeom>
          <a:noFill/>
        </p:spPr>
      </p:pic>
      <p:pic>
        <p:nvPicPr>
          <p:cNvPr id="50180" name="Picture 4" descr="C:\Users\Dell\Pictures\untitled.png"/>
          <p:cNvPicPr>
            <a:picLocks noChangeAspect="1" noChangeArrowheads="1"/>
          </p:cNvPicPr>
          <p:nvPr/>
        </p:nvPicPr>
        <p:blipFill>
          <a:blip r:embed="rId3" cstate="print"/>
          <a:srcRect/>
          <a:stretch>
            <a:fillRect/>
          </a:stretch>
        </p:blipFill>
        <p:spPr bwMode="auto">
          <a:xfrm>
            <a:off x="533400" y="1371600"/>
            <a:ext cx="3581400" cy="4648200"/>
          </a:xfrm>
          <a:prstGeom prst="rect">
            <a:avLst/>
          </a:prstGeom>
          <a:noFill/>
        </p:spPr>
      </p:pic>
      <p:pic>
        <p:nvPicPr>
          <p:cNvPr id="50181" name="Picture 5" descr="C:\Users\Dell\Pictures\imagesCA14HYS4.jpg"/>
          <p:cNvPicPr>
            <a:picLocks noChangeAspect="1" noChangeArrowheads="1"/>
          </p:cNvPicPr>
          <p:nvPr/>
        </p:nvPicPr>
        <p:blipFill>
          <a:blip r:embed="rId4" cstate="print"/>
          <a:srcRect/>
          <a:stretch>
            <a:fillRect/>
          </a:stretch>
        </p:blipFill>
        <p:spPr bwMode="auto">
          <a:xfrm>
            <a:off x="4572000" y="4419600"/>
            <a:ext cx="4114800" cy="2057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p:cNvPicPr>
          <p:nvPr/>
        </p:nvPicPr>
        <p:blipFill>
          <a:blip r:embed="rId2" cstate="print"/>
          <a:srcRect/>
          <a:stretch>
            <a:fillRect/>
          </a:stretch>
        </p:blipFill>
        <p:spPr bwMode="auto">
          <a:xfrm>
            <a:off x="508000" y="762000"/>
            <a:ext cx="8128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algn="ctr" eaLnBrk="1" fontAlgn="auto" hangingPunct="1">
              <a:spcAft>
                <a:spcPts val="0"/>
              </a:spcAft>
              <a:defRPr/>
            </a:pPr>
            <a:r>
              <a:rPr lang="en-US" dirty="0" smtClean="0">
                <a:solidFill>
                  <a:schemeClr val="tx2">
                    <a:tint val="100000"/>
                    <a:shade val="90000"/>
                    <a:satMod val="250000"/>
                    <a:alpha val="100000"/>
                  </a:schemeClr>
                </a:solidFill>
              </a:rPr>
              <a:t>LEARNING OBJECTIVES</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a:bodyPr>
          <a:lstStyle/>
          <a:p>
            <a:pPr indent="0" eaLnBrk="1" fontAlgn="auto" hangingPunct="1">
              <a:spcBef>
                <a:spcPts val="0"/>
              </a:spcBef>
              <a:spcAft>
                <a:spcPts val="0"/>
              </a:spcAft>
              <a:buFont typeface="Wingdings 2"/>
              <a:buNone/>
              <a:defRPr/>
            </a:pPr>
            <a:r>
              <a:rPr lang="en-US" dirty="0" smtClean="0"/>
              <a:t>By the end of this session you should be able </a:t>
            </a:r>
            <a:r>
              <a:rPr lang="en-US" dirty="0" smtClean="0"/>
              <a:t>to: </a:t>
            </a:r>
            <a:endParaRPr lang="en-US" dirty="0" smtClean="0"/>
          </a:p>
          <a:p>
            <a:pPr eaLnBrk="1" fontAlgn="auto" hangingPunct="1">
              <a:spcBef>
                <a:spcPts val="0"/>
              </a:spcBef>
              <a:spcAft>
                <a:spcPts val="0"/>
              </a:spcAft>
              <a:buFont typeface="Wingdings" pitchFamily="2" charset="2"/>
              <a:buChar char="Ø"/>
              <a:defRPr/>
            </a:pPr>
            <a:r>
              <a:rPr lang="en-US" dirty="0" smtClean="0"/>
              <a:t>define </a:t>
            </a:r>
            <a:r>
              <a:rPr lang="en-US" dirty="0" smtClean="0"/>
              <a:t>drug </a:t>
            </a:r>
            <a:r>
              <a:rPr lang="en-US" dirty="0" smtClean="0"/>
              <a:t>toxicity;</a:t>
            </a:r>
            <a:endParaRPr lang="en-US" dirty="0" smtClean="0"/>
          </a:p>
          <a:p>
            <a:pPr eaLnBrk="1" fontAlgn="auto" hangingPunct="1">
              <a:spcBef>
                <a:spcPts val="0"/>
              </a:spcBef>
              <a:spcAft>
                <a:spcPts val="0"/>
              </a:spcAft>
              <a:buFont typeface="Wingdings" pitchFamily="2" charset="2"/>
              <a:buChar char="Ø"/>
              <a:defRPr/>
            </a:pPr>
            <a:r>
              <a:rPr lang="en-US" dirty="0" smtClean="0"/>
              <a:t>know </a:t>
            </a:r>
            <a:r>
              <a:rPr lang="en-US" dirty="0" smtClean="0"/>
              <a:t>the types of </a:t>
            </a:r>
            <a:r>
              <a:rPr lang="en-US" dirty="0" smtClean="0"/>
              <a:t>toxicity;</a:t>
            </a:r>
            <a:endParaRPr lang="en-US" dirty="0" smtClean="0"/>
          </a:p>
          <a:p>
            <a:pPr eaLnBrk="1" fontAlgn="auto" hangingPunct="1">
              <a:spcBef>
                <a:spcPts val="0"/>
              </a:spcBef>
              <a:spcAft>
                <a:spcPts val="0"/>
              </a:spcAft>
              <a:buFont typeface="Wingdings" pitchFamily="2" charset="2"/>
              <a:buChar char="Ø"/>
              <a:defRPr/>
            </a:pPr>
            <a:r>
              <a:rPr lang="en-US" dirty="0" smtClean="0"/>
              <a:t>comprehend </a:t>
            </a:r>
            <a:r>
              <a:rPr lang="en-US" dirty="0" smtClean="0"/>
              <a:t>the reasons that may lead to toxicity of </a:t>
            </a:r>
            <a:r>
              <a:rPr lang="en-US" dirty="0" smtClean="0"/>
              <a:t>drugs; and</a:t>
            </a:r>
            <a:endParaRPr lang="en-US" dirty="0" smtClean="0"/>
          </a:p>
          <a:p>
            <a:pPr eaLnBrk="1" fontAlgn="auto" hangingPunct="1">
              <a:spcBef>
                <a:spcPts val="0"/>
              </a:spcBef>
              <a:spcAft>
                <a:spcPts val="0"/>
              </a:spcAft>
              <a:buFont typeface="Wingdings" pitchFamily="2" charset="2"/>
              <a:buChar char="Ø"/>
              <a:defRPr/>
            </a:pPr>
            <a:r>
              <a:rPr lang="en-US" dirty="0" smtClean="0"/>
              <a:t>recognize </a:t>
            </a:r>
            <a:r>
              <a:rPr lang="en-US" dirty="0" smtClean="0"/>
              <a:t>the toxic effects of drugs in the body organ </a:t>
            </a:r>
            <a:r>
              <a:rPr lang="en-US" dirty="0" smtClean="0"/>
              <a:t>systems.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img0086"/>
          <p:cNvPicPr>
            <a:picLocks noChangeAspect="1" noChangeArrowheads="1"/>
          </p:cNvPicPr>
          <p:nvPr/>
        </p:nvPicPr>
        <p:blipFill>
          <a:blip r:embed="rId2" cstate="print"/>
          <a:srcRect/>
          <a:stretch>
            <a:fillRect/>
          </a:stretch>
        </p:blipFill>
        <p:spPr bwMode="auto">
          <a:xfrm>
            <a:off x="457200" y="533400"/>
            <a:ext cx="8229600" cy="571499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img0057"/>
          <p:cNvPicPr>
            <a:picLocks noChangeAspect="1" noChangeArrowheads="1"/>
          </p:cNvPicPr>
          <p:nvPr/>
        </p:nvPicPr>
        <p:blipFill>
          <a:blip r:embed="rId2" cstate="print"/>
          <a:srcRect/>
          <a:stretch>
            <a:fillRect/>
          </a:stretch>
        </p:blipFill>
        <p:spPr bwMode="auto">
          <a:xfrm>
            <a:off x="1905000" y="152400"/>
            <a:ext cx="5562600" cy="65071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l" eaLnBrk="1" hangingPunct="1"/>
            <a:r>
              <a:rPr lang="en-US" dirty="0" smtClean="0">
                <a:solidFill>
                  <a:schemeClr val="bg1"/>
                </a:solidFill>
              </a:rPr>
              <a:t>Phototoxic reaction</a:t>
            </a:r>
          </a:p>
        </p:txBody>
      </p:sp>
      <p:pic>
        <p:nvPicPr>
          <p:cNvPr id="33795" name="Picture 2" descr="phototoxic.jpg"/>
          <p:cNvPicPr>
            <a:picLocks noChangeAspect="1"/>
          </p:cNvPicPr>
          <p:nvPr/>
        </p:nvPicPr>
        <p:blipFill>
          <a:blip r:embed="rId2" cstate="print"/>
          <a:srcRect b="16354"/>
          <a:stretch>
            <a:fillRect/>
          </a:stretch>
        </p:blipFill>
        <p:spPr bwMode="auto">
          <a:xfrm>
            <a:off x="1143000" y="1752600"/>
            <a:ext cx="70104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54000"/>
            <a:ext cx="8229600" cy="889000"/>
          </a:xfrm>
        </p:spPr>
        <p:txBody>
          <a:bodyPr/>
          <a:lstStyle/>
          <a:p>
            <a:pPr algn="l" eaLnBrk="1" hangingPunct="1"/>
            <a:r>
              <a:rPr lang="en-US" dirty="0" smtClean="0">
                <a:solidFill>
                  <a:schemeClr val="bg1"/>
                </a:solidFill>
              </a:rPr>
              <a:t>Drug induced </a:t>
            </a:r>
            <a:r>
              <a:rPr lang="en-US" dirty="0" err="1" smtClean="0">
                <a:solidFill>
                  <a:schemeClr val="bg1"/>
                </a:solidFill>
              </a:rPr>
              <a:t>vasculitis</a:t>
            </a:r>
            <a:endParaRPr lang="en-US" dirty="0" smtClean="0">
              <a:solidFill>
                <a:schemeClr val="bg1"/>
              </a:solidFill>
            </a:endParaRPr>
          </a:p>
        </p:txBody>
      </p:sp>
      <p:pic>
        <p:nvPicPr>
          <p:cNvPr id="35843" name="Picture 2" descr="LCV.jpg"/>
          <p:cNvPicPr>
            <a:picLocks noChangeAspect="1"/>
          </p:cNvPicPr>
          <p:nvPr/>
        </p:nvPicPr>
        <p:blipFill>
          <a:blip r:embed="rId2" cstate="print"/>
          <a:srcRect/>
          <a:stretch>
            <a:fillRect/>
          </a:stretch>
        </p:blipFill>
        <p:spPr bwMode="auto">
          <a:xfrm>
            <a:off x="2743200" y="1219200"/>
            <a:ext cx="371475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algn="ctr" eaLnBrk="1" fontAlgn="auto" hangingPunct="1">
              <a:spcAft>
                <a:spcPts val="0"/>
              </a:spcAft>
              <a:defRPr/>
            </a:pPr>
            <a:r>
              <a:rPr lang="en-US" dirty="0" smtClean="0">
                <a:solidFill>
                  <a:srgbClr val="002060"/>
                </a:solidFill>
              </a:rPr>
              <a:t>GASTROINTESTINAL TRACT</a:t>
            </a:r>
            <a:endParaRPr lang="en-US" dirty="0">
              <a:solidFill>
                <a:srgbClr val="002060"/>
              </a:solidFill>
            </a:endParaRPr>
          </a:p>
        </p:txBody>
      </p:sp>
      <p:sp>
        <p:nvSpPr>
          <p:cNvPr id="26627" name="Content Placeholder 2"/>
          <p:cNvSpPr>
            <a:spLocks noGrp="1"/>
          </p:cNvSpPr>
          <p:nvPr>
            <p:ph idx="1"/>
          </p:nvPr>
        </p:nvSpPr>
        <p:spPr/>
        <p:txBody>
          <a:bodyPr/>
          <a:lstStyle/>
          <a:p>
            <a:pPr eaLnBrk="1" hangingPunct="1"/>
            <a:r>
              <a:rPr lang="en-US" dirty="0" smtClean="0">
                <a:solidFill>
                  <a:schemeClr val="bg1"/>
                </a:solidFill>
              </a:rPr>
              <a:t>Nausea</a:t>
            </a:r>
          </a:p>
          <a:p>
            <a:pPr eaLnBrk="1" hangingPunct="1"/>
            <a:r>
              <a:rPr lang="en-US" dirty="0" smtClean="0">
                <a:solidFill>
                  <a:schemeClr val="bg1"/>
                </a:solidFill>
              </a:rPr>
              <a:t>Vomiting</a:t>
            </a:r>
          </a:p>
          <a:p>
            <a:pPr eaLnBrk="1" hangingPunct="1"/>
            <a:r>
              <a:rPr lang="en-US" dirty="0" smtClean="0">
                <a:solidFill>
                  <a:schemeClr val="bg1"/>
                </a:solidFill>
              </a:rPr>
              <a:t>Diarrhea</a:t>
            </a:r>
          </a:p>
          <a:p>
            <a:pPr eaLnBrk="1" hangingPunct="1"/>
            <a:r>
              <a:rPr lang="en-US" dirty="0" smtClean="0">
                <a:solidFill>
                  <a:schemeClr val="bg1"/>
                </a:solidFill>
              </a:rPr>
              <a:t>Abdominal cramps</a:t>
            </a:r>
          </a:p>
          <a:p>
            <a:pPr eaLnBrk="1" hangingPunct="1">
              <a:buFont typeface="Wingdings 2" pitchFamily="18" charset="2"/>
              <a:buNone/>
            </a:pPr>
            <a:r>
              <a:rPr lang="en-US" sz="2400" dirty="0" smtClean="0">
                <a:solidFill>
                  <a:schemeClr val="bg1"/>
                </a:solidFill>
              </a:rPr>
              <a:t>(digitalis, </a:t>
            </a:r>
            <a:r>
              <a:rPr lang="en-US" sz="2400" dirty="0" err="1" smtClean="0">
                <a:solidFill>
                  <a:schemeClr val="bg1"/>
                </a:solidFill>
              </a:rPr>
              <a:t>bromocriptine</a:t>
            </a:r>
            <a:r>
              <a:rPr lang="en-US" sz="2400" dirty="0" smtClean="0">
                <a:solidFill>
                  <a:schemeClr val="bg1"/>
                </a:solidFill>
              </a:rPr>
              <a:t>,  </a:t>
            </a:r>
            <a:r>
              <a:rPr lang="en-US" sz="2400" dirty="0" err="1" smtClean="0">
                <a:solidFill>
                  <a:schemeClr val="bg1"/>
                </a:solidFill>
              </a:rPr>
              <a:t>levodopa</a:t>
            </a:r>
            <a:r>
              <a:rPr lang="en-US" sz="2400" dirty="0" smtClean="0">
                <a:solidFill>
                  <a:schemeClr val="bg1"/>
                </a:solidFill>
              </a:rPr>
              <a:t>, morphine, NSAIDS)</a:t>
            </a:r>
          </a:p>
          <a:p>
            <a:pPr eaLnBrk="1" hangingPunct="1"/>
            <a:r>
              <a:rPr lang="en-US" dirty="0" smtClean="0">
                <a:solidFill>
                  <a:schemeClr val="bg1"/>
                </a:solidFill>
              </a:rPr>
              <a:t>GI bleeding </a:t>
            </a:r>
            <a:r>
              <a:rPr lang="en-US" sz="2400" dirty="0" smtClean="0">
                <a:solidFill>
                  <a:schemeClr val="bg1"/>
                </a:solidFill>
              </a:rPr>
              <a:t>(NSAIDS)</a:t>
            </a:r>
            <a:endParaRPr lang="en-US" dirty="0" smtClean="0">
              <a:solidFill>
                <a:schemeClr val="bg1"/>
              </a:solidFill>
            </a:endParaRPr>
          </a:p>
          <a:p>
            <a:pPr eaLnBrk="1" hangingPunct="1"/>
            <a:r>
              <a:rPr lang="en-US" dirty="0" smtClean="0">
                <a:solidFill>
                  <a:schemeClr val="bg1"/>
                </a:solidFill>
              </a:rPr>
              <a:t>Ulcer </a:t>
            </a:r>
            <a:r>
              <a:rPr lang="en-US" sz="2400" dirty="0" smtClean="0">
                <a:solidFill>
                  <a:schemeClr val="bg1"/>
                </a:solidFill>
              </a:rPr>
              <a:t>(</a:t>
            </a:r>
            <a:r>
              <a:rPr lang="en-US" sz="2400" dirty="0" err="1" smtClean="0">
                <a:solidFill>
                  <a:schemeClr val="bg1"/>
                </a:solidFill>
              </a:rPr>
              <a:t>indomethacin</a:t>
            </a:r>
            <a:r>
              <a:rPr lang="en-US" sz="2400" dirty="0" smtClean="0">
                <a:solidFill>
                  <a:schemeClr val="bg1"/>
                </a:solidFill>
              </a:rPr>
              <a:t>, corticosteroids</a:t>
            </a:r>
            <a:r>
              <a:rPr lang="en-US" sz="2400" dirty="0" smtClean="0">
                <a:solidFill>
                  <a:schemeClr val="bg1"/>
                </a:solidFill>
              </a:rPr>
              <a:t>)</a:t>
            </a:r>
          </a:p>
          <a:p>
            <a:pPr eaLnBrk="1" hangingPunct="1"/>
            <a:r>
              <a:rPr lang="en-US" dirty="0" err="1" smtClean="0">
                <a:solidFill>
                  <a:schemeClr val="bg1"/>
                </a:solidFill>
              </a:rPr>
              <a:t>Pseudomembranous</a:t>
            </a:r>
            <a:r>
              <a:rPr lang="en-US" dirty="0" smtClean="0">
                <a:solidFill>
                  <a:schemeClr val="bg1"/>
                </a:solidFill>
              </a:rPr>
              <a:t> colitis</a:t>
            </a:r>
            <a:endParaRPr lang="en-US" sz="4000" dirty="0" smtClean="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algn="ctr" eaLnBrk="1" fontAlgn="auto" hangingPunct="1">
              <a:spcAft>
                <a:spcPts val="0"/>
              </a:spcAft>
              <a:defRPr/>
            </a:pPr>
            <a:r>
              <a:rPr lang="en-US" dirty="0" smtClean="0">
                <a:solidFill>
                  <a:srgbClr val="002060"/>
                </a:solidFill>
              </a:rPr>
              <a:t>NERVOUS SYSTEM</a:t>
            </a:r>
            <a:endParaRPr lang="en-US" dirty="0">
              <a:solidFill>
                <a:srgbClr val="002060"/>
              </a:solidFill>
            </a:endParaRPr>
          </a:p>
        </p:txBody>
      </p:sp>
      <p:sp>
        <p:nvSpPr>
          <p:cNvPr id="27651" name="Content Placeholder 2"/>
          <p:cNvSpPr>
            <a:spLocks noGrp="1"/>
          </p:cNvSpPr>
          <p:nvPr>
            <p:ph idx="1"/>
          </p:nvPr>
        </p:nvSpPr>
        <p:spPr/>
        <p:txBody>
          <a:bodyPr/>
          <a:lstStyle/>
          <a:p>
            <a:pPr eaLnBrk="1" hangingPunct="1"/>
            <a:r>
              <a:rPr lang="en-US" dirty="0" smtClean="0">
                <a:solidFill>
                  <a:schemeClr val="bg1"/>
                </a:solidFill>
              </a:rPr>
              <a:t>Extra </a:t>
            </a:r>
            <a:r>
              <a:rPr lang="en-US" dirty="0" smtClean="0">
                <a:solidFill>
                  <a:schemeClr val="bg1"/>
                </a:solidFill>
              </a:rPr>
              <a:t>pyrami</a:t>
            </a:r>
            <a:r>
              <a:rPr lang="en-US" dirty="0" smtClean="0">
                <a:solidFill>
                  <a:schemeClr val="bg1"/>
                </a:solidFill>
              </a:rPr>
              <a:t>dal symptoms </a:t>
            </a:r>
            <a:r>
              <a:rPr lang="en-US" sz="2800" dirty="0" smtClean="0">
                <a:solidFill>
                  <a:schemeClr val="bg1"/>
                </a:solidFill>
              </a:rPr>
              <a:t>(chlorpromazine, </a:t>
            </a:r>
            <a:r>
              <a:rPr lang="en-US" sz="2800" dirty="0" err="1" smtClean="0">
                <a:solidFill>
                  <a:schemeClr val="bg1"/>
                </a:solidFill>
              </a:rPr>
              <a:t>metoclopramide</a:t>
            </a:r>
            <a:r>
              <a:rPr lang="en-US" sz="2800" dirty="0" smtClean="0">
                <a:solidFill>
                  <a:schemeClr val="bg1"/>
                </a:solidFill>
              </a:rPr>
              <a:t>)</a:t>
            </a:r>
            <a:endParaRPr lang="en-US" dirty="0" smtClean="0">
              <a:solidFill>
                <a:schemeClr val="bg1"/>
              </a:solidFill>
            </a:endParaRPr>
          </a:p>
          <a:p>
            <a:pPr eaLnBrk="1" hangingPunct="1"/>
            <a:r>
              <a:rPr lang="en-US" dirty="0" err="1" smtClean="0">
                <a:solidFill>
                  <a:schemeClr val="bg1"/>
                </a:solidFill>
              </a:rPr>
              <a:t>Ototoxicity</a:t>
            </a:r>
            <a:r>
              <a:rPr lang="en-US" dirty="0" smtClean="0">
                <a:solidFill>
                  <a:schemeClr val="bg1"/>
                </a:solidFill>
              </a:rPr>
              <a:t> </a:t>
            </a:r>
            <a:r>
              <a:rPr lang="en-US" sz="2800" dirty="0" smtClean="0">
                <a:solidFill>
                  <a:schemeClr val="bg1"/>
                </a:solidFill>
              </a:rPr>
              <a:t>(</a:t>
            </a:r>
            <a:r>
              <a:rPr lang="en-US" sz="2800" dirty="0" err="1" smtClean="0">
                <a:solidFill>
                  <a:schemeClr val="bg1"/>
                </a:solidFill>
              </a:rPr>
              <a:t>aminoglycosides</a:t>
            </a:r>
            <a:r>
              <a:rPr lang="en-US" sz="2800" dirty="0" smtClean="0">
                <a:solidFill>
                  <a:schemeClr val="bg1"/>
                </a:solidFill>
              </a:rPr>
              <a:t>, </a:t>
            </a:r>
            <a:r>
              <a:rPr lang="en-US" sz="2800" dirty="0" err="1" smtClean="0">
                <a:solidFill>
                  <a:schemeClr val="bg1"/>
                </a:solidFill>
              </a:rPr>
              <a:t>furosemide</a:t>
            </a:r>
            <a:r>
              <a:rPr lang="en-US" sz="2800" dirty="0" smtClean="0">
                <a:solidFill>
                  <a:schemeClr val="bg1"/>
                </a:solidFill>
              </a:rPr>
              <a:t>, </a:t>
            </a:r>
            <a:r>
              <a:rPr lang="en-US" sz="2800" dirty="0" err="1" smtClean="0">
                <a:solidFill>
                  <a:schemeClr val="bg1"/>
                </a:solidFill>
              </a:rPr>
              <a:t>salicylates</a:t>
            </a:r>
            <a:r>
              <a:rPr lang="en-US" sz="2800" dirty="0" smtClean="0">
                <a:solidFill>
                  <a:schemeClr val="bg1"/>
                </a:solidFill>
              </a:rPr>
              <a:t>)</a:t>
            </a:r>
            <a:endParaRPr lang="en-US" dirty="0" smtClean="0">
              <a:solidFill>
                <a:schemeClr val="bg1"/>
              </a:solidFill>
            </a:endParaRPr>
          </a:p>
          <a:p>
            <a:pPr eaLnBrk="1" hangingPunct="1"/>
            <a:r>
              <a:rPr lang="en-US" dirty="0" smtClean="0">
                <a:solidFill>
                  <a:schemeClr val="bg1"/>
                </a:solidFill>
              </a:rPr>
              <a:t>Peripheral neuropathy </a:t>
            </a:r>
            <a:r>
              <a:rPr lang="en-US" sz="2800" dirty="0" smtClean="0">
                <a:solidFill>
                  <a:schemeClr val="bg1"/>
                </a:solidFill>
              </a:rPr>
              <a:t>(</a:t>
            </a:r>
            <a:r>
              <a:rPr lang="en-US" sz="2800" dirty="0" err="1" smtClean="0">
                <a:solidFill>
                  <a:schemeClr val="bg1"/>
                </a:solidFill>
              </a:rPr>
              <a:t>isoniazid</a:t>
            </a:r>
            <a:r>
              <a:rPr lang="en-US" sz="2800" dirty="0" smtClean="0">
                <a:solidFill>
                  <a:schemeClr val="bg1"/>
                </a:solidFill>
              </a:rPr>
              <a:t>)</a:t>
            </a:r>
            <a:endParaRPr lang="en-US" dirty="0" smtClean="0">
              <a:solidFill>
                <a:schemeClr val="bg1"/>
              </a:solidFill>
            </a:endParaRPr>
          </a:p>
          <a:p>
            <a:pPr eaLnBrk="1" hangingPunct="1"/>
            <a:r>
              <a:rPr lang="en-US" dirty="0" smtClean="0">
                <a:solidFill>
                  <a:schemeClr val="bg1"/>
                </a:solidFill>
              </a:rPr>
              <a:t>Hallucinations </a:t>
            </a:r>
            <a:r>
              <a:rPr lang="en-US" sz="2800" dirty="0" smtClean="0">
                <a:solidFill>
                  <a:schemeClr val="bg1"/>
                </a:solidFill>
              </a:rPr>
              <a:t>(digitalis)</a:t>
            </a:r>
            <a:endParaRPr lang="en-US" dirty="0" smtClean="0">
              <a:solidFill>
                <a:schemeClr val="bg1"/>
              </a:solidFill>
            </a:endParaRPr>
          </a:p>
          <a:p>
            <a:pPr eaLnBrk="1" hangingPunct="1"/>
            <a:r>
              <a:rPr lang="en-US" dirty="0" smtClean="0">
                <a:solidFill>
                  <a:schemeClr val="bg1"/>
                </a:solidFill>
              </a:rPr>
              <a:t>Convulsions </a:t>
            </a:r>
            <a:r>
              <a:rPr lang="en-US" sz="2800" dirty="0" smtClean="0">
                <a:solidFill>
                  <a:schemeClr val="bg1"/>
                </a:solidFill>
              </a:rPr>
              <a:t>(</a:t>
            </a:r>
            <a:r>
              <a:rPr lang="en-US" sz="2800" dirty="0" err="1" smtClean="0">
                <a:solidFill>
                  <a:schemeClr val="bg1"/>
                </a:solidFill>
              </a:rPr>
              <a:t>isoniazid</a:t>
            </a:r>
            <a:r>
              <a:rPr lang="en-US" sz="2800" dirty="0" smtClean="0">
                <a:solidFill>
                  <a:schemeClr val="bg1"/>
                </a:solidFill>
              </a:rPr>
              <a:t>, </a:t>
            </a:r>
            <a:r>
              <a:rPr lang="en-US" sz="2800" dirty="0" err="1" smtClean="0">
                <a:solidFill>
                  <a:schemeClr val="bg1"/>
                </a:solidFill>
              </a:rPr>
              <a:t>lignocaine</a:t>
            </a:r>
            <a:r>
              <a:rPr lang="en-US" sz="2800" dirty="0" smtClean="0">
                <a:solidFill>
                  <a:schemeClr val="bg1"/>
                </a:solidFill>
              </a:rPr>
              <a:t>)</a:t>
            </a:r>
            <a:endParaRPr lang="en-US" dirty="0" smtClean="0">
              <a:solidFill>
                <a:schemeClr val="bg1"/>
              </a:solidFill>
            </a:endParaRPr>
          </a:p>
          <a:p>
            <a:pPr eaLnBrk="1" hangingPunct="1"/>
            <a:r>
              <a:rPr lang="en-US" dirty="0" smtClean="0">
                <a:solidFill>
                  <a:schemeClr val="bg1"/>
                </a:solidFill>
              </a:rPr>
              <a:t>Ataxia </a:t>
            </a:r>
            <a:r>
              <a:rPr lang="en-US" sz="2800" dirty="0" smtClean="0">
                <a:solidFill>
                  <a:schemeClr val="bg1"/>
                </a:solidFill>
              </a:rPr>
              <a:t>(streptomycin, </a:t>
            </a:r>
            <a:r>
              <a:rPr lang="en-US" sz="2800" dirty="0" err="1" smtClean="0">
                <a:solidFill>
                  <a:schemeClr val="bg1"/>
                </a:solidFill>
              </a:rPr>
              <a:t>phenytoin</a:t>
            </a:r>
            <a:r>
              <a:rPr lang="en-US" sz="2800" dirty="0" smtClean="0">
                <a:solidFill>
                  <a:schemeClr val="bg1"/>
                </a:solidFill>
              </a:rPr>
              <a:t>, lithium)</a:t>
            </a:r>
            <a:endParaRPr lang="en-US" dirty="0" smtClean="0">
              <a:solidFill>
                <a:schemeClr val="bg1"/>
              </a:solidFill>
            </a:endParaRPr>
          </a:p>
          <a:p>
            <a:pPr eaLnBrk="1" hangingPunct="1"/>
            <a:r>
              <a:rPr lang="en-US" dirty="0" err="1" smtClean="0">
                <a:solidFill>
                  <a:schemeClr val="bg1"/>
                </a:solidFill>
              </a:rPr>
              <a:t>Nystagmus</a:t>
            </a:r>
            <a:r>
              <a:rPr lang="en-US" dirty="0" smtClean="0">
                <a:solidFill>
                  <a:schemeClr val="bg1"/>
                </a:solidFill>
              </a:rPr>
              <a:t> </a:t>
            </a:r>
            <a:r>
              <a:rPr lang="en-US" sz="2800" dirty="0" smtClean="0">
                <a:solidFill>
                  <a:schemeClr val="bg1"/>
                </a:solidFill>
              </a:rPr>
              <a:t>(</a:t>
            </a:r>
            <a:r>
              <a:rPr lang="en-US" sz="2800" dirty="0" err="1" smtClean="0">
                <a:solidFill>
                  <a:schemeClr val="bg1"/>
                </a:solidFill>
              </a:rPr>
              <a:t>phenytoin</a:t>
            </a:r>
            <a:r>
              <a:rPr lang="en-US" sz="2800" dirty="0" smtClean="0">
                <a:solidFill>
                  <a:schemeClr val="bg1"/>
                </a:solidFill>
              </a:rPr>
              <a:t>)</a:t>
            </a:r>
            <a:endParaRPr lang="en-US" dirty="0" smtClean="0">
              <a:solidFill>
                <a:schemeClr val="bg1"/>
              </a:solidFill>
            </a:endParaRPr>
          </a:p>
          <a:p>
            <a:pPr eaLnBrk="1" hangingPunct="1">
              <a:buFont typeface="Wingdings 2" pitchFamily="18" charset="2"/>
              <a:buNone/>
            </a:pPr>
            <a:endParaRPr lang="en-US" dirty="0" smtClean="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algn="ctr" eaLnBrk="1" fontAlgn="auto" hangingPunct="1">
              <a:spcAft>
                <a:spcPts val="0"/>
              </a:spcAft>
              <a:defRPr/>
            </a:pPr>
            <a:r>
              <a:rPr lang="en-US" dirty="0" smtClean="0">
                <a:solidFill>
                  <a:srgbClr val="002060"/>
                </a:solidFill>
              </a:rPr>
              <a:t>CARDIOVASCULAR SYSTEM</a:t>
            </a:r>
            <a:endParaRPr lang="en-US" dirty="0">
              <a:solidFill>
                <a:srgbClr val="002060"/>
              </a:solidFill>
            </a:endParaRPr>
          </a:p>
        </p:txBody>
      </p:sp>
      <p:sp>
        <p:nvSpPr>
          <p:cNvPr id="28675" name="Content Placeholder 2"/>
          <p:cNvSpPr>
            <a:spLocks noGrp="1"/>
          </p:cNvSpPr>
          <p:nvPr>
            <p:ph idx="1"/>
          </p:nvPr>
        </p:nvSpPr>
        <p:spPr/>
        <p:txBody>
          <a:bodyPr/>
          <a:lstStyle/>
          <a:p>
            <a:pPr eaLnBrk="1" hangingPunct="1"/>
            <a:r>
              <a:rPr lang="en-US" dirty="0" smtClean="0">
                <a:solidFill>
                  <a:schemeClr val="bg1"/>
                </a:solidFill>
              </a:rPr>
              <a:t>Cardiac arrhythmias </a:t>
            </a:r>
            <a:r>
              <a:rPr lang="en-US" sz="2800" dirty="0" smtClean="0">
                <a:solidFill>
                  <a:schemeClr val="bg1"/>
                </a:solidFill>
              </a:rPr>
              <a:t>(halothane, chloroform, </a:t>
            </a:r>
            <a:r>
              <a:rPr lang="en-US" sz="2800" dirty="0" err="1" smtClean="0">
                <a:solidFill>
                  <a:schemeClr val="bg1"/>
                </a:solidFill>
              </a:rPr>
              <a:t>amitriptyline</a:t>
            </a:r>
            <a:r>
              <a:rPr lang="en-US" sz="2800" dirty="0" smtClean="0">
                <a:solidFill>
                  <a:schemeClr val="bg1"/>
                </a:solidFill>
              </a:rPr>
              <a:t>, </a:t>
            </a:r>
            <a:r>
              <a:rPr lang="en-US" sz="2800" dirty="0" err="1" smtClean="0">
                <a:solidFill>
                  <a:schemeClr val="bg1"/>
                </a:solidFill>
              </a:rPr>
              <a:t>imipramine</a:t>
            </a:r>
            <a:r>
              <a:rPr lang="en-US" sz="2800" dirty="0" smtClean="0">
                <a:solidFill>
                  <a:schemeClr val="bg1"/>
                </a:solidFill>
              </a:rPr>
              <a:t>, digitalis, </a:t>
            </a:r>
            <a:r>
              <a:rPr lang="en-US" sz="2800" dirty="0" err="1" smtClean="0">
                <a:solidFill>
                  <a:schemeClr val="bg1"/>
                </a:solidFill>
              </a:rPr>
              <a:t>thioridazine</a:t>
            </a:r>
            <a:r>
              <a:rPr lang="en-US" sz="2800" dirty="0" smtClean="0">
                <a:solidFill>
                  <a:schemeClr val="bg1"/>
                </a:solidFill>
              </a:rPr>
              <a:t>)</a:t>
            </a:r>
            <a:endParaRPr lang="en-US" dirty="0" smtClean="0">
              <a:solidFill>
                <a:schemeClr val="bg1"/>
              </a:solidFill>
            </a:endParaRPr>
          </a:p>
          <a:p>
            <a:pPr eaLnBrk="1" hangingPunct="1"/>
            <a:r>
              <a:rPr lang="en-US" dirty="0" smtClean="0">
                <a:solidFill>
                  <a:schemeClr val="bg1"/>
                </a:solidFill>
              </a:rPr>
              <a:t>Hypertensive crises </a:t>
            </a:r>
            <a:r>
              <a:rPr lang="en-US" sz="2800" dirty="0" smtClean="0">
                <a:solidFill>
                  <a:schemeClr val="bg1"/>
                </a:solidFill>
              </a:rPr>
              <a:t>(</a:t>
            </a:r>
            <a:r>
              <a:rPr lang="en-US" sz="2800" dirty="0" err="1" smtClean="0">
                <a:solidFill>
                  <a:schemeClr val="bg1"/>
                </a:solidFill>
              </a:rPr>
              <a:t>clonidine</a:t>
            </a:r>
            <a:r>
              <a:rPr lang="en-US" sz="2800" dirty="0" smtClean="0">
                <a:solidFill>
                  <a:schemeClr val="bg1"/>
                </a:solidFill>
              </a:rPr>
              <a:t>, </a:t>
            </a:r>
            <a:r>
              <a:rPr lang="en-US" sz="2800" dirty="0" err="1" smtClean="0">
                <a:solidFill>
                  <a:schemeClr val="bg1"/>
                </a:solidFill>
              </a:rPr>
              <a:t>tyramine</a:t>
            </a:r>
            <a:r>
              <a:rPr lang="en-US" sz="2800" dirty="0" smtClean="0">
                <a:solidFill>
                  <a:schemeClr val="bg1"/>
                </a:solidFill>
              </a:rPr>
              <a:t> containing foods with MAOI)</a:t>
            </a:r>
            <a:endParaRPr lang="en-US" dirty="0" smtClean="0">
              <a:solidFill>
                <a:schemeClr val="bg1"/>
              </a:solidFill>
            </a:endParaRPr>
          </a:p>
          <a:p>
            <a:pPr eaLnBrk="1" hangingPunct="1"/>
            <a:r>
              <a:rPr lang="en-US" dirty="0" smtClean="0">
                <a:solidFill>
                  <a:schemeClr val="bg1"/>
                </a:solidFill>
              </a:rPr>
              <a:t>Myocardial depression </a:t>
            </a:r>
            <a:r>
              <a:rPr lang="en-US" sz="2800" dirty="0" smtClean="0">
                <a:solidFill>
                  <a:schemeClr val="bg1"/>
                </a:solidFill>
              </a:rPr>
              <a:t>(emetine, chloroform)</a:t>
            </a:r>
            <a:endParaRPr lang="en-US" dirty="0" smtClean="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algn="ctr" eaLnBrk="1" fontAlgn="auto" hangingPunct="1">
              <a:spcAft>
                <a:spcPts val="0"/>
              </a:spcAft>
              <a:defRPr/>
            </a:pPr>
            <a:r>
              <a:rPr lang="en-US" dirty="0" smtClean="0">
                <a:solidFill>
                  <a:srgbClr val="002060"/>
                </a:solidFill>
              </a:rPr>
              <a:t>LUNGS</a:t>
            </a:r>
            <a:endParaRPr lang="en-US" dirty="0">
              <a:solidFill>
                <a:srgbClr val="002060"/>
              </a:solidFill>
            </a:endParaRPr>
          </a:p>
        </p:txBody>
      </p:sp>
      <p:sp>
        <p:nvSpPr>
          <p:cNvPr id="29699" name="Content Placeholder 2"/>
          <p:cNvSpPr>
            <a:spLocks noGrp="1"/>
          </p:cNvSpPr>
          <p:nvPr>
            <p:ph idx="1"/>
          </p:nvPr>
        </p:nvSpPr>
        <p:spPr/>
        <p:txBody>
          <a:bodyPr/>
          <a:lstStyle/>
          <a:p>
            <a:pPr eaLnBrk="1" hangingPunct="1"/>
            <a:r>
              <a:rPr lang="en-US" dirty="0" err="1" smtClean="0">
                <a:solidFill>
                  <a:schemeClr val="bg1"/>
                </a:solidFill>
              </a:rPr>
              <a:t>Bronchoconstriction</a:t>
            </a:r>
            <a:r>
              <a:rPr lang="en-US" dirty="0" smtClean="0">
                <a:solidFill>
                  <a:schemeClr val="bg1"/>
                </a:solidFill>
              </a:rPr>
              <a:t> </a:t>
            </a:r>
            <a:r>
              <a:rPr lang="en-US" sz="2800" dirty="0" smtClean="0">
                <a:solidFill>
                  <a:schemeClr val="bg1"/>
                </a:solidFill>
              </a:rPr>
              <a:t>(beta blockers)</a:t>
            </a:r>
            <a:endParaRPr lang="en-US" dirty="0" smtClean="0">
              <a:solidFill>
                <a:schemeClr val="bg1"/>
              </a:solidFill>
            </a:endParaRPr>
          </a:p>
          <a:p>
            <a:pPr eaLnBrk="1" hangingPunct="1"/>
            <a:r>
              <a:rPr lang="en-US" dirty="0" smtClean="0">
                <a:solidFill>
                  <a:schemeClr val="bg1"/>
                </a:solidFill>
              </a:rPr>
              <a:t>Allergic form of asthma </a:t>
            </a:r>
            <a:r>
              <a:rPr lang="en-US" sz="2800" dirty="0" smtClean="0">
                <a:solidFill>
                  <a:schemeClr val="bg1"/>
                </a:solidFill>
              </a:rPr>
              <a:t>(penicillin, aspirin)</a:t>
            </a:r>
            <a:endParaRPr lang="en-US" dirty="0" smtClean="0">
              <a:solidFill>
                <a:schemeClr val="bg1"/>
              </a:solidFill>
            </a:endParaRPr>
          </a:p>
          <a:p>
            <a:pPr eaLnBrk="1" hangingPunct="1"/>
            <a:r>
              <a:rPr lang="en-US" dirty="0" smtClean="0">
                <a:solidFill>
                  <a:schemeClr val="bg1"/>
                </a:solidFill>
              </a:rPr>
              <a:t>Pulmonary fibrosis </a:t>
            </a:r>
            <a:r>
              <a:rPr lang="en-US" sz="2800" dirty="0" smtClean="0">
                <a:solidFill>
                  <a:schemeClr val="bg1"/>
                </a:solidFill>
              </a:rPr>
              <a:t>(</a:t>
            </a:r>
            <a:r>
              <a:rPr lang="en-US" sz="2800" dirty="0" err="1" smtClean="0">
                <a:solidFill>
                  <a:schemeClr val="bg1"/>
                </a:solidFill>
              </a:rPr>
              <a:t>methsergide</a:t>
            </a:r>
            <a:r>
              <a:rPr lang="en-US" sz="2800" dirty="0" smtClean="0">
                <a:solidFill>
                  <a:schemeClr val="bg1"/>
                </a:solidFill>
              </a:rPr>
              <a:t>, </a:t>
            </a:r>
            <a:r>
              <a:rPr lang="en-US" sz="2800" dirty="0" err="1" smtClean="0">
                <a:solidFill>
                  <a:schemeClr val="bg1"/>
                </a:solidFill>
              </a:rPr>
              <a:t>busulphan</a:t>
            </a:r>
            <a:r>
              <a:rPr lang="en-US" sz="2800" dirty="0" smtClean="0">
                <a:solidFill>
                  <a:schemeClr val="bg1"/>
                </a:solidFill>
              </a:rPr>
              <a:t>, </a:t>
            </a:r>
            <a:r>
              <a:rPr lang="en-US" sz="2800" dirty="0" err="1" smtClean="0">
                <a:solidFill>
                  <a:schemeClr val="bg1"/>
                </a:solidFill>
              </a:rPr>
              <a:t>nitrofurantoin</a:t>
            </a:r>
            <a:r>
              <a:rPr lang="en-US" sz="2800" dirty="0" smtClean="0">
                <a:solidFill>
                  <a:schemeClr val="bg1"/>
                </a:solidFill>
              </a:rPr>
              <a:t>)</a:t>
            </a:r>
            <a:endParaRPr lang="en-US" dirty="0" smtClean="0">
              <a:solidFill>
                <a:schemeClr val="bg1"/>
              </a:solidFill>
            </a:endParaRPr>
          </a:p>
          <a:p>
            <a:pPr eaLnBrk="1" hangingPunct="1"/>
            <a:r>
              <a:rPr lang="en-US" dirty="0" smtClean="0">
                <a:solidFill>
                  <a:schemeClr val="bg1"/>
                </a:solidFill>
              </a:rPr>
              <a:t>Pulmonary edema (I/V fluids)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algn="ctr" eaLnBrk="1" fontAlgn="auto" hangingPunct="1">
              <a:spcAft>
                <a:spcPts val="0"/>
              </a:spcAft>
              <a:defRPr/>
            </a:pPr>
            <a:r>
              <a:rPr lang="en-US" dirty="0" smtClean="0">
                <a:solidFill>
                  <a:srgbClr val="002060"/>
                </a:solidFill>
              </a:rPr>
              <a:t>EYES</a:t>
            </a:r>
            <a:endParaRPr lang="en-US" dirty="0">
              <a:solidFill>
                <a:srgbClr val="002060"/>
              </a:solidFill>
            </a:endParaRPr>
          </a:p>
        </p:txBody>
      </p:sp>
      <p:sp>
        <p:nvSpPr>
          <p:cNvPr id="30723" name="Content Placeholder 2"/>
          <p:cNvSpPr>
            <a:spLocks noGrp="1"/>
          </p:cNvSpPr>
          <p:nvPr>
            <p:ph idx="1"/>
          </p:nvPr>
        </p:nvSpPr>
        <p:spPr/>
        <p:txBody>
          <a:bodyPr/>
          <a:lstStyle/>
          <a:p>
            <a:pPr eaLnBrk="1" hangingPunct="1"/>
            <a:r>
              <a:rPr lang="en-US" dirty="0" smtClean="0">
                <a:solidFill>
                  <a:schemeClr val="bg1"/>
                </a:solidFill>
              </a:rPr>
              <a:t>Optic neuritis (</a:t>
            </a:r>
            <a:r>
              <a:rPr lang="en-US" dirty="0" err="1" smtClean="0">
                <a:solidFill>
                  <a:schemeClr val="bg1"/>
                </a:solidFill>
              </a:rPr>
              <a:t>ethambutol</a:t>
            </a:r>
            <a:r>
              <a:rPr lang="en-US" dirty="0" smtClean="0">
                <a:solidFill>
                  <a:schemeClr val="bg1"/>
                </a:solidFill>
              </a:rPr>
              <a:t>, quinine)</a:t>
            </a:r>
          </a:p>
          <a:p>
            <a:pPr eaLnBrk="1" hangingPunct="1"/>
            <a:r>
              <a:rPr lang="en-US" dirty="0" smtClean="0">
                <a:solidFill>
                  <a:schemeClr val="bg1"/>
                </a:solidFill>
              </a:rPr>
              <a:t>Retinal damage (</a:t>
            </a:r>
            <a:r>
              <a:rPr lang="en-US" dirty="0" err="1" smtClean="0">
                <a:solidFill>
                  <a:schemeClr val="bg1"/>
                </a:solidFill>
              </a:rPr>
              <a:t>chloroquine</a:t>
            </a:r>
            <a:r>
              <a:rPr lang="en-US" dirty="0" smtClean="0">
                <a:solidFill>
                  <a:schemeClr val="bg1"/>
                </a:solidFill>
              </a:rPr>
              <a:t>, </a:t>
            </a:r>
            <a:r>
              <a:rPr lang="en-US" dirty="0" err="1" smtClean="0">
                <a:solidFill>
                  <a:schemeClr val="bg1"/>
                </a:solidFill>
              </a:rPr>
              <a:t>thioridazine</a:t>
            </a:r>
            <a:r>
              <a:rPr lang="en-US" dirty="0" smtClean="0">
                <a:solidFill>
                  <a:schemeClr val="bg1"/>
                </a:solidFill>
              </a:rPr>
              <a:t>)- bulls eye </a:t>
            </a:r>
            <a:r>
              <a:rPr lang="en-US" dirty="0" err="1" smtClean="0">
                <a:solidFill>
                  <a:schemeClr val="bg1"/>
                </a:solidFill>
              </a:rPr>
              <a:t>apperarance</a:t>
            </a:r>
            <a:endParaRPr lang="en-US" dirty="0" smtClean="0">
              <a:solidFill>
                <a:schemeClr val="bg1"/>
              </a:solidFill>
            </a:endParaRPr>
          </a:p>
          <a:p>
            <a:pPr eaLnBrk="1" hangingPunct="1"/>
            <a:endParaRPr lang="en-US" dirty="0" smtClean="0">
              <a:solidFill>
                <a:schemeClr val="bg1"/>
              </a:solidFill>
            </a:endParaRPr>
          </a:p>
          <a:p>
            <a:pPr eaLnBrk="1" hangingPunct="1"/>
            <a:r>
              <a:rPr lang="en-US" dirty="0" smtClean="0">
                <a:solidFill>
                  <a:schemeClr val="bg1"/>
                </a:solidFill>
              </a:rPr>
              <a:t>Increased IOP  (atropine, corticosteroids)</a:t>
            </a:r>
          </a:p>
        </p:txBody>
      </p:sp>
      <p:pic>
        <p:nvPicPr>
          <p:cNvPr id="30727" name="Picture 7" descr="C:\Users\Dell\Pictures\bulls eye maculopathy.jpg"/>
          <p:cNvPicPr>
            <a:picLocks noChangeAspect="1" noChangeArrowheads="1"/>
          </p:cNvPicPr>
          <p:nvPr/>
        </p:nvPicPr>
        <p:blipFill>
          <a:blip r:embed="rId2" cstate="print"/>
          <a:srcRect/>
          <a:stretch>
            <a:fillRect/>
          </a:stretch>
        </p:blipFill>
        <p:spPr bwMode="auto">
          <a:xfrm>
            <a:off x="5867400" y="4343400"/>
            <a:ext cx="2438400" cy="18764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2060"/>
                </a:solidFill>
              </a:rPr>
              <a:t>TERATOGENICITY</a:t>
            </a:r>
            <a:endParaRPr lang="en-US" dirty="0">
              <a:solidFill>
                <a:srgbClr val="002060"/>
              </a:solidFill>
            </a:endParaRPr>
          </a:p>
        </p:txBody>
      </p:sp>
      <p:sp>
        <p:nvSpPr>
          <p:cNvPr id="3" name="Content Placeholder 2"/>
          <p:cNvSpPr>
            <a:spLocks noGrp="1"/>
          </p:cNvSpPr>
          <p:nvPr>
            <p:ph idx="1"/>
          </p:nvPr>
        </p:nvSpPr>
        <p:spPr/>
        <p:txBody>
          <a:bodyPr/>
          <a:lstStyle/>
          <a:p>
            <a:r>
              <a:rPr lang="en-US" dirty="0" smtClean="0">
                <a:solidFill>
                  <a:schemeClr val="bg1"/>
                </a:solidFill>
              </a:rPr>
              <a:t>Capacity of a drug to cause fetal abnormalities when administered to the pregnant mother.</a:t>
            </a:r>
          </a:p>
          <a:p>
            <a:endParaRPr lang="en-US"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marL="0" indent="0" algn="just" eaLnBrk="1" hangingPunct="1">
              <a:buNone/>
            </a:pPr>
            <a:r>
              <a:rPr lang="en-US" dirty="0" smtClean="0"/>
              <a:t>The Renaissance physician Paracelsus (1493-1541) is famously credited with offering the philosophical definition of poisons: </a:t>
            </a:r>
          </a:p>
          <a:p>
            <a:pPr algn="ctr" eaLnBrk="1" hangingPunct="1">
              <a:buFont typeface="Wingdings 2" pitchFamily="18" charset="2"/>
              <a:buNone/>
            </a:pPr>
            <a:r>
              <a:rPr lang="en-US" dirty="0" smtClean="0">
                <a:solidFill>
                  <a:srgbClr val="002060"/>
                </a:solidFill>
              </a:rPr>
              <a:t>"What is there that is not poison? </a:t>
            </a:r>
          </a:p>
          <a:p>
            <a:pPr algn="ctr" eaLnBrk="1" hangingPunct="1">
              <a:buFont typeface="Wingdings 2" pitchFamily="18" charset="2"/>
              <a:buNone/>
            </a:pPr>
            <a:r>
              <a:rPr lang="en-US" dirty="0" smtClean="0">
                <a:solidFill>
                  <a:srgbClr val="002060"/>
                </a:solidFill>
              </a:rPr>
              <a:t>All things are poison and nothing is without poison. </a:t>
            </a:r>
          </a:p>
          <a:p>
            <a:pPr algn="ctr" eaLnBrk="1" hangingPunct="1">
              <a:buFont typeface="Wingdings 2" pitchFamily="18" charset="2"/>
              <a:buNone/>
            </a:pPr>
            <a:r>
              <a:rPr lang="en-US" dirty="0" smtClean="0">
                <a:solidFill>
                  <a:srgbClr val="002060"/>
                </a:solidFill>
              </a:rPr>
              <a:t>Solely the dose determines that a thing is not a poison."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solidFill>
                  <a:srgbClr val="002060"/>
                </a:solidFill>
                <a:effectLst/>
              </a:rPr>
              <a:t>TOXIDROMES</a:t>
            </a:r>
            <a:endParaRPr lang="en-US" dirty="0">
              <a:solidFill>
                <a:srgbClr val="002060"/>
              </a:solidFill>
              <a:effectLst/>
            </a:endParaRPr>
          </a:p>
        </p:txBody>
      </p:sp>
      <p:sp>
        <p:nvSpPr>
          <p:cNvPr id="31747" name="Content Placeholder 2"/>
          <p:cNvSpPr>
            <a:spLocks noGrp="1"/>
          </p:cNvSpPr>
          <p:nvPr>
            <p:ph idx="1"/>
          </p:nvPr>
        </p:nvSpPr>
        <p:spPr>
          <a:xfrm>
            <a:off x="457200" y="1676400"/>
            <a:ext cx="8229600" cy="4525962"/>
          </a:xfrm>
        </p:spPr>
        <p:txBody>
          <a:bodyPr/>
          <a:lstStyle/>
          <a:p>
            <a:r>
              <a:rPr lang="en-US" sz="2800" dirty="0" smtClean="0">
                <a:solidFill>
                  <a:schemeClr val="bg1"/>
                </a:solidFill>
              </a:rPr>
              <a:t>Anticholinergics</a:t>
            </a:r>
          </a:p>
          <a:p>
            <a:r>
              <a:rPr lang="en-US" sz="2800" dirty="0" smtClean="0">
                <a:solidFill>
                  <a:schemeClr val="bg1"/>
                </a:solidFill>
              </a:rPr>
              <a:t>Cholinesterase inhibitors</a:t>
            </a:r>
          </a:p>
          <a:p>
            <a:r>
              <a:rPr lang="en-US" sz="2800" dirty="0" smtClean="0">
                <a:solidFill>
                  <a:schemeClr val="bg1"/>
                </a:solidFill>
              </a:rPr>
              <a:t>Beta blockers</a:t>
            </a:r>
          </a:p>
          <a:p>
            <a:r>
              <a:rPr lang="en-US" sz="2800" dirty="0" smtClean="0">
                <a:solidFill>
                  <a:schemeClr val="bg1"/>
                </a:solidFill>
              </a:rPr>
              <a:t>Digoxin</a:t>
            </a:r>
          </a:p>
          <a:p>
            <a:r>
              <a:rPr lang="en-US" sz="2800" dirty="0" smtClean="0">
                <a:solidFill>
                  <a:schemeClr val="bg1"/>
                </a:solidFill>
              </a:rPr>
              <a:t>Opioids</a:t>
            </a:r>
          </a:p>
          <a:p>
            <a:r>
              <a:rPr lang="en-US" sz="2800" dirty="0" smtClean="0">
                <a:solidFill>
                  <a:schemeClr val="bg1"/>
                </a:solidFill>
              </a:rPr>
              <a:t>Ethylene glycol &amp; methanol</a:t>
            </a:r>
          </a:p>
          <a:p>
            <a:r>
              <a:rPr lang="en-US" sz="2800" dirty="0" smtClean="0">
                <a:solidFill>
                  <a:schemeClr val="bg1"/>
                </a:solidFill>
              </a:rPr>
              <a:t>Alcohol</a:t>
            </a:r>
          </a:p>
          <a:p>
            <a:r>
              <a:rPr lang="en-US" sz="2800" dirty="0" smtClean="0">
                <a:solidFill>
                  <a:schemeClr val="bg1"/>
                </a:solidFill>
              </a:rPr>
              <a:t>Sedative hypnotic drugs</a:t>
            </a:r>
          </a:p>
          <a:p>
            <a:r>
              <a:rPr lang="en-US" sz="2800" dirty="0" smtClean="0">
                <a:solidFill>
                  <a:schemeClr val="bg1"/>
                </a:solidFill>
              </a:rPr>
              <a:t>Aspirin</a:t>
            </a:r>
          </a:p>
          <a:p>
            <a:r>
              <a:rPr lang="en-US" sz="2800" dirty="0" smtClean="0">
                <a:solidFill>
                  <a:schemeClr val="bg1"/>
                </a:solidFill>
              </a:rPr>
              <a:t>Acetaminophen</a:t>
            </a:r>
          </a:p>
          <a:p>
            <a:r>
              <a:rPr lang="en-US" sz="2800" dirty="0" smtClean="0">
                <a:solidFill>
                  <a:schemeClr val="bg1"/>
                </a:solidFill>
              </a:rPr>
              <a:t>Amphetamines &amp; other stimulants</a:t>
            </a:r>
          </a:p>
          <a:p>
            <a:endParaRPr lang="en-US" sz="2800" dirty="0" smtClean="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solidFill>
                  <a:srgbClr val="002060"/>
                </a:solidFill>
                <a:effectLst/>
              </a:rPr>
              <a:t>PHARMACOVIGILANCE</a:t>
            </a:r>
            <a:endParaRPr lang="en-US" dirty="0">
              <a:solidFill>
                <a:srgbClr val="002060"/>
              </a:solidFill>
              <a:effectLst/>
            </a:endParaRPr>
          </a:p>
        </p:txBody>
      </p:sp>
      <p:sp>
        <p:nvSpPr>
          <p:cNvPr id="32771" name="Content Placeholder 2"/>
          <p:cNvSpPr>
            <a:spLocks noGrp="1"/>
          </p:cNvSpPr>
          <p:nvPr>
            <p:ph idx="1"/>
          </p:nvPr>
        </p:nvSpPr>
        <p:spPr>
          <a:xfrm>
            <a:off x="457200" y="1981200"/>
            <a:ext cx="8229600" cy="4191000"/>
          </a:xfrm>
        </p:spPr>
        <p:txBody>
          <a:bodyPr/>
          <a:lstStyle/>
          <a:p>
            <a:pPr indent="0" algn="just" eaLnBrk="1" hangingPunct="1">
              <a:buFont typeface="Wingdings 2" pitchFamily="18" charset="2"/>
              <a:buNone/>
            </a:pPr>
            <a:r>
              <a:rPr lang="en-US" dirty="0" smtClean="0">
                <a:solidFill>
                  <a:schemeClr val="bg1"/>
                </a:solidFill>
              </a:rPr>
              <a:t>Science &amp; activities relating to the detection, assessment, understanding and prevention of adverse effects or any other drug related problem</a:t>
            </a:r>
          </a:p>
          <a:p>
            <a:pPr indent="0" algn="just" eaLnBrk="1" hangingPunct="1">
              <a:buFont typeface="Wingdings" pitchFamily="2" charset="2"/>
              <a:buChar char="Ø"/>
            </a:pPr>
            <a:r>
              <a:rPr lang="en-US" dirty="0" smtClean="0">
                <a:solidFill>
                  <a:schemeClr val="bg1"/>
                </a:solidFill>
              </a:rPr>
              <a:t>Post </a:t>
            </a:r>
            <a:r>
              <a:rPr lang="en-US" dirty="0" smtClean="0">
                <a:solidFill>
                  <a:schemeClr val="bg1"/>
                </a:solidFill>
              </a:rPr>
              <a:t>marketing surveillance</a:t>
            </a:r>
          </a:p>
          <a:p>
            <a:pPr indent="0" algn="just" eaLnBrk="1" hangingPunct="1">
              <a:buFont typeface="Wingdings" pitchFamily="2" charset="2"/>
              <a:buChar char="Ø"/>
            </a:pPr>
            <a:r>
              <a:rPr lang="en-US" dirty="0" smtClean="0">
                <a:solidFill>
                  <a:schemeClr val="bg1"/>
                </a:solidFill>
              </a:rPr>
              <a:t>Drug alerts, medical letters</a:t>
            </a:r>
          </a:p>
          <a:p>
            <a:pPr indent="0" algn="just" eaLnBrk="1" hangingPunct="1">
              <a:buFont typeface="Wingdings" pitchFamily="2" charset="2"/>
              <a:buChar char="Ø"/>
            </a:pPr>
            <a:r>
              <a:rPr lang="en-US" dirty="0" smtClean="0">
                <a:solidFill>
                  <a:schemeClr val="bg1"/>
                </a:solidFill>
              </a:rPr>
              <a:t>Change in labels indicating restrictions, </a:t>
            </a:r>
          </a:p>
          <a:p>
            <a:pPr indent="0" algn="just" eaLnBrk="1" hangingPunct="1">
              <a:buFont typeface="Wingdings 2" pitchFamily="18" charset="2"/>
              <a:buNone/>
            </a:pPr>
            <a:r>
              <a:rPr lang="en-US" dirty="0" smtClean="0">
                <a:solidFill>
                  <a:schemeClr val="bg1"/>
                </a:solidFill>
              </a:rPr>
              <a:t>   warnings etc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2060"/>
                </a:solidFill>
                <a:effectLst/>
              </a:rPr>
              <a:t>Therapeutic drug monitoring</a:t>
            </a:r>
            <a:endParaRPr lang="en-US" dirty="0">
              <a:solidFill>
                <a:srgbClr val="002060"/>
              </a:solidFill>
              <a:effectLst/>
            </a:endParaRPr>
          </a:p>
        </p:txBody>
      </p:sp>
      <p:sp>
        <p:nvSpPr>
          <p:cNvPr id="33795" name="Content Placeholder 2"/>
          <p:cNvSpPr>
            <a:spLocks noGrp="1"/>
          </p:cNvSpPr>
          <p:nvPr>
            <p:ph idx="1"/>
          </p:nvPr>
        </p:nvSpPr>
        <p:spPr/>
        <p:txBody>
          <a:bodyPr/>
          <a:lstStyle/>
          <a:p>
            <a:pPr eaLnBrk="1" hangingPunct="1"/>
            <a:r>
              <a:rPr lang="en-US" dirty="0" smtClean="0">
                <a:solidFill>
                  <a:schemeClr val="bg1"/>
                </a:solidFill>
              </a:rPr>
              <a:t>Relation of plasma concentration to the effects of the drug</a:t>
            </a:r>
          </a:p>
          <a:p>
            <a:pPr lvl="1" eaLnBrk="1" hangingPunct="1">
              <a:buFont typeface="Wingdings" pitchFamily="2" charset="2"/>
              <a:buChar char="Ø"/>
            </a:pPr>
            <a:r>
              <a:rPr lang="en-US" dirty="0" smtClean="0">
                <a:solidFill>
                  <a:schemeClr val="bg1"/>
                </a:solidFill>
              </a:rPr>
              <a:t>Low therapeutic index </a:t>
            </a:r>
          </a:p>
          <a:p>
            <a:pPr lvl="1" eaLnBrk="1" hangingPunct="1">
              <a:buFont typeface="Wingdings" pitchFamily="2" charset="2"/>
              <a:buChar char="Ø"/>
            </a:pPr>
            <a:r>
              <a:rPr lang="en-US" dirty="0" smtClean="0">
                <a:solidFill>
                  <a:schemeClr val="bg1"/>
                </a:solidFill>
              </a:rPr>
              <a:t>Toxicity at higher concentrations even within TD</a:t>
            </a:r>
          </a:p>
          <a:p>
            <a:pPr eaLnBrk="1" hangingPunct="1"/>
            <a:endParaRPr lang="en-US" dirty="0" smtClean="0">
              <a:solidFill>
                <a:schemeClr val="bg1"/>
              </a:solidFill>
            </a:endParaRPr>
          </a:p>
          <a:p>
            <a:pPr eaLnBrk="1" hangingPunct="1"/>
            <a:r>
              <a:rPr lang="en-US" dirty="0" err="1" smtClean="0">
                <a:solidFill>
                  <a:schemeClr val="bg1"/>
                </a:solidFill>
              </a:rPr>
              <a:t>Aminoglycosides</a:t>
            </a:r>
            <a:endParaRPr lang="en-US" dirty="0" smtClean="0">
              <a:solidFill>
                <a:schemeClr val="bg1"/>
              </a:solidFill>
            </a:endParaRPr>
          </a:p>
          <a:p>
            <a:pPr eaLnBrk="1" hangingPunct="1"/>
            <a:r>
              <a:rPr lang="en-US" dirty="0" smtClean="0">
                <a:solidFill>
                  <a:schemeClr val="bg1"/>
                </a:solidFill>
              </a:rPr>
              <a:t>Digoxin</a:t>
            </a:r>
          </a:p>
          <a:p>
            <a:pPr eaLnBrk="1" hangingPunct="1"/>
            <a:r>
              <a:rPr lang="en-US" dirty="0" smtClean="0">
                <a:solidFill>
                  <a:schemeClr val="bg1"/>
                </a:solidFill>
              </a:rPr>
              <a:t>Lithium</a:t>
            </a:r>
          </a:p>
          <a:p>
            <a:pPr eaLnBrk="1" hangingPunct="1"/>
            <a:endParaRPr lang="en-US" sz="1000" dirty="0" smtClean="0">
              <a:solidFill>
                <a:schemeClr val="bg1"/>
              </a:solidFill>
            </a:endParaRPr>
          </a:p>
          <a:p>
            <a:pPr eaLnBrk="1" hangingPunct="1">
              <a:buFont typeface="Wingdings" pitchFamily="2" charset="2"/>
              <a:buChar char="v"/>
            </a:pPr>
            <a:r>
              <a:rPr lang="en-US" dirty="0" smtClean="0">
                <a:solidFill>
                  <a:schemeClr val="tx1">
                    <a:lumMod val="25000"/>
                    <a:lumOff val="75000"/>
                  </a:schemeClr>
                </a:solidFill>
              </a:rPr>
              <a:t>Sample taken at steady state</a:t>
            </a:r>
          </a:p>
          <a:p>
            <a:pPr eaLnBrk="1" hangingPunct="1"/>
            <a:endParaRPr lang="en-US" dirty="0" smtClean="0">
              <a:solidFill>
                <a:schemeClr val="bg1"/>
              </a:solidFill>
            </a:endParaRPr>
          </a:p>
          <a:p>
            <a:pPr eaLnBrk="1" hangingPunct="1"/>
            <a:endParaRPr lang="en-US" dirty="0" smtClean="0">
              <a:solidFill>
                <a:schemeClr val="bg1"/>
              </a:solidFill>
            </a:endParaRPr>
          </a:p>
          <a:p>
            <a:pPr eaLnBrk="1" hangingPunct="1">
              <a:buFont typeface="Wingdings 2" pitchFamily="18" charset="2"/>
              <a:buNone/>
            </a:pPr>
            <a:endParaRPr lang="en-US" dirty="0" smtClean="0">
              <a:solidFill>
                <a:schemeClr val="bg1"/>
              </a:solidFill>
            </a:endParaRPr>
          </a:p>
          <a:p>
            <a:pPr lvl="1" eaLnBrk="1" hangingPunct="1">
              <a:buFontTx/>
              <a:buNone/>
            </a:pPr>
            <a:endParaRPr lang="en-US" dirty="0" smtClean="0">
              <a:solidFill>
                <a:schemeClr val="bg1"/>
              </a:solidFill>
            </a:endParaRPr>
          </a:p>
          <a:p>
            <a:pPr lvl="1" eaLnBrk="1" hangingPunct="1">
              <a:buFont typeface="Wingdings" pitchFamily="2" charset="2"/>
              <a:buChar char="Ø"/>
            </a:pPr>
            <a:endParaRPr lang="en-US" dirty="0" smtClean="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2743200"/>
            <a:ext cx="8229600" cy="1828800"/>
          </a:xfrm>
        </p:spPr>
        <p:txBody>
          <a:bodyPr/>
          <a:lstStyle/>
          <a:p>
            <a:pPr algn="ctr">
              <a:buNone/>
            </a:pPr>
            <a:r>
              <a:rPr lang="en-US" sz="6000" dirty="0" smtClean="0">
                <a:solidFill>
                  <a:srgbClr val="002060"/>
                </a:solidFill>
              </a:rPr>
              <a:t>Thank you!</a:t>
            </a:r>
            <a:endParaRPr lang="en-US" sz="6000"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algn="l" eaLnBrk="1" fontAlgn="auto" hangingPunct="1">
              <a:spcAft>
                <a:spcPts val="0"/>
              </a:spcAft>
              <a:defRPr/>
            </a:pPr>
            <a:r>
              <a:rPr lang="en-US" dirty="0" smtClean="0">
                <a:solidFill>
                  <a:schemeClr val="tx2">
                    <a:tint val="100000"/>
                    <a:shade val="90000"/>
                    <a:satMod val="250000"/>
                    <a:alpha val="100000"/>
                  </a:schemeClr>
                </a:solidFill>
              </a:rPr>
              <a:t>Toxic Effect</a:t>
            </a:r>
            <a:endParaRPr lang="en-US" dirty="0">
              <a:solidFill>
                <a:schemeClr val="tx2">
                  <a:tint val="100000"/>
                  <a:shade val="90000"/>
                  <a:satMod val="250000"/>
                  <a:alpha val="100000"/>
                </a:schemeClr>
              </a:solidFill>
            </a:endParaRPr>
          </a:p>
        </p:txBody>
      </p:sp>
      <p:sp>
        <p:nvSpPr>
          <p:cNvPr id="13315" name="Content Placeholder 2"/>
          <p:cNvSpPr>
            <a:spLocks noGrp="1"/>
          </p:cNvSpPr>
          <p:nvPr>
            <p:ph idx="1"/>
          </p:nvPr>
        </p:nvSpPr>
        <p:spPr>
          <a:xfrm>
            <a:off x="1066800" y="1981200"/>
            <a:ext cx="7162800" cy="4191000"/>
          </a:xfrm>
        </p:spPr>
        <p:txBody>
          <a:bodyPr/>
          <a:lstStyle/>
          <a:p>
            <a:pPr indent="0" algn="just" eaLnBrk="1" hangingPunct="1">
              <a:buFont typeface="Wingdings 2" pitchFamily="18" charset="2"/>
              <a:buNone/>
              <a:defRPr/>
            </a:pPr>
            <a:r>
              <a:rPr lang="en-US" dirty="0" smtClean="0"/>
              <a:t>Change in the body which is either too extensive to be compatible with life or is irreversible causing long lasting or permanent damage</a:t>
            </a:r>
          </a:p>
          <a:p>
            <a:pPr algn="just" eaLnBrk="1" hangingPunct="1">
              <a:defRPr/>
            </a:pPr>
            <a:endParaRPr lang="en-US" dirty="0" smtClean="0"/>
          </a:p>
        </p:txBody>
      </p:sp>
      <p:pic>
        <p:nvPicPr>
          <p:cNvPr id="13316" name="Picture 4" descr="C:\Users\Dell\Pictures\imagesCAI5T2SW.jpg"/>
          <p:cNvPicPr>
            <a:picLocks noChangeAspect="1" noChangeArrowheads="1"/>
          </p:cNvPicPr>
          <p:nvPr/>
        </p:nvPicPr>
        <p:blipFill>
          <a:blip r:embed="rId3" cstate="print"/>
          <a:srcRect/>
          <a:stretch>
            <a:fillRect/>
          </a:stretch>
        </p:blipFill>
        <p:spPr bwMode="auto">
          <a:xfrm>
            <a:off x="6934200" y="228600"/>
            <a:ext cx="1752600" cy="17049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lstStyle/>
          <a:p>
            <a:pPr algn="l">
              <a:defRPr/>
            </a:pPr>
            <a:r>
              <a:rPr lang="en-US" dirty="0" smtClean="0">
                <a:solidFill>
                  <a:srgbClr val="002060"/>
                </a:solidFill>
              </a:rPr>
              <a:t>TYPES</a:t>
            </a:r>
            <a:endParaRPr lang="en-US" dirty="0">
              <a:solidFill>
                <a:srgbClr val="002060"/>
              </a:solidFill>
            </a:endParaRPr>
          </a:p>
        </p:txBody>
      </p:sp>
      <p:sp>
        <p:nvSpPr>
          <p:cNvPr id="14339" name="Content Placeholder 2"/>
          <p:cNvSpPr>
            <a:spLocks noGrp="1"/>
          </p:cNvSpPr>
          <p:nvPr>
            <p:ph idx="1"/>
          </p:nvPr>
        </p:nvSpPr>
        <p:spPr/>
        <p:txBody>
          <a:bodyPr/>
          <a:lstStyle/>
          <a:p>
            <a:r>
              <a:rPr lang="en-US" smtClean="0"/>
              <a:t>Acute</a:t>
            </a:r>
          </a:p>
          <a:p>
            <a:r>
              <a:rPr lang="en-US" smtClean="0"/>
              <a:t>Chronic</a:t>
            </a:r>
          </a:p>
          <a:p>
            <a:endParaRPr lang="en-US" smtClean="0"/>
          </a:p>
          <a:p>
            <a:r>
              <a:rPr lang="en-US" smtClean="0"/>
              <a:t>Absolute</a:t>
            </a:r>
          </a:p>
          <a:p>
            <a:r>
              <a:rPr lang="en-US" smtClean="0"/>
              <a:t>Relative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4864" indent="0" algn="l" eaLnBrk="1" fontAlgn="auto" hangingPunct="1">
              <a:spcAft>
                <a:spcPts val="0"/>
              </a:spcAft>
              <a:defRPr/>
            </a:pPr>
            <a:r>
              <a:rPr lang="en-US" dirty="0" smtClean="0">
                <a:solidFill>
                  <a:schemeClr val="tx2">
                    <a:tint val="100000"/>
                    <a:shade val="90000"/>
                    <a:satMod val="250000"/>
                    <a:alpha val="100000"/>
                  </a:schemeClr>
                </a:solidFill>
              </a:rPr>
              <a:t>REASONS OF DRUG TOXICITY</a:t>
            </a:r>
            <a:endParaRPr lang="en-US" dirty="0">
              <a:solidFill>
                <a:schemeClr val="tx2">
                  <a:tint val="100000"/>
                  <a:shade val="90000"/>
                  <a:satMod val="250000"/>
                  <a:alpha val="100000"/>
                </a:schemeClr>
              </a:solidFill>
            </a:endParaRPr>
          </a:p>
        </p:txBody>
      </p:sp>
      <p:sp>
        <p:nvSpPr>
          <p:cNvPr id="15363" name="Content Placeholder 2"/>
          <p:cNvSpPr>
            <a:spLocks noGrp="1"/>
          </p:cNvSpPr>
          <p:nvPr>
            <p:ph idx="1"/>
          </p:nvPr>
        </p:nvSpPr>
        <p:spPr/>
        <p:txBody>
          <a:bodyPr/>
          <a:lstStyle/>
          <a:p>
            <a:pPr eaLnBrk="1" hangingPunct="1">
              <a:lnSpc>
                <a:spcPct val="200000"/>
              </a:lnSpc>
            </a:pPr>
            <a:r>
              <a:rPr lang="en-US" smtClean="0"/>
              <a:t>Over dosage</a:t>
            </a:r>
          </a:p>
          <a:p>
            <a:pPr eaLnBrk="1" hangingPunct="1">
              <a:lnSpc>
                <a:spcPct val="200000"/>
              </a:lnSpc>
            </a:pPr>
            <a:r>
              <a:rPr lang="en-US" smtClean="0"/>
              <a:t>Improper storage</a:t>
            </a:r>
          </a:p>
          <a:p>
            <a:pPr eaLnBrk="1" hangingPunct="1">
              <a:lnSpc>
                <a:spcPct val="200000"/>
              </a:lnSpc>
            </a:pPr>
            <a:r>
              <a:rPr lang="en-US" smtClean="0"/>
              <a:t>Precipitation or aggravation of infections</a:t>
            </a:r>
          </a:p>
          <a:p>
            <a:pPr eaLnBrk="1" hangingPunct="1">
              <a:lnSpc>
                <a:spcPct val="200000"/>
              </a:lnSpc>
            </a:pPr>
            <a:r>
              <a:rPr lang="en-US" smtClean="0"/>
              <a:t>Drug interactions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algn="l" eaLnBrk="1" fontAlgn="auto" hangingPunct="1">
              <a:spcAft>
                <a:spcPts val="0"/>
              </a:spcAft>
              <a:defRPr/>
            </a:pPr>
            <a:r>
              <a:rPr lang="en-US" dirty="0" smtClean="0">
                <a:solidFill>
                  <a:schemeClr val="tx2">
                    <a:tint val="100000"/>
                    <a:shade val="90000"/>
                    <a:satMod val="250000"/>
                    <a:alpha val="100000"/>
                  </a:schemeClr>
                </a:solidFill>
              </a:rPr>
              <a:t>Dose-Dependent Reactions</a:t>
            </a:r>
            <a:endParaRPr lang="en-US" dirty="0">
              <a:solidFill>
                <a:schemeClr val="tx2">
                  <a:tint val="100000"/>
                  <a:shade val="90000"/>
                  <a:satMod val="250000"/>
                  <a:alpha val="100000"/>
                </a:schemeClr>
              </a:solidFill>
            </a:endParaRPr>
          </a:p>
        </p:txBody>
      </p:sp>
      <p:sp>
        <p:nvSpPr>
          <p:cNvPr id="16387" name="Content Placeholder 2"/>
          <p:cNvSpPr>
            <a:spLocks noGrp="1"/>
          </p:cNvSpPr>
          <p:nvPr>
            <p:ph idx="1"/>
          </p:nvPr>
        </p:nvSpPr>
        <p:spPr/>
        <p:txBody>
          <a:bodyPr/>
          <a:lstStyle/>
          <a:p>
            <a:pPr algn="just" eaLnBrk="1" hangingPunct="1"/>
            <a:r>
              <a:rPr lang="en-US" smtClean="0"/>
              <a:t>Pharmacological, pathological, or genotoxic. </a:t>
            </a:r>
          </a:p>
          <a:p>
            <a:pPr algn="just" eaLnBrk="1" hangingPunct="1"/>
            <a:r>
              <a:rPr lang="en-US" smtClean="0"/>
              <a:t>Incidence and seriousness of the toxicity is proportionately related to the concentration of the drug in the body and to the duration of the exposure.</a:t>
            </a:r>
          </a:p>
          <a:p>
            <a:pPr algn="just" eaLnBrk="1" hangingPunct="1"/>
            <a:r>
              <a:rPr lang="en-US" smtClean="0"/>
              <a:t>Drug overdose provides a dramatic example of dose-dependent toxicities.</a:t>
            </a:r>
          </a:p>
          <a:p>
            <a:pPr algn="just" eaLnBrk="1" hangingPunct="1">
              <a:buFont typeface="Wingdings 2" pitchFamily="18" charset="2"/>
              <a:buNone/>
            </a:pPr>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algn="l" eaLnBrk="1" fontAlgn="auto" hangingPunct="1">
              <a:spcAft>
                <a:spcPts val="0"/>
              </a:spcAft>
              <a:defRPr/>
            </a:pPr>
            <a:r>
              <a:rPr lang="en-US" dirty="0" smtClean="0">
                <a:solidFill>
                  <a:schemeClr val="tx2">
                    <a:tint val="100000"/>
                    <a:shade val="90000"/>
                    <a:satMod val="250000"/>
                    <a:alpha val="100000"/>
                  </a:schemeClr>
                </a:solidFill>
              </a:rPr>
              <a:t>Pharmacological Toxicity</a:t>
            </a:r>
            <a:endParaRPr lang="en-US" dirty="0">
              <a:solidFill>
                <a:schemeClr val="tx2">
                  <a:tint val="100000"/>
                  <a:shade val="90000"/>
                  <a:satMod val="250000"/>
                  <a:alpha val="100000"/>
                </a:schemeClr>
              </a:solidFill>
            </a:endParaRPr>
          </a:p>
        </p:txBody>
      </p:sp>
      <p:sp>
        <p:nvSpPr>
          <p:cNvPr id="17411" name="Content Placeholder 2"/>
          <p:cNvSpPr>
            <a:spLocks noGrp="1"/>
          </p:cNvSpPr>
          <p:nvPr>
            <p:ph idx="1"/>
          </p:nvPr>
        </p:nvSpPr>
        <p:spPr>
          <a:xfrm>
            <a:off x="228600" y="1524000"/>
            <a:ext cx="8915400" cy="4648200"/>
          </a:xfrm>
        </p:spPr>
        <p:txBody>
          <a:bodyPr/>
          <a:lstStyle/>
          <a:p>
            <a:pPr eaLnBrk="1" hangingPunct="1"/>
            <a:r>
              <a:rPr lang="en-US" dirty="0" smtClean="0"/>
              <a:t>CNS depression (barbiturates)</a:t>
            </a:r>
          </a:p>
          <a:p>
            <a:pPr eaLnBrk="1" hangingPunct="1">
              <a:buFont typeface="Wingdings 2" pitchFamily="18" charset="2"/>
              <a:buNone/>
            </a:pPr>
            <a:r>
              <a:rPr lang="en-US" dirty="0" smtClean="0"/>
              <a:t>   </a:t>
            </a:r>
            <a:r>
              <a:rPr lang="en-US" sz="2800" dirty="0" smtClean="0"/>
              <a:t>Anxiety         Sedation         Somnolence           Coma</a:t>
            </a:r>
            <a:endParaRPr lang="en-US" sz="2800" dirty="0" smtClean="0"/>
          </a:p>
          <a:p>
            <a:pPr eaLnBrk="1" hangingPunct="1"/>
            <a:r>
              <a:rPr lang="en-US" dirty="0" smtClean="0"/>
              <a:t>Hypotension produced by nifedipine</a:t>
            </a:r>
          </a:p>
          <a:p>
            <a:pPr eaLnBrk="1" hangingPunct="1"/>
            <a:r>
              <a:rPr lang="en-US" dirty="0" err="1" smtClean="0"/>
              <a:t>Tardive</a:t>
            </a:r>
            <a:r>
              <a:rPr lang="en-US" dirty="0" smtClean="0"/>
              <a:t> </a:t>
            </a:r>
            <a:r>
              <a:rPr lang="en-US" dirty="0" err="1" smtClean="0"/>
              <a:t>dyskinesia</a:t>
            </a:r>
            <a:r>
              <a:rPr lang="en-US" dirty="0" smtClean="0"/>
              <a:t> (antipsychotics) </a:t>
            </a:r>
            <a:r>
              <a:rPr lang="en-US" dirty="0" smtClean="0"/>
              <a:t>-dependent </a:t>
            </a:r>
            <a:r>
              <a:rPr lang="en-US" dirty="0" smtClean="0"/>
              <a:t>upon duration of exposure. </a:t>
            </a:r>
          </a:p>
          <a:p>
            <a:pPr eaLnBrk="1" hangingPunct="1"/>
            <a:r>
              <a:rPr lang="en-US" dirty="0" smtClean="0"/>
              <a:t>Can also occur when the correct dose is given: </a:t>
            </a:r>
          </a:p>
          <a:p>
            <a:pPr lvl="1" eaLnBrk="1" hangingPunct="1">
              <a:spcBef>
                <a:spcPct val="0"/>
              </a:spcBef>
              <a:buFont typeface="Wingdings" pitchFamily="2" charset="2"/>
              <a:buChar char="Ø"/>
            </a:pPr>
            <a:r>
              <a:rPr lang="en-US" sz="2800" dirty="0" err="1" smtClean="0"/>
              <a:t>Phototoxicity</a:t>
            </a:r>
            <a:r>
              <a:rPr lang="en-US" sz="2800" dirty="0" smtClean="0"/>
              <a:t> associated with exposure to sunlight in patients treated with </a:t>
            </a:r>
            <a:r>
              <a:rPr lang="en-US" sz="2800" dirty="0" err="1" smtClean="0"/>
              <a:t>tetracyclines</a:t>
            </a:r>
            <a:r>
              <a:rPr lang="en-US" sz="2800" dirty="0" smtClean="0"/>
              <a:t>, sulfonamides, chlorpromazine, and </a:t>
            </a:r>
            <a:r>
              <a:rPr lang="en-US" sz="2800" dirty="0" err="1" smtClean="0"/>
              <a:t>nalidixic</a:t>
            </a:r>
            <a:r>
              <a:rPr lang="en-US" sz="2800" dirty="0" smtClean="0"/>
              <a:t> acid.</a:t>
            </a:r>
          </a:p>
          <a:p>
            <a:pPr eaLnBrk="1" hangingPunct="1"/>
            <a:endParaRPr lang="en-US" sz="2800" dirty="0" smtClean="0"/>
          </a:p>
        </p:txBody>
      </p:sp>
      <p:sp>
        <p:nvSpPr>
          <p:cNvPr id="4" name="Right Arrow 3"/>
          <p:cNvSpPr/>
          <p:nvPr/>
        </p:nvSpPr>
        <p:spPr>
          <a:xfrm>
            <a:off x="1905000" y="2286000"/>
            <a:ext cx="685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ight Arrow 4"/>
          <p:cNvSpPr/>
          <p:nvPr/>
        </p:nvSpPr>
        <p:spPr>
          <a:xfrm>
            <a:off x="4191000" y="2286000"/>
            <a:ext cx="685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Arrow 5"/>
          <p:cNvSpPr/>
          <p:nvPr/>
        </p:nvSpPr>
        <p:spPr>
          <a:xfrm>
            <a:off x="7086600" y="2286000"/>
            <a:ext cx="685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algn="l" eaLnBrk="1" fontAlgn="auto" hangingPunct="1">
              <a:spcAft>
                <a:spcPts val="0"/>
              </a:spcAft>
              <a:defRPr/>
            </a:pPr>
            <a:r>
              <a:rPr lang="en-US" dirty="0" smtClean="0">
                <a:solidFill>
                  <a:schemeClr val="tx2">
                    <a:tint val="100000"/>
                    <a:shade val="90000"/>
                    <a:satMod val="250000"/>
                    <a:alpha val="100000"/>
                  </a:schemeClr>
                </a:solidFill>
              </a:rPr>
              <a:t>Pathological Toxicity</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381000" y="1646238"/>
            <a:ext cx="8458200" cy="4525962"/>
          </a:xfrm>
        </p:spPr>
        <p:txBody>
          <a:bodyPr>
            <a:normAutofit fontScale="85000" lnSpcReduction="20000"/>
          </a:bodyPr>
          <a:lstStyle/>
          <a:p>
            <a:pPr algn="ctr" eaLnBrk="1" fontAlgn="auto" hangingPunct="1">
              <a:spcBef>
                <a:spcPts val="0"/>
              </a:spcBef>
              <a:spcAft>
                <a:spcPts val="0"/>
              </a:spcAft>
              <a:buFont typeface="Wingdings 2" pitchFamily="18" charset="2"/>
              <a:buNone/>
              <a:defRPr/>
            </a:pPr>
            <a:r>
              <a:rPr lang="en-US" dirty="0" smtClean="0"/>
              <a:t>Acetaminophen        </a:t>
            </a:r>
          </a:p>
          <a:p>
            <a:pPr eaLnBrk="1" fontAlgn="auto" hangingPunct="1">
              <a:spcBef>
                <a:spcPts val="0"/>
              </a:spcBef>
              <a:spcAft>
                <a:spcPts val="0"/>
              </a:spcAft>
              <a:buFont typeface="Wingdings 2" pitchFamily="18" charset="2"/>
              <a:buNone/>
              <a:defRPr/>
            </a:pPr>
            <a:r>
              <a:rPr lang="en-US" dirty="0" smtClean="0"/>
              <a:t>                                                      </a:t>
            </a:r>
          </a:p>
          <a:p>
            <a:pPr eaLnBrk="1" fontAlgn="auto" hangingPunct="1">
              <a:spcBef>
                <a:spcPts val="0"/>
              </a:spcBef>
              <a:spcAft>
                <a:spcPts val="0"/>
              </a:spcAft>
              <a:buFont typeface="Wingdings 2" pitchFamily="18" charset="2"/>
              <a:buNone/>
              <a:defRPr/>
            </a:pPr>
            <a:r>
              <a:rPr lang="en-US" dirty="0" smtClean="0"/>
              <a:t>                                                                CYP</a:t>
            </a:r>
          </a:p>
          <a:p>
            <a:pPr eaLnBrk="1" fontAlgn="auto" hangingPunct="1">
              <a:spcBef>
                <a:spcPts val="0"/>
              </a:spcBef>
              <a:spcAft>
                <a:spcPts val="0"/>
              </a:spcAft>
              <a:buFont typeface="Wingdings 2" pitchFamily="18" charset="2"/>
              <a:buNone/>
              <a:defRPr/>
            </a:pPr>
            <a:endParaRPr lang="en-US" dirty="0" smtClean="0"/>
          </a:p>
          <a:p>
            <a:pPr algn="ctr" eaLnBrk="1" fontAlgn="auto" hangingPunct="1">
              <a:spcBef>
                <a:spcPts val="0"/>
              </a:spcBef>
              <a:spcAft>
                <a:spcPts val="0"/>
              </a:spcAft>
              <a:buFont typeface="Wingdings 2" pitchFamily="18" charset="2"/>
              <a:buNone/>
              <a:defRPr/>
            </a:pPr>
            <a:r>
              <a:rPr lang="en-US" dirty="0" smtClean="0"/>
              <a:t>nontoxic glucuronide + sulfate conjugates </a:t>
            </a:r>
          </a:p>
          <a:p>
            <a:pPr algn="ctr" eaLnBrk="1" fontAlgn="auto" hangingPunct="1">
              <a:spcBef>
                <a:spcPts val="0"/>
              </a:spcBef>
              <a:spcAft>
                <a:spcPts val="0"/>
              </a:spcAft>
              <a:buFont typeface="Wingdings 2" pitchFamily="18" charset="2"/>
              <a:buNone/>
              <a:defRPr/>
            </a:pPr>
            <a:r>
              <a:rPr lang="en-US" dirty="0" smtClean="0"/>
              <a:t>&amp;</a:t>
            </a:r>
          </a:p>
          <a:p>
            <a:pPr algn="ctr" eaLnBrk="1" fontAlgn="auto" hangingPunct="1">
              <a:spcBef>
                <a:spcPts val="0"/>
              </a:spcBef>
              <a:spcAft>
                <a:spcPts val="0"/>
              </a:spcAft>
              <a:buFont typeface="Wingdings 2" pitchFamily="18" charset="2"/>
              <a:buNone/>
              <a:defRPr/>
            </a:pPr>
            <a:r>
              <a:rPr lang="en-US" dirty="0" smtClean="0"/>
              <a:t>highly reactive metabolite </a:t>
            </a:r>
            <a:r>
              <a:rPr lang="en-US" i="1" dirty="0" smtClean="0"/>
              <a:t>N</a:t>
            </a:r>
            <a:r>
              <a:rPr lang="en-US" dirty="0" smtClean="0"/>
              <a:t>-acetyl-</a:t>
            </a:r>
            <a:r>
              <a:rPr lang="en-US" i="1" dirty="0" smtClean="0"/>
              <a:t>p</a:t>
            </a:r>
            <a:r>
              <a:rPr lang="en-US" dirty="0" smtClean="0"/>
              <a:t>-</a:t>
            </a:r>
            <a:r>
              <a:rPr lang="en-US" dirty="0" err="1" smtClean="0"/>
              <a:t>benzoquinoneimine</a:t>
            </a:r>
            <a:r>
              <a:rPr lang="en-US" dirty="0" smtClean="0"/>
              <a:t> (NAPQI) </a:t>
            </a:r>
          </a:p>
          <a:p>
            <a:pPr algn="ctr" eaLnBrk="1" fontAlgn="auto" hangingPunct="1">
              <a:spcBef>
                <a:spcPts val="0"/>
              </a:spcBef>
              <a:spcAft>
                <a:spcPts val="0"/>
              </a:spcAft>
              <a:buFont typeface="Wingdings 2" pitchFamily="18" charset="2"/>
              <a:buNone/>
              <a:defRPr/>
            </a:pPr>
            <a:endParaRPr lang="en-US" dirty="0" smtClean="0"/>
          </a:p>
          <a:p>
            <a:pPr algn="just" eaLnBrk="1" fontAlgn="auto" hangingPunct="1">
              <a:spcBef>
                <a:spcPts val="0"/>
              </a:spcBef>
              <a:spcAft>
                <a:spcPts val="0"/>
              </a:spcAft>
              <a:buFont typeface="Wingdings" pitchFamily="2" charset="2"/>
              <a:buChar char="Ø"/>
              <a:defRPr/>
            </a:pPr>
            <a:r>
              <a:rPr lang="en-US" dirty="0" smtClean="0"/>
              <a:t>At therapeutic dosing, NAPQI binds to nucleophilic glutathione; but, in overdose, glutathione depletion may lead to the pathological finding of hepatic necrosis</a:t>
            </a:r>
          </a:p>
          <a:p>
            <a:pPr eaLnBrk="1" fontAlgn="auto" hangingPunct="1">
              <a:spcBef>
                <a:spcPts val="0"/>
              </a:spcBef>
              <a:spcAft>
                <a:spcPts val="0"/>
              </a:spcAft>
              <a:buFont typeface="Wingdings 2"/>
              <a:buChar char=""/>
              <a:defRPr/>
            </a:pPr>
            <a:endParaRPr lang="en-US" dirty="0"/>
          </a:p>
        </p:txBody>
      </p:sp>
      <p:sp>
        <p:nvSpPr>
          <p:cNvPr id="4" name="Down Arrow 3"/>
          <p:cNvSpPr/>
          <p:nvPr/>
        </p:nvSpPr>
        <p:spPr>
          <a:xfrm>
            <a:off x="4495800" y="1981200"/>
            <a:ext cx="152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Custom 12">
      <a:dk1>
        <a:sysClr val="windowText" lastClr="000000"/>
      </a:dk1>
      <a:lt1>
        <a:srgbClr val="333300"/>
      </a:lt1>
      <a:dk2>
        <a:srgbClr val="FFC000"/>
      </a:dk2>
      <a:lt2>
        <a:srgbClr val="000000"/>
      </a:lt2>
      <a:accent1>
        <a:srgbClr val="C0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TotalTime>
  <Words>1178</Words>
  <Application>Microsoft Office PowerPoint</Application>
  <PresentationFormat>On-screen Show (4:3)</PresentationFormat>
  <Paragraphs>189</Paragraphs>
  <Slides>33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Rockwell</vt:lpstr>
      <vt:lpstr>Wingdings 2</vt:lpstr>
      <vt:lpstr>Calibri</vt:lpstr>
      <vt:lpstr>Kunstler Script</vt:lpstr>
      <vt:lpstr>Wingdings</vt:lpstr>
      <vt:lpstr>Foundry</vt:lpstr>
      <vt:lpstr>DRUG TOXICITY</vt:lpstr>
      <vt:lpstr>LEARNING OBJECTIVES</vt:lpstr>
      <vt:lpstr>Slide 3</vt:lpstr>
      <vt:lpstr>Toxic Effect</vt:lpstr>
      <vt:lpstr>TYPES</vt:lpstr>
      <vt:lpstr>REASONS OF DRUG TOXICITY</vt:lpstr>
      <vt:lpstr>Dose-Dependent Reactions</vt:lpstr>
      <vt:lpstr>Pharmacological Toxicity</vt:lpstr>
      <vt:lpstr>Pathological Toxicity</vt:lpstr>
      <vt:lpstr>Genotoxic Effects</vt:lpstr>
      <vt:lpstr>Slide 11</vt:lpstr>
      <vt:lpstr>DRUG TOXICITY IN VARIOUS ORGAN SYSTEMS</vt:lpstr>
      <vt:lpstr>LIVER</vt:lpstr>
      <vt:lpstr>KIDNEY</vt:lpstr>
      <vt:lpstr>HEMATOPOIETIC SYSTEM</vt:lpstr>
      <vt:lpstr>SKIN &amp; APPENDEGES</vt:lpstr>
      <vt:lpstr>Slide 17</vt:lpstr>
      <vt:lpstr>Slide 18</vt:lpstr>
      <vt:lpstr>Slide 19</vt:lpstr>
      <vt:lpstr>Slide 20</vt:lpstr>
      <vt:lpstr>Slide 21</vt:lpstr>
      <vt:lpstr>Phototoxic reaction</vt:lpstr>
      <vt:lpstr>Drug induced vasculitis</vt:lpstr>
      <vt:lpstr>GASTROINTESTINAL TRACT</vt:lpstr>
      <vt:lpstr>NERVOUS SYSTEM</vt:lpstr>
      <vt:lpstr>CARDIOVASCULAR SYSTEM</vt:lpstr>
      <vt:lpstr>LUNGS</vt:lpstr>
      <vt:lpstr>EYES</vt:lpstr>
      <vt:lpstr>TERATOGENICITY</vt:lpstr>
      <vt:lpstr>TOXIDROMES</vt:lpstr>
      <vt:lpstr>PHARMACOVIGILANCE</vt:lpstr>
      <vt:lpstr>Therapeutic drug monitoring</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TOXICITY</dc:title>
  <dc:creator>User</dc:creator>
  <cp:lastModifiedBy>Dell</cp:lastModifiedBy>
  <cp:revision>45</cp:revision>
  <dcterms:created xsi:type="dcterms:W3CDTF">2012-05-07T14:26:34Z</dcterms:created>
  <dcterms:modified xsi:type="dcterms:W3CDTF">2013-02-01T05:37:17Z</dcterms:modified>
</cp:coreProperties>
</file>