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handoutMasterIdLst>
    <p:handoutMasterId r:id="rId35"/>
  </p:handoutMasterIdLst>
  <p:sldIdLst>
    <p:sldId id="292" r:id="rId2"/>
    <p:sldId id="297" r:id="rId3"/>
    <p:sldId id="269" r:id="rId4"/>
    <p:sldId id="298" r:id="rId5"/>
    <p:sldId id="282" r:id="rId6"/>
    <p:sldId id="283" r:id="rId7"/>
    <p:sldId id="299" r:id="rId8"/>
    <p:sldId id="291" r:id="rId9"/>
    <p:sldId id="296" r:id="rId10"/>
    <p:sldId id="270" r:id="rId11"/>
    <p:sldId id="284" r:id="rId12"/>
    <p:sldId id="285" r:id="rId13"/>
    <p:sldId id="271" r:id="rId14"/>
    <p:sldId id="265" r:id="rId15"/>
    <p:sldId id="267" r:id="rId16"/>
    <p:sldId id="261" r:id="rId17"/>
    <p:sldId id="257" r:id="rId18"/>
    <p:sldId id="286" r:id="rId19"/>
    <p:sldId id="272" r:id="rId20"/>
    <p:sldId id="259" r:id="rId21"/>
    <p:sldId id="276" r:id="rId22"/>
    <p:sldId id="300" r:id="rId23"/>
    <p:sldId id="277" r:id="rId24"/>
    <p:sldId id="301" r:id="rId25"/>
    <p:sldId id="278" r:id="rId26"/>
    <p:sldId id="279" r:id="rId27"/>
    <p:sldId id="280" r:id="rId28"/>
    <p:sldId id="281" r:id="rId29"/>
    <p:sldId id="262" r:id="rId30"/>
    <p:sldId id="263" r:id="rId31"/>
    <p:sldId id="264" r:id="rId32"/>
    <p:sldId id="273" r:id="rId33"/>
  </p:sldIdLst>
  <p:sldSz cx="9144000" cy="640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669900"/>
    <a:srgbClr val="FF0000"/>
    <a:srgbClr val="CCFF33"/>
    <a:srgbClr val="0000FF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90" y="-366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2F71B6-AD4C-4DFF-9B48-D49D3493C90E}" type="datetimeFigureOut">
              <a:rPr lang="en-GB"/>
              <a:pPr/>
              <a:t>28/05/2013</a:t>
            </a:fld>
            <a:endParaRPr lang="en-GB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A81D6-F256-459B-9C2A-9A8973C8D4B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A3C5E-A00C-4EDF-A41C-2C647C721761}" type="datetimeFigureOut">
              <a:rPr lang="en-GB"/>
              <a:pPr/>
              <a:t>28/05/2013</a:t>
            </a:fld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685800"/>
            <a:ext cx="48958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298CE7-69B7-4250-9EDB-092B8F7AFF5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0825" cy="6392863"/>
            <a:chOff x="0" y="0"/>
            <a:chExt cx="5758" cy="4315"/>
          </a:xfrm>
        </p:grpSpPr>
        <p:grpSp>
          <p:nvGrpSpPr>
            <p:cNvPr id="3584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20838"/>
            <a:ext cx="7772400" cy="179228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27438"/>
            <a:ext cx="6400800" cy="1635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5832475"/>
            <a:ext cx="2133600" cy="444500"/>
          </a:xfrm>
        </p:spPr>
        <p:txBody>
          <a:bodyPr/>
          <a:lstStyle>
            <a:lvl1pPr>
              <a:defRPr/>
            </a:lvl1pPr>
          </a:lstStyle>
          <a:p>
            <a:fld id="{C8039498-03EF-48B8-812C-E24AA593CA5F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834063"/>
            <a:ext cx="2895600" cy="4445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837238"/>
            <a:ext cx="2133600" cy="444500"/>
          </a:xfrm>
        </p:spPr>
        <p:txBody>
          <a:bodyPr/>
          <a:lstStyle>
            <a:lvl1pPr>
              <a:defRPr/>
            </a:lvl1pPr>
          </a:lstStyle>
          <a:p>
            <a:fld id="{31BEE954-6B46-4EA2-8613-B3943831CF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040A2-38D4-4EBE-B739-DD3C7C148FE8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EDF88-A1AA-4A0E-A735-8773E78B8F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88"/>
            <a:ext cx="2057400" cy="5462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88"/>
            <a:ext cx="6019800" cy="5462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115DC-1A0F-4D2C-8633-2B9A91F7B379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6C3100-73F7-43C6-A468-8F191C8A692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3DC5F-F1E3-46CD-BE4E-F771B826A084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173C1-9D61-4EB3-AEB9-DF1F71BF627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213"/>
            <a:ext cx="7772400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3038"/>
            <a:ext cx="777240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66622-E3C6-4CC7-9066-ED6D09FA9642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0ABF24-ECE0-4194-A468-258C3CC7D52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90BC7-39B2-4CA1-97E3-68129502A31F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65E3AF-539F-4874-95DD-9FF8B351ED9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4040188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0413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3513"/>
            <a:ext cx="4041775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30413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9DBD7-6CAA-48E8-888F-055715D12BF6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40B7B0-86F3-489E-B6B6-F568D9D1A7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AFD-430B-4119-A44D-9F319F48DB22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D8CE9-18F4-4ED6-AE07-B98EF263BF9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0B476-6B70-471B-850F-554501E2789F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400D01-3A7A-4E2A-9E44-2600B5E989A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3008313" cy="10842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5588"/>
            <a:ext cx="5111750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39850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37DD5-0952-4A8D-8F8E-F12A22BC0AAD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FC383-1369-4BAD-9818-0549DD6653B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79925"/>
            <a:ext cx="5486400" cy="530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500"/>
            <a:ext cx="5486400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0150"/>
            <a:ext cx="5486400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4DCA1-8BE1-4F70-994C-387167F210FA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AAFA9F-75E8-444F-9E83-339B60C309A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834063"/>
            <a:ext cx="213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DA716349-45C6-4362-8CD3-7FB2AE1916DE}" type="datetime1">
              <a:rPr lang="en-US"/>
              <a:pPr/>
              <a:t>5/28/2013</a:t>
            </a:fld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32475"/>
            <a:ext cx="213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EF6F60-9DC3-4FFC-A622-DF867A794787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0" y="0"/>
            <a:ext cx="9140825" cy="6392863"/>
            <a:chOff x="0" y="0"/>
            <a:chExt cx="5758" cy="4315"/>
          </a:xfrm>
        </p:grpSpPr>
        <p:grpSp>
          <p:nvGrpSpPr>
            <p:cNvPr id="3482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8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55588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32475"/>
            <a:ext cx="2895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EE1E9-8AC4-4974-82FC-75FB1F44614E}" type="slidenum">
              <a:rPr lang="en-GB"/>
              <a:pPr/>
              <a:t>1</a:t>
            </a:fld>
            <a:endParaRPr lang="en-GB"/>
          </a:p>
        </p:txBody>
      </p:sp>
      <p:pic>
        <p:nvPicPr>
          <p:cNvPr id="94213" name="Picture 5" descr="he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94214" name="WordArt 6"/>
          <p:cNvSpPr>
            <a:spLocks noChangeArrowheads="1" noChangeShapeType="1" noTextEdit="1"/>
          </p:cNvSpPr>
          <p:nvPr/>
        </p:nvSpPr>
        <p:spPr bwMode="auto">
          <a:xfrm>
            <a:off x="1371600" y="2324100"/>
            <a:ext cx="6629400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Heart Failure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DF4E8-97EF-4C52-9F72-4E20F43A426B}" type="slidenum">
              <a:rPr lang="en-GB"/>
              <a:pPr/>
              <a:t>10</a:t>
            </a:fld>
            <a:endParaRPr lang="en-GB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763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89000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Myocardial Hypertrophy</a:t>
            </a:r>
            <a:r>
              <a:rPr lang="en-US" sz="2000"/>
              <a:t> starts to compensate the circulatory failure. (but it can lead to ischemic changes, impaired diastolic filling,&amp; alterations in ventricular geometery)………………</a:t>
            </a:r>
            <a:r>
              <a:rPr lang="en-US" sz="3200" i="1">
                <a:solidFill>
                  <a:srgbClr val="FFFF00"/>
                </a:solidFill>
                <a:latin typeface="Monotype Corsiva" pitchFamily="66" charset="0"/>
              </a:rPr>
              <a:t>ventricular dilatation</a:t>
            </a:r>
            <a:r>
              <a:rPr lang="en-US" sz="3200"/>
              <a:t>.</a:t>
            </a:r>
            <a:r>
              <a:rPr lang="en-US" sz="2000"/>
              <a:t> </a:t>
            </a:r>
          </a:p>
          <a:p>
            <a:pPr defTabSz="889000">
              <a:spcBef>
                <a:spcPct val="50000"/>
              </a:spcBef>
            </a:pPr>
            <a:endParaRPr lang="en-US" sz="2000"/>
          </a:p>
          <a:p>
            <a:pPr defTabSz="889000"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</a:endParaRPr>
          </a:p>
          <a:p>
            <a:pPr defTabSz="889000"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</a:endParaRPr>
          </a:p>
          <a:p>
            <a:pPr defTabSz="889000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Remodeling occurs</a:t>
            </a:r>
            <a:r>
              <a:rPr lang="en-US" sz="2000"/>
              <a:t>………..dilation of vent……….(proliferation of connective tissue cells + abnormal myocardial cells (fetal myocytes) </a:t>
            </a:r>
          </a:p>
          <a:p>
            <a:pPr defTabSz="889000">
              <a:spcBef>
                <a:spcPct val="50000"/>
              </a:spcBef>
            </a:pPr>
            <a:endParaRPr lang="en-US" sz="2000"/>
          </a:p>
          <a:p>
            <a:pPr defTabSz="889000"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</a:endParaRPr>
          </a:p>
          <a:p>
            <a:pPr defTabSz="889000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Apoptosis occurs</a:t>
            </a:r>
            <a:r>
              <a:rPr lang="en-US" sz="2000"/>
              <a:t>………. More stress on remaining myocytes leading to death of the myocytes left behind.</a:t>
            </a:r>
            <a:endParaRPr lang="en-GB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889B19-AC35-460C-BCB3-52710F04E09F}" type="slidenum">
              <a:rPr lang="en-GB"/>
              <a:pPr/>
              <a:t>11</a:t>
            </a:fld>
            <a:endParaRPr lang="en-GB"/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582613"/>
          </a:xfrm>
        </p:spPr>
        <p:txBody>
          <a:bodyPr/>
          <a:lstStyle/>
          <a:p>
            <a:r>
              <a:rPr lang="en-US" sz="3200" u="sng"/>
              <a:t>Cardiac performance</a:t>
            </a:r>
            <a:endParaRPr lang="en-GB" sz="3200" u="sng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610600" cy="56388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Four primary factors</a:t>
            </a:r>
          </a:p>
          <a:p>
            <a:pPr lvl="1"/>
            <a:r>
              <a:rPr lang="en-US"/>
              <a:t>Preload</a:t>
            </a:r>
          </a:p>
          <a:p>
            <a:pPr lvl="1"/>
            <a:r>
              <a:rPr lang="en-US"/>
              <a:t>Afterload</a:t>
            </a:r>
          </a:p>
          <a:p>
            <a:pPr lvl="1"/>
            <a:r>
              <a:rPr lang="en-US"/>
              <a:t>Contractility</a:t>
            </a:r>
          </a:p>
          <a:p>
            <a:pPr lvl="1"/>
            <a:r>
              <a:rPr lang="en-US"/>
              <a:t>Heart rate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Preload</a:t>
            </a:r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sz="2400"/>
              <a:t>&lt; </a:t>
            </a:r>
            <a:r>
              <a:rPr lang="en-US" sz="2000"/>
              <a:t>15 mmHg filling pressure…..ok ( limit of Frank-Starling  Law)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&gt; 15 mmHg…………..plateau of performance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&gt; 20-25 mmHg ……pulmonary congestion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	</a:t>
            </a:r>
            <a:r>
              <a:rPr lang="en-US" sz="2800" i="1">
                <a:solidFill>
                  <a:srgbClr val="00FF00"/>
                </a:solidFill>
              </a:rPr>
              <a:t>( venodilators, salt restriction, diuretics can reduce preload)</a:t>
            </a:r>
            <a:endParaRPr lang="en-GB" sz="2800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4A257-D48D-4CF8-A420-D366BD1823CE}" type="slidenum">
              <a:rPr lang="en-GB"/>
              <a:pPr/>
              <a:t>12</a:t>
            </a:fld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AFTERLOAD</a:t>
            </a:r>
          </a:p>
          <a:p>
            <a:pPr lvl="1"/>
            <a:r>
              <a:rPr lang="en-US"/>
              <a:t>TPR……Increases due to reflex sympathetic activity &amp; activation of Renin-angiotensin activity. </a:t>
            </a:r>
            <a:r>
              <a:rPr lang="en-US" b="1" i="1">
                <a:solidFill>
                  <a:srgbClr val="FFFF00"/>
                </a:solidFill>
              </a:rPr>
              <a:t>Endothelin,</a:t>
            </a:r>
            <a:r>
              <a:rPr lang="en-US"/>
              <a:t> potent vasoconstrictor may also be involved.</a:t>
            </a:r>
          </a:p>
          <a:p>
            <a:pPr lvl="2"/>
            <a:r>
              <a:rPr lang="en-US" i="1">
                <a:solidFill>
                  <a:srgbClr val="00FF00"/>
                </a:solidFill>
              </a:rPr>
              <a:t>(Arteriolar dilators can reduce TPR)</a:t>
            </a:r>
          </a:p>
          <a:p>
            <a:endParaRPr lang="en-US" sz="2800" b="1" i="1">
              <a:solidFill>
                <a:srgbClr val="00FF00"/>
              </a:solidFill>
            </a:endParaRPr>
          </a:p>
          <a:p>
            <a:r>
              <a:rPr lang="en-US" sz="2800" b="1">
                <a:solidFill>
                  <a:srgbClr val="FFFF00"/>
                </a:solidFill>
              </a:rPr>
              <a:t>CONTRACTILITY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Dec In Muscle Shortening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Leading To Dec Rate Of Intraventricular Pressure Development</a:t>
            </a:r>
          </a:p>
          <a:p>
            <a:pPr lvl="2"/>
            <a:r>
              <a:rPr lang="en-US" sz="2000" i="1">
                <a:solidFill>
                  <a:srgbClr val="00FF00"/>
                </a:solidFill>
              </a:rPr>
              <a:t>(Inotrpic Drugs Can Improve)</a:t>
            </a:r>
          </a:p>
          <a:p>
            <a:endParaRPr lang="en-US" sz="2800" i="1">
              <a:solidFill>
                <a:srgbClr val="00FF00"/>
              </a:solidFill>
            </a:endParaRPr>
          </a:p>
          <a:p>
            <a:r>
              <a:rPr lang="en-US" sz="2800" b="1">
                <a:solidFill>
                  <a:srgbClr val="FFFF00"/>
                </a:solidFill>
              </a:rPr>
              <a:t>HEART RATE</a:t>
            </a:r>
          </a:p>
          <a:p>
            <a:pPr lvl="1"/>
            <a:r>
              <a:rPr lang="en-US" sz="2400" b="1">
                <a:solidFill>
                  <a:srgbClr val="FFFF00"/>
                </a:solidFill>
              </a:rPr>
              <a:t>Compensatory incr in the heart rate occur.</a:t>
            </a:r>
            <a:endParaRPr lang="en-GB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FB207-13CF-4157-B57C-B6C02B895253}" type="slidenum">
              <a:rPr lang="en-GB"/>
              <a:pPr/>
              <a:t>13</a:t>
            </a:fld>
            <a:endParaRPr lang="en-GB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8200" y="2039938"/>
            <a:ext cx="75438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Ø"/>
              <a:tabLst>
                <a:tab pos="1325563" algn="l"/>
              </a:tabLst>
            </a:pPr>
            <a:r>
              <a:rPr lang="en-US" sz="2800" b="1"/>
              <a:t> </a:t>
            </a:r>
            <a:r>
              <a:rPr lang="en-US" sz="280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Increased Sympathetic Activity.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  <a:tabLst>
                <a:tab pos="1325563" algn="l"/>
              </a:tabLst>
            </a:pPr>
            <a:r>
              <a:rPr lang="en-US" sz="280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 Fluid Retention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  <a:tabLst>
                <a:tab pos="1325563" algn="l"/>
              </a:tabLst>
            </a:pPr>
            <a:r>
              <a:rPr lang="en-US" sz="280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 Myocardial Hypertrophy</a:t>
            </a:r>
          </a:p>
          <a:p>
            <a:pPr>
              <a:tabLst>
                <a:tab pos="1325563" algn="l"/>
              </a:tabLst>
            </a:pPr>
            <a:endParaRPr lang="en-US" sz="3200" b="1"/>
          </a:p>
          <a:p>
            <a:pPr>
              <a:tabLst>
                <a:tab pos="1325563" algn="l"/>
              </a:tabLst>
            </a:pPr>
            <a:r>
              <a:rPr lang="en-US" sz="3200" b="1" u="sng">
                <a:solidFill>
                  <a:schemeClr val="hlink"/>
                </a:solidFill>
                <a:latin typeface="Garamond" pitchFamily="18" charset="0"/>
              </a:rPr>
              <a:t>NOTE:</a:t>
            </a:r>
          </a:p>
          <a:p>
            <a:pPr>
              <a:tabLst>
                <a:tab pos="1325563" algn="l"/>
              </a:tabLst>
            </a:pPr>
            <a:endParaRPr lang="en-US" sz="1000" b="1" u="sng">
              <a:latin typeface="Tahoma" pitchFamily="34" charset="0"/>
            </a:endParaRPr>
          </a:p>
          <a:p>
            <a:pPr algn="just">
              <a:tabLst>
                <a:tab pos="1325563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If The Mechanisms Listed Above Adequately Restore Cardiac Output, Then The Heart Failure Is Said To Be Compensated . If The Adaptive Mechanisms Fail To Maintain Cardiac Output, The Heart Failure Is  Termed Decompensated.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90625" y="280988"/>
            <a:ext cx="67198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u="sng">
                <a:solidFill>
                  <a:srgbClr val="FFFF00"/>
                </a:solidFill>
                <a:latin typeface="Garamond" pitchFamily="18" charset="0"/>
              </a:rPr>
              <a:t>SUMMARY</a:t>
            </a:r>
          </a:p>
          <a:p>
            <a:pPr algn="ctr"/>
            <a:r>
              <a:rPr lang="en-US" sz="2800" u="sng">
                <a:solidFill>
                  <a:srgbClr val="FFFF00"/>
                </a:solidFill>
                <a:latin typeface="Garamond" pitchFamily="18" charset="0"/>
              </a:rPr>
              <a:t>COMPENSATORY PHYSIOLOGICAL </a:t>
            </a:r>
          </a:p>
          <a:p>
            <a:pPr algn="ctr"/>
            <a:r>
              <a:rPr lang="en-US" sz="2800" u="sng">
                <a:solidFill>
                  <a:srgbClr val="FFFF00"/>
                </a:solidFill>
                <a:latin typeface="Garamond" pitchFamily="18" charset="0"/>
              </a:rPr>
              <a:t>RESPONSES OF HEART MUSCLE IN CHF</a:t>
            </a:r>
          </a:p>
        </p:txBody>
      </p:sp>
      <p:pic>
        <p:nvPicPr>
          <p:cNvPr id="29702" name="Picture 6" descr="hea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600200"/>
            <a:ext cx="2336800" cy="292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58617-F6D7-4D89-A4B3-2BA270340338}" type="slidenum">
              <a:rPr lang="en-GB"/>
              <a:pPr/>
              <a:t>14</a:t>
            </a:fld>
            <a:endParaRPr lang="en-GB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752600"/>
            <a:ext cx="4484688" cy="3843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C000"/>
                </a:solidFill>
              </a:rPr>
              <a:t>  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Automaticity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Rhythmicity</a:t>
            </a:r>
            <a:endParaRPr lang="en-US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Excitability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Conductivity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Contractility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78000" y="165100"/>
            <a:ext cx="48514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Electrophysiological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Properties of Heart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7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05000"/>
            <a:ext cx="3124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F951A-2BAB-4BA5-8DE5-875B65BB18BD}" type="slidenum">
              <a:rPr lang="en-GB"/>
              <a:pPr/>
              <a:t>15</a:t>
            </a:fld>
            <a:endParaRPr lang="en-GB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533400" y="427038"/>
            <a:ext cx="8382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19" tIns="44410" rIns="88819" bIns="44410" anchor="ctr">
            <a:spAutoFit/>
          </a:bodyPr>
          <a:lstStyle/>
          <a:p>
            <a:pPr algn="ctr" defTabSz="889000" eaLnBrk="1" hangingPunct="1"/>
            <a:r>
              <a:rPr lang="en-US" sz="3200" u="sng">
                <a:solidFill>
                  <a:srgbClr val="FFFF00"/>
                </a:solidFill>
              </a:rPr>
              <a:t>DRUGS USED IN CARDIAC FAILURE</a:t>
            </a:r>
            <a:r>
              <a:rPr lang="en-US" sz="35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09600" y="1608138"/>
            <a:ext cx="523081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889000">
              <a:buClr>
                <a:srgbClr val="FF0066"/>
              </a:buClr>
              <a:buFont typeface="Wingdings" pitchFamily="2" charset="2"/>
              <a:buChar char="Ø"/>
              <a:tabLst>
                <a:tab pos="889000" algn="l"/>
              </a:tabLst>
            </a:pPr>
            <a:r>
              <a:rPr lang="en-US" sz="3100" b="1"/>
              <a:t>	</a:t>
            </a:r>
            <a:r>
              <a:rPr lang="en-US" sz="2400" u="sng">
                <a:solidFill>
                  <a:srgbClr val="CCFF33"/>
                </a:solidFill>
              </a:rPr>
              <a:t>DIURETICS</a:t>
            </a:r>
            <a:endParaRPr lang="en-US" sz="2400">
              <a:solidFill>
                <a:srgbClr val="CCFF33"/>
              </a:solidFill>
            </a:endParaRPr>
          </a:p>
          <a:p>
            <a:pPr defTabSz="889000">
              <a:tabLst>
                <a:tab pos="889000" algn="l"/>
              </a:tabLst>
            </a:pPr>
            <a:r>
              <a:rPr lang="en-US" sz="2400" i="1"/>
              <a:t>	</a:t>
            </a:r>
            <a:r>
              <a:rPr lang="en-US" sz="2400" i="1">
                <a:solidFill>
                  <a:srgbClr val="FFFF00"/>
                </a:solidFill>
              </a:rPr>
              <a:t>THIAZIDES</a:t>
            </a:r>
            <a:endParaRPr lang="en-US" sz="2400">
              <a:solidFill>
                <a:srgbClr val="FFFF00"/>
              </a:solidFill>
            </a:endParaRPr>
          </a:p>
          <a:p>
            <a:pPr defTabSz="889000">
              <a:tabLst>
                <a:tab pos="889000" algn="l"/>
              </a:tabLst>
            </a:pPr>
            <a:r>
              <a:rPr lang="en-US" sz="2400"/>
              <a:t>	Bendrofluazide, Polythiazide etc</a:t>
            </a:r>
          </a:p>
          <a:p>
            <a:pPr defTabSz="889000">
              <a:tabLst>
                <a:tab pos="889000" algn="l"/>
              </a:tabLst>
            </a:pPr>
            <a:endParaRPr lang="en-US" sz="2400"/>
          </a:p>
          <a:p>
            <a:pPr defTabSz="889000">
              <a:tabLst>
                <a:tab pos="889000" algn="l"/>
              </a:tabLst>
            </a:pPr>
            <a:r>
              <a:rPr lang="en-US" sz="2400" i="1"/>
              <a:t>	</a:t>
            </a:r>
            <a:r>
              <a:rPr lang="en-US" sz="2400" i="1">
                <a:solidFill>
                  <a:srgbClr val="FFFF00"/>
                </a:solidFill>
              </a:rPr>
              <a:t>LOOP DIURETIC</a:t>
            </a:r>
            <a:endParaRPr lang="en-US" sz="2400">
              <a:solidFill>
                <a:srgbClr val="FFFF00"/>
              </a:solidFill>
            </a:endParaRPr>
          </a:p>
          <a:p>
            <a:pPr defTabSz="889000">
              <a:tabLst>
                <a:tab pos="889000" algn="l"/>
              </a:tabLst>
            </a:pPr>
            <a:r>
              <a:rPr lang="en-US" sz="2400"/>
              <a:t>	Frusemide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522288" y="4403725"/>
            <a:ext cx="43846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 anchor="ctr">
            <a:spAutoFit/>
          </a:bodyPr>
          <a:lstStyle/>
          <a:p>
            <a:pPr defTabSz="889000">
              <a:buClr>
                <a:srgbClr val="FF0066"/>
              </a:buClr>
              <a:buFont typeface="Wingdings" pitchFamily="2" charset="2"/>
              <a:buChar char="Ø"/>
              <a:tabLst>
                <a:tab pos="889000" algn="l"/>
              </a:tabLst>
            </a:pPr>
            <a:r>
              <a:rPr lang="en-US" sz="3100" b="1"/>
              <a:t>	</a:t>
            </a:r>
            <a:r>
              <a:rPr lang="en-US" sz="2400" u="sng">
                <a:solidFill>
                  <a:srgbClr val="CCFF33"/>
                </a:solidFill>
              </a:rPr>
              <a:t>ACE INHIBITORS/ARBs</a:t>
            </a:r>
            <a:endParaRPr lang="en-US" sz="2400">
              <a:solidFill>
                <a:srgbClr val="CCFF33"/>
              </a:solidFill>
            </a:endParaRPr>
          </a:p>
          <a:p>
            <a:pPr defTabSz="889000">
              <a:tabLst>
                <a:tab pos="889000" algn="l"/>
              </a:tabLst>
            </a:pPr>
            <a:r>
              <a:rPr lang="en-US" sz="2400"/>
              <a:t>	Captopril, Enalapril etc/</a:t>
            </a:r>
          </a:p>
          <a:p>
            <a:pPr defTabSz="889000">
              <a:tabLst>
                <a:tab pos="889000" algn="l"/>
              </a:tabLst>
            </a:pPr>
            <a:r>
              <a:rPr lang="en-US" sz="2400"/>
              <a:t>	 Losartan, Valsartan</a:t>
            </a:r>
          </a:p>
        </p:txBody>
      </p:sp>
      <p:pic>
        <p:nvPicPr>
          <p:cNvPr id="25609" name="Picture 9" descr="medic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219200"/>
            <a:ext cx="1752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E3A6B-ECF1-4D90-B027-2CBF98780EF0}" type="slidenum">
              <a:rPr lang="en-GB"/>
              <a:pPr/>
              <a:t>16</a:t>
            </a:fld>
            <a:endParaRPr lang="en-GB"/>
          </a:p>
        </p:txBody>
      </p:sp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4953000"/>
            <a:ext cx="36147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 anchor="ctr">
            <a:spAutoFit/>
          </a:bodyPr>
          <a:lstStyle/>
          <a:p>
            <a:pPr defTabSz="889000">
              <a:buClr>
                <a:srgbClr val="FF0066"/>
              </a:buClr>
              <a:buFont typeface="Wingdings" pitchFamily="2" charset="2"/>
              <a:buChar char="Ø"/>
              <a:tabLst>
                <a:tab pos="889000" algn="l"/>
              </a:tabLst>
            </a:pPr>
            <a:r>
              <a:rPr lang="en-US" sz="31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VASODILATORS</a:t>
            </a:r>
            <a:endParaRPr lang="en-US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9000">
              <a:tabLst>
                <a:tab pos="889000" algn="l"/>
              </a:tabLst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Nitrates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228600"/>
            <a:ext cx="5638800" cy="42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819" tIns="44410" rIns="88819" bIns="44410" anchor="ctr">
            <a:spAutoFit/>
          </a:bodyPr>
          <a:lstStyle/>
          <a:p>
            <a:pPr defTabSz="889000">
              <a:buClr>
                <a:srgbClr val="FF0066"/>
              </a:buClr>
              <a:buFont typeface="Wingdings" pitchFamily="2" charset="2"/>
              <a:buChar char="Ø"/>
              <a:tabLst>
                <a:tab pos="889000" algn="l"/>
              </a:tabLst>
            </a:pPr>
            <a:r>
              <a:rPr lang="en-US" sz="3100" b="1" dirty="0"/>
              <a:t>	</a:t>
            </a:r>
            <a:r>
              <a:rPr lang="en-US" sz="3100" b="1" u="sng" dirty="0" err="1" smtClean="0">
                <a:solidFill>
                  <a:srgbClr val="CCFF33"/>
                </a:solidFill>
                <a:latin typeface="Lucida Calligraphy" pitchFamily="66" charset="0"/>
              </a:rPr>
              <a:t>Cardiotonic</a:t>
            </a:r>
            <a:r>
              <a:rPr lang="en-US" sz="3100" b="1" u="sng" dirty="0" smtClean="0">
                <a:solidFill>
                  <a:srgbClr val="CCFF33"/>
                </a:solidFill>
                <a:latin typeface="Lucida Calligraphy" pitchFamily="66" charset="0"/>
              </a:rPr>
              <a:t> Drugs</a:t>
            </a:r>
            <a:endParaRPr lang="en-US" sz="3100" dirty="0">
              <a:solidFill>
                <a:srgbClr val="CCFF33"/>
              </a:solidFill>
              <a:latin typeface="Lucida Calligraphy" pitchFamily="66" charset="0"/>
            </a:endParaRPr>
          </a:p>
          <a:p>
            <a:pPr defTabSz="889000">
              <a:tabLst>
                <a:tab pos="889000" algn="l"/>
              </a:tabLst>
            </a:pPr>
            <a:r>
              <a:rPr lang="en-US" sz="3100" b="1" i="1" dirty="0"/>
              <a:t>	</a:t>
            </a:r>
          </a:p>
          <a:p>
            <a:pPr defTabSz="889000">
              <a:tabLst>
                <a:tab pos="889000" algn="l"/>
              </a:tabLst>
            </a:pPr>
            <a:r>
              <a:rPr lang="en-US" sz="3100" b="1" i="1" dirty="0"/>
              <a:t>I-	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Cardiac Glycosides</a:t>
            </a:r>
            <a:endParaRPr lang="en-US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9000">
              <a:tabLst>
                <a:tab pos="889000" algn="l"/>
              </a:tabLst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Digoxin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Digitoxin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Ouabain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defTabSz="889000">
              <a:tabLst>
                <a:tab pos="889000" algn="l"/>
              </a:tabLst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defTabSz="889000">
              <a:tabLst>
                <a:tab pos="889000" algn="l"/>
              </a:tabLst>
            </a:pPr>
            <a:r>
              <a:rPr lang="en-US" sz="3100" i="1" dirty="0" smtClean="0"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n-US" sz="31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Bipyridine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Derivatives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9000">
              <a:tabLst>
                <a:tab pos="889000" algn="l"/>
              </a:tabLst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Amrinone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Milrinone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defTabSz="889000">
              <a:tabLst>
                <a:tab pos="889000" algn="l"/>
              </a:tabLst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defTabSz="889000">
              <a:tabLst>
                <a:tab pos="889000" algn="l"/>
              </a:tabLst>
            </a:pP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III-	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Selective Agonists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889000">
              <a:tabLst>
                <a:tab pos="889000" algn="l"/>
              </a:tabLst>
            </a:pPr>
            <a:r>
              <a:rPr lang="en-US" sz="31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Dobutamine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Prenalterol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101" name="Picture 5" descr="white fox glo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352800" cy="487680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943600" y="5105400"/>
            <a:ext cx="3200400" cy="360363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889000">
              <a:spcBef>
                <a:spcPct val="50000"/>
              </a:spcBef>
            </a:pPr>
            <a:r>
              <a:rPr lang="en-US"/>
              <a:t>White Foxglove plant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C296E-C580-4B83-9306-050980D7DC01}" type="slidenum">
              <a:rPr lang="en-GB"/>
              <a:pPr/>
              <a:t>17</a:t>
            </a:fld>
            <a:endParaRPr lang="en-GB"/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04775"/>
            <a:ext cx="9144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19" tIns="44410" rIns="88819" bIns="44410" anchor="ctr">
            <a:spAutoFit/>
          </a:bodyPr>
          <a:lstStyle/>
          <a:p>
            <a:pPr defTabSz="889000" eaLnBrk="1" hangingPunct="1"/>
            <a:r>
              <a:rPr lang="en-US" sz="2800" b="1" u="sng">
                <a:solidFill>
                  <a:srgbClr val="FFFF00"/>
                </a:solidFill>
              </a:rPr>
              <a:t>SOURCE OF CARDIAC GLYCOSIDE IS PLANT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52400" y="685800"/>
            <a:ext cx="5181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89000"/>
            <a:r>
              <a:rPr lang="en-US" sz="24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DIGITALIS PURPUREA.</a:t>
            </a:r>
          </a:p>
          <a:p>
            <a:pPr defTabSz="889000"/>
            <a:r>
              <a:rPr lang="en-US" sz="2400">
                <a:latin typeface="Times New Roman" pitchFamily="18" charset="0"/>
                <a:cs typeface="Times New Roman" pitchFamily="18" charset="0"/>
              </a:rPr>
              <a:t>DIGITOXIN, GITOXIN, GITALIN</a:t>
            </a:r>
          </a:p>
          <a:p>
            <a:pPr defTabSz="88900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defTabSz="889000"/>
            <a:r>
              <a:rPr lang="en-US" sz="24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DIGITALIS LANATA</a:t>
            </a:r>
          </a:p>
          <a:p>
            <a:pPr defTabSz="889000"/>
            <a:r>
              <a:rPr lang="en-US" sz="2400">
                <a:latin typeface="Times New Roman" pitchFamily="18" charset="0"/>
                <a:cs typeface="Times New Roman" pitchFamily="18" charset="0"/>
              </a:rPr>
              <a:t>DIGOXIN, DIGITOXIN, GITOXIN</a:t>
            </a:r>
          </a:p>
          <a:p>
            <a:pPr defTabSz="88900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defTabSz="889000"/>
            <a:r>
              <a:rPr lang="en-US" sz="24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STROPHANTHUS KOMBE</a:t>
            </a:r>
          </a:p>
          <a:p>
            <a:pPr defTabSz="889000"/>
            <a:r>
              <a:rPr lang="en-US" sz="2400">
                <a:latin typeface="Times New Roman" pitchFamily="18" charset="0"/>
                <a:cs typeface="Times New Roman" pitchFamily="18" charset="0"/>
              </a:rPr>
              <a:t>STROPHANTHIN</a:t>
            </a:r>
          </a:p>
          <a:p>
            <a:pPr defTabSz="88900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defTabSz="889000"/>
            <a:r>
              <a:rPr lang="en-US" sz="24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STROPHANTHUS GRATUS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defTabSz="889000"/>
            <a:r>
              <a:rPr lang="en-US" sz="2400">
                <a:latin typeface="Times New Roman" pitchFamily="18" charset="0"/>
                <a:cs typeface="Times New Roman" pitchFamily="18" charset="0"/>
              </a:rPr>
              <a:t>OUABAIN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484813" y="609600"/>
            <a:ext cx="3659187" cy="387350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>
                <a:latin typeface="Tahoma" pitchFamily="34" charset="0"/>
              </a:rPr>
              <a:t>WILLIAM WITHERING, 1785</a:t>
            </a:r>
          </a:p>
        </p:txBody>
      </p:sp>
      <p:pic>
        <p:nvPicPr>
          <p:cNvPr id="6151" name="Picture 7" descr="9999999 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276600"/>
            <a:ext cx="2362200" cy="160020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2400" y="5867400"/>
            <a:ext cx="4724400" cy="3762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8900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Bufadienolides</a:t>
            </a:r>
            <a:r>
              <a:rPr lang="en-US"/>
              <a:t>…From Toad’s skin</a:t>
            </a:r>
            <a:endParaRPr lang="en-GB"/>
          </a:p>
        </p:txBody>
      </p:sp>
      <p:pic>
        <p:nvPicPr>
          <p:cNvPr id="6153" name="Picture 9" descr="8872158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990600"/>
            <a:ext cx="2362200" cy="2133600"/>
          </a:xfrm>
          <a:prstGeom prst="rect">
            <a:avLst/>
          </a:prstGeom>
          <a:noFill/>
        </p:spPr>
      </p:pic>
      <p:pic>
        <p:nvPicPr>
          <p:cNvPr id="6154" name="Picture 10" descr="240px-Bufo_americanu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92700"/>
            <a:ext cx="1828800" cy="1308100"/>
          </a:xfrm>
          <a:prstGeom prst="rect">
            <a:avLst/>
          </a:prstGeom>
          <a:noFill/>
        </p:spPr>
      </p:pic>
      <p:pic>
        <p:nvPicPr>
          <p:cNvPr id="6155" name="Picture 11" descr="240px-Bombina_oriental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5105400"/>
            <a:ext cx="1828800" cy="1295400"/>
          </a:xfrm>
          <a:prstGeom prst="rect">
            <a:avLst/>
          </a:prstGeom>
          <a:noFill/>
        </p:spPr>
      </p:pic>
      <p:pic>
        <p:nvPicPr>
          <p:cNvPr id="6156" name="Picture 12" descr="toa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5105400"/>
            <a:ext cx="157003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A9B67-04B6-40BF-988F-CA395C878BEE}" type="slidenum">
              <a:rPr lang="en-GB"/>
              <a:pPr/>
              <a:t>18</a:t>
            </a:fld>
            <a:endParaRPr lang="en-GB"/>
          </a:p>
        </p:txBody>
      </p:sp>
      <p:pic>
        <p:nvPicPr>
          <p:cNvPr id="54276" name="Picture 4" descr="White foxglove p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6350000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457200"/>
            <a:ext cx="64770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Fox Glove Plant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65FAE-F51F-49E1-A8A0-EF6577938671}" type="slidenum">
              <a:rPr lang="en-GB"/>
              <a:pPr/>
              <a:t>19</a:t>
            </a:fld>
            <a:endParaRPr lang="en-GB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rot="5400000">
            <a:off x="838200" y="3352800"/>
            <a:ext cx="1752600" cy="1295400"/>
          </a:xfrm>
          <a:prstGeom prst="hexagon">
            <a:avLst>
              <a:gd name="adj" fmla="val 33824"/>
              <a:gd name="vf" fmla="val 11547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5400000">
            <a:off x="2133600" y="3352800"/>
            <a:ext cx="1752600" cy="1295400"/>
          </a:xfrm>
          <a:prstGeom prst="hexagon">
            <a:avLst>
              <a:gd name="adj" fmla="val 33824"/>
              <a:gd name="vf" fmla="val 11547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rot="5400000">
            <a:off x="2800350" y="2038350"/>
            <a:ext cx="1752600" cy="1295400"/>
          </a:xfrm>
          <a:prstGeom prst="hexagon">
            <a:avLst>
              <a:gd name="adj" fmla="val 33824"/>
              <a:gd name="vf" fmla="val 11547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 rot="5400000">
            <a:off x="4076700" y="2038350"/>
            <a:ext cx="1752600" cy="1295400"/>
          </a:xfrm>
          <a:prstGeom prst="hexagon">
            <a:avLst>
              <a:gd name="adj" fmla="val 33824"/>
              <a:gd name="vf" fmla="val 11547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953000" y="1809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6477000" y="184785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6457950" y="276225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7753350" y="1809750"/>
            <a:ext cx="381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flipV="1">
            <a:off x="7734300" y="2381250"/>
            <a:ext cx="381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8137525" y="202088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2400" b="1"/>
              <a:t>O</a:t>
            </a:r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6629400" y="1981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7734300" y="287655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7"/>
          <p:cNvSpPr>
            <a:spLocks noChangeShapeType="1"/>
          </p:cNvSpPr>
          <p:nvPr/>
        </p:nvSpPr>
        <p:spPr bwMode="auto">
          <a:xfrm>
            <a:off x="7848600" y="280035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7981950" y="32194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2400" b="1"/>
              <a:t>O</a:t>
            </a:r>
          </a:p>
        </p:txBody>
      </p:sp>
      <p:sp>
        <p:nvSpPr>
          <p:cNvPr id="31762" name="Line 19"/>
          <p:cNvSpPr>
            <a:spLocks noChangeShapeType="1"/>
          </p:cNvSpPr>
          <p:nvPr/>
        </p:nvSpPr>
        <p:spPr bwMode="auto">
          <a:xfrm>
            <a:off x="4305300" y="314325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20"/>
          <p:cNvSpPr>
            <a:spLocks noChangeShapeType="1"/>
          </p:cNvSpPr>
          <p:nvPr/>
        </p:nvSpPr>
        <p:spPr bwMode="auto">
          <a:xfrm>
            <a:off x="4305300" y="1828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1"/>
          <p:cNvSpPr>
            <a:spLocks noChangeShapeType="1"/>
          </p:cNvSpPr>
          <p:nvPr/>
        </p:nvSpPr>
        <p:spPr bwMode="auto">
          <a:xfrm>
            <a:off x="2362200" y="314325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2"/>
          <p:cNvSpPr>
            <a:spLocks noChangeShapeType="1"/>
          </p:cNvSpPr>
          <p:nvPr/>
        </p:nvSpPr>
        <p:spPr bwMode="auto">
          <a:xfrm>
            <a:off x="2362200" y="44577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3962400" y="1390650"/>
            <a:ext cx="73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2400" b="1"/>
              <a:t>CH</a:t>
            </a:r>
            <a:r>
              <a:rPr lang="en-US" sz="2400" b="1" baseline="-25000"/>
              <a:t>3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3986213" y="35052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2400" b="1"/>
              <a:t>OH</a:t>
            </a:r>
            <a:r>
              <a:rPr lang="en-US" sz="2400" b="1" baseline="-25000"/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1966913" y="2590800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2400" b="1"/>
              <a:t>H</a:t>
            </a:r>
            <a:r>
              <a:rPr lang="en-US" sz="2400" b="1" baseline="-25000"/>
              <a:t>3</a:t>
            </a:r>
            <a:r>
              <a:rPr lang="en-US" sz="2400" b="1"/>
              <a:t>C</a:t>
            </a:r>
            <a:endParaRPr lang="en-US" sz="2400" b="1" baseline="-25000"/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1536700" y="3162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</a:t>
            </a:r>
          </a:p>
        </p:txBody>
      </p:sp>
      <p:sp>
        <p:nvSpPr>
          <p:cNvPr id="31770" name="Text Box 27"/>
          <p:cNvSpPr txBox="1">
            <a:spLocks noChangeArrowheads="1"/>
          </p:cNvSpPr>
          <p:nvPr/>
        </p:nvSpPr>
        <p:spPr bwMode="auto">
          <a:xfrm>
            <a:off x="1066800" y="3519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2</a:t>
            </a:r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1085850" y="41671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3</a:t>
            </a:r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1543050" y="44719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4</a:t>
            </a:r>
          </a:p>
        </p:txBody>
      </p:sp>
      <p:sp>
        <p:nvSpPr>
          <p:cNvPr id="31773" name="Text Box 30"/>
          <p:cNvSpPr txBox="1">
            <a:spLocks noChangeArrowheads="1"/>
          </p:cNvSpPr>
          <p:nvPr/>
        </p:nvSpPr>
        <p:spPr bwMode="auto">
          <a:xfrm>
            <a:off x="2051050" y="4191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5</a:t>
            </a:r>
          </a:p>
        </p:txBody>
      </p:sp>
      <p:sp>
        <p:nvSpPr>
          <p:cNvPr id="31774" name="Text Box 31"/>
          <p:cNvSpPr txBox="1">
            <a:spLocks noChangeArrowheads="1"/>
          </p:cNvSpPr>
          <p:nvPr/>
        </p:nvSpPr>
        <p:spPr bwMode="auto">
          <a:xfrm>
            <a:off x="2343150" y="3505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10</a:t>
            </a:r>
          </a:p>
        </p:txBody>
      </p:sp>
      <p:sp>
        <p:nvSpPr>
          <p:cNvPr id="31775" name="Text Box 32"/>
          <p:cNvSpPr txBox="1">
            <a:spLocks noChangeArrowheads="1"/>
          </p:cNvSpPr>
          <p:nvPr/>
        </p:nvSpPr>
        <p:spPr bwMode="auto">
          <a:xfrm>
            <a:off x="2851150" y="3162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9</a:t>
            </a:r>
          </a:p>
        </p:txBody>
      </p:sp>
      <p:sp>
        <p:nvSpPr>
          <p:cNvPr id="31776" name="Text Box 33"/>
          <p:cNvSpPr txBox="1">
            <a:spLocks noChangeArrowheads="1"/>
          </p:cNvSpPr>
          <p:nvPr/>
        </p:nvSpPr>
        <p:spPr bwMode="auto">
          <a:xfrm>
            <a:off x="3346450" y="3481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8</a:t>
            </a:r>
          </a:p>
        </p:txBody>
      </p:sp>
      <p:sp>
        <p:nvSpPr>
          <p:cNvPr id="31777" name="Text Box 34"/>
          <p:cNvSpPr txBox="1">
            <a:spLocks noChangeArrowheads="1"/>
          </p:cNvSpPr>
          <p:nvPr/>
        </p:nvSpPr>
        <p:spPr bwMode="auto">
          <a:xfrm>
            <a:off x="3352800" y="4148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7</a:t>
            </a:r>
          </a:p>
        </p:txBody>
      </p:sp>
      <p:sp>
        <p:nvSpPr>
          <p:cNvPr id="31778" name="Text Box 35"/>
          <p:cNvSpPr txBox="1">
            <a:spLocks noChangeArrowheads="1"/>
          </p:cNvSpPr>
          <p:nvPr/>
        </p:nvSpPr>
        <p:spPr bwMode="auto">
          <a:xfrm>
            <a:off x="2876550" y="4452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6</a:t>
            </a:r>
          </a:p>
        </p:txBody>
      </p:sp>
      <p:sp>
        <p:nvSpPr>
          <p:cNvPr id="31779" name="Text Box 36"/>
          <p:cNvSpPr txBox="1">
            <a:spLocks noChangeArrowheads="1"/>
          </p:cNvSpPr>
          <p:nvPr/>
        </p:nvSpPr>
        <p:spPr bwMode="auto">
          <a:xfrm>
            <a:off x="2971800" y="21907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11</a:t>
            </a:r>
          </a:p>
        </p:txBody>
      </p:sp>
      <p:sp>
        <p:nvSpPr>
          <p:cNvPr id="31780" name="Text Box 37"/>
          <p:cNvSpPr txBox="1">
            <a:spLocks noChangeArrowheads="1"/>
          </p:cNvSpPr>
          <p:nvPr/>
        </p:nvSpPr>
        <p:spPr bwMode="auto">
          <a:xfrm>
            <a:off x="3429000" y="18478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12</a:t>
            </a:r>
          </a:p>
        </p:txBody>
      </p:sp>
      <p:sp>
        <p:nvSpPr>
          <p:cNvPr id="31781" name="Text Box 38"/>
          <p:cNvSpPr txBox="1">
            <a:spLocks noChangeArrowheads="1"/>
          </p:cNvSpPr>
          <p:nvPr/>
        </p:nvSpPr>
        <p:spPr bwMode="auto">
          <a:xfrm>
            <a:off x="3867150" y="21526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13</a:t>
            </a:r>
          </a:p>
        </p:txBody>
      </p:sp>
      <p:sp>
        <p:nvSpPr>
          <p:cNvPr id="31782" name="Text Box 39"/>
          <p:cNvSpPr txBox="1">
            <a:spLocks noChangeArrowheads="1"/>
          </p:cNvSpPr>
          <p:nvPr/>
        </p:nvSpPr>
        <p:spPr bwMode="auto">
          <a:xfrm>
            <a:off x="3886200" y="2852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14</a:t>
            </a:r>
          </a:p>
        </p:txBody>
      </p:sp>
      <p:sp>
        <p:nvSpPr>
          <p:cNvPr id="31783" name="Text Box 40"/>
          <p:cNvSpPr txBox="1">
            <a:spLocks noChangeArrowheads="1"/>
          </p:cNvSpPr>
          <p:nvPr/>
        </p:nvSpPr>
        <p:spPr bwMode="auto">
          <a:xfrm>
            <a:off x="4705350" y="18478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17</a:t>
            </a:r>
          </a:p>
        </p:txBody>
      </p:sp>
      <p:sp>
        <p:nvSpPr>
          <p:cNvPr id="31784" name="Text Box 41"/>
          <p:cNvSpPr txBox="1">
            <a:spLocks noChangeArrowheads="1"/>
          </p:cNvSpPr>
          <p:nvPr/>
        </p:nvSpPr>
        <p:spPr bwMode="auto">
          <a:xfrm>
            <a:off x="5200650" y="21859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16</a:t>
            </a:r>
          </a:p>
        </p:txBody>
      </p:sp>
      <p:sp>
        <p:nvSpPr>
          <p:cNvPr id="31785" name="Text Box 42"/>
          <p:cNvSpPr txBox="1">
            <a:spLocks noChangeArrowheads="1"/>
          </p:cNvSpPr>
          <p:nvPr/>
        </p:nvSpPr>
        <p:spPr bwMode="auto">
          <a:xfrm>
            <a:off x="5181600" y="2833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1800" b="1"/>
              <a:t>15</a:t>
            </a:r>
          </a:p>
        </p:txBody>
      </p:sp>
      <p:sp>
        <p:nvSpPr>
          <p:cNvPr id="31786" name="Line 43"/>
          <p:cNvSpPr>
            <a:spLocks noChangeShapeType="1"/>
          </p:cNvSpPr>
          <p:nvPr/>
        </p:nvSpPr>
        <p:spPr bwMode="auto">
          <a:xfrm flipH="1">
            <a:off x="838200" y="4419600"/>
            <a:ext cx="228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Text Box 44"/>
          <p:cNvSpPr txBox="1">
            <a:spLocks noChangeArrowheads="1"/>
          </p:cNvSpPr>
          <p:nvPr/>
        </p:nvSpPr>
        <p:spPr bwMode="auto">
          <a:xfrm>
            <a:off x="0" y="4495800"/>
            <a:ext cx="804863" cy="36036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b="1"/>
              <a:t> </a:t>
            </a:r>
            <a:r>
              <a:rPr lang="en-US">
                <a:latin typeface="Tahoma" pitchFamily="34" charset="0"/>
              </a:rPr>
              <a:t>Sugar</a:t>
            </a:r>
          </a:p>
        </p:txBody>
      </p:sp>
      <p:sp>
        <p:nvSpPr>
          <p:cNvPr id="31788" name="Text Box 45"/>
          <p:cNvSpPr txBox="1">
            <a:spLocks noChangeArrowheads="1"/>
          </p:cNvSpPr>
          <p:nvPr/>
        </p:nvSpPr>
        <p:spPr bwMode="auto">
          <a:xfrm>
            <a:off x="1355725" y="5435600"/>
            <a:ext cx="6473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2500" b="1">
                <a:solidFill>
                  <a:srgbClr val="FFFF00"/>
                </a:solidFill>
              </a:rPr>
              <a:t>STRUCTURE OF  CARDIAC GLYCOSIDES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5791200" y="533400"/>
            <a:ext cx="3124200" cy="36036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89000">
              <a:spcBef>
                <a:spcPct val="50000"/>
              </a:spcBef>
            </a:pPr>
            <a:r>
              <a:rPr lang="en-US"/>
              <a:t>Lactone ring at 17 position</a:t>
            </a:r>
            <a:endParaRPr lang="en-GB"/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1066800" y="1066800"/>
            <a:ext cx="3810000" cy="36036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889000">
              <a:spcBef>
                <a:spcPct val="50000"/>
              </a:spcBef>
            </a:pPr>
            <a:r>
              <a:rPr lang="en-US"/>
              <a:t>Steroid Nucleus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00D01-3A7A-4E2A-9E44-2600B5E989A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81000" y="2667000"/>
            <a:ext cx="8382000" cy="2434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Georgia" pitchFamily="18" charset="0"/>
              </a:rPr>
              <a:t>Pathophysiology</a:t>
            </a:r>
            <a:r>
              <a:rPr lang="en-US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Georgia" pitchFamily="18" charset="0"/>
              </a:rPr>
              <a:t> of Heart Failure</a:t>
            </a:r>
            <a:endParaRPr lang="en-US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762000"/>
            <a:ext cx="4114800" cy="11849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Summary</a:t>
            </a:r>
            <a:r>
              <a:rPr lang="en-US" sz="54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2F4C6-127B-4053-A185-81044F60188A}" type="slidenum">
              <a:rPr lang="en-GB"/>
              <a:pPr/>
              <a:t>20</a:t>
            </a:fld>
            <a:endParaRPr lang="en-GB"/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39788" y="20638"/>
            <a:ext cx="72548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 anchor="ctr">
            <a:spAutoFit/>
          </a:bodyPr>
          <a:lstStyle/>
          <a:p>
            <a:pPr defTabSz="889000" eaLnBrk="1" hangingPunct="1"/>
            <a:r>
              <a:rPr lang="en-US" sz="2300" b="1" u="sng">
                <a:solidFill>
                  <a:srgbClr val="FFFF00"/>
                </a:solidFill>
              </a:rPr>
              <a:t>PHARMACOKINETICS OF CARDIAC GLYCOSIDES</a:t>
            </a:r>
            <a:r>
              <a:rPr lang="en-US" sz="23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1038225"/>
            <a:ext cx="177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 anchor="ctr">
            <a:spAutoFit/>
          </a:bodyPr>
          <a:lstStyle/>
          <a:p>
            <a:pPr defTabSz="889000" eaLnBrk="1" hangingPunct="1"/>
            <a:endParaRPr lang="en-GB"/>
          </a:p>
        </p:txBody>
      </p:sp>
      <p:graphicFrame>
        <p:nvGraphicFramePr>
          <p:cNvPr id="7228" name="Group 60"/>
          <p:cNvGraphicFramePr>
            <a:graphicFrameLocks noGrp="1"/>
          </p:cNvGraphicFramePr>
          <p:nvPr>
            <p:ph idx="4294967295"/>
          </p:nvPr>
        </p:nvGraphicFramePr>
        <p:xfrm>
          <a:off x="381000" y="784225"/>
          <a:ext cx="8459788" cy="5431070"/>
        </p:xfrm>
        <a:graphic>
          <a:graphicData uri="http://schemas.openxmlformats.org/drawingml/2006/table">
            <a:tbl>
              <a:tblPr/>
              <a:tblGrid>
                <a:gridCol w="3538538"/>
                <a:gridCol w="2513012"/>
                <a:gridCol w="240823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DIGOXIN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DIGITOXIN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ABSORPTION (ORAL)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 – 75%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 –100%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PROTEIN BINDING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EXTENSIVE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HALF LIFE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 HOURS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168 HOURS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EXTENSIVE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EXCRETION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PREDOMINANTLY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RENAL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PARTLY RENAL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VOL OF DISTRIBUTION (L/Kg)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THERAPEUTIC PLASMA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CONCENTRATION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0.5 – 2 ng/ml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– 25ng/ml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TOXIC PLASMA CONC.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2ng/ml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35 ng/ml</a:t>
                      </a: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DAILY DOSE               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(SLOW LOADING OR  MAINT)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0.125 – 0.5mg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0.05 – 0.2mg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RAPID DIGITALIZING DOSE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0.5 – 0.75mg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HRLY X 3 DOSES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0.2 - .4mg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HRLY X 3 DOSES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TIME FOR PEAK EFFECT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– 6 HOURS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– 12 HOURS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8819" marR="88819" marT="44410" marB="444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7A709-DC63-4140-A9C3-4F22A3688D5D}" type="slidenum">
              <a:rPr lang="en-GB"/>
              <a:pPr/>
              <a:t>21</a:t>
            </a:fld>
            <a:endParaRPr lang="en-GB"/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5588"/>
            <a:ext cx="8229600" cy="430212"/>
          </a:xfrm>
        </p:spPr>
        <p:txBody>
          <a:bodyPr/>
          <a:lstStyle/>
          <a:p>
            <a:r>
              <a:rPr lang="en-US" sz="2800" u="sng">
                <a:solidFill>
                  <a:srgbClr val="FFFF00"/>
                </a:solidFill>
                <a:cs typeface="Times New Roman" pitchFamily="18" charset="0"/>
              </a:rPr>
              <a:t>Mechanism of Action of cardiac glycosides</a:t>
            </a:r>
            <a:endParaRPr lang="en-GB" sz="2800" u="sng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>
                <a:solidFill>
                  <a:srgbClr val="FFFF00"/>
                </a:solidFill>
              </a:rPr>
              <a:t>At Molecular Level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1</a:t>
            </a:r>
            <a:r>
              <a:rPr lang="en-US" sz="2400" dirty="0">
                <a:solidFill>
                  <a:srgbClr val="FFFF00"/>
                </a:solidFill>
              </a:rPr>
              <a:t>. The membrane bound </a:t>
            </a:r>
            <a:r>
              <a:rPr lang="en-US" sz="2400" dirty="0" err="1">
                <a:solidFill>
                  <a:srgbClr val="FFFF00"/>
                </a:solidFill>
              </a:rPr>
              <a:t>tranporter</a:t>
            </a:r>
            <a:r>
              <a:rPr lang="en-US" sz="2400" dirty="0">
                <a:solidFill>
                  <a:srgbClr val="FFFF00"/>
                </a:solidFill>
              </a:rPr>
              <a:t> Na+/K+ </a:t>
            </a:r>
            <a:r>
              <a:rPr lang="en-US" sz="2400" dirty="0" err="1">
                <a:solidFill>
                  <a:srgbClr val="FFFF00"/>
                </a:solidFill>
              </a:rPr>
              <a:t>ATPase</a:t>
            </a:r>
            <a:r>
              <a:rPr lang="en-US" sz="2400" dirty="0">
                <a:solidFill>
                  <a:srgbClr val="FFFF00"/>
                </a:solidFill>
              </a:rPr>
              <a:t> (sodium pump) is inhibited.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2</a:t>
            </a:r>
            <a:r>
              <a:rPr lang="en-US" sz="2400" dirty="0">
                <a:solidFill>
                  <a:srgbClr val="FFFF00"/>
                </a:solidFill>
              </a:rPr>
              <a:t>.  As a result intracellular Na+ is not expelled out hence increased intracellular </a:t>
            </a:r>
            <a:r>
              <a:rPr lang="en-US" sz="2400" dirty="0" err="1">
                <a:solidFill>
                  <a:srgbClr val="FFFF00"/>
                </a:solidFill>
              </a:rPr>
              <a:t>conc</a:t>
            </a:r>
            <a:r>
              <a:rPr lang="en-US" sz="2400" dirty="0">
                <a:solidFill>
                  <a:srgbClr val="FFFF00"/>
                </a:solidFill>
              </a:rPr>
              <a:t>; increases.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3</a:t>
            </a:r>
            <a:r>
              <a:rPr lang="en-US" sz="2400" dirty="0">
                <a:solidFill>
                  <a:srgbClr val="FFFF00"/>
                </a:solidFill>
              </a:rPr>
              <a:t>. So Ca++ </a:t>
            </a:r>
            <a:r>
              <a:rPr lang="en-US" sz="2400" dirty="0" err="1">
                <a:solidFill>
                  <a:srgbClr val="FFFF00"/>
                </a:solidFill>
              </a:rPr>
              <a:t>conc</a:t>
            </a:r>
            <a:r>
              <a:rPr lang="en-US" sz="2400" dirty="0">
                <a:solidFill>
                  <a:srgbClr val="FFFF00"/>
                </a:solidFill>
              </a:rPr>
              <a:t>: in the cell is also increased due to sodium/ calcium exchanger.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4</a:t>
            </a:r>
            <a:r>
              <a:rPr lang="en-US" sz="2400" dirty="0">
                <a:solidFill>
                  <a:srgbClr val="FFFF00"/>
                </a:solidFill>
              </a:rPr>
              <a:t>. increased </a:t>
            </a:r>
            <a:r>
              <a:rPr lang="en-US" sz="2400" dirty="0" err="1">
                <a:solidFill>
                  <a:srgbClr val="FFFF00"/>
                </a:solidFill>
              </a:rPr>
              <a:t>cytoplasmic</a:t>
            </a:r>
            <a:r>
              <a:rPr lang="en-US" sz="2400" dirty="0">
                <a:solidFill>
                  <a:srgbClr val="FFFF00"/>
                </a:solidFill>
              </a:rPr>
              <a:t> Ca++ is sequestered by SERCA in the SR for later release.</a:t>
            </a:r>
          </a:p>
          <a:p>
            <a:pPr>
              <a:lnSpc>
                <a:spcPct val="90000"/>
              </a:lnSpc>
            </a:pP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FFFF00"/>
                </a:solidFill>
              </a:rPr>
              <a:t>Mechanical Net Result is: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5.  increased Ca++ </a:t>
            </a:r>
            <a:r>
              <a:rPr lang="en-US" dirty="0" err="1" smtClean="0"/>
              <a:t>conc</a:t>
            </a:r>
            <a:r>
              <a:rPr lang="en-US" dirty="0" smtClean="0"/>
              <a:t>; leads to significant increase in </a:t>
            </a:r>
            <a:r>
              <a:rPr lang="en-US" dirty="0" err="1" smtClean="0"/>
              <a:t>ionotropic</a:t>
            </a:r>
            <a:r>
              <a:rPr lang="en-US" dirty="0" smtClean="0"/>
              <a:t> activity of myocardial </a:t>
            </a:r>
            <a:r>
              <a:rPr lang="en-US" dirty="0" err="1" smtClean="0"/>
              <a:t>fibres</a:t>
            </a:r>
            <a:r>
              <a:rPr lang="en-US" dirty="0" smtClean="0"/>
              <a:t>. ( rate of contraction &amp; rate of relaxation of the </a:t>
            </a:r>
            <a:r>
              <a:rPr lang="en-US" dirty="0" err="1" smtClean="0"/>
              <a:t>fibres</a:t>
            </a:r>
            <a:r>
              <a:rPr lang="en-US" dirty="0" smtClean="0"/>
              <a:t> both in normal &amp; failing heart will increase.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73C1-9D61-4EB3-AEB9-DF1F71BF6279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C550E-3957-4AB7-B065-9199F2B8E187}" type="slidenum">
              <a:rPr lang="en-GB"/>
              <a:pPr/>
              <a:t>23</a:t>
            </a:fld>
            <a:endParaRPr lang="en-GB"/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5588"/>
            <a:ext cx="8229600" cy="506412"/>
          </a:xfrm>
        </p:spPr>
        <p:txBody>
          <a:bodyPr/>
          <a:lstStyle/>
          <a:p>
            <a:r>
              <a:rPr lang="en-US" sz="2800"/>
              <a:t>Electrical effects produced are</a:t>
            </a:r>
            <a:endParaRPr lang="en-GB" sz="2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FF00"/>
                </a:solidFill>
              </a:rPr>
              <a:t>Direct effects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Brief Prolongation of action potential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 followed by shortening of AP ( by  inc K+ conductance)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AT HIGHER CONC: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	Resting </a:t>
            </a:r>
            <a:r>
              <a:rPr lang="en-US" sz="1800" dirty="0" err="1"/>
              <a:t>memb</a:t>
            </a:r>
            <a:r>
              <a:rPr lang="en-US" sz="1800" dirty="0"/>
              <a:t> potential is made less –</a:t>
            </a:r>
            <a:r>
              <a:rPr lang="en-US" sz="1800" dirty="0" err="1"/>
              <a:t>ve</a:t>
            </a:r>
            <a:r>
              <a:rPr lang="en-US" sz="1800" dirty="0"/>
              <a:t> (reduced)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IF TOXICITY PROGRESSES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Oscillatory depolarizing after potentials appear following normal AP. (DADs) or Delayed after </a:t>
            </a:r>
            <a:r>
              <a:rPr lang="en-US" sz="1800" dirty="0" err="1"/>
              <a:t>depolarizations</a:t>
            </a:r>
            <a:r>
              <a:rPr lang="en-US" sz="1800" dirty="0"/>
              <a:t> (when reach threshold) leading to “ectopic beats” or premature beats( PVCs). (due to overloading of  intracellular Ca++)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58674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hlink"/>
                </a:solidFill>
              </a:rPr>
              <a:t>If After Potential In </a:t>
            </a:r>
            <a:r>
              <a:rPr lang="en-US" dirty="0" err="1" smtClean="0">
                <a:solidFill>
                  <a:schemeClr val="hlink"/>
                </a:solidFill>
              </a:rPr>
              <a:t>Purkinge</a:t>
            </a:r>
            <a:r>
              <a:rPr lang="en-US" dirty="0" smtClean="0">
                <a:solidFill>
                  <a:schemeClr val="hlink"/>
                </a:solidFill>
              </a:rPr>
              <a:t> Fibers Regularly reach </a:t>
            </a:r>
            <a:r>
              <a:rPr lang="en-US" dirty="0" err="1" smtClean="0">
                <a:solidFill>
                  <a:schemeClr val="hlink"/>
                </a:solidFill>
              </a:rPr>
              <a:t>Threhold</a:t>
            </a:r>
            <a:r>
              <a:rPr lang="en-US" dirty="0" smtClean="0"/>
              <a:t> “</a:t>
            </a:r>
            <a:r>
              <a:rPr lang="en-US" b="1" i="1" dirty="0" err="1" smtClean="0">
                <a:solidFill>
                  <a:srgbClr val="FFFF00"/>
                </a:solidFill>
              </a:rPr>
              <a:t>Bigeminy</a:t>
            </a:r>
            <a:r>
              <a:rPr lang="en-US" b="1" i="1" dirty="0" smtClean="0">
                <a:solidFill>
                  <a:srgbClr val="FFFF00"/>
                </a:solidFill>
              </a:rPr>
              <a:t>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Appear.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hlink"/>
                </a:solidFill>
              </a:rPr>
              <a:t>Further Toxicity</a:t>
            </a:r>
            <a:r>
              <a:rPr lang="en-US" dirty="0" smtClean="0"/>
              <a:t>………tachycardia……….Vent Fibrillation…… Death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 smtClean="0"/>
          </a:p>
          <a:p>
            <a:pPr lvl="1">
              <a:lnSpc>
                <a:spcPct val="80000"/>
              </a:lnSpc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INDIRECT EFFECTS (SYMP &amp; PARASYMPATH)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 smtClean="0"/>
          </a:p>
          <a:p>
            <a:pPr lvl="1">
              <a:lnSpc>
                <a:spcPct val="80000"/>
              </a:lnSpc>
              <a:buNone/>
            </a:pPr>
            <a:r>
              <a:rPr lang="en-US" dirty="0" smtClean="0"/>
              <a:t>LOW DOSE</a:t>
            </a:r>
            <a:r>
              <a:rPr lang="en-US" sz="2400" dirty="0" smtClean="0"/>
              <a:t>-----Parasympathetic effects dominate…</a:t>
            </a:r>
            <a:r>
              <a:rPr lang="en-US" sz="2400" dirty="0" err="1" smtClean="0"/>
              <a:t>Baroreceptor</a:t>
            </a:r>
            <a:r>
              <a:rPr lang="en-US" sz="2400" dirty="0" smtClean="0"/>
              <a:t> sensitization …</a:t>
            </a:r>
            <a:r>
              <a:rPr lang="en-US" sz="2400" dirty="0" err="1" smtClean="0"/>
              <a:t>vagal</a:t>
            </a:r>
            <a:r>
              <a:rPr lang="en-US" sz="2400" dirty="0" smtClean="0"/>
              <a:t> stimulation………HR Slows down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  <a:p>
            <a:pPr lvl="1">
              <a:lnSpc>
                <a:spcPct val="80000"/>
              </a:lnSpc>
              <a:buNone/>
            </a:pPr>
            <a:r>
              <a:rPr lang="en-US" dirty="0" smtClean="0"/>
              <a:t>TOXIC DOSE</a:t>
            </a:r>
            <a:r>
              <a:rPr lang="en-US" sz="2400" dirty="0" smtClean="0"/>
              <a:t>……. Sympathetic flow increases…………increases digitalis toxicity.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err="1" smtClean="0"/>
              <a:t>Atriovent</a:t>
            </a:r>
            <a:r>
              <a:rPr lang="en-US" sz="2400" dirty="0" smtClean="0"/>
              <a:t>  </a:t>
            </a:r>
            <a:r>
              <a:rPr lang="en-US" sz="2400" dirty="0" err="1" smtClean="0"/>
              <a:t>junctional</a:t>
            </a:r>
            <a:r>
              <a:rPr lang="en-US" sz="2400" dirty="0" smtClean="0"/>
              <a:t> rhythm, PVCs, </a:t>
            </a:r>
            <a:r>
              <a:rPr lang="en-US" sz="2400" dirty="0" err="1" smtClean="0"/>
              <a:t>Bigeminal</a:t>
            </a:r>
            <a:r>
              <a:rPr lang="en-US" sz="2400" dirty="0" smtClean="0"/>
              <a:t> rhythm,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degree AV block….. Any type of Arrhythmia can occur.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73C1-9D61-4EB3-AEB9-DF1F71BF6279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C071E-BE15-48B8-9896-CEE050E3E40E}" type="slidenum">
              <a:rPr lang="en-GB"/>
              <a:pPr/>
              <a:t>25</a:t>
            </a:fld>
            <a:endParaRPr lang="en-GB"/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229600" cy="582613"/>
          </a:xfrm>
        </p:spPr>
        <p:txBody>
          <a:bodyPr/>
          <a:lstStyle/>
          <a:p>
            <a:pPr algn="l"/>
            <a:r>
              <a:rPr lang="en-US" sz="3200" u="sng">
                <a:solidFill>
                  <a:srgbClr val="FFFF00"/>
                </a:solidFill>
              </a:rPr>
              <a:t>Effects on other organ</a:t>
            </a:r>
            <a:endParaRPr lang="en-GB" sz="3200" u="sng">
              <a:solidFill>
                <a:srgbClr val="FFFF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533400"/>
            <a:ext cx="8991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89000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GIT:</a:t>
            </a:r>
            <a:r>
              <a:rPr lang="en-US"/>
              <a:t>            </a:t>
            </a:r>
            <a:r>
              <a:rPr lang="en-US" sz="2000"/>
              <a:t>Anorexia, Nausea, Vomiting, Diarrhoea</a:t>
            </a:r>
          </a:p>
          <a:p>
            <a:pPr defTabSz="889000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CNS:	</a:t>
            </a:r>
            <a:r>
              <a:rPr lang="en-US"/>
              <a:t>       </a:t>
            </a:r>
            <a:r>
              <a:rPr lang="en-US" sz="2000"/>
              <a:t>CTZ Stimulation, Vagal Stimulation, disorientation, hallucinations,</a:t>
            </a:r>
          </a:p>
          <a:p>
            <a:pPr defTabSz="889000">
              <a:spcBef>
                <a:spcPct val="50000"/>
              </a:spcBef>
            </a:pPr>
            <a:r>
              <a:rPr lang="en-US" sz="2000"/>
              <a:t>	       visual disturbance, color perception disturbance.</a:t>
            </a:r>
          </a:p>
          <a:p>
            <a:pPr defTabSz="889000"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>
                <a:solidFill>
                  <a:srgbClr val="FFFF00"/>
                </a:solidFill>
              </a:rPr>
              <a:t>ENDO:</a:t>
            </a:r>
            <a:r>
              <a:rPr lang="en-US" sz="2400" b="1"/>
              <a:t>    </a:t>
            </a:r>
            <a:r>
              <a:rPr lang="en-US" sz="2000"/>
              <a:t>Gynaecomastia</a:t>
            </a:r>
            <a:endParaRPr lang="en-GB" sz="200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2514600"/>
            <a:ext cx="91440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89000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</a:rPr>
              <a:t>INTERACTION WITH K+, Ca++ &amp; Mg++</a:t>
            </a:r>
          </a:p>
          <a:p>
            <a:pPr defTabSz="889000">
              <a:spcBef>
                <a:spcPct val="50000"/>
              </a:spcBef>
            </a:pPr>
            <a:r>
              <a:rPr lang="en-US" sz="2400" b="1"/>
              <a:t>a.</a:t>
            </a:r>
            <a:r>
              <a:rPr lang="en-US"/>
              <a:t> Potassium &amp; digitalis inhibit eachothers binding to sodium pump. SO Hyperkalemia inhibits its binding to the enzyme (Na+/ K+ ATPase ) and reduces cardiac effects of digitalis and in hypokalemia toxicity worsens.</a:t>
            </a:r>
          </a:p>
          <a:p>
            <a:pPr defTabSz="889000">
              <a:spcBef>
                <a:spcPct val="50000"/>
              </a:spcBef>
            </a:pPr>
            <a:r>
              <a:rPr lang="en-US" sz="2400" b="1"/>
              <a:t>b.</a:t>
            </a:r>
            <a:r>
              <a:rPr lang="en-US"/>
              <a:t> Abnormal cardiac automaticity is reduced by hyperkalemia.</a:t>
            </a:r>
          </a:p>
          <a:p>
            <a:pPr defTabSz="889000">
              <a:spcBef>
                <a:spcPct val="50000"/>
              </a:spcBef>
            </a:pPr>
            <a:endParaRPr lang="en-US"/>
          </a:p>
          <a:p>
            <a:pPr defTabSz="88900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CALCIUM ION</a:t>
            </a:r>
            <a:r>
              <a:rPr lang="en-US"/>
              <a:t> increases the toxicity……………abnormal automaticity……..Arrhythmia.</a:t>
            </a:r>
          </a:p>
          <a:p>
            <a:pPr defTabSz="889000">
              <a:spcBef>
                <a:spcPct val="50000"/>
              </a:spcBef>
            </a:pPr>
            <a:endParaRPr lang="en-US"/>
          </a:p>
          <a:p>
            <a:pPr defTabSz="88900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MAGNESIUM ION</a:t>
            </a:r>
            <a:r>
              <a:rPr lang="en-US"/>
              <a:t> ………..opposite effect to Ca++.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2AF3B-154E-4D6D-85FA-E88B1149289C}" type="slidenum">
              <a:rPr lang="en-GB"/>
              <a:pPr/>
              <a:t>26</a:t>
            </a:fld>
            <a:endParaRPr lang="en-GB"/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5588"/>
            <a:ext cx="8229600" cy="354012"/>
          </a:xfrm>
        </p:spPr>
        <p:txBody>
          <a:bodyPr/>
          <a:lstStyle/>
          <a:p>
            <a:pPr algn="l"/>
            <a:r>
              <a:rPr lang="en-US" sz="2800" u="sng">
                <a:solidFill>
                  <a:srgbClr val="FFFF00"/>
                </a:solidFill>
              </a:rPr>
              <a:t>OTHER INOTROPIC DRUGS</a:t>
            </a:r>
            <a:endParaRPr lang="en-GB" sz="2800" u="sng">
              <a:solidFill>
                <a:srgbClr val="FFFF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58200" cy="5486400"/>
          </a:xfrm>
        </p:spPr>
        <p:txBody>
          <a:bodyPr/>
          <a:lstStyle/>
          <a:p>
            <a:pPr marL="609600" indent="-609600"/>
            <a:r>
              <a:rPr lang="en-US" sz="2400" b="1" u="sng">
                <a:solidFill>
                  <a:srgbClr val="FFFF00"/>
                </a:solidFill>
              </a:rPr>
              <a:t>Phosphodiestrase inhibitors (PDE-3)</a:t>
            </a:r>
          </a:p>
          <a:p>
            <a:pPr marL="990600" lvl="1" indent="-533400"/>
            <a:r>
              <a:rPr lang="en-US" sz="2000">
                <a:effectLst/>
              </a:rPr>
              <a:t>Inamrinone</a:t>
            </a:r>
          </a:p>
          <a:p>
            <a:pPr marL="990600" lvl="1" indent="-533400"/>
            <a:r>
              <a:rPr lang="en-US" sz="2000">
                <a:effectLst/>
              </a:rPr>
              <a:t>Milrinone</a:t>
            </a:r>
          </a:p>
          <a:p>
            <a:pPr marL="990600" lvl="1" indent="-533400"/>
            <a:r>
              <a:rPr lang="en-US" sz="2000">
                <a:effectLst/>
              </a:rPr>
              <a:t>Levosimendan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sz="2000">
                <a:effectLst/>
              </a:rPr>
              <a:t>MOA:     inhibit PDE-3……….. Inc cAMP………. INCR INWARD INFLUX OF Ca ++………… incr in contarctility &amp; Vasodialtion.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sz="2000">
                <a:effectLst/>
              </a:rPr>
              <a:t>CLINICAL USES;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000">
                <a:effectLst/>
              </a:rPr>
              <a:t>Acute heart failure</a:t>
            </a:r>
          </a:p>
          <a:p>
            <a:pPr marL="990600" lvl="1" indent="-533400">
              <a:buFont typeface="Wingdings" pitchFamily="2" charset="2"/>
              <a:buNone/>
            </a:pPr>
            <a:endParaRPr lang="en-US" sz="2400" b="1" u="sng">
              <a:solidFill>
                <a:srgbClr val="FFFF00"/>
              </a:solidFill>
            </a:endParaRPr>
          </a:p>
          <a:p>
            <a:pPr marL="990600" lvl="1" indent="-533400">
              <a:buFont typeface="Wingdings" pitchFamily="2" charset="2"/>
              <a:buNone/>
            </a:pPr>
            <a:endParaRPr lang="en-US" sz="2400" b="1" u="sng">
              <a:solidFill>
                <a:srgbClr val="FFFF00"/>
              </a:solidFill>
            </a:endParaRPr>
          </a:p>
          <a:p>
            <a:pPr marL="990600" lvl="1" indent="-533400">
              <a:buFont typeface="Wingdings" pitchFamily="2" charset="2"/>
              <a:buNone/>
            </a:pPr>
            <a:r>
              <a:rPr lang="en-US" sz="2400" b="1" u="sng">
                <a:solidFill>
                  <a:srgbClr val="FFFF00"/>
                </a:solidFill>
              </a:rPr>
              <a:t>Beta- Adrenoreceptor Stimulants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</a:rPr>
              <a:t>Dobutamine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</a:rPr>
              <a:t>dopamine</a:t>
            </a:r>
          </a:p>
          <a:p>
            <a:pPr marL="990600" lvl="1" indent="-533400">
              <a:buFont typeface="Wingdings" pitchFamily="2" charset="2"/>
              <a:buNone/>
            </a:pPr>
            <a:endParaRPr lang="en-GB" sz="2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CEFF1-9519-44EB-AB7B-911B59B07ADE}" type="slidenum">
              <a:rPr lang="en-GB"/>
              <a:pPr/>
              <a:t>27</a:t>
            </a:fld>
            <a:endParaRPr lang="en-GB"/>
          </a:p>
        </p:txBody>
      </p:sp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sz="2400"/>
              <a:t>DRUGS WITHOUT IONTROPIC EFFECTS USED IN CCF</a:t>
            </a:r>
            <a:endParaRPr lang="en-GB" sz="2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00"/>
                </a:solidFill>
              </a:rPr>
              <a:t>Diuretics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Reduce  Blood Volume……….Dec Pre Load….. Reduce   edema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Reduce  in cardiac size….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Spironolactone &amp; eplerenone has additional benifits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00"/>
                </a:solidFill>
              </a:rPr>
              <a:t>ACE inhibitors:	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Reduce TPR----------After load decreased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Salt and water retention reduced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Reduce angiotensin levels………..reduce sympathetic activity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Reduce remodelling of heart and vessels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AT1  recptor blockers have similar effects but limited.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00"/>
                </a:solidFill>
              </a:rPr>
              <a:t>VASODILATORS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Reduce pre and after load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Prevent remodelling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Hydralazine, isosorbide dinitrate, nesiritide (brain natriuretic peptide)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</a:rPr>
              <a:t>Bosentin 9 a competitive inhibitor of endothelin)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GB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1DC8B1-2890-43D3-BAD1-5E19F7597538}" type="slidenum">
              <a:rPr lang="en-GB"/>
              <a:pPr/>
              <a:t>28</a:t>
            </a:fld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6096000"/>
          </a:xfrm>
        </p:spPr>
        <p:txBody>
          <a:bodyPr/>
          <a:lstStyle/>
          <a:p>
            <a:pPr marL="609600" indent="-609600"/>
            <a:r>
              <a:rPr lang="en-US" sz="2400" u="sng">
                <a:solidFill>
                  <a:srgbClr val="FFFF00"/>
                </a:solidFill>
              </a:rPr>
              <a:t>BETA  BLOCKING DRUGS</a:t>
            </a:r>
          </a:p>
          <a:p>
            <a:pPr marL="990600" lvl="1" indent="-533400"/>
            <a:r>
              <a:rPr lang="en-US" sz="2400">
                <a:solidFill>
                  <a:srgbClr val="FFFF00"/>
                </a:solidFill>
              </a:rPr>
              <a:t>Bisoprolol</a:t>
            </a:r>
          </a:p>
          <a:p>
            <a:pPr marL="990600" lvl="1" indent="-533400"/>
            <a:r>
              <a:rPr lang="en-US" sz="2400">
                <a:solidFill>
                  <a:srgbClr val="FFFF00"/>
                </a:solidFill>
              </a:rPr>
              <a:t>Carvedilol</a:t>
            </a:r>
          </a:p>
          <a:p>
            <a:pPr marL="990600" lvl="1" indent="-533400"/>
            <a:r>
              <a:rPr lang="en-US" sz="2400">
                <a:solidFill>
                  <a:srgbClr val="FFFF00"/>
                </a:solidFill>
              </a:rPr>
              <a:t>Metoprolol</a:t>
            </a:r>
            <a:r>
              <a:rPr lang="en-US" sz="2000">
                <a:solidFill>
                  <a:srgbClr val="FFFF00"/>
                </a:solidFill>
              </a:rPr>
              <a:t> </a:t>
            </a:r>
          </a:p>
          <a:p>
            <a:pPr marL="990600" lvl="1" indent="-533400">
              <a:buFont typeface="Wingdings" pitchFamily="2" charset="2"/>
              <a:buNone/>
            </a:pPr>
            <a:endParaRPr lang="en-US" sz="2000">
              <a:solidFill>
                <a:srgbClr val="FFFF00"/>
              </a:solidFill>
            </a:endParaRPr>
          </a:p>
          <a:p>
            <a:pPr marL="990600" lvl="1" indent="-533400">
              <a:buFont typeface="Wingdings" pitchFamily="2" charset="2"/>
              <a:buNone/>
            </a:pPr>
            <a:endParaRPr lang="en-US" sz="2000">
              <a:solidFill>
                <a:srgbClr val="FFFF00"/>
              </a:solidFill>
            </a:endParaRPr>
          </a:p>
          <a:p>
            <a:pPr marL="990600" lvl="1" indent="-533400">
              <a:buFont typeface="Wingdings" pitchFamily="2" charset="2"/>
              <a:buNone/>
            </a:pPr>
            <a:r>
              <a:rPr lang="en-US" sz="2400">
                <a:solidFill>
                  <a:srgbClr val="FFFF00"/>
                </a:solidFill>
              </a:rPr>
              <a:t>Beneficial effects can be due to the fact that they 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sz="2400">
                <a:solidFill>
                  <a:srgbClr val="FFFF00"/>
                </a:solidFill>
              </a:rPr>
              <a:t>Reduce mitogenic effect of  catecholmine------prevent remodelling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sz="2400">
                <a:solidFill>
                  <a:srgbClr val="FFFF00"/>
                </a:solidFill>
              </a:rPr>
              <a:t>Attenuation of adverse effects of high conc; catecolamines (apotosis, up-regulation of beta –receptors)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sz="2400">
                <a:solidFill>
                  <a:srgbClr val="FFFF00"/>
                </a:solidFill>
              </a:rPr>
              <a:t>Decrease heart rate</a:t>
            </a:r>
          </a:p>
          <a:p>
            <a:pPr marL="990600" lvl="1" indent="-533400">
              <a:buFont typeface="Wingdings" pitchFamily="2" charset="2"/>
              <a:buAutoNum type="alphaLcPeriod"/>
            </a:pPr>
            <a:endParaRPr lang="en-US" sz="2400">
              <a:solidFill>
                <a:srgbClr val="FFFF00"/>
              </a:solidFill>
            </a:endParaRPr>
          </a:p>
          <a:p>
            <a:pPr marL="990600" lvl="1" indent="-533400">
              <a:buFont typeface="Wingdings" pitchFamily="2" charset="2"/>
              <a:buAutoNum type="alphaLcPeriod"/>
            </a:pPr>
            <a:endParaRPr lang="en-GB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E6EDE-1AA0-4377-BB12-2F15A4AB7728}" type="slidenum">
              <a:rPr lang="en-GB"/>
              <a:pPr/>
              <a:t>29</a:t>
            </a:fld>
            <a:endParaRPr lang="en-GB"/>
          </a:p>
        </p:txBody>
      </p:sp>
      <p:sp>
        <p:nvSpPr>
          <p:cNvPr id="8194" name="Line 4"/>
          <p:cNvSpPr>
            <a:spLocks noChangeShapeType="1"/>
          </p:cNvSpPr>
          <p:nvPr/>
        </p:nvSpPr>
        <p:spPr bwMode="auto">
          <a:xfrm>
            <a:off x="2057400" y="2257425"/>
            <a:ext cx="6705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Text Box 17"/>
          <p:cNvSpPr txBox="1">
            <a:spLocks noChangeArrowheads="1"/>
          </p:cNvSpPr>
          <p:nvPr/>
        </p:nvSpPr>
        <p:spPr bwMode="auto">
          <a:xfrm>
            <a:off x="5080000" y="250825"/>
            <a:ext cx="3397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2300" b="1"/>
              <a:t>1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5580063" y="711200"/>
            <a:ext cx="3397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2300" b="1"/>
              <a:t>2</a:t>
            </a:r>
          </a:p>
        </p:txBody>
      </p:sp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6111875" y="1422400"/>
            <a:ext cx="3397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2300" b="1"/>
              <a:t>3</a:t>
            </a: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4179888" y="854075"/>
            <a:ext cx="3397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2300" b="1"/>
              <a:t>0</a:t>
            </a:r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3952875" y="1706563"/>
            <a:ext cx="3397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2300" b="1"/>
              <a:t>4</a:t>
            </a:r>
          </a:p>
        </p:txBody>
      </p:sp>
      <p:sp>
        <p:nvSpPr>
          <p:cNvPr id="8200" name="Line 27"/>
          <p:cNvSpPr>
            <a:spLocks noChangeShapeType="1"/>
          </p:cNvSpPr>
          <p:nvPr/>
        </p:nvSpPr>
        <p:spPr bwMode="auto">
          <a:xfrm flipV="1">
            <a:off x="4179888" y="1819275"/>
            <a:ext cx="307975" cy="3857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28"/>
          <p:cNvSpPr>
            <a:spLocks/>
          </p:cNvSpPr>
          <p:nvPr/>
        </p:nvSpPr>
        <p:spPr bwMode="auto">
          <a:xfrm>
            <a:off x="4487863" y="496888"/>
            <a:ext cx="1978025" cy="1697037"/>
          </a:xfrm>
          <a:custGeom>
            <a:avLst/>
            <a:gdLst>
              <a:gd name="T0" fmla="*/ 0 w 1248"/>
              <a:gd name="T1" fmla="*/ 904 h 1144"/>
              <a:gd name="T2" fmla="*/ 288 w 1248"/>
              <a:gd name="T3" fmla="*/ 88 h 1144"/>
              <a:gd name="T4" fmla="*/ 576 w 1248"/>
              <a:gd name="T5" fmla="*/ 376 h 1144"/>
              <a:gd name="T6" fmla="*/ 864 w 1248"/>
              <a:gd name="T7" fmla="*/ 520 h 1144"/>
              <a:gd name="T8" fmla="*/ 1248 w 1248"/>
              <a:gd name="T9" fmla="*/ 1144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144"/>
              <a:gd name="T17" fmla="*/ 1248 w 124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144">
                <a:moveTo>
                  <a:pt x="0" y="904"/>
                </a:moveTo>
                <a:cubicBezTo>
                  <a:pt x="96" y="540"/>
                  <a:pt x="192" y="176"/>
                  <a:pt x="288" y="88"/>
                </a:cubicBezTo>
                <a:cubicBezTo>
                  <a:pt x="384" y="0"/>
                  <a:pt x="480" y="304"/>
                  <a:pt x="576" y="376"/>
                </a:cubicBezTo>
                <a:cubicBezTo>
                  <a:pt x="672" y="448"/>
                  <a:pt x="752" y="392"/>
                  <a:pt x="864" y="520"/>
                </a:cubicBezTo>
                <a:cubicBezTo>
                  <a:pt x="976" y="648"/>
                  <a:pt x="1184" y="1040"/>
                  <a:pt x="1248" y="1144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2" name="Text Box 29"/>
          <p:cNvSpPr txBox="1">
            <a:spLocks noChangeArrowheads="1"/>
          </p:cNvSpPr>
          <p:nvPr/>
        </p:nvSpPr>
        <p:spPr bwMode="auto">
          <a:xfrm>
            <a:off x="5613400" y="214313"/>
            <a:ext cx="27416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/>
              <a:t>Activated K</a:t>
            </a:r>
            <a:r>
              <a:rPr lang="en-US" sz="1900" b="1" baseline="30000"/>
              <a:t>+ </a:t>
            </a:r>
            <a:r>
              <a:rPr lang="en-US" sz="1900" b="1"/>
              <a:t>Channels</a:t>
            </a:r>
          </a:p>
        </p:txBody>
      </p:sp>
      <p:sp>
        <p:nvSpPr>
          <p:cNvPr id="8203" name="Text Box 30"/>
          <p:cNvSpPr txBox="1">
            <a:spLocks noChangeArrowheads="1"/>
          </p:cNvSpPr>
          <p:nvPr/>
        </p:nvSpPr>
        <p:spPr bwMode="auto">
          <a:xfrm>
            <a:off x="5886450" y="728663"/>
            <a:ext cx="29733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/>
              <a:t>Activated Ca</a:t>
            </a:r>
            <a:r>
              <a:rPr lang="en-US" sz="1900" b="1" baseline="30000"/>
              <a:t>++ </a:t>
            </a:r>
            <a:r>
              <a:rPr lang="en-US" sz="1900" b="1"/>
              <a:t>Channels</a:t>
            </a:r>
          </a:p>
        </p:txBody>
      </p:sp>
      <p:sp>
        <p:nvSpPr>
          <p:cNvPr id="8204" name="Text Box 31"/>
          <p:cNvSpPr txBox="1">
            <a:spLocks noChangeArrowheads="1"/>
          </p:cNvSpPr>
          <p:nvPr/>
        </p:nvSpPr>
        <p:spPr bwMode="auto">
          <a:xfrm>
            <a:off x="839788" y="854075"/>
            <a:ext cx="28765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/>
              <a:t>Activated Na</a:t>
            </a:r>
            <a:r>
              <a:rPr lang="en-US" sz="1900" b="1" baseline="30000"/>
              <a:t>+ </a:t>
            </a:r>
            <a:r>
              <a:rPr lang="en-US" sz="1900" b="1"/>
              <a:t>Channels</a:t>
            </a:r>
          </a:p>
        </p:txBody>
      </p:sp>
      <p:sp>
        <p:nvSpPr>
          <p:cNvPr id="8205" name="Text Box 32"/>
          <p:cNvSpPr txBox="1">
            <a:spLocks noChangeArrowheads="1"/>
          </p:cNvSpPr>
          <p:nvPr/>
        </p:nvSpPr>
        <p:spPr bwMode="auto">
          <a:xfrm>
            <a:off x="839788" y="1620838"/>
            <a:ext cx="24733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/>
              <a:t>Leaky Na</a:t>
            </a:r>
            <a:r>
              <a:rPr lang="en-US" sz="1900" b="1" baseline="30000"/>
              <a:t>+ </a:t>
            </a:r>
            <a:r>
              <a:rPr lang="en-US" sz="1900" b="1"/>
              <a:t>Channels</a:t>
            </a:r>
          </a:p>
        </p:txBody>
      </p:sp>
      <p:sp>
        <p:nvSpPr>
          <p:cNvPr id="8206" name="Text Box 33"/>
          <p:cNvSpPr txBox="1">
            <a:spLocks noChangeArrowheads="1"/>
          </p:cNvSpPr>
          <p:nvPr/>
        </p:nvSpPr>
        <p:spPr bwMode="auto">
          <a:xfrm>
            <a:off x="77788" y="2062163"/>
            <a:ext cx="13430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b="1"/>
              <a:t>RMP-70 mv</a:t>
            </a:r>
          </a:p>
        </p:txBody>
      </p:sp>
      <p:sp>
        <p:nvSpPr>
          <p:cNvPr id="8207" name="Oval 34"/>
          <p:cNvSpPr>
            <a:spLocks noChangeArrowheads="1"/>
          </p:cNvSpPr>
          <p:nvPr/>
        </p:nvSpPr>
        <p:spPr bwMode="auto">
          <a:xfrm>
            <a:off x="6399213" y="2133600"/>
            <a:ext cx="155575" cy="2143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Rectangle 35"/>
          <p:cNvSpPr>
            <a:spLocks noChangeArrowheads="1"/>
          </p:cNvSpPr>
          <p:nvPr/>
        </p:nvSpPr>
        <p:spPr bwMode="auto">
          <a:xfrm>
            <a:off x="4572000" y="2773363"/>
            <a:ext cx="4113213" cy="285750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88819" tIns="44410" rIns="88819" bIns="44410" anchor="ctr"/>
          <a:lstStyle/>
          <a:p>
            <a:pPr algn="ctr" defTabSz="889000"/>
            <a:r>
              <a:rPr lang="en-US" sz="1900" b="1">
                <a:solidFill>
                  <a:srgbClr val="000000"/>
                </a:solidFill>
              </a:rPr>
              <a:t>Cardiac Glycosides Inhibits</a:t>
            </a:r>
          </a:p>
        </p:txBody>
      </p:sp>
      <p:sp>
        <p:nvSpPr>
          <p:cNvPr id="8209" name="Text Box 37"/>
          <p:cNvSpPr txBox="1">
            <a:spLocks noChangeArrowheads="1"/>
          </p:cNvSpPr>
          <p:nvPr/>
        </p:nvSpPr>
        <p:spPr bwMode="auto">
          <a:xfrm>
            <a:off x="5164138" y="2332038"/>
            <a:ext cx="316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/>
              <a:t>Activated K</a:t>
            </a:r>
            <a:r>
              <a:rPr lang="en-US" sz="1900" b="1" baseline="30000"/>
              <a:t>+</a:t>
            </a:r>
            <a:r>
              <a:rPr lang="en-US" sz="1900" b="1"/>
              <a:t>  Na</a:t>
            </a:r>
            <a:r>
              <a:rPr lang="en-US" sz="1900" b="1" baseline="30000"/>
              <a:t>+</a:t>
            </a:r>
            <a:r>
              <a:rPr lang="en-US" sz="1900" b="1"/>
              <a:t> AT Pase</a:t>
            </a:r>
          </a:p>
        </p:txBody>
      </p:sp>
      <p:sp>
        <p:nvSpPr>
          <p:cNvPr id="8210" name="Line 38"/>
          <p:cNvSpPr>
            <a:spLocks noChangeShapeType="1"/>
          </p:cNvSpPr>
          <p:nvPr/>
        </p:nvSpPr>
        <p:spPr bwMode="auto">
          <a:xfrm>
            <a:off x="3429000" y="3484563"/>
            <a:ext cx="10652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39"/>
          <p:cNvSpPr>
            <a:spLocks noChangeShapeType="1"/>
          </p:cNvSpPr>
          <p:nvPr/>
        </p:nvSpPr>
        <p:spPr bwMode="auto">
          <a:xfrm>
            <a:off x="5105400" y="3484563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40"/>
          <p:cNvSpPr>
            <a:spLocks noChangeShapeType="1"/>
          </p:cNvSpPr>
          <p:nvPr/>
        </p:nvSpPr>
        <p:spPr bwMode="auto">
          <a:xfrm>
            <a:off x="7161213" y="3484563"/>
            <a:ext cx="1449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41"/>
          <p:cNvSpPr>
            <a:spLocks noChangeShapeType="1"/>
          </p:cNvSpPr>
          <p:nvPr/>
        </p:nvSpPr>
        <p:spPr bwMode="auto">
          <a:xfrm>
            <a:off x="3467100" y="3484563"/>
            <a:ext cx="0" cy="498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42"/>
          <p:cNvSpPr>
            <a:spLocks noChangeShapeType="1"/>
          </p:cNvSpPr>
          <p:nvPr/>
        </p:nvSpPr>
        <p:spPr bwMode="auto">
          <a:xfrm>
            <a:off x="3467100" y="4267200"/>
            <a:ext cx="0" cy="498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43"/>
          <p:cNvSpPr>
            <a:spLocks noChangeShapeType="1"/>
          </p:cNvSpPr>
          <p:nvPr/>
        </p:nvSpPr>
        <p:spPr bwMode="auto">
          <a:xfrm>
            <a:off x="3429000" y="4765675"/>
            <a:ext cx="518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44"/>
          <p:cNvSpPr>
            <a:spLocks noChangeShapeType="1"/>
          </p:cNvSpPr>
          <p:nvPr/>
        </p:nvSpPr>
        <p:spPr bwMode="auto">
          <a:xfrm>
            <a:off x="8589963" y="3484563"/>
            <a:ext cx="0" cy="128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Text Box 45"/>
          <p:cNvSpPr txBox="1">
            <a:spLocks noChangeArrowheads="1"/>
          </p:cNvSpPr>
          <p:nvPr/>
        </p:nvSpPr>
        <p:spPr bwMode="auto">
          <a:xfrm>
            <a:off x="6537325" y="3638550"/>
            <a:ext cx="19526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/>
              <a:t>Cardiac Muscle</a:t>
            </a:r>
          </a:p>
          <a:p>
            <a:pPr defTabSz="889000"/>
            <a:r>
              <a:rPr lang="en-US" b="1"/>
              <a:t>Action</a:t>
            </a:r>
          </a:p>
          <a:p>
            <a:pPr defTabSz="889000"/>
            <a:r>
              <a:rPr lang="en-US" b="1"/>
              <a:t>Troponin</a:t>
            </a:r>
          </a:p>
          <a:p>
            <a:pPr defTabSz="889000"/>
            <a:r>
              <a:rPr lang="en-US" b="1"/>
              <a:t>Myosin</a:t>
            </a:r>
          </a:p>
        </p:txBody>
      </p:sp>
      <p:sp>
        <p:nvSpPr>
          <p:cNvPr id="8218" name="Text Box 46"/>
          <p:cNvSpPr txBox="1">
            <a:spLocks noChangeArrowheads="1"/>
          </p:cNvSpPr>
          <p:nvPr/>
        </p:nvSpPr>
        <p:spPr bwMode="auto">
          <a:xfrm>
            <a:off x="3794125" y="3873500"/>
            <a:ext cx="12398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b="1"/>
              <a:t>Na</a:t>
            </a:r>
            <a:r>
              <a:rPr lang="en-US" b="1" baseline="30000"/>
              <a:t>+       </a:t>
            </a:r>
            <a:r>
              <a:rPr lang="en-US" b="1"/>
              <a:t>Ca</a:t>
            </a:r>
            <a:r>
              <a:rPr lang="en-US" b="1" baseline="30000"/>
              <a:t>++</a:t>
            </a:r>
          </a:p>
        </p:txBody>
      </p:sp>
      <p:sp>
        <p:nvSpPr>
          <p:cNvPr id="8219" name="Rectangle 47"/>
          <p:cNvSpPr>
            <a:spLocks noChangeArrowheads="1"/>
          </p:cNvSpPr>
          <p:nvPr/>
        </p:nvSpPr>
        <p:spPr bwMode="auto">
          <a:xfrm>
            <a:off x="5256213" y="3983038"/>
            <a:ext cx="1068387" cy="698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0" name="Rectangle 48"/>
          <p:cNvSpPr>
            <a:spLocks noChangeArrowheads="1"/>
          </p:cNvSpPr>
          <p:nvPr/>
        </p:nvSpPr>
        <p:spPr bwMode="auto">
          <a:xfrm>
            <a:off x="5256213" y="4071938"/>
            <a:ext cx="1068387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1" name="Rectangle 49"/>
          <p:cNvSpPr>
            <a:spLocks noChangeArrowheads="1"/>
          </p:cNvSpPr>
          <p:nvPr/>
        </p:nvSpPr>
        <p:spPr bwMode="auto">
          <a:xfrm>
            <a:off x="5256213" y="4125913"/>
            <a:ext cx="1068387" cy="6985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2" name="Line 50"/>
          <p:cNvSpPr>
            <a:spLocks noChangeShapeType="1"/>
          </p:cNvSpPr>
          <p:nvPr/>
        </p:nvSpPr>
        <p:spPr bwMode="auto">
          <a:xfrm flipH="1" flipV="1">
            <a:off x="6324600" y="4106863"/>
            <a:ext cx="3048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Arc 52"/>
          <p:cNvSpPr>
            <a:spLocks/>
          </p:cNvSpPr>
          <p:nvPr/>
        </p:nvSpPr>
        <p:spPr bwMode="auto">
          <a:xfrm flipH="1" flipV="1">
            <a:off x="5943600" y="4267200"/>
            <a:ext cx="601663" cy="355600"/>
          </a:xfrm>
          <a:custGeom>
            <a:avLst/>
            <a:gdLst>
              <a:gd name="T0" fmla="*/ 0 w 24765"/>
              <a:gd name="T1" fmla="*/ 3836 h 21600"/>
              <a:gd name="T2" fmla="*/ 601663 w 24765"/>
              <a:gd name="T3" fmla="*/ 355600 h 21600"/>
              <a:gd name="T4" fmla="*/ 76893 w 24765"/>
              <a:gd name="T5" fmla="*/ 355600 h 21600"/>
              <a:gd name="T6" fmla="*/ 0 60000 65536"/>
              <a:gd name="T7" fmla="*/ 0 60000 65536"/>
              <a:gd name="T8" fmla="*/ 0 60000 65536"/>
              <a:gd name="T9" fmla="*/ 0 w 24765"/>
              <a:gd name="T10" fmla="*/ 0 h 21600"/>
              <a:gd name="T11" fmla="*/ 24765 w 247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65" h="21600" fill="none" extrusionOk="0">
                <a:moveTo>
                  <a:pt x="0" y="233"/>
                </a:moveTo>
                <a:cubicBezTo>
                  <a:pt x="1047" y="77"/>
                  <a:pt x="2105" y="-1"/>
                  <a:pt x="3165" y="0"/>
                </a:cubicBezTo>
                <a:cubicBezTo>
                  <a:pt x="15094" y="0"/>
                  <a:pt x="24765" y="9670"/>
                  <a:pt x="24765" y="21600"/>
                </a:cubicBezTo>
              </a:path>
              <a:path w="24765" h="21600" stroke="0" extrusionOk="0">
                <a:moveTo>
                  <a:pt x="0" y="233"/>
                </a:moveTo>
                <a:cubicBezTo>
                  <a:pt x="1047" y="77"/>
                  <a:pt x="2105" y="-1"/>
                  <a:pt x="3165" y="0"/>
                </a:cubicBezTo>
                <a:cubicBezTo>
                  <a:pt x="15094" y="0"/>
                  <a:pt x="24765" y="9670"/>
                  <a:pt x="24765" y="21600"/>
                </a:cubicBezTo>
                <a:lnTo>
                  <a:pt x="316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en-GB"/>
          </a:p>
        </p:txBody>
      </p:sp>
      <p:sp>
        <p:nvSpPr>
          <p:cNvPr id="8224" name="Text Box 53"/>
          <p:cNvSpPr txBox="1">
            <a:spLocks noChangeArrowheads="1"/>
          </p:cNvSpPr>
          <p:nvPr/>
        </p:nvSpPr>
        <p:spPr bwMode="auto">
          <a:xfrm>
            <a:off x="7069138" y="3143250"/>
            <a:ext cx="4143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b="1"/>
              <a:t>K</a:t>
            </a:r>
            <a:r>
              <a:rPr lang="en-US" b="1" baseline="30000"/>
              <a:t>+</a:t>
            </a:r>
          </a:p>
        </p:txBody>
      </p:sp>
      <p:sp>
        <p:nvSpPr>
          <p:cNvPr id="8225" name="Line 54"/>
          <p:cNvSpPr>
            <a:spLocks noChangeShapeType="1"/>
          </p:cNvSpPr>
          <p:nvPr/>
        </p:nvSpPr>
        <p:spPr bwMode="auto">
          <a:xfrm flipV="1">
            <a:off x="6399213" y="3271838"/>
            <a:ext cx="381000" cy="568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56"/>
          <p:cNvSpPr>
            <a:spLocks noChangeShapeType="1"/>
          </p:cNvSpPr>
          <p:nvPr/>
        </p:nvSpPr>
        <p:spPr bwMode="auto">
          <a:xfrm>
            <a:off x="4800600" y="3200400"/>
            <a:ext cx="0" cy="569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7" name="Text Box 57"/>
          <p:cNvSpPr txBox="1">
            <a:spLocks noChangeArrowheads="1"/>
          </p:cNvSpPr>
          <p:nvPr/>
        </p:nvSpPr>
        <p:spPr bwMode="auto">
          <a:xfrm>
            <a:off x="304800" y="3565525"/>
            <a:ext cx="1454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/>
              <a:t>Excitability</a:t>
            </a:r>
          </a:p>
        </p:txBody>
      </p:sp>
      <p:sp>
        <p:nvSpPr>
          <p:cNvPr id="8228" name="Text Box 58"/>
          <p:cNvSpPr txBox="1">
            <a:spLocks noChangeArrowheads="1"/>
          </p:cNvSpPr>
          <p:nvPr/>
        </p:nvSpPr>
        <p:spPr bwMode="auto">
          <a:xfrm>
            <a:off x="303213" y="3973513"/>
            <a:ext cx="2206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/>
              <a:t>Refractory Period</a:t>
            </a:r>
          </a:p>
        </p:txBody>
      </p:sp>
      <p:sp>
        <p:nvSpPr>
          <p:cNvPr id="8229" name="Line 59"/>
          <p:cNvSpPr>
            <a:spLocks noChangeShapeType="1"/>
          </p:cNvSpPr>
          <p:nvPr/>
        </p:nvSpPr>
        <p:spPr bwMode="auto">
          <a:xfrm flipV="1">
            <a:off x="303213" y="3590925"/>
            <a:ext cx="0" cy="285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0" name="Line 60"/>
          <p:cNvSpPr>
            <a:spLocks noChangeShapeType="1"/>
          </p:cNvSpPr>
          <p:nvPr/>
        </p:nvSpPr>
        <p:spPr bwMode="auto">
          <a:xfrm>
            <a:off x="303213" y="4052888"/>
            <a:ext cx="0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1" name="Line 61"/>
          <p:cNvSpPr>
            <a:spLocks noChangeShapeType="1"/>
          </p:cNvSpPr>
          <p:nvPr/>
        </p:nvSpPr>
        <p:spPr bwMode="auto">
          <a:xfrm>
            <a:off x="2744788" y="4125913"/>
            <a:ext cx="987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2" name="Text Box 62"/>
          <p:cNvSpPr txBox="1">
            <a:spLocks noChangeArrowheads="1"/>
          </p:cNvSpPr>
          <p:nvPr/>
        </p:nvSpPr>
        <p:spPr bwMode="auto">
          <a:xfrm>
            <a:off x="4645025" y="4837113"/>
            <a:ext cx="36988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900" b="1" u="sng"/>
              <a:t>POSITIVE INOTROPIC EFFECT</a:t>
            </a:r>
          </a:p>
        </p:txBody>
      </p:sp>
      <p:sp>
        <p:nvSpPr>
          <p:cNvPr id="8233" name="Text Box 63"/>
          <p:cNvSpPr txBox="1">
            <a:spLocks noChangeArrowheads="1"/>
          </p:cNvSpPr>
          <p:nvPr/>
        </p:nvSpPr>
        <p:spPr bwMode="auto">
          <a:xfrm>
            <a:off x="4645025" y="5176838"/>
            <a:ext cx="2143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819" tIns="44410" rIns="88819" bIns="44410">
            <a:spAutoFit/>
          </a:bodyPr>
          <a:lstStyle/>
          <a:p>
            <a:pPr defTabSz="889000"/>
            <a:r>
              <a:rPr lang="en-US" sz="1600" b="1"/>
              <a:t>Cardiac Output</a:t>
            </a:r>
          </a:p>
          <a:p>
            <a:pPr defTabSz="889000"/>
            <a:r>
              <a:rPr lang="en-US" sz="1600" b="1"/>
              <a:t>Systolic time </a:t>
            </a:r>
          </a:p>
          <a:p>
            <a:pPr defTabSz="889000"/>
            <a:r>
              <a:rPr lang="en-US" sz="1600" b="1"/>
              <a:t>End systolic volume</a:t>
            </a:r>
          </a:p>
        </p:txBody>
      </p:sp>
      <p:sp>
        <p:nvSpPr>
          <p:cNvPr id="8234" name="Rectangle 64"/>
          <p:cNvSpPr>
            <a:spLocks noChangeArrowheads="1"/>
          </p:cNvSpPr>
          <p:nvPr/>
        </p:nvSpPr>
        <p:spPr bwMode="auto">
          <a:xfrm>
            <a:off x="6894513" y="5133975"/>
            <a:ext cx="4572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24" tIns="42012" rIns="84024" bIns="42012">
            <a:spAutoFit/>
          </a:bodyPr>
          <a:lstStyle/>
          <a:p>
            <a:pPr defTabSz="889000"/>
            <a:r>
              <a:rPr lang="en-US" b="1"/>
              <a:t>Cardiac size</a:t>
            </a:r>
          </a:p>
          <a:p>
            <a:pPr defTabSz="889000"/>
            <a:r>
              <a:rPr lang="en-US" b="1"/>
              <a:t>Diastolic filling</a:t>
            </a:r>
          </a:p>
          <a:p>
            <a:pPr defTabSz="889000"/>
            <a:r>
              <a:rPr lang="en-US" b="1"/>
              <a:t>Congestion in veins</a:t>
            </a:r>
            <a:r>
              <a:rPr lang="en-US"/>
              <a:t> </a:t>
            </a:r>
          </a:p>
        </p:txBody>
      </p:sp>
      <p:sp>
        <p:nvSpPr>
          <p:cNvPr id="8235" name="Line 65"/>
          <p:cNvSpPr>
            <a:spLocks noChangeShapeType="1"/>
          </p:cNvSpPr>
          <p:nvPr/>
        </p:nvSpPr>
        <p:spPr bwMode="auto">
          <a:xfrm>
            <a:off x="4645025" y="5484813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6" name="Line 66"/>
          <p:cNvSpPr>
            <a:spLocks noChangeShapeType="1"/>
          </p:cNvSpPr>
          <p:nvPr/>
        </p:nvSpPr>
        <p:spPr bwMode="auto">
          <a:xfrm>
            <a:off x="4645025" y="5718175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7" name="Line 67"/>
          <p:cNvSpPr>
            <a:spLocks noChangeShapeType="1"/>
          </p:cNvSpPr>
          <p:nvPr/>
        </p:nvSpPr>
        <p:spPr bwMode="auto">
          <a:xfrm>
            <a:off x="6911975" y="52339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68"/>
          <p:cNvSpPr>
            <a:spLocks noChangeShapeType="1"/>
          </p:cNvSpPr>
          <p:nvPr/>
        </p:nvSpPr>
        <p:spPr bwMode="auto">
          <a:xfrm>
            <a:off x="6931025" y="5751513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9" name="Line 69"/>
          <p:cNvSpPr>
            <a:spLocks noChangeShapeType="1"/>
          </p:cNvSpPr>
          <p:nvPr/>
        </p:nvSpPr>
        <p:spPr bwMode="auto">
          <a:xfrm flipV="1">
            <a:off x="4645025" y="5218113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0" name="Line 70"/>
          <p:cNvSpPr>
            <a:spLocks noChangeShapeType="1"/>
          </p:cNvSpPr>
          <p:nvPr/>
        </p:nvSpPr>
        <p:spPr bwMode="auto">
          <a:xfrm flipV="1">
            <a:off x="6931025" y="5484813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1" name="Text Box 71"/>
          <p:cNvSpPr txBox="1">
            <a:spLocks noChangeArrowheads="1"/>
          </p:cNvSpPr>
          <p:nvPr/>
        </p:nvSpPr>
        <p:spPr bwMode="auto">
          <a:xfrm>
            <a:off x="144463" y="4867275"/>
            <a:ext cx="40084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024" tIns="42012" rIns="84024" bIns="42012">
            <a:spAutoFit/>
          </a:bodyPr>
          <a:lstStyle/>
          <a:p>
            <a:pPr defTabSz="889000"/>
            <a:r>
              <a:rPr lang="en-US" b="1" u="sng"/>
              <a:t>NEGATIVE CHRONOTROPIC EFFECT</a:t>
            </a:r>
          </a:p>
        </p:txBody>
      </p:sp>
      <p:sp>
        <p:nvSpPr>
          <p:cNvPr id="8242" name="Text Box 72"/>
          <p:cNvSpPr txBox="1">
            <a:spLocks noChangeArrowheads="1"/>
          </p:cNvSpPr>
          <p:nvPr/>
        </p:nvSpPr>
        <p:spPr bwMode="auto">
          <a:xfrm>
            <a:off x="203200" y="5154613"/>
            <a:ext cx="2295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024" tIns="42012" rIns="84024" bIns="42012">
            <a:spAutoFit/>
          </a:bodyPr>
          <a:lstStyle/>
          <a:p>
            <a:pPr defTabSz="889000"/>
            <a:r>
              <a:rPr lang="en-US" b="1"/>
              <a:t>Vagal Stimulation</a:t>
            </a:r>
          </a:p>
          <a:p>
            <a:pPr defTabSz="889000"/>
            <a:r>
              <a:rPr lang="en-US" b="1"/>
              <a:t>Sympathetic Activity</a:t>
            </a:r>
          </a:p>
        </p:txBody>
      </p:sp>
      <p:sp>
        <p:nvSpPr>
          <p:cNvPr id="8243" name="Line 73"/>
          <p:cNvSpPr>
            <a:spLocks noChangeShapeType="1"/>
          </p:cNvSpPr>
          <p:nvPr/>
        </p:nvSpPr>
        <p:spPr bwMode="auto">
          <a:xfrm>
            <a:off x="217488" y="5484813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4" name="Line 75"/>
          <p:cNvSpPr>
            <a:spLocks noChangeShapeType="1"/>
          </p:cNvSpPr>
          <p:nvPr/>
        </p:nvSpPr>
        <p:spPr bwMode="auto">
          <a:xfrm>
            <a:off x="7185025" y="593407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5" name="Line 76"/>
          <p:cNvSpPr>
            <a:spLocks noChangeShapeType="1"/>
          </p:cNvSpPr>
          <p:nvPr/>
        </p:nvSpPr>
        <p:spPr bwMode="auto">
          <a:xfrm flipH="1">
            <a:off x="2486025" y="6134100"/>
            <a:ext cx="4716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6" name="Line 77"/>
          <p:cNvSpPr>
            <a:spLocks noChangeShapeType="1"/>
          </p:cNvSpPr>
          <p:nvPr/>
        </p:nvSpPr>
        <p:spPr bwMode="auto">
          <a:xfrm flipV="1">
            <a:off x="2503488" y="5867400"/>
            <a:ext cx="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E69A1-F350-4FD7-9EB7-97F9676B1C2C}" type="slidenum">
              <a:rPr lang="en-GB"/>
              <a:pPr/>
              <a:t>3</a:t>
            </a:fld>
            <a:endParaRPr lang="en-GB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8600" y="457200"/>
            <a:ext cx="3429000" cy="582613"/>
          </a:xfrm>
          <a:ln>
            <a:solidFill>
              <a:srgbClr val="FFFF00"/>
            </a:solidFill>
          </a:ln>
        </p:spPr>
        <p:txBody>
          <a:bodyPr anchor="t"/>
          <a:lstStyle/>
          <a:p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</a:rPr>
              <a:t>Heart 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</a:rPr>
              <a:t>Failure</a:t>
            </a:r>
            <a:b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r>
              <a:rPr lang="en-US" sz="2800" dirty="0"/>
              <a:t>		</a:t>
            </a:r>
            <a:endParaRPr lang="en-GB" sz="2800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400" y="3124200"/>
            <a:ext cx="8839200" cy="23621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23850" indent="-323850" defTabSz="889000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Systolic failure</a:t>
            </a:r>
            <a:r>
              <a:rPr lang="en-US" dirty="0"/>
              <a:t>…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Mechanical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pumping action reduced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…….Ejection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fraction reduced.</a:t>
            </a:r>
          </a:p>
          <a:p>
            <a:pPr marL="323850" indent="-323850" defTabSz="889000">
              <a:spcBef>
                <a:spcPct val="50000"/>
              </a:spcBef>
            </a:pPr>
            <a:endParaRPr lang="en-US" dirty="0"/>
          </a:p>
          <a:p>
            <a:pPr marL="323850" indent="-323850" defTabSz="889000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Georgia" pitchFamily="18" charset="0"/>
              </a:rPr>
              <a:t>Diastolic failure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Stiffening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loss of relaxation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ventricle…..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Reducing cardiac out put   (ejection fraction may be normal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8763000" cy="723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889000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Inadequate Pumping……..Inadequate Tissue Perfusion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B7885F-3F07-4E50-8261-E3B4F0B169F9}" type="slidenum">
              <a:rPr lang="en-GB"/>
              <a:pPr/>
              <a:t>30</a:t>
            </a:fld>
            <a:endParaRPr lang="en-GB"/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7994650" cy="6413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89000"/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ACTIONS OF CARDIAC GLYCOSIDES</a:t>
            </a:r>
          </a:p>
        </p:txBody>
      </p:sp>
      <p:graphicFrame>
        <p:nvGraphicFramePr>
          <p:cNvPr id="9266" name="Group 50"/>
          <p:cNvGraphicFramePr>
            <a:graphicFrameLocks noGrp="1"/>
          </p:cNvGraphicFramePr>
          <p:nvPr>
            <p:ph idx="4294967295"/>
          </p:nvPr>
        </p:nvGraphicFramePr>
        <p:xfrm>
          <a:off x="152400" y="1143000"/>
          <a:ext cx="8763000" cy="4495040"/>
        </p:xfrm>
        <a:graphic>
          <a:graphicData uri="http://schemas.openxmlformats.org/drawingml/2006/table">
            <a:tbl>
              <a:tblPr/>
              <a:tblGrid>
                <a:gridCol w="2249488"/>
                <a:gridCol w="2322512"/>
                <a:gridCol w="1828800"/>
                <a:gridCol w="2362200"/>
              </a:tblGrid>
              <a:tr h="2905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4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Atrial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AV 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Purkinje System, Ventricles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Effective refractory period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(PANS)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(PANS)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(Direct)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Conduction Velocity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(PANS)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(PANS)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Negligible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Automaticity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(Direct)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(Direct)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(Direct)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Electrocardiogram before arrhythmias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Negligible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 PR 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QT interval, T Wave Inversion; 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Segment depression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3" name="Line 84"/>
          <p:cNvSpPr>
            <a:spLocks noChangeShapeType="1"/>
          </p:cNvSpPr>
          <p:nvPr/>
        </p:nvSpPr>
        <p:spPr bwMode="auto">
          <a:xfrm>
            <a:off x="3048000" y="2743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4" name="Line 85"/>
          <p:cNvSpPr>
            <a:spLocks noChangeShapeType="1"/>
          </p:cNvSpPr>
          <p:nvPr/>
        </p:nvSpPr>
        <p:spPr bwMode="auto">
          <a:xfrm>
            <a:off x="51054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5" name="Line 86"/>
          <p:cNvSpPr>
            <a:spLocks noChangeShapeType="1"/>
          </p:cNvSpPr>
          <p:nvPr/>
        </p:nvSpPr>
        <p:spPr bwMode="auto">
          <a:xfrm>
            <a:off x="6629400" y="4876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6" name="Line 87"/>
          <p:cNvSpPr>
            <a:spLocks noChangeShapeType="1"/>
          </p:cNvSpPr>
          <p:nvPr/>
        </p:nvSpPr>
        <p:spPr bwMode="auto">
          <a:xfrm>
            <a:off x="7162800" y="2743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7" name="Line 88"/>
          <p:cNvSpPr>
            <a:spLocks noChangeShapeType="1"/>
          </p:cNvSpPr>
          <p:nvPr/>
        </p:nvSpPr>
        <p:spPr bwMode="auto">
          <a:xfrm flipV="1">
            <a:off x="2971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8" name="Line 89"/>
          <p:cNvSpPr>
            <a:spLocks noChangeShapeType="1"/>
          </p:cNvSpPr>
          <p:nvPr/>
        </p:nvSpPr>
        <p:spPr bwMode="auto">
          <a:xfrm flipV="1">
            <a:off x="2971800" y="4419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9" name="Line 90"/>
          <p:cNvSpPr>
            <a:spLocks noChangeShapeType="1"/>
          </p:cNvSpPr>
          <p:nvPr/>
        </p:nvSpPr>
        <p:spPr bwMode="auto">
          <a:xfrm flipV="1">
            <a:off x="4800600" y="4876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0" name="Line 91"/>
          <p:cNvSpPr>
            <a:spLocks noChangeShapeType="1"/>
          </p:cNvSpPr>
          <p:nvPr/>
        </p:nvSpPr>
        <p:spPr bwMode="auto">
          <a:xfrm flipV="1">
            <a:off x="5029200" y="4495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1" name="Line 92"/>
          <p:cNvSpPr>
            <a:spLocks noChangeShapeType="1"/>
          </p:cNvSpPr>
          <p:nvPr/>
        </p:nvSpPr>
        <p:spPr bwMode="auto">
          <a:xfrm flipV="1">
            <a:off x="5105400" y="2819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2" name="Line 93"/>
          <p:cNvSpPr>
            <a:spLocks noChangeShapeType="1"/>
          </p:cNvSpPr>
          <p:nvPr/>
        </p:nvSpPr>
        <p:spPr bwMode="auto">
          <a:xfrm flipV="1">
            <a:off x="7086600" y="4419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77909-CF03-4FC1-9389-B372AEED0AF8}" type="slidenum">
              <a:rPr lang="en-GB"/>
              <a:pPr/>
              <a:t>31</a:t>
            </a:fld>
            <a:endParaRPr lang="en-GB"/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0" y="304800"/>
            <a:ext cx="876300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23850" indent="-323850" defTabSz="889000"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</a:rPr>
              <a:t>Adverse Effects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Nausea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Vomiting 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Disturbed colour vision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Bigeminy 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Paroxysmal atrial tachycardia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Ventricular tachycardia</a:t>
            </a:r>
          </a:p>
          <a:p>
            <a:pPr marL="323850" indent="-323850" defTabSz="889000">
              <a:spcBef>
                <a:spcPct val="50000"/>
              </a:spcBef>
            </a:pPr>
            <a:r>
              <a:rPr lang="en-US" sz="2800" b="1" u="sng">
                <a:solidFill>
                  <a:srgbClr val="00FF00"/>
                </a:solidFill>
              </a:rPr>
              <a:t>MANAGEMENT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STOP DRUG ADMIN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Check serum K+ levels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Digoxin immune fab admin</a:t>
            </a:r>
          </a:p>
          <a:p>
            <a:pPr marL="323850" indent="-323850" defTabSz="889000">
              <a:spcBef>
                <a:spcPct val="50000"/>
              </a:spcBef>
              <a:buFontTx/>
              <a:buAutoNum type="arabicPeriod"/>
            </a:pPr>
            <a:r>
              <a:rPr lang="en-US" sz="2000"/>
              <a:t>Ventricular arrhythmia treated by lignocaine or phenytoin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D5DE47-E552-40B1-9081-C4CE6E921003}" type="slidenum">
              <a:rPr lang="en-GB"/>
              <a:pPr/>
              <a:t>32</a:t>
            </a:fld>
            <a:endParaRPr lang="en-GB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DIGITALISATION</a:t>
            </a:r>
            <a:endParaRPr lang="en-GB" sz="36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RAPID DIGITALIZATION</a:t>
            </a:r>
          </a:p>
          <a:p>
            <a:pPr lvl="1"/>
            <a:r>
              <a:rPr lang="en-US"/>
              <a:t>INDCATIONS</a:t>
            </a:r>
          </a:p>
          <a:p>
            <a:pPr lvl="2"/>
            <a:r>
              <a:rPr lang="en-US"/>
              <a:t>ATRIAL FIBRILLATION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SLOW DIGITALIZATION</a:t>
            </a:r>
          </a:p>
          <a:p>
            <a:pPr lvl="2"/>
            <a:r>
              <a:rPr lang="en-US"/>
              <a:t>Indications</a:t>
            </a:r>
          </a:p>
          <a:p>
            <a:pPr lvl="3"/>
            <a:r>
              <a:rPr lang="en-US"/>
              <a:t>CCF</a:t>
            </a:r>
          </a:p>
          <a:p>
            <a:pPr lvl="2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>
                <a:solidFill>
                  <a:srgbClr val="FFFF00"/>
                </a:solidFill>
              </a:rPr>
              <a:t>Importance of calcium in cardiac contractility</a:t>
            </a:r>
            <a:r>
              <a:rPr lang="en-US" sz="2400" u="sng" dirty="0">
                <a:solidFill>
                  <a:srgbClr val="FFFF00"/>
                </a:solidFill>
              </a:rPr>
              <a:t/>
            </a:r>
            <a:br>
              <a:rPr lang="en-US" sz="2400" u="sng" dirty="0">
                <a:solidFill>
                  <a:srgbClr val="FFFF00"/>
                </a:solidFill>
              </a:rPr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10200"/>
          </a:xfrm>
        </p:spPr>
        <p:txBody>
          <a:bodyPr/>
          <a:lstStyle/>
          <a:p>
            <a:pPr marL="323850" indent="-323850" defTabSz="889000">
              <a:spcBef>
                <a:spcPct val="50000"/>
              </a:spcBef>
            </a:pPr>
            <a:r>
              <a:rPr lang="en-US" b="1" dirty="0" smtClean="0"/>
              <a:t>a. </a:t>
            </a:r>
            <a:r>
              <a:rPr lang="en-US" sz="2400" dirty="0" smtClean="0">
                <a:solidFill>
                  <a:srgbClr val="FFFF00"/>
                </a:solidFill>
              </a:rPr>
              <a:t>Sensitivity of  contractile proteins to Ca++……….</a:t>
            </a:r>
            <a:r>
              <a:rPr lang="en-US" sz="2400" dirty="0" smtClean="0"/>
              <a:t> </a:t>
            </a:r>
            <a:r>
              <a:rPr lang="en-US" sz="2400" dirty="0" err="1" smtClean="0"/>
              <a:t>Levosimedan</a:t>
            </a:r>
            <a:r>
              <a:rPr lang="en-US" sz="2400" dirty="0" smtClean="0"/>
              <a:t> increases Ca+ sensitivity.</a:t>
            </a:r>
          </a:p>
          <a:p>
            <a:pPr marL="323850" indent="-323850" defTabSz="889000">
              <a:spcBef>
                <a:spcPct val="50000"/>
              </a:spcBef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23850" indent="-323850" defTabSz="889000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b. </a:t>
            </a:r>
            <a:r>
              <a:rPr lang="en-US" sz="2400" dirty="0" smtClean="0">
                <a:solidFill>
                  <a:srgbClr val="FFFF00"/>
                </a:solidFill>
              </a:rPr>
              <a:t>The amount of calcium released from SR</a:t>
            </a:r>
          </a:p>
          <a:p>
            <a:pPr marL="781050" lvl="1" indent="-323850" defTabSz="889000">
              <a:spcBef>
                <a:spcPct val="50000"/>
              </a:spcBef>
            </a:pPr>
            <a:r>
              <a:rPr lang="en-US" sz="2400" dirty="0" smtClean="0"/>
              <a:t>A small rise in free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Ca++ …..</a:t>
            </a:r>
            <a:r>
              <a:rPr lang="en-US" sz="2400" dirty="0" err="1" smtClean="0"/>
              <a:t>incr</a:t>
            </a:r>
            <a:r>
              <a:rPr lang="en-US" sz="2400" dirty="0" smtClean="0"/>
              <a:t>  AP………triggers the opening of </a:t>
            </a:r>
            <a:r>
              <a:rPr lang="en-US" sz="2400" dirty="0" err="1" smtClean="0"/>
              <a:t>Ryanodine</a:t>
            </a:r>
            <a:r>
              <a:rPr lang="en-US" sz="2400" dirty="0" smtClean="0"/>
              <a:t> – sensitive calcium channels.</a:t>
            </a:r>
          </a:p>
          <a:p>
            <a:pPr marL="323850" indent="-323850" defTabSz="889000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c. </a:t>
            </a:r>
            <a:r>
              <a:rPr lang="en-US" sz="2400" dirty="0" smtClean="0">
                <a:solidFill>
                  <a:srgbClr val="FFFF00"/>
                </a:solidFill>
              </a:rPr>
              <a:t>The amount of Calcium stored in the SR</a:t>
            </a:r>
          </a:p>
          <a:p>
            <a:pPr marL="323850" indent="-323850" defTabSz="889000">
              <a:spcBef>
                <a:spcPct val="50000"/>
              </a:spcBef>
              <a:buNone/>
            </a:pPr>
            <a:r>
              <a:rPr lang="en-US" sz="2400" dirty="0" smtClean="0"/>
              <a:t>	(SERCA) </a:t>
            </a:r>
            <a:r>
              <a:rPr lang="en-US" sz="2400" dirty="0" err="1" smtClean="0"/>
              <a:t>Sarcoplasmic</a:t>
            </a:r>
            <a:r>
              <a:rPr lang="en-US" sz="2400" dirty="0" smtClean="0"/>
              <a:t> endoplasmic reticulum Ca++ </a:t>
            </a:r>
            <a:r>
              <a:rPr lang="en-US" sz="2400" dirty="0" err="1" smtClean="0"/>
              <a:t>ATPase</a:t>
            </a:r>
            <a:r>
              <a:rPr lang="en-US" sz="2400" dirty="0" smtClean="0"/>
              <a:t> stores Ca++ in SR.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5D8CE9-18F4-4ED6-AE07-B98EF263BF9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F0F2EA-4FCC-450F-81FD-FB11E9D66B17}" type="slidenum">
              <a:rPr lang="en-GB"/>
              <a:pPr/>
              <a:t>5</a:t>
            </a:fld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248400" cy="4224338"/>
          </a:xfrm>
        </p:spPr>
        <p:txBody>
          <a:bodyPr/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C000"/>
                </a:solidFill>
                <a:effectLst/>
              </a:rPr>
              <a:t>d. The Amount of triggered calcium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FFC000"/>
              </a:solidFill>
              <a:effectLst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FFC000"/>
              </a:solidFill>
              <a:effectLst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C000"/>
                </a:solidFill>
                <a:effectLst/>
              </a:rPr>
              <a:t>e. Activity of sodium-calcium exchanger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FFC000"/>
              </a:solidFill>
              <a:effectLst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C000"/>
                </a:solidFill>
                <a:effectLst/>
              </a:rPr>
              <a:t>f. Intracellular sodium concentration and activity of Na+/K+ </a:t>
            </a:r>
            <a:r>
              <a:rPr lang="en-US" sz="2400" dirty="0" err="1">
                <a:solidFill>
                  <a:srgbClr val="FFC000"/>
                </a:solidFill>
                <a:effectLst/>
              </a:rPr>
              <a:t>ATPase</a:t>
            </a:r>
            <a:endParaRPr lang="en-GB" sz="2400" dirty="0">
              <a:solidFill>
                <a:srgbClr val="FFC000"/>
              </a:solidFill>
              <a:effectLst/>
            </a:endParaRPr>
          </a:p>
          <a:p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50183" name="Picture 7" descr="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274" y="0"/>
            <a:ext cx="2544726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u="sng" dirty="0" err="1" smtClean="0">
                <a:solidFill>
                  <a:srgbClr val="FFC000"/>
                </a:solidFill>
              </a:rPr>
              <a:t>Pathophysiology</a:t>
            </a:r>
            <a:r>
              <a:rPr lang="en-US" sz="2800" u="sng" dirty="0" smtClean="0">
                <a:solidFill>
                  <a:srgbClr val="FFC000"/>
                </a:solidFill>
              </a:rPr>
              <a:t> of heart failure</a:t>
            </a:r>
            <a:endParaRPr lang="en-GB" sz="2800" u="sng" dirty="0">
              <a:solidFill>
                <a:srgbClr val="FFC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Left vent failure…….EF&lt; 45%....CO Reduced….Due to MI</a:t>
            </a:r>
          </a:p>
          <a:p>
            <a:r>
              <a:rPr lang="en-US" sz="2400" dirty="0" err="1"/>
              <a:t>Rt</a:t>
            </a:r>
            <a:r>
              <a:rPr lang="en-US" sz="2400" dirty="0"/>
              <a:t> Vent failure……….venous congestion</a:t>
            </a:r>
          </a:p>
          <a:p>
            <a:r>
              <a:rPr lang="en-US" sz="2400" dirty="0"/>
              <a:t>Diastolic failure …..does not respond to +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inotropic</a:t>
            </a:r>
            <a:r>
              <a:rPr lang="en-US" sz="2400" dirty="0"/>
              <a:t> drugs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“High out put Failure’</a:t>
            </a:r>
            <a:r>
              <a:rPr lang="en-US" sz="2400" dirty="0"/>
              <a:t> may also occur…..hyperthyroidism, severe anemia, pregnancy, AV shunts, </a:t>
            </a:r>
            <a:r>
              <a:rPr lang="en-US" sz="2400" dirty="0" err="1"/>
              <a:t>Beri</a:t>
            </a:r>
            <a:r>
              <a:rPr lang="en-US" sz="2400" dirty="0"/>
              <a:t> </a:t>
            </a:r>
            <a:r>
              <a:rPr lang="en-US" sz="2400" dirty="0" err="1"/>
              <a:t>Beri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5351EF-07B0-4D74-A5BD-A08AAAF490BA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048000" cy="1039812"/>
          </a:xfrm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anchor="b"/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SIGNS &amp; SYMP</a:t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8"/>
            <a:ext cx="8763000" cy="4224337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Sympathetic activation,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-receptor reflex activated,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renin-angiotensin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system activated…….leading to 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Tachycardia,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dyspnoea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intolerance to exercise, peripheral &amp; pulmonary edema,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cardiomegaly</a:t>
            </a:r>
            <a:r>
              <a:rPr lang="en-US" dirty="0" smtClean="0"/>
              <a:t>.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73C1-9D61-4EB3-AEB9-DF1F71BF627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47139-DDE1-4841-AE05-1F73C838360A}" type="slidenum">
              <a:rPr lang="en-GB"/>
              <a:pPr/>
              <a:t>8</a:t>
            </a:fld>
            <a:endParaRPr lang="en-GB"/>
          </a:p>
        </p:txBody>
      </p:sp>
      <p:pic>
        <p:nvPicPr>
          <p:cNvPr id="92165" name="Picture 5" descr="55--821a-1401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6381750" cy="5257800"/>
          </a:xfrm>
          <a:prstGeom prst="rect">
            <a:avLst/>
          </a:prstGeom>
          <a:noFill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209800" y="38100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889000">
              <a:spcBef>
                <a:spcPct val="50000"/>
              </a:spcBef>
            </a:pPr>
            <a:r>
              <a:rPr lang="en-US" sz="3200"/>
              <a:t>Enlarged ventricles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263E5-AAF6-416B-9DA3-BB030981CF04}" type="slidenum">
              <a:rPr lang="en-GB"/>
              <a:pPr/>
              <a:t>9</a:t>
            </a:fld>
            <a:endParaRPr lang="en-GB"/>
          </a:p>
        </p:txBody>
      </p:sp>
      <p:pic>
        <p:nvPicPr>
          <p:cNvPr id="100357" name="Picture 5" descr="2445900051_d4253638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414463"/>
            <a:ext cx="4762500" cy="3571875"/>
          </a:xfrm>
          <a:prstGeom prst="rect">
            <a:avLst/>
          </a:prstGeom>
          <a:noFill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209800" y="5562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889000">
              <a:spcBef>
                <a:spcPct val="50000"/>
              </a:spcBef>
            </a:pPr>
            <a:r>
              <a:rPr lang="en-US" sz="2400"/>
              <a:t>PITTING EDEMA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89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89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1279</Words>
  <Application>Microsoft PowerPoint</Application>
  <PresentationFormat>Custom</PresentationFormat>
  <Paragraphs>376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Stream</vt:lpstr>
      <vt:lpstr>Slide 1</vt:lpstr>
      <vt:lpstr>Slide 2</vt:lpstr>
      <vt:lpstr>Heart Failure    </vt:lpstr>
      <vt:lpstr>Importance of calcium in cardiac contractility </vt:lpstr>
      <vt:lpstr>Slide 5</vt:lpstr>
      <vt:lpstr>Pathophysiology of heart failure</vt:lpstr>
      <vt:lpstr>      SIGNS &amp; SYMP </vt:lpstr>
      <vt:lpstr>Slide 8</vt:lpstr>
      <vt:lpstr>Slide 9</vt:lpstr>
      <vt:lpstr>Slide 10</vt:lpstr>
      <vt:lpstr>Cardiac performance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Mechanism of Action of cardiac glycosides</vt:lpstr>
      <vt:lpstr>Slide 22</vt:lpstr>
      <vt:lpstr>Electrical effects produced are</vt:lpstr>
      <vt:lpstr>Slide 24</vt:lpstr>
      <vt:lpstr>Effects on other organ</vt:lpstr>
      <vt:lpstr>OTHER INOTROPIC DRUGS</vt:lpstr>
      <vt:lpstr>DRUGS WITHOUT IONTROPIC EFFECTS USED IN CCF</vt:lpstr>
      <vt:lpstr>Slide 28</vt:lpstr>
      <vt:lpstr>Slide 29</vt:lpstr>
      <vt:lpstr>Slide 30</vt:lpstr>
      <vt:lpstr>Slide 31</vt:lpstr>
      <vt:lpstr>DIGITALISATION</vt:lpstr>
    </vt:vector>
  </TitlesOfParts>
  <Company>AMC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salman bakhtiar</dc:creator>
  <cp:lastModifiedBy>Salman</cp:lastModifiedBy>
  <cp:revision>74</cp:revision>
  <dcterms:created xsi:type="dcterms:W3CDTF">2005-09-20T04:21:20Z</dcterms:created>
  <dcterms:modified xsi:type="dcterms:W3CDTF">2013-05-27T21:29:38Z</dcterms:modified>
</cp:coreProperties>
</file>