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72" r:id="rId7"/>
    <p:sldId id="262" r:id="rId8"/>
    <p:sldId id="263" r:id="rId9"/>
    <p:sldId id="273" r:id="rId10"/>
    <p:sldId id="264" r:id="rId11"/>
    <p:sldId id="276" r:id="rId12"/>
    <p:sldId id="274" r:id="rId13"/>
    <p:sldId id="275" r:id="rId14"/>
    <p:sldId id="265" r:id="rId15"/>
    <p:sldId id="266" r:id="rId16"/>
    <p:sldId id="277" r:id="rId17"/>
    <p:sldId id="267" r:id="rId18"/>
    <p:sldId id="278" r:id="rId19"/>
    <p:sldId id="268" r:id="rId20"/>
    <p:sldId id="279" r:id="rId21"/>
    <p:sldId id="270" r:id="rId22"/>
    <p:sldId id="271" r:id="rId23"/>
    <p:sldId id="280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21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9B9B4-E66F-44C1-97E4-D38C6E69D106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99FC7-D876-43E9-894F-644E8BEF3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99FC7-D876-43E9-894F-644E8BEF3C8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EMBOLISM AND INFARCTION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5181600"/>
            <a:ext cx="4267200" cy="14478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Dr </a:t>
            </a:r>
            <a:r>
              <a:rPr lang="en-US" dirty="0" smtClean="0"/>
              <a:t>Zahra Rashid Khan</a:t>
            </a:r>
          </a:p>
          <a:p>
            <a:r>
              <a:rPr lang="en-US" dirty="0" smtClean="0"/>
              <a:t>Assistant Professor, </a:t>
            </a:r>
            <a:r>
              <a:rPr lang="en-US" dirty="0" err="1" smtClean="0"/>
              <a:t>Haematology</a:t>
            </a:r>
            <a:endParaRPr lang="en-US" dirty="0" smtClean="0"/>
          </a:p>
          <a:p>
            <a:r>
              <a:rPr lang="en-US" dirty="0" smtClean="0"/>
              <a:t>Department of Pathology</a:t>
            </a:r>
            <a:endParaRPr lang="en-US" dirty="0"/>
          </a:p>
        </p:txBody>
      </p:sp>
      <p:pic>
        <p:nvPicPr>
          <p:cNvPr id="18435" name="Picture 3" descr="C:\Users\DR ZAHRA\Desktop\embolism\400px-Healed_Myocardial_Infarction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752600"/>
            <a:ext cx="3255108" cy="2743200"/>
          </a:xfrm>
          <a:prstGeom prst="rect">
            <a:avLst/>
          </a:prstGeom>
          <a:noFill/>
        </p:spPr>
      </p:pic>
      <p:pic>
        <p:nvPicPr>
          <p:cNvPr id="18436" name="Picture 4" descr="C:\Users\DR ZAHRA\Desktop\embolism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24" y="1828800"/>
            <a:ext cx="3613876" cy="2397125"/>
          </a:xfrm>
          <a:prstGeom prst="rect">
            <a:avLst/>
          </a:prstGeom>
          <a:noFill/>
        </p:spPr>
      </p:pic>
      <p:pic>
        <p:nvPicPr>
          <p:cNvPr id="18437" name="Picture 5" descr="C:\Users\DR ZAHRA\Desktop\embolism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3210524" y="2219925"/>
            <a:ext cx="2743200" cy="1808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FAT EMBOLISM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Microscopic </a:t>
            </a:r>
            <a:r>
              <a:rPr lang="en-US" sz="2400" dirty="0" smtClean="0">
                <a:solidFill>
                  <a:srgbClr val="92D050"/>
                </a:solidFill>
              </a:rPr>
              <a:t>fat globules enter the circulation </a:t>
            </a:r>
            <a:r>
              <a:rPr lang="en-US" sz="2400" dirty="0" smtClean="0">
                <a:solidFill>
                  <a:schemeClr val="bg1"/>
                </a:solidFill>
              </a:rPr>
              <a:t>after fractures of long bones or after soft-tissue trauma</a:t>
            </a: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DR ZAHRA\Desktop\embolism\3202-0550x04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574758"/>
            <a:ext cx="3633355" cy="4207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FAT EMBOLISM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Although fat and marrow embolism occurs in some 90% of individuals with severe skeletal injuries, </a:t>
            </a:r>
            <a:r>
              <a:rPr lang="en-US" sz="2400" dirty="0" smtClean="0">
                <a:solidFill>
                  <a:srgbClr val="92D050"/>
                </a:solidFill>
              </a:rPr>
              <a:t>only 10% </a:t>
            </a:r>
          </a:p>
          <a:p>
            <a:pPr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     patients have clinical </a:t>
            </a:r>
            <a:r>
              <a:rPr lang="en-US" sz="2400" dirty="0" smtClean="0">
                <a:solidFill>
                  <a:srgbClr val="92D050"/>
                </a:solidFill>
              </a:rPr>
              <a:t>findings</a:t>
            </a: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rgbClr val="FFC000"/>
                </a:solidFill>
              </a:rPr>
              <a:t>Fat </a:t>
            </a:r>
            <a:r>
              <a:rPr lang="en-US" sz="2400" i="1" dirty="0" smtClean="0">
                <a:solidFill>
                  <a:srgbClr val="FFC000"/>
                </a:solidFill>
              </a:rPr>
              <a:t>embolism syndrome </a:t>
            </a:r>
            <a:r>
              <a:rPr lang="en-US" sz="2400" i="1" dirty="0" smtClean="0">
                <a:solidFill>
                  <a:schemeClr val="bg1"/>
                </a:solidFill>
              </a:rPr>
              <a:t>(</a:t>
            </a:r>
            <a:r>
              <a:rPr lang="en-US" sz="2400" dirty="0" smtClean="0">
                <a:solidFill>
                  <a:schemeClr val="bg1"/>
                </a:solidFill>
              </a:rPr>
              <a:t>pulmonary insufficiency, neurologic symptoms, anemia, and thrombocytopenia;  fatal in about 10% of cases)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R ZAHRA\Desktop\embolism\305082_02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34508" y="152402"/>
            <a:ext cx="4775893" cy="6543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FAT EMBOLISM</a:t>
            </a:r>
            <a:endParaRPr lang="en-US" dirty="0"/>
          </a:p>
        </p:txBody>
      </p:sp>
      <p:pic>
        <p:nvPicPr>
          <p:cNvPr id="7170" name="Picture 2" descr="C:\Users\DR ZAHRA\Desktop\embolism\Fat-Embolis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798637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AIR EMBOLISM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air may enter the circulation during </a:t>
            </a:r>
            <a:r>
              <a:rPr lang="en-US" sz="2400" dirty="0" smtClean="0">
                <a:solidFill>
                  <a:srgbClr val="92D050"/>
                </a:solidFill>
              </a:rPr>
              <a:t>obstetric procedures </a:t>
            </a:r>
            <a:r>
              <a:rPr lang="en-US" sz="2400" dirty="0" smtClean="0">
                <a:solidFill>
                  <a:schemeClr val="bg1"/>
                </a:solidFill>
              </a:rPr>
              <a:t>or as a consequence </a:t>
            </a:r>
            <a:r>
              <a:rPr lang="en-US" sz="2400" dirty="0" smtClean="0">
                <a:solidFill>
                  <a:srgbClr val="92D050"/>
                </a:solidFill>
              </a:rPr>
              <a:t>of chest wall injury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more than 100 </a:t>
            </a:r>
            <a:r>
              <a:rPr lang="en-US" sz="2400" dirty="0" err="1" smtClean="0">
                <a:solidFill>
                  <a:schemeClr val="bg1"/>
                </a:solidFill>
              </a:rPr>
              <a:t>mL</a:t>
            </a:r>
            <a:r>
              <a:rPr lang="en-US" sz="2400" dirty="0" smtClean="0">
                <a:solidFill>
                  <a:schemeClr val="bg1"/>
                </a:solidFill>
              </a:rPr>
              <a:t> of air are required 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to </a:t>
            </a:r>
            <a:r>
              <a:rPr lang="en-US" sz="2400" dirty="0" smtClean="0">
                <a:solidFill>
                  <a:schemeClr val="bg1"/>
                </a:solidFill>
              </a:rPr>
              <a:t>produce a clinical effect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rgbClr val="FFC000"/>
                </a:solidFill>
              </a:rPr>
              <a:t>decompression sickness </a:t>
            </a:r>
            <a:r>
              <a:rPr lang="en-US" sz="2400" dirty="0" smtClean="0">
                <a:solidFill>
                  <a:schemeClr val="bg1"/>
                </a:solidFill>
              </a:rPr>
              <a:t>occurs when 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individuals </a:t>
            </a:r>
            <a:r>
              <a:rPr lang="en-US" sz="2400" dirty="0" smtClean="0">
                <a:solidFill>
                  <a:schemeClr val="bg1"/>
                </a:solidFill>
              </a:rPr>
              <a:t>are exposed to sudden </a:t>
            </a:r>
            <a:r>
              <a:rPr lang="en-US" sz="2400" dirty="0" smtClean="0">
                <a:solidFill>
                  <a:schemeClr val="bg1"/>
                </a:solidFill>
              </a:rPr>
              <a:t>changes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atmospheric pressure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DR ZAHRA\Desktop\embolism\Avoiding-Decompression-Sickn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514600"/>
            <a:ext cx="27432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AIR EMBOLISM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Decompression Sickness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When air is breathed at high pressure, increased amounts of gas (particularly nitrogen) become dissolved in the blood and tissues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If the diver then ascends (depressurizes) too rapidly, the nitrogen expands in the tissues and bubbles out of solution in the blood to form gas emboli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Bends, Chokes, </a:t>
            </a:r>
            <a:r>
              <a:rPr lang="en-US" sz="2400" dirty="0" err="1" smtClean="0">
                <a:solidFill>
                  <a:srgbClr val="FFC000"/>
                </a:solidFill>
              </a:rPr>
              <a:t>Caison’s</a:t>
            </a:r>
            <a:r>
              <a:rPr lang="en-US" sz="2400" dirty="0" smtClean="0">
                <a:solidFill>
                  <a:srgbClr val="FFC000"/>
                </a:solidFill>
              </a:rPr>
              <a:t> disease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R ZAHRA\Desktop\embolism\hyperbaric_chamber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64000" y="3048000"/>
            <a:ext cx="5080000" cy="3810000"/>
          </a:xfrm>
          <a:prstGeom prst="rect">
            <a:avLst/>
          </a:prstGeom>
          <a:noFill/>
        </p:spPr>
      </p:pic>
      <p:pic>
        <p:nvPicPr>
          <p:cNvPr id="9219" name="Picture 3" descr="C:\Users\DR ZAHRA\Desktop\embolism\2- emboli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23417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AMNIOTIC FLUID EMBOLISM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entry of amniotic fluid into maternal circulation </a:t>
            </a:r>
            <a:r>
              <a:rPr lang="en-US" sz="2400" dirty="0" smtClean="0">
                <a:solidFill>
                  <a:schemeClr val="bg1"/>
                </a:solidFill>
              </a:rPr>
              <a:t>via a tear in the placental membranes and rupture of uterine veins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grave but fortunately uncommon complication of labor and the immediate postpartum period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mortality rate of 20% - 40%</a:t>
            </a:r>
          </a:p>
          <a:p>
            <a:endParaRPr lang="en-US" sz="2400" dirty="0" smtClean="0"/>
          </a:p>
        </p:txBody>
      </p:sp>
      <p:pic>
        <p:nvPicPr>
          <p:cNvPr id="11266" name="Picture 2" descr="C:\Users\DR ZAHRA\Desktop\embolism\amniotic-flu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114800"/>
            <a:ext cx="3030991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AMNIOTIC FLUID EMBOLISM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severe </a:t>
            </a:r>
            <a:r>
              <a:rPr lang="en-US" sz="2400" dirty="0" err="1" smtClean="0">
                <a:solidFill>
                  <a:schemeClr val="bg1"/>
                </a:solidFill>
              </a:rPr>
              <a:t>dyspnea,hypotensive</a:t>
            </a:r>
            <a:r>
              <a:rPr lang="en-US" sz="2400" dirty="0" smtClean="0">
                <a:solidFill>
                  <a:schemeClr val="bg1"/>
                </a:solidFill>
              </a:rPr>
              <a:t> shock, seizures and coma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ultimately, the patient develops </a:t>
            </a:r>
            <a:r>
              <a:rPr lang="en-US" sz="2400" dirty="0" smtClean="0">
                <a:solidFill>
                  <a:srgbClr val="92D050"/>
                </a:solidFill>
              </a:rPr>
              <a:t>pulmonary edema </a:t>
            </a:r>
            <a:r>
              <a:rPr lang="en-US" sz="2400" dirty="0" smtClean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rgbClr val="FFC000"/>
                </a:solidFill>
              </a:rPr>
              <a:t>DIC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 descr="C:\Users\DR ZAHRA\Desktop\embolism\loadMed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7865" y="3284537"/>
            <a:ext cx="4393935" cy="3573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INFARCTION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area of ischemic necrosis </a:t>
            </a:r>
            <a:r>
              <a:rPr lang="en-US" sz="2400" dirty="0" smtClean="0">
                <a:solidFill>
                  <a:schemeClr val="bg1"/>
                </a:solidFill>
              </a:rPr>
              <a:t>caused by occlusion of either the arterial supply or the venous drainage in a particular tissue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cardiovascular, cerebral, pulmonary, bowel infarction</a:t>
            </a: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3315" name="Picture 3" descr="C:\Users\DR ZAHRA\Desktop\embolism\myocardial-infar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1300" y="3581400"/>
            <a:ext cx="36195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EMBOLUS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2"/>
            <a:ext cx="8229600" cy="452596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detached </a:t>
            </a:r>
            <a:r>
              <a:rPr lang="en-US" sz="2400" dirty="0" smtClean="0">
                <a:solidFill>
                  <a:schemeClr val="bg1"/>
                </a:solidFill>
              </a:rPr>
              <a:t>intravascular </a:t>
            </a:r>
            <a:r>
              <a:rPr lang="en-US" sz="2400" dirty="0" smtClean="0">
                <a:solidFill>
                  <a:srgbClr val="92D050"/>
                </a:solidFill>
              </a:rPr>
              <a:t>solid, liquid, or gaseous mass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carried by the blood to a site </a:t>
            </a:r>
            <a:r>
              <a:rPr lang="en-US" sz="2400" dirty="0" smtClean="0">
                <a:solidFill>
                  <a:srgbClr val="FFC000"/>
                </a:solidFill>
              </a:rPr>
              <a:t>distant from its point of origin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causes partial/complete vascular </a:t>
            </a:r>
            <a:r>
              <a:rPr lang="en-US" sz="2400" dirty="0" smtClean="0">
                <a:solidFill>
                  <a:srgbClr val="FFC000"/>
                </a:solidFill>
              </a:rPr>
              <a:t>occlusion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1027" name="Picture 3" descr="C:\Users\DR ZAHRA\Desktop\embolism\Pulmonary-emboli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2" y="1066800"/>
            <a:ext cx="36195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INFARCTION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99% of all infarcts result from </a:t>
            </a:r>
            <a:r>
              <a:rPr lang="en-US" sz="2400" dirty="0" smtClean="0">
                <a:solidFill>
                  <a:srgbClr val="92D050"/>
                </a:solidFill>
              </a:rPr>
              <a:t>thrombotic</a:t>
            </a:r>
          </a:p>
          <a:p>
            <a:pPr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smtClean="0">
                <a:solidFill>
                  <a:srgbClr val="92D050"/>
                </a:solidFill>
              </a:rPr>
              <a:t>    </a:t>
            </a:r>
            <a:r>
              <a:rPr lang="en-US" sz="2400" dirty="0" smtClean="0">
                <a:solidFill>
                  <a:srgbClr val="92D050"/>
                </a:solidFill>
              </a:rPr>
              <a:t>or embolic events, and almost all result </a:t>
            </a:r>
            <a:endParaRPr lang="en-US" sz="2400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smtClean="0">
                <a:solidFill>
                  <a:srgbClr val="92D050"/>
                </a:solidFill>
              </a:rPr>
              <a:t>    from </a:t>
            </a:r>
            <a:r>
              <a:rPr lang="en-US" sz="2400" dirty="0" smtClean="0">
                <a:solidFill>
                  <a:srgbClr val="92D050"/>
                </a:solidFill>
              </a:rPr>
              <a:t>arterial occlusion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other mechanisms, such as local 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     </a:t>
            </a:r>
            <a:r>
              <a:rPr lang="en-US" sz="2400" dirty="0" err="1" smtClean="0">
                <a:solidFill>
                  <a:schemeClr val="bg1"/>
                </a:solidFill>
              </a:rPr>
              <a:t>vasospasm,extrinsic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compression 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of </a:t>
            </a:r>
            <a:r>
              <a:rPr lang="en-US" sz="2400" dirty="0" smtClean="0">
                <a:solidFill>
                  <a:schemeClr val="bg1"/>
                </a:solidFill>
              </a:rPr>
              <a:t>a vessel (e.g., by tumor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C:\Users\DR ZAHRA\Desktop\embolism\Blausen_0836_Strok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286000"/>
            <a:ext cx="2400300" cy="3491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INFARCTION: HISTOLOGY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RED INFARCTS </a:t>
            </a:r>
            <a:r>
              <a:rPr lang="en-US" sz="2400" dirty="0" smtClean="0">
                <a:solidFill>
                  <a:schemeClr val="bg1"/>
                </a:solidFill>
              </a:rPr>
              <a:t>occur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with venous occlusion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 loose </a:t>
            </a:r>
            <a:r>
              <a:rPr lang="en-US" sz="2400" dirty="0" smtClean="0">
                <a:solidFill>
                  <a:schemeClr val="bg1"/>
                </a:solidFill>
              </a:rPr>
              <a:t>tissues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tissue with dual blood supply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WHITE INFARCTS </a:t>
            </a:r>
            <a:r>
              <a:rPr lang="en-US" sz="2400" dirty="0" smtClean="0">
                <a:solidFill>
                  <a:schemeClr val="bg1"/>
                </a:solidFill>
              </a:rPr>
              <a:t>occur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with arterial occlusion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 solid organs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5362" name="Picture 2" descr="C:\Users\DR ZAHRA\Desktop\embolism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00200"/>
            <a:ext cx="3154363" cy="2092325"/>
          </a:xfrm>
          <a:prstGeom prst="rect">
            <a:avLst/>
          </a:prstGeom>
          <a:noFill/>
        </p:spPr>
      </p:pic>
      <p:pic>
        <p:nvPicPr>
          <p:cNvPr id="15363" name="Picture 3" descr="C:\Users\DR ZAHRA\Desktop\embolism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1437" y="4321175"/>
            <a:ext cx="3154363" cy="207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INFARCTION: HISTOLOGY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ischemic </a:t>
            </a:r>
            <a:r>
              <a:rPr lang="en-US" sz="2400" dirty="0" err="1" smtClean="0">
                <a:solidFill>
                  <a:srgbClr val="92D050"/>
                </a:solidFill>
              </a:rPr>
              <a:t>coagulative</a:t>
            </a:r>
            <a:r>
              <a:rPr lang="en-US" sz="2400" dirty="0" smtClean="0">
                <a:solidFill>
                  <a:srgbClr val="92D050"/>
                </a:solidFill>
              </a:rPr>
              <a:t> necrosis 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(inflammation followed by  scar tissue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brain is an exception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Septic infarctions </a:t>
            </a:r>
            <a:r>
              <a:rPr lang="en-US" sz="2400" dirty="0" smtClean="0">
                <a:solidFill>
                  <a:schemeClr val="bg1"/>
                </a:solidFill>
              </a:rPr>
              <a:t>occur when bacterial vegetations from a heart valve </a:t>
            </a:r>
            <a:r>
              <a:rPr lang="en-US" sz="2400" dirty="0" err="1" smtClean="0">
                <a:solidFill>
                  <a:schemeClr val="bg1"/>
                </a:solidFill>
              </a:rPr>
              <a:t>embolize</a:t>
            </a:r>
            <a:r>
              <a:rPr lang="en-US" sz="2400" dirty="0" smtClean="0">
                <a:solidFill>
                  <a:schemeClr val="bg1"/>
                </a:solidFill>
              </a:rPr>
              <a:t> or when microbes seed an area of necrotic tissue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INFARCTION: HISTOLOGY</a:t>
            </a:r>
            <a:endParaRPr lang="en-US" dirty="0"/>
          </a:p>
        </p:txBody>
      </p:sp>
      <p:pic>
        <p:nvPicPr>
          <p:cNvPr id="16386" name="Picture 2" descr="C:\Users\DR ZAHRA\Desktop\embolism\redwhite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8028" y="1953419"/>
            <a:ext cx="6328172" cy="4218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FACTORS THAT INFLUENCE DEVELOPMENT OF AN INFARCT 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rgbClr val="92D050"/>
                </a:solidFill>
              </a:rPr>
              <a:t>Nature </a:t>
            </a:r>
            <a:r>
              <a:rPr lang="en-US" sz="2400" dirty="0" smtClean="0">
                <a:solidFill>
                  <a:srgbClr val="92D050"/>
                </a:solidFill>
              </a:rPr>
              <a:t>of blood sup</a:t>
            </a:r>
            <a:r>
              <a:rPr lang="en-US" sz="2400" dirty="0" smtClean="0">
                <a:solidFill>
                  <a:schemeClr val="bg1"/>
                </a:solidFill>
              </a:rPr>
              <a:t>ply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(renal/</a:t>
            </a:r>
            <a:r>
              <a:rPr lang="en-US" sz="2400" dirty="0" err="1" smtClean="0">
                <a:solidFill>
                  <a:schemeClr val="bg1"/>
                </a:solidFill>
              </a:rPr>
              <a:t>splenic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heaptic</a:t>
            </a:r>
            <a:r>
              <a:rPr lang="en-US" sz="2400" dirty="0" smtClean="0">
                <a:solidFill>
                  <a:schemeClr val="bg1"/>
                </a:solidFill>
              </a:rPr>
              <a:t>/pulmonary)</a:t>
            </a: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Rate of development of occlusion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(collaterals/</a:t>
            </a:r>
            <a:r>
              <a:rPr lang="en-US" sz="2400" dirty="0" err="1" smtClean="0">
                <a:solidFill>
                  <a:schemeClr val="bg1"/>
                </a:solidFill>
              </a:rPr>
              <a:t>anastamosis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rgbClr val="92D050"/>
                </a:solidFill>
              </a:rPr>
              <a:t>Vulnerability to hypoxia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</a:rPr>
              <a:t>e.g</a:t>
            </a:r>
            <a:r>
              <a:rPr lang="en-US" sz="2400" dirty="0" smtClean="0">
                <a:solidFill>
                  <a:schemeClr val="bg1"/>
                </a:solidFill>
              </a:rPr>
              <a:t>, neurons)</a:t>
            </a: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Oxygen content of blood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(anemia, cardiac disease)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DR ZAHRA\Desktop\embolism\F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0"/>
            <a:ext cx="4343400" cy="2195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ORIGIN OF EMBOLI</a:t>
            </a:r>
            <a:b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99% of all emboli arise form </a:t>
            </a:r>
            <a:r>
              <a:rPr lang="en-US" sz="2400" dirty="0" smtClean="0">
                <a:solidFill>
                  <a:srgbClr val="FFC000"/>
                </a:solidFill>
              </a:rPr>
              <a:t>thrombus</a:t>
            </a:r>
            <a:r>
              <a:rPr lang="en-US" sz="2400" dirty="0" smtClean="0">
                <a:solidFill>
                  <a:schemeClr val="bg1"/>
                </a:solidFill>
              </a:rPr>
              <a:t> (hence the term </a:t>
            </a:r>
            <a:r>
              <a:rPr lang="en-US" sz="2400" i="1" dirty="0" err="1" smtClean="0">
                <a:solidFill>
                  <a:schemeClr val="bg1"/>
                </a:solidFill>
              </a:rPr>
              <a:t>thromboembolism</a:t>
            </a:r>
            <a:r>
              <a:rPr lang="en-US" sz="2400" i="1" dirty="0" smtClean="0">
                <a:solidFill>
                  <a:schemeClr val="bg1"/>
                </a:solidFill>
              </a:rPr>
              <a:t>)</a:t>
            </a:r>
          </a:p>
          <a:p>
            <a:endParaRPr lang="en-US" sz="2400" i="1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rgbClr val="92D050"/>
                </a:solidFill>
              </a:rPr>
              <a:t>OTHERS</a:t>
            </a:r>
            <a:r>
              <a:rPr lang="en-US" sz="2400" dirty="0" smtClean="0">
                <a:solidFill>
                  <a:schemeClr val="bg1"/>
                </a:solidFill>
              </a:rPr>
              <a:t>: fat droplets, bubbles of air or nitrogen, tumor fragments, bits of bone marrow, or foreign bodies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DR ZAHRA\Desktop\embolism\Embolism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962400"/>
            <a:ext cx="3818771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CONSEQUENCES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Pulmonary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thromboembolism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Systemic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thromboembolism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DR ZAHRA\Desktop\embolism\180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078480"/>
            <a:ext cx="4343400" cy="3474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PULMONARY EMBOLISM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venous emboli originate from </a:t>
            </a:r>
            <a:r>
              <a:rPr lang="en-US" sz="2400" dirty="0" smtClean="0">
                <a:solidFill>
                  <a:srgbClr val="FFC000"/>
                </a:solidFill>
              </a:rPr>
              <a:t>deep leg vein </a:t>
            </a:r>
            <a:r>
              <a:rPr lang="en-US" sz="2400" dirty="0" smtClean="0">
                <a:solidFill>
                  <a:schemeClr val="bg1"/>
                </a:solidFill>
              </a:rPr>
              <a:t>thrombi above the level of the knee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pass through the right side of the heart before entering the </a:t>
            </a:r>
            <a:r>
              <a:rPr lang="en-US" sz="2400" dirty="0" smtClean="0">
                <a:solidFill>
                  <a:srgbClr val="92D050"/>
                </a:solidFill>
              </a:rPr>
              <a:t>pulmonary vasculature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may occlude the main pulmonary artery, or pass out into the smaller, branching arterioles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frequently, there are multiple emboli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 ZAHRA\Desktop\embolism\pulmonary-embolism-deepvein-thrombos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-9978"/>
            <a:ext cx="5105400" cy="6867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CLINICAL OUTCOMES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Most pulmonary emboli (60% -80%) are clinically silent</a:t>
            </a:r>
          </a:p>
          <a:p>
            <a:pPr algn="ctr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sudden death,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right ventricular failure (</a:t>
            </a:r>
            <a:r>
              <a:rPr lang="en-US" sz="2400" i="1" dirty="0" err="1" smtClean="0">
                <a:solidFill>
                  <a:schemeClr val="bg1"/>
                </a:solidFill>
              </a:rPr>
              <a:t>cor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pulmonale</a:t>
            </a:r>
            <a:r>
              <a:rPr lang="en-US" sz="2400" i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pulmonary infarction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pulmonary hemorrhage 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*(</a:t>
            </a:r>
            <a:r>
              <a:rPr lang="en-US" sz="2400" dirty="0" smtClean="0">
                <a:solidFill>
                  <a:srgbClr val="FFFF00"/>
                </a:solidFill>
              </a:rPr>
              <a:t>dual blood supply of lung offsets infarction in some cases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DR ZAHRA\Desktop\embolism\pulm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2" y="2133600"/>
            <a:ext cx="2597151" cy="3197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SYSTEMIC THROMBOEMBOLISM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emboli in the </a:t>
            </a:r>
            <a:r>
              <a:rPr lang="en-US" sz="2400" dirty="0" smtClean="0">
                <a:solidFill>
                  <a:srgbClr val="FFFF00"/>
                </a:solidFill>
              </a:rPr>
              <a:t>arterial circulation</a:t>
            </a:r>
            <a:r>
              <a:rPr lang="en-US" sz="2400" dirty="0" smtClean="0">
                <a:solidFill>
                  <a:schemeClr val="bg1"/>
                </a:solidFill>
              </a:rPr>
              <a:t>; usually result in infarction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(80%) arise from </a:t>
            </a:r>
            <a:r>
              <a:rPr lang="en-US" sz="2400" dirty="0" err="1" smtClean="0">
                <a:solidFill>
                  <a:srgbClr val="92D050"/>
                </a:solidFill>
              </a:rPr>
              <a:t>intracardiac</a:t>
            </a:r>
            <a:r>
              <a:rPr lang="en-US" sz="2400" dirty="0" smtClean="0">
                <a:solidFill>
                  <a:schemeClr val="bg1"/>
                </a:solidFill>
              </a:rPr>
              <a:t> mural thrombi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Users\DR ZAHRA\Desktop\embolism\arterial-thromboemboli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124200"/>
            <a:ext cx="3810000" cy="354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SYSTEMIC THROMBOEMBOLISM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 contrast to venous emboli, arterial emboli can travel to a wide variety of sites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common sites</a:t>
            </a:r>
            <a:r>
              <a:rPr lang="en-US" sz="2400" dirty="0" smtClean="0">
                <a:solidFill>
                  <a:schemeClr val="bg1"/>
                </a:solidFill>
              </a:rPr>
              <a:t>: lower extremities (75%) and the brain (10%)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*</a:t>
            </a:r>
            <a:r>
              <a:rPr lang="en-US" sz="2000" dirty="0" smtClean="0">
                <a:solidFill>
                  <a:schemeClr val="bg1"/>
                </a:solidFill>
              </a:rPr>
              <a:t>paradoxical emboli</a:t>
            </a:r>
          </a:p>
          <a:p>
            <a:endParaRPr lang="en-US" sz="2400" dirty="0"/>
          </a:p>
        </p:txBody>
      </p:sp>
      <p:pic>
        <p:nvPicPr>
          <p:cNvPr id="17410" name="Picture 2" descr="C:\Users\DR ZAHRA\Desktop\embolism\strokeEmbolismBorder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8688" y="3707047"/>
            <a:ext cx="3795712" cy="2922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646</Words>
  <Application>Microsoft Office PowerPoint</Application>
  <PresentationFormat>On-screen Show (4:3)</PresentationFormat>
  <Paragraphs>137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EMBOLISM AND INFARCTION</vt:lpstr>
      <vt:lpstr>EMBOLUS</vt:lpstr>
      <vt:lpstr> ORIGIN OF EMBOLI </vt:lpstr>
      <vt:lpstr>CONSEQUENCES</vt:lpstr>
      <vt:lpstr>PULMONARY EMBOLISM</vt:lpstr>
      <vt:lpstr>Slide 6</vt:lpstr>
      <vt:lpstr>CLINICAL OUTCOMES</vt:lpstr>
      <vt:lpstr>SYSTEMIC THROMBOEMBOLISM</vt:lpstr>
      <vt:lpstr>SYSTEMIC THROMBOEMBOLISM</vt:lpstr>
      <vt:lpstr>FAT EMBOLISM</vt:lpstr>
      <vt:lpstr>FAT EMBOLISM</vt:lpstr>
      <vt:lpstr>Slide 12</vt:lpstr>
      <vt:lpstr>FAT EMBOLISM</vt:lpstr>
      <vt:lpstr>AIR EMBOLISM</vt:lpstr>
      <vt:lpstr>AIR EMBOLISM</vt:lpstr>
      <vt:lpstr>Slide 16</vt:lpstr>
      <vt:lpstr>AMNIOTIC FLUID EMBOLISM</vt:lpstr>
      <vt:lpstr>AMNIOTIC FLUID EMBOLISM</vt:lpstr>
      <vt:lpstr>INFARCTION</vt:lpstr>
      <vt:lpstr>INFARCTION</vt:lpstr>
      <vt:lpstr>INFARCTION: HISTOLOGY</vt:lpstr>
      <vt:lpstr>INFARCTION: HISTOLOGY</vt:lpstr>
      <vt:lpstr>INFARCTION: HISTOLOGY</vt:lpstr>
      <vt:lpstr>FACTORS THAT INFLUENCE DEVELOPMENT OF AN INFARCT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ZAHRA</dc:creator>
  <cp:lastModifiedBy>DR ZAHRA</cp:lastModifiedBy>
  <cp:revision>55</cp:revision>
  <dcterms:created xsi:type="dcterms:W3CDTF">2006-08-16T00:00:00Z</dcterms:created>
  <dcterms:modified xsi:type="dcterms:W3CDTF">2014-04-14T07:49:22Z</dcterms:modified>
</cp:coreProperties>
</file>