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83"/>
  </p:notesMasterIdLst>
  <p:sldIdLst>
    <p:sldId id="286" r:id="rId2"/>
    <p:sldId id="333" r:id="rId3"/>
    <p:sldId id="334" r:id="rId4"/>
    <p:sldId id="335" r:id="rId5"/>
    <p:sldId id="336" r:id="rId6"/>
    <p:sldId id="337" r:id="rId7"/>
    <p:sldId id="338" r:id="rId8"/>
    <p:sldId id="271" r:id="rId9"/>
    <p:sldId id="268" r:id="rId10"/>
    <p:sldId id="351" r:id="rId11"/>
    <p:sldId id="329" r:id="rId12"/>
    <p:sldId id="326" r:id="rId13"/>
    <p:sldId id="327" r:id="rId14"/>
    <p:sldId id="328" r:id="rId15"/>
    <p:sldId id="330" r:id="rId16"/>
    <p:sldId id="353" r:id="rId17"/>
    <p:sldId id="354" r:id="rId18"/>
    <p:sldId id="270" r:id="rId19"/>
    <p:sldId id="267" r:id="rId20"/>
    <p:sldId id="272" r:id="rId21"/>
    <p:sldId id="273" r:id="rId22"/>
    <p:sldId id="274" r:id="rId23"/>
    <p:sldId id="275" r:id="rId24"/>
    <p:sldId id="352" r:id="rId25"/>
    <p:sldId id="257" r:id="rId26"/>
    <p:sldId id="258" r:id="rId27"/>
    <p:sldId id="287" r:id="rId28"/>
    <p:sldId id="277" r:id="rId29"/>
    <p:sldId id="259" r:id="rId30"/>
    <p:sldId id="282" r:id="rId31"/>
    <p:sldId id="285" r:id="rId32"/>
    <p:sldId id="284" r:id="rId33"/>
    <p:sldId id="278" r:id="rId34"/>
    <p:sldId id="260" r:id="rId35"/>
    <p:sldId id="276" r:id="rId36"/>
    <p:sldId id="261" r:id="rId37"/>
    <p:sldId id="311" r:id="rId38"/>
    <p:sldId id="312" r:id="rId39"/>
    <p:sldId id="313" r:id="rId40"/>
    <p:sldId id="262" r:id="rId41"/>
    <p:sldId id="264" r:id="rId42"/>
    <p:sldId id="280" r:id="rId43"/>
    <p:sldId id="315" r:id="rId44"/>
    <p:sldId id="316" r:id="rId45"/>
    <p:sldId id="317" r:id="rId46"/>
    <p:sldId id="318" r:id="rId47"/>
    <p:sldId id="319" r:id="rId48"/>
    <p:sldId id="324" r:id="rId49"/>
    <p:sldId id="320" r:id="rId50"/>
    <p:sldId id="321" r:id="rId51"/>
    <p:sldId id="322" r:id="rId52"/>
    <p:sldId id="323" r:id="rId53"/>
    <p:sldId id="294" r:id="rId54"/>
    <p:sldId id="325" r:id="rId55"/>
    <p:sldId id="290" r:id="rId56"/>
    <p:sldId id="304" r:id="rId57"/>
    <p:sldId id="305" r:id="rId58"/>
    <p:sldId id="291" r:id="rId59"/>
    <p:sldId id="295" r:id="rId60"/>
    <p:sldId id="292" r:id="rId61"/>
    <p:sldId id="296" r:id="rId62"/>
    <p:sldId id="297" r:id="rId63"/>
    <p:sldId id="300" r:id="rId64"/>
    <p:sldId id="301" r:id="rId65"/>
    <p:sldId id="302" r:id="rId66"/>
    <p:sldId id="303" r:id="rId67"/>
    <p:sldId id="293" r:id="rId68"/>
    <p:sldId id="306" r:id="rId69"/>
    <p:sldId id="307" r:id="rId70"/>
    <p:sldId id="310" r:id="rId71"/>
    <p:sldId id="308" r:id="rId72"/>
    <p:sldId id="332" r:id="rId73"/>
    <p:sldId id="331" r:id="rId74"/>
    <p:sldId id="281" r:id="rId75"/>
    <p:sldId id="344" r:id="rId76"/>
    <p:sldId id="345" r:id="rId77"/>
    <p:sldId id="346" r:id="rId78"/>
    <p:sldId id="347" r:id="rId79"/>
    <p:sldId id="348" r:id="rId80"/>
    <p:sldId id="349" r:id="rId81"/>
    <p:sldId id="350" r:id="rId8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FF0066"/>
    <a:srgbClr val="E6FEF3"/>
    <a:srgbClr val="FDFAE7"/>
    <a:srgbClr val="E5E5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459995A-8D87-4045-A4DE-3F15D8D4EB7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smtClean="0"/>
          </a:p>
        </p:txBody>
      </p:sp>
      <p:sp>
        <p:nvSpPr>
          <p:cNvPr id="70660" name="Slide Number Placeholder 3"/>
          <p:cNvSpPr>
            <a:spLocks noGrp="1"/>
          </p:cNvSpPr>
          <p:nvPr>
            <p:ph type="sldNum" sz="quarter" idx="5"/>
          </p:nvPr>
        </p:nvSpPr>
        <p:spPr>
          <a:noFill/>
          <a:ln>
            <a:miter lim="800000"/>
            <a:headEnd/>
            <a:tailEnd/>
          </a:ln>
        </p:spPr>
        <p:txBody>
          <a:bodyPr/>
          <a:lstStyle/>
          <a:p>
            <a:fld id="{FFA47492-7029-4A61-A0A9-4F537D0B718A}" type="slidenum">
              <a:rPr lang="en-GB" smtClean="0"/>
              <a:pPr/>
              <a:t>12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GB" noProof="0" smtClean="0"/>
              <a:t>Click to edit Master title style</a:t>
            </a:r>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GB"/>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GB"/>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0EA3E5B-1282-4859-B560-635255F0B1D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1F5074C7-7384-4F2C-AC12-29A74A79E926}"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AFE2A601-E77A-46C7-9469-7DA627548684}"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56C32F85-25DA-4E47-A32F-45CDFAACC899}" type="slidenum">
              <a:rPr lang="en-GB"/>
              <a:pPr>
                <a:defRPr/>
              </a:pPr>
              <a:t>‹#›</a:t>
            </a:fld>
            <a:endParaRPr lang="en-GB"/>
          </a:p>
        </p:txBody>
      </p:sp>
      <p:sp>
        <p:nvSpPr>
          <p:cNvPr id="5"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B78FC4C5-4FC2-452B-AD9F-41E653A020BA}"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413510CB-31E9-46B6-9560-65378B3C0FF4}"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707FF974-B1F4-4C4B-B84D-64B7F64AE060}"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A956BF1A-2947-4922-8DD3-4E7B21383604}" type="slidenum">
              <a:rPr lang="en-GB"/>
              <a:pPr>
                <a:defRPr/>
              </a:pPr>
              <a:t>‹#›</a:t>
            </a:fld>
            <a:endParaRPr lang="en-GB"/>
          </a:p>
        </p:txBody>
      </p:sp>
      <p:sp>
        <p:nvSpPr>
          <p:cNvPr id="9"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BCB2F010-0C41-4829-87B6-42009BBF6479}" type="slidenum">
              <a:rPr lang="en-GB"/>
              <a:pPr>
                <a:defRPr/>
              </a:pPr>
              <a:t>‹#›</a:t>
            </a:fld>
            <a:endParaRPr lang="en-GB"/>
          </a:p>
        </p:txBody>
      </p:sp>
      <p:sp>
        <p:nvSpPr>
          <p:cNvPr id="5"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68A1AB30-4F65-4780-9E87-A448C7BCD741}" type="slidenum">
              <a:rPr lang="en-GB"/>
              <a:pPr>
                <a:defRPr/>
              </a:pPr>
              <a:t>‹#›</a:t>
            </a:fld>
            <a:endParaRPr lang="en-GB"/>
          </a:p>
        </p:txBody>
      </p:sp>
      <p:sp>
        <p:nvSpPr>
          <p:cNvPr id="4"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DBD931B7-DC3B-4FD9-AE36-BEEAE37A6032}"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8DEB7A5A-2D51-414B-AB61-E31897193922}"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4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024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7EA03EA-42B8-45ED-BD1C-327C29DCF3B3}" type="slidenum">
              <a:rPr lang="en-GB"/>
              <a:pPr>
                <a:defRPr/>
              </a:pPr>
              <a:t>‹#›</a:t>
            </a:fld>
            <a:endParaRPr lang="en-GB"/>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024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extLst>
            </p:spPr>
            <p:txBody>
              <a:bodyPr/>
              <a:lstStyle/>
              <a:p>
                <a:pPr>
                  <a:defRPr/>
                </a:pPr>
                <a:endParaRPr lang="en-US"/>
              </a:p>
            </p:txBody>
          </p:sp>
          <p:sp>
            <p:nvSpPr>
              <p:cNvPr id="1024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extLst>
            </p:spPr>
            <p:txBody>
              <a:bodyPr/>
              <a:lstStyle/>
              <a:p>
                <a:pPr>
                  <a:defRPr/>
                </a:pPr>
                <a:endParaRPr lang="en-US"/>
              </a:p>
            </p:txBody>
          </p:sp>
          <p:sp>
            <p:nvSpPr>
              <p:cNvPr id="1024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extLst>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1025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extLst>
            </p:spPr>
            <p:txBody>
              <a:bodyPr/>
              <a:lstStyle/>
              <a:p>
                <a:pPr>
                  <a:defRPr/>
                </a:pPr>
                <a:endParaRPr lang="en-US"/>
              </a:p>
            </p:txBody>
          </p:sp>
        </p:grpSp>
        <p:sp>
          <p:nvSpPr>
            <p:cNvPr id="1025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extLst>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025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5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GB"/>
          </a:p>
        </p:txBody>
      </p:sp>
      <p:sp>
        <p:nvSpPr>
          <p:cNvPr id="1025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1" tx1="lt1" bg2="dk2" tx2="lt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file:///I:\MPEG%20Video%20Files\Angina%20pain.mpg"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I:\MPEG%20Video%20Files\Angina%20Pain%20(1).m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I:\MPEG%20Video%20Files\Wat%20is%20angina%20pectoris.mp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NUL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11"/>
          </p:nvPr>
        </p:nvSpPr>
        <p:spPr>
          <a:noFill/>
          <a:ln>
            <a:miter lim="800000"/>
            <a:headEnd/>
            <a:tailEnd/>
          </a:ln>
        </p:spPr>
        <p:txBody>
          <a:bodyPr/>
          <a:lstStyle/>
          <a:p>
            <a:fld id="{D6FED485-1BA3-481C-83DE-450BFA8C03BC}" type="slidenum">
              <a:rPr lang="en-GB" smtClean="0"/>
              <a:pPr/>
              <a:t>1</a:t>
            </a:fld>
            <a:endParaRPr lang="en-GB" smtClean="0"/>
          </a:p>
        </p:txBody>
      </p:sp>
      <p:pic>
        <p:nvPicPr>
          <p:cNvPr id="3075" name="Picture 4" descr="Cloud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6" name="Rectangle 5"/>
          <p:cNvSpPr>
            <a:spLocks noChangeArrowheads="1"/>
          </p:cNvSpPr>
          <p:nvPr/>
        </p:nvSpPr>
        <p:spPr bwMode="auto">
          <a:xfrm>
            <a:off x="900113" y="4941888"/>
            <a:ext cx="7416800" cy="1739900"/>
          </a:xfrm>
          <a:prstGeom prst="rect">
            <a:avLst/>
          </a:prstGeom>
          <a:noFill/>
          <a:ln w="9525">
            <a:noFill/>
            <a:miter lim="800000"/>
            <a:headEnd/>
            <a:tailEnd/>
          </a:ln>
        </p:spPr>
        <p:txBody>
          <a:bodyPr>
            <a:spAutoFit/>
          </a:bodyPr>
          <a:lstStyle/>
          <a:p>
            <a:pPr algn="ctr"/>
            <a:r>
              <a:rPr lang="en-US" sz="3600" b="1"/>
              <a:t>In the Name of Allah, The Most Beneficent and </a:t>
            </a:r>
          </a:p>
          <a:p>
            <a:pPr algn="ctr"/>
            <a:r>
              <a:rPr lang="en-US" sz="3600" b="1"/>
              <a:t>The Most Merciful</a:t>
            </a:r>
          </a:p>
        </p:txBody>
      </p:sp>
      <p:pic>
        <p:nvPicPr>
          <p:cNvPr id="1026" name="Picture 2" descr="C:\Users\Prof Dr M Munir\Desktop\CVS_CNS- NOT REVISED YET\3005038dlfci8rvxx.gif"/>
          <p:cNvPicPr>
            <a:picLocks noChangeAspect="1" noChangeArrowheads="1" noCrop="1"/>
          </p:cNvPicPr>
          <p:nvPr/>
        </p:nvPicPr>
        <p:blipFill>
          <a:blip r:embed="rId3"/>
          <a:srcRect/>
          <a:stretch>
            <a:fillRect/>
          </a:stretch>
        </p:blipFill>
        <p:spPr bwMode="auto">
          <a:xfrm>
            <a:off x="1" y="1"/>
            <a:ext cx="2500298" cy="18780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214554"/>
            <a:ext cx="8229600" cy="2286016"/>
          </a:xfrm>
          <a:scene3d>
            <a:camera prst="perspectiveAbove"/>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a:lstStyle/>
          <a:p>
            <a:r>
              <a:rPr lang="en-US" sz="6600" dirty="0" smtClean="0">
                <a:solidFill>
                  <a:srgbClr val="FF0000"/>
                </a:solidFill>
              </a:rPr>
              <a:t>Angina Pectoris</a:t>
            </a:r>
            <a:endParaRPr lang="en-US" sz="6600" dirty="0">
              <a:solidFill>
                <a:srgbClr val="FF0000"/>
              </a:solidFill>
            </a:endParaRPr>
          </a:p>
        </p:txBody>
      </p:sp>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10</a:t>
            </a:fld>
            <a:endParaRPr lang="en-GB"/>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1"/>
          </p:nvPr>
        </p:nvSpPr>
        <p:spPr>
          <a:noFill/>
          <a:ln>
            <a:miter lim="800000"/>
            <a:headEnd/>
            <a:tailEnd/>
          </a:ln>
        </p:spPr>
        <p:txBody>
          <a:bodyPr/>
          <a:lstStyle/>
          <a:p>
            <a:fld id="{2C11BCFE-C190-44A3-988E-9F7FF7052E02}" type="slidenum">
              <a:rPr lang="en-GB" smtClean="0"/>
              <a:pPr/>
              <a:t>11</a:t>
            </a:fld>
            <a:endParaRPr lang="en-GB" smtClean="0"/>
          </a:p>
        </p:txBody>
      </p:sp>
      <p:pic>
        <p:nvPicPr>
          <p:cNvPr id="6147" name="Picture 2" descr="http://www.sciencephoto.com/image/257904/large/M1720366-Illustration_of_heart_showing_the_cause_of_angina-SPL.jpg"/>
          <p:cNvPicPr>
            <a:picLocks noChangeAspect="1" noChangeArrowheads="1"/>
          </p:cNvPicPr>
          <p:nvPr/>
        </p:nvPicPr>
        <p:blipFill>
          <a:blip r:embed="rId3"/>
          <a:srcRect/>
          <a:stretch>
            <a:fillRect/>
          </a:stretch>
        </p:blipFill>
        <p:spPr bwMode="auto">
          <a:xfrm>
            <a:off x="0" y="0"/>
            <a:ext cx="9144000" cy="6858001"/>
          </a:xfrm>
          <a:prstGeom prst="rect">
            <a:avLst/>
          </a:prstGeom>
          <a:noFill/>
          <a:ln w="9525">
            <a:noFill/>
            <a:miter lim="800000"/>
            <a:headEnd/>
            <a:tailEnd/>
          </a:ln>
        </p:spPr>
      </p:pic>
      <p:pic>
        <p:nvPicPr>
          <p:cNvPr id="5" name="Angina pain.mpg">
            <a:hlinkClick r:id="" action="ppaction://media"/>
          </p:cNvPr>
          <p:cNvPicPr>
            <a:picLocks noRot="1" noChangeAspect="1"/>
          </p:cNvPicPr>
          <p:nvPr>
            <a:videoFile r:link="rId1"/>
          </p:nvPr>
        </p:nvPicPr>
        <p:blipFill>
          <a:blip r:embed="rId4"/>
          <a:stretch>
            <a:fillRect/>
          </a:stretch>
        </p:blipFill>
        <p:spPr>
          <a:xfrm>
            <a:off x="1643042" y="1000108"/>
            <a:ext cx="2428860" cy="2000240"/>
          </a:xfrm>
          <a:prstGeom prst="rect">
            <a:avLst/>
          </a:prstGeom>
        </p:spPr>
      </p:pic>
      <p:sp>
        <p:nvSpPr>
          <p:cNvPr id="6" name="TextBox 5"/>
          <p:cNvSpPr txBox="1"/>
          <p:nvPr/>
        </p:nvSpPr>
        <p:spPr>
          <a:xfrm>
            <a:off x="2714612" y="6500834"/>
            <a:ext cx="6429388" cy="369332"/>
          </a:xfrm>
          <a:prstGeom prst="rect">
            <a:avLst/>
          </a:prstGeom>
          <a:solidFill>
            <a:schemeClr val="bg1"/>
          </a:solidFill>
        </p:spPr>
        <p:txBody>
          <a:bodyPr wrap="square" rtlCol="0">
            <a:spAutoFit/>
          </a:bodyPr>
          <a:lstStyle/>
          <a:p>
            <a:endParaRPr lang="en-US" dirty="0"/>
          </a:p>
        </p:txBody>
      </p:sp>
    </p:spTree>
  </p:cSld>
  <p:clrMapOvr>
    <a:masterClrMapping/>
  </p:clrMapOvr>
  <p:transition>
    <p:pull dir="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1"/>
          </p:nvPr>
        </p:nvSpPr>
        <p:spPr>
          <a:noFill/>
          <a:ln>
            <a:miter lim="800000"/>
            <a:headEnd/>
            <a:tailEnd/>
          </a:ln>
        </p:spPr>
        <p:txBody>
          <a:bodyPr/>
          <a:lstStyle/>
          <a:p>
            <a:fld id="{88211229-4C14-428D-96FA-2FCC96C84C15}" type="slidenum">
              <a:rPr lang="en-GB" smtClean="0"/>
              <a:pPr/>
              <a:t>12</a:t>
            </a:fld>
            <a:endParaRPr lang="en-GB" smtClean="0"/>
          </a:p>
        </p:txBody>
      </p:sp>
      <p:pic>
        <p:nvPicPr>
          <p:cNvPr id="7171" name="Picture 2" descr="angina pectoris"/>
          <p:cNvPicPr>
            <a:picLocks noChangeAspect="1" noChangeArrowheads="1"/>
          </p:cNvPicPr>
          <p:nvPr/>
        </p:nvPicPr>
        <p:blipFill>
          <a:blip r:embed="rId3"/>
          <a:srcRect/>
          <a:stretch>
            <a:fillRect/>
          </a:stretch>
        </p:blipFill>
        <p:spPr bwMode="auto">
          <a:xfrm>
            <a:off x="0" y="0"/>
            <a:ext cx="3810000" cy="3057525"/>
          </a:xfrm>
          <a:prstGeom prst="rect">
            <a:avLst/>
          </a:prstGeom>
          <a:noFill/>
          <a:ln w="9525">
            <a:noFill/>
            <a:miter lim="800000"/>
            <a:headEnd/>
            <a:tailEnd/>
          </a:ln>
        </p:spPr>
      </p:pic>
      <p:sp>
        <p:nvSpPr>
          <p:cNvPr id="7172" name="AutoShape 4" descr="http://www.drknp.com/wp-content/uploads/2010/02/angi1.jpg"/>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pic>
        <p:nvPicPr>
          <p:cNvPr id="7173" name="Picture 6" descr="http://www.drknp.com/wp-content/uploads/2010/02/angi1.jpg"/>
          <p:cNvPicPr>
            <a:picLocks noChangeAspect="1" noChangeArrowheads="1"/>
          </p:cNvPicPr>
          <p:nvPr/>
        </p:nvPicPr>
        <p:blipFill>
          <a:blip r:embed="rId4"/>
          <a:srcRect/>
          <a:stretch>
            <a:fillRect/>
          </a:stretch>
        </p:blipFill>
        <p:spPr bwMode="auto">
          <a:xfrm>
            <a:off x="5419725" y="4114800"/>
            <a:ext cx="3724275" cy="2743200"/>
          </a:xfrm>
          <a:prstGeom prst="rect">
            <a:avLst/>
          </a:prstGeom>
          <a:noFill/>
          <a:ln w="9525">
            <a:noFill/>
            <a:miter lim="800000"/>
            <a:headEnd/>
            <a:tailEnd/>
          </a:ln>
        </p:spPr>
      </p:pic>
      <p:pic>
        <p:nvPicPr>
          <p:cNvPr id="7174" name="Picture 8" descr="http://www.sciencephoto.com/image/257904/large/M1720366-Illustration_of_heart_showing_the_cause_of_angina-SPL.jpg"/>
          <p:cNvPicPr>
            <a:picLocks noChangeAspect="1" noChangeArrowheads="1"/>
          </p:cNvPicPr>
          <p:nvPr/>
        </p:nvPicPr>
        <p:blipFill>
          <a:blip r:embed="rId5"/>
          <a:srcRect/>
          <a:stretch>
            <a:fillRect/>
          </a:stretch>
        </p:blipFill>
        <p:spPr bwMode="auto">
          <a:xfrm>
            <a:off x="3286115" y="2660186"/>
            <a:ext cx="2286017" cy="2622487"/>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randombar(horizont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ox(in)">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diamond(in)">
                                      <p:cBhvr>
                                        <p:cTn id="1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1"/>
          </p:nvPr>
        </p:nvSpPr>
        <p:spPr>
          <a:noFill/>
          <a:ln>
            <a:miter lim="800000"/>
            <a:headEnd/>
            <a:tailEnd/>
          </a:ln>
        </p:spPr>
        <p:txBody>
          <a:bodyPr/>
          <a:lstStyle/>
          <a:p>
            <a:fld id="{90068DD1-2F47-4041-AC2D-6822C54AA29C}" type="slidenum">
              <a:rPr lang="en-GB" smtClean="0"/>
              <a:pPr/>
              <a:t>13</a:t>
            </a:fld>
            <a:endParaRPr lang="en-GB" smtClean="0"/>
          </a:p>
        </p:txBody>
      </p:sp>
      <p:pic>
        <p:nvPicPr>
          <p:cNvPr id="8195" name="Picture 4" descr="http://www.nursingprogramguide.com/wp-content/uploads/2011/04/Angina-_part_1.jpg"/>
          <p:cNvPicPr>
            <a:picLocks noChangeAspect="1" noChangeArrowheads="1"/>
          </p:cNvPicPr>
          <p:nvPr/>
        </p:nvPicPr>
        <p:blipFill>
          <a:blip r:embed="rId2"/>
          <a:srcRect/>
          <a:stretch>
            <a:fillRect/>
          </a:stretch>
        </p:blipFill>
        <p:spPr bwMode="auto">
          <a:xfrm>
            <a:off x="357188" y="142875"/>
            <a:ext cx="8288337" cy="6429375"/>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to="" calcmode="lin" valueType="num">
                                      <p:cBhvr>
                                        <p:cTn id="7" dur="1" fill="hold"/>
                                        <p:tgtEl>
                                          <p:spTgt spid="8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1"/>
          </p:nvPr>
        </p:nvSpPr>
        <p:spPr>
          <a:noFill/>
          <a:ln>
            <a:miter lim="800000"/>
            <a:headEnd/>
            <a:tailEnd/>
          </a:ln>
        </p:spPr>
        <p:txBody>
          <a:bodyPr/>
          <a:lstStyle/>
          <a:p>
            <a:fld id="{7E5913DB-73D0-471E-B78B-3A9C549237C1}" type="slidenum">
              <a:rPr lang="en-GB" smtClean="0"/>
              <a:pPr/>
              <a:t>14</a:t>
            </a:fld>
            <a:endParaRPr lang="en-GB" smtClean="0"/>
          </a:p>
        </p:txBody>
      </p:sp>
      <p:pic>
        <p:nvPicPr>
          <p:cNvPr id="9219" name="Picture 2" descr="http://www.mdguidelines.com/images/Illustrations/angina.jpg"/>
          <p:cNvPicPr>
            <a:picLocks noChangeAspect="1" noChangeArrowheads="1"/>
          </p:cNvPicPr>
          <p:nvPr/>
        </p:nvPicPr>
        <p:blipFill>
          <a:blip r:embed="rId2"/>
          <a:srcRect/>
          <a:stretch>
            <a:fillRect/>
          </a:stretch>
        </p:blipFill>
        <p:spPr bwMode="auto">
          <a:xfrm>
            <a:off x="6219825" y="2952750"/>
            <a:ext cx="2924175" cy="3905250"/>
          </a:xfrm>
          <a:prstGeom prst="rect">
            <a:avLst/>
          </a:prstGeom>
          <a:noFill/>
          <a:ln w="9525">
            <a:noFill/>
            <a:miter lim="800000"/>
            <a:headEnd/>
            <a:tailEnd/>
          </a:ln>
        </p:spPr>
      </p:pic>
      <p:pic>
        <p:nvPicPr>
          <p:cNvPr id="9220" name="Picture 6" descr="http://wwwdelivery.superstock.com/WI/223/1647/PreviewComp/SuperStock_1647R-46445.jpg"/>
          <p:cNvPicPr>
            <a:picLocks noChangeAspect="1" noChangeArrowheads="1"/>
          </p:cNvPicPr>
          <p:nvPr/>
        </p:nvPicPr>
        <p:blipFill>
          <a:blip r:embed="rId3"/>
          <a:srcRect/>
          <a:stretch>
            <a:fillRect/>
          </a:stretch>
        </p:blipFill>
        <p:spPr bwMode="auto">
          <a:xfrm>
            <a:off x="2643174" y="0"/>
            <a:ext cx="3714750" cy="3333750"/>
          </a:xfrm>
          <a:prstGeom prst="rect">
            <a:avLst/>
          </a:prstGeom>
          <a:noFill/>
          <a:ln w="9525">
            <a:noFill/>
            <a:miter lim="800000"/>
            <a:headEnd/>
            <a:tailEnd/>
          </a:ln>
        </p:spPr>
      </p:pic>
      <p:pic>
        <p:nvPicPr>
          <p:cNvPr id="9221" name="Picture 8" descr="http://t0.gstatic.com/images?q=tbn:ANd9GcSzVbAhcDisQ1cmEIBv-9eN-U6JAOc8J3E0p6aNg7ukN0T9TLmNzQ"/>
          <p:cNvPicPr>
            <a:picLocks noChangeAspect="1" noChangeArrowheads="1"/>
          </p:cNvPicPr>
          <p:nvPr/>
        </p:nvPicPr>
        <p:blipFill>
          <a:blip r:embed="rId4"/>
          <a:srcRect/>
          <a:stretch>
            <a:fillRect/>
          </a:stretch>
        </p:blipFill>
        <p:spPr bwMode="auto">
          <a:xfrm>
            <a:off x="0" y="3339548"/>
            <a:ext cx="3786188" cy="3518452"/>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to="" calcmode="lin" valueType="num">
                                      <p:cBhvr>
                                        <p:cTn id="7" dur="1" fill="hold"/>
                                        <p:tgtEl>
                                          <p:spTgt spid="922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 to="" calcmode="lin" valueType="num">
                                      <p:cBhvr>
                                        <p:cTn id="12" dur="1" fill="hold"/>
                                        <p:tgtEl>
                                          <p:spTgt spid="9221"/>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 to="" calcmode="lin" valueType="num">
                                      <p:cBhvr>
                                        <p:cTn id="15"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1"/>
          </p:nvPr>
        </p:nvSpPr>
        <p:spPr>
          <a:noFill/>
          <a:ln>
            <a:miter lim="800000"/>
            <a:headEnd/>
            <a:tailEnd/>
          </a:ln>
        </p:spPr>
        <p:txBody>
          <a:bodyPr/>
          <a:lstStyle/>
          <a:p>
            <a:fld id="{252FC32A-32C3-4015-B18E-2B43DC18F94E}" type="slidenum">
              <a:rPr lang="en-GB" smtClean="0"/>
              <a:pPr/>
              <a:t>15</a:t>
            </a:fld>
            <a:endParaRPr lang="en-GB" smtClean="0"/>
          </a:p>
        </p:txBody>
      </p:sp>
      <p:pic>
        <p:nvPicPr>
          <p:cNvPr id="10243" name="Picture 2" descr="http://manchesteregg2010.files.wordpress.com/2011/02/stemi-and-nstemi-ecg-illustration-pu.jpg"/>
          <p:cNvPicPr>
            <a:picLocks noChangeAspect="1" noChangeArrowheads="1"/>
          </p:cNvPicPr>
          <p:nvPr/>
        </p:nvPicPr>
        <p:blipFill>
          <a:blip r:embed="rId2"/>
          <a:srcRect/>
          <a:stretch>
            <a:fillRect/>
          </a:stretch>
        </p:blipFill>
        <p:spPr bwMode="auto">
          <a:xfrm>
            <a:off x="0" y="2214563"/>
            <a:ext cx="4786313" cy="4643437"/>
          </a:xfrm>
          <a:prstGeom prst="rect">
            <a:avLst/>
          </a:prstGeom>
          <a:noFill/>
          <a:ln w="9525">
            <a:noFill/>
            <a:miter lim="800000"/>
            <a:headEnd/>
            <a:tailEnd/>
          </a:ln>
        </p:spPr>
      </p:pic>
      <p:pic>
        <p:nvPicPr>
          <p:cNvPr id="10244" name="Picture 4" descr="http://t0.gstatic.com/images?q=tbn:ANd9GcSN6M68DqAP8KGihOEo3q4jRvu3XAoddB3DpvoPBQ1URVEwoubQ"/>
          <p:cNvPicPr>
            <a:picLocks noChangeAspect="1" noChangeArrowheads="1"/>
          </p:cNvPicPr>
          <p:nvPr/>
        </p:nvPicPr>
        <p:blipFill>
          <a:blip r:embed="rId3"/>
          <a:srcRect/>
          <a:stretch>
            <a:fillRect/>
          </a:stretch>
        </p:blipFill>
        <p:spPr bwMode="auto">
          <a:xfrm>
            <a:off x="4857750" y="785813"/>
            <a:ext cx="4286250" cy="3429000"/>
          </a:xfrm>
          <a:prstGeom prst="rect">
            <a:avLst/>
          </a:prstGeom>
          <a:noFill/>
          <a:ln w="9525">
            <a:noFill/>
            <a:miter lim="800000"/>
            <a:headEnd/>
            <a:tailEnd/>
          </a:ln>
        </p:spPr>
      </p:pic>
      <p:sp>
        <p:nvSpPr>
          <p:cNvPr id="10245" name="TextBox 4"/>
          <p:cNvSpPr txBox="1">
            <a:spLocks noChangeArrowheads="1"/>
          </p:cNvSpPr>
          <p:nvPr/>
        </p:nvSpPr>
        <p:spPr bwMode="auto">
          <a:xfrm>
            <a:off x="5143500" y="214313"/>
            <a:ext cx="4000500" cy="523875"/>
          </a:xfrm>
          <a:prstGeom prst="rect">
            <a:avLst/>
          </a:prstGeom>
          <a:noFill/>
          <a:ln w="9525">
            <a:noFill/>
            <a:miter lim="800000"/>
            <a:headEnd/>
            <a:tailEnd/>
          </a:ln>
        </p:spPr>
        <p:txBody>
          <a:bodyPr>
            <a:spAutoFit/>
          </a:bodyPr>
          <a:lstStyle/>
          <a:p>
            <a:pPr algn="ctr"/>
            <a:r>
              <a:rPr lang="en-US" sz="2800"/>
              <a:t>NORMAL  ECG</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 to="" calcmode="lin" valueType="num">
                                      <p:cBhvr>
                                        <p:cTn id="10" dur="1" fill="hold"/>
                                        <p:tgtEl>
                                          <p:spTgt spid="102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16</a:t>
            </a:fld>
            <a:endParaRPr lang="en-GB"/>
          </a:p>
        </p:txBody>
      </p:sp>
      <p:pic>
        <p:nvPicPr>
          <p:cNvPr id="3" name="Angina Pain (1).mpg">
            <a:hlinkClick r:id="" action="ppaction://media"/>
          </p:cNvPr>
          <p:cNvPicPr>
            <a:picLocks noRot="1" noChangeAspect="1"/>
          </p:cNvPicPr>
          <p:nvPr>
            <a:videoFile r:link="rId1"/>
          </p:nvPr>
        </p:nvPicPr>
        <p:blipFill>
          <a:blip r:embed="rId3"/>
          <a:stretch>
            <a:fillRect/>
          </a:stretch>
        </p:blipFill>
        <p:spPr>
          <a:xfrm>
            <a:off x="1142976" y="857232"/>
            <a:ext cx="6858048" cy="5143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17</a:t>
            </a:fld>
            <a:endParaRPr lang="en-GB"/>
          </a:p>
        </p:txBody>
      </p:sp>
      <p:pic>
        <p:nvPicPr>
          <p:cNvPr id="3" name="Wat is angina pectoris.mpg">
            <a:hlinkClick r:id="" action="ppaction://media"/>
          </p:cNvPr>
          <p:cNvPicPr>
            <a:picLocks noRot="1" noChangeAspect="1"/>
          </p:cNvPicPr>
          <p:nvPr>
            <a:videoFile r:link="rId1"/>
          </p:nvPr>
        </p:nvPicPr>
        <p:blipFill>
          <a:blip r:embed="rId3"/>
          <a:stretch>
            <a:fillRect/>
          </a:stretch>
        </p:blipFill>
        <p:spPr>
          <a:xfrm>
            <a:off x="666723" y="500042"/>
            <a:ext cx="7810554" cy="5857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0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1"/>
          </p:nvPr>
        </p:nvSpPr>
        <p:spPr>
          <a:noFill/>
          <a:ln>
            <a:miter lim="800000"/>
            <a:headEnd/>
            <a:tailEnd/>
          </a:ln>
        </p:spPr>
        <p:txBody>
          <a:bodyPr/>
          <a:lstStyle/>
          <a:p>
            <a:fld id="{871F0A3D-B8C0-4D86-85DD-2AA372E048DD}" type="slidenum">
              <a:rPr lang="en-GB" smtClean="0"/>
              <a:pPr/>
              <a:t>18</a:t>
            </a:fld>
            <a:endParaRPr lang="en-GB" smtClean="0"/>
          </a:p>
        </p:txBody>
      </p:sp>
      <p:sp>
        <p:nvSpPr>
          <p:cNvPr id="31749" name="Rectangle 5"/>
          <p:cNvSpPr>
            <a:spLocks noChangeArrowheads="1"/>
          </p:cNvSpPr>
          <p:nvPr/>
        </p:nvSpPr>
        <p:spPr bwMode="auto">
          <a:xfrm>
            <a:off x="214282" y="142852"/>
            <a:ext cx="7858180" cy="6500858"/>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a:spcBef>
                <a:spcPct val="20000"/>
              </a:spcBef>
              <a:buClr>
                <a:schemeClr val="hlink"/>
              </a:buClr>
              <a:buSzPct val="70000"/>
              <a:buFont typeface="Wingdings" pitchFamily="2" charset="2"/>
              <a:buChar char="n"/>
              <a:defRPr/>
            </a:pPr>
            <a:r>
              <a:rPr lang="en-US" sz="3200" b="1" u="sng" dirty="0">
                <a:solidFill>
                  <a:srgbClr val="FFFF00"/>
                </a:solidFill>
                <a:effectLst>
                  <a:outerShdw blurRad="38100" dist="38100" dir="2700000" algn="tl">
                    <a:srgbClr val="000000"/>
                  </a:outerShdw>
                </a:effectLst>
              </a:rPr>
              <a:t>ANGINA </a:t>
            </a:r>
            <a:r>
              <a:rPr lang="en-US" sz="3200" b="1" u="sng" dirty="0" smtClean="0">
                <a:solidFill>
                  <a:srgbClr val="FFFF00"/>
                </a:solidFill>
                <a:effectLst>
                  <a:outerShdw blurRad="38100" dist="38100" dir="2700000" algn="tl">
                    <a:srgbClr val="000000"/>
                  </a:outerShdw>
                </a:effectLst>
              </a:rPr>
              <a:t>PECTORIS</a:t>
            </a:r>
          </a:p>
          <a:p>
            <a:pPr marL="342900" indent="-342900">
              <a:spcBef>
                <a:spcPct val="20000"/>
              </a:spcBef>
              <a:buClr>
                <a:schemeClr val="hlink"/>
              </a:buClr>
              <a:buSzPct val="70000"/>
              <a:defRPr/>
            </a:pPr>
            <a:r>
              <a:rPr lang="en-US" sz="2400" i="1" dirty="0" smtClean="0">
                <a:solidFill>
                  <a:srgbClr val="00FF00"/>
                </a:solidFill>
                <a:effectLst>
                  <a:outerShdw blurRad="38100" dist="38100" dir="2700000" algn="tl">
                    <a:srgbClr val="000000"/>
                  </a:outerShdw>
                </a:effectLst>
                <a:latin typeface="Times New Roman" pitchFamily="18" charset="0"/>
                <a:cs typeface="Times New Roman" pitchFamily="18" charset="0"/>
              </a:rPr>
              <a:t>(The word angina comes from the Latin verb </a:t>
            </a:r>
            <a:r>
              <a:rPr lang="en-US" sz="2400" i="1" dirty="0" err="1" smtClean="0">
                <a:solidFill>
                  <a:srgbClr val="00FF00"/>
                </a:solidFill>
                <a:effectLst>
                  <a:outerShdw blurRad="38100" dist="38100" dir="2700000" algn="tl">
                    <a:srgbClr val="000000"/>
                  </a:outerShdw>
                </a:effectLst>
                <a:latin typeface="Times New Roman" pitchFamily="18" charset="0"/>
                <a:cs typeface="Times New Roman" pitchFamily="18" charset="0"/>
              </a:rPr>
              <a:t>angere</a:t>
            </a:r>
            <a:r>
              <a:rPr lang="en-US" sz="2400" i="1" dirty="0" smtClean="0">
                <a:solidFill>
                  <a:srgbClr val="00FF00"/>
                </a:solidFill>
                <a:effectLst>
                  <a:outerShdw blurRad="38100" dist="38100" dir="2700000" algn="tl">
                    <a:srgbClr val="000000"/>
                  </a:outerShdw>
                </a:effectLst>
                <a:latin typeface="Times New Roman" pitchFamily="18" charset="0"/>
                <a:cs typeface="Times New Roman" pitchFamily="18" charset="0"/>
              </a:rPr>
              <a:t> meaning "to choke or throttle" .)</a:t>
            </a:r>
            <a:endParaRPr lang="en-US" sz="2400" i="1" dirty="0">
              <a:solidFill>
                <a:srgbClr val="00FF00"/>
              </a:solidFill>
              <a:effectLst>
                <a:outerShdw blurRad="38100" dist="38100" dir="2700000" algn="tl">
                  <a:srgbClr val="000000"/>
                </a:outerShdw>
              </a:effectLst>
              <a:latin typeface="Times New Roman" pitchFamily="18" charset="0"/>
              <a:cs typeface="Times New Roman" pitchFamily="18" charset="0"/>
            </a:endParaRPr>
          </a:p>
          <a:p>
            <a:pPr marL="742950" lvl="1" indent="-285750">
              <a:spcBef>
                <a:spcPct val="20000"/>
              </a:spcBef>
              <a:buClr>
                <a:schemeClr val="accent2"/>
              </a:buClr>
              <a:buSzPct val="70000"/>
              <a:defRPr/>
            </a:pPr>
            <a:endParaRPr lang="en-US" sz="2400" dirty="0" smtClean="0">
              <a:effectLst>
                <a:outerShdw blurRad="38100" dist="38100" dir="2700000" algn="tl">
                  <a:srgbClr val="000000"/>
                </a:outerShdw>
              </a:effectLst>
            </a:endParaRPr>
          </a:p>
          <a:p>
            <a:pPr marL="285750" indent="-285750">
              <a:spcBef>
                <a:spcPct val="20000"/>
              </a:spcBef>
              <a:buClr>
                <a:schemeClr val="accent2"/>
              </a:buClr>
              <a:buSzPct val="70000"/>
              <a:buFont typeface="Arial" pitchFamily="34" charset="0"/>
              <a:buChar char="•"/>
              <a:defRPr/>
            </a:pPr>
            <a:r>
              <a:rPr lang="en-US" sz="2400" dirty="0" smtClean="0">
                <a:effectLst>
                  <a:outerShdw blurRad="38100" dist="38100" dir="2700000" algn="tl">
                    <a:srgbClr val="000000"/>
                  </a:outerShdw>
                </a:effectLst>
              </a:rPr>
              <a:t>Central </a:t>
            </a:r>
            <a:r>
              <a:rPr lang="en-US" sz="2400" dirty="0">
                <a:effectLst>
                  <a:outerShdw blurRad="38100" dist="38100" dir="2700000" algn="tl">
                    <a:srgbClr val="000000"/>
                  </a:outerShdw>
                </a:effectLst>
              </a:rPr>
              <a:t>chest pain due to insufficient blood supply to myocardium. (Ischemic chest pain). May radiate to left arm &amp; shoulder or jaw.</a:t>
            </a:r>
          </a:p>
          <a:p>
            <a:pPr marL="285750" indent="-285750">
              <a:spcBef>
                <a:spcPct val="20000"/>
              </a:spcBef>
              <a:buClr>
                <a:schemeClr val="accent2"/>
              </a:buClr>
              <a:buSzPct val="70000"/>
              <a:buFont typeface="Arial" pitchFamily="34" charset="0"/>
              <a:buChar char="•"/>
              <a:defRPr/>
            </a:pPr>
            <a:endParaRPr lang="en-US" sz="2400" b="1" dirty="0">
              <a:effectLst>
                <a:outerShdw blurRad="38100" dist="38100" dir="2700000" algn="tl">
                  <a:srgbClr val="000000"/>
                </a:outerShdw>
              </a:effectLst>
            </a:endParaRPr>
          </a:p>
          <a:p>
            <a:pPr marL="285750" indent="-285750">
              <a:spcBef>
                <a:spcPct val="20000"/>
              </a:spcBef>
              <a:buClr>
                <a:schemeClr val="accent2"/>
              </a:buClr>
              <a:buSzPct val="70000"/>
              <a:buFont typeface="Arial" pitchFamily="34" charset="0"/>
              <a:buChar char="•"/>
              <a:defRPr/>
            </a:pPr>
            <a:r>
              <a:rPr lang="en-US" sz="2400" b="1" dirty="0" smtClean="0">
                <a:effectLst>
                  <a:outerShdw blurRad="38100" dist="38100" dir="2700000" algn="tl">
                    <a:srgbClr val="000000"/>
                  </a:outerShdw>
                </a:effectLst>
              </a:rPr>
              <a:t>Angina </a:t>
            </a:r>
            <a:r>
              <a:rPr lang="en-US" sz="2400" b="1" dirty="0">
                <a:effectLst>
                  <a:outerShdw blurRad="38100" dist="38100" dir="2700000" algn="tl">
                    <a:srgbClr val="000000"/>
                  </a:outerShdw>
                </a:effectLst>
              </a:rPr>
              <a:t>of effort ….Classical Angina …..Stable angina</a:t>
            </a:r>
          </a:p>
          <a:p>
            <a:pPr marL="742950" lvl="1" indent="-285750">
              <a:spcBef>
                <a:spcPct val="20000"/>
              </a:spcBef>
              <a:buClr>
                <a:schemeClr val="accent2"/>
              </a:buClr>
              <a:buSzPct val="70000"/>
              <a:buFont typeface="Wingdings" pitchFamily="2" charset="2"/>
              <a:buChar char="n"/>
              <a:defRPr/>
            </a:pPr>
            <a:endParaRPr lang="en-US" sz="2400" b="1" dirty="0" smtClean="0">
              <a:effectLst>
                <a:outerShdw blurRad="38100" dist="38100" dir="2700000" algn="tl">
                  <a:srgbClr val="000000"/>
                </a:outerShdw>
              </a:effectLst>
            </a:endParaRPr>
          </a:p>
          <a:p>
            <a:pPr marL="285750" indent="-285750">
              <a:spcBef>
                <a:spcPct val="20000"/>
              </a:spcBef>
              <a:buClr>
                <a:schemeClr val="accent2"/>
              </a:buClr>
              <a:buSzPct val="70000"/>
              <a:buFont typeface="Arial" pitchFamily="34" charset="0"/>
              <a:buChar char="•"/>
              <a:defRPr/>
            </a:pPr>
            <a:r>
              <a:rPr lang="en-US" sz="2400" b="1" dirty="0" smtClean="0">
                <a:effectLst>
                  <a:outerShdw blurRad="38100" dist="38100" dir="2700000" algn="tl">
                    <a:srgbClr val="000000"/>
                  </a:outerShdw>
                </a:effectLst>
              </a:rPr>
              <a:t>Variant </a:t>
            </a:r>
            <a:r>
              <a:rPr lang="en-US" sz="2400" b="1" dirty="0">
                <a:effectLst>
                  <a:outerShdw blurRad="38100" dist="38100" dir="2700000" algn="tl">
                    <a:srgbClr val="000000"/>
                  </a:outerShdw>
                </a:effectLst>
              </a:rPr>
              <a:t>angina( </a:t>
            </a:r>
            <a:r>
              <a:rPr lang="en-US" sz="2400" b="1" dirty="0" err="1">
                <a:effectLst>
                  <a:outerShdw blurRad="38100" dist="38100" dir="2700000" algn="tl">
                    <a:srgbClr val="000000"/>
                  </a:outerShdw>
                </a:effectLst>
              </a:rPr>
              <a:t>Prinzmetal</a:t>
            </a:r>
            <a:r>
              <a:rPr lang="en-US" sz="2400" b="1" dirty="0">
                <a:effectLst>
                  <a:outerShdw blurRad="38100" dist="38100" dir="2700000" algn="tl">
                    <a:srgbClr val="000000"/>
                  </a:outerShdw>
                </a:effectLst>
              </a:rPr>
              <a:t> angina)….Unstable </a:t>
            </a:r>
            <a:r>
              <a:rPr lang="en-US" sz="2400" b="1" dirty="0" smtClean="0">
                <a:effectLst>
                  <a:outerShdw blurRad="38100" dist="38100" dir="2700000" algn="tl">
                    <a:srgbClr val="000000"/>
                  </a:outerShdw>
                </a:effectLst>
              </a:rPr>
              <a:t>angina</a:t>
            </a:r>
            <a:endParaRPr lang="en-US" sz="2400" b="1" dirty="0">
              <a:effectLst>
                <a:outerShdw blurRad="38100" dist="38100" dir="2700000" algn="tl">
                  <a:srgbClr val="000000"/>
                </a:outerShdw>
              </a:effectLst>
            </a:endParaRPr>
          </a:p>
          <a:p>
            <a:pPr marL="285750" indent="-285750">
              <a:spcBef>
                <a:spcPct val="20000"/>
              </a:spcBef>
              <a:buClr>
                <a:schemeClr val="accent2"/>
              </a:buClr>
              <a:buSzPct val="70000"/>
              <a:buFont typeface="Arial" pitchFamily="34" charset="0"/>
              <a:buChar char="•"/>
              <a:defRPr/>
            </a:pPr>
            <a:endParaRPr lang="en-US" sz="2400" b="1" dirty="0" smtClean="0">
              <a:solidFill>
                <a:schemeClr val="hlink"/>
              </a:solidFill>
              <a:effectLst>
                <a:outerShdw blurRad="38100" dist="38100" dir="2700000" algn="tl">
                  <a:srgbClr val="000000"/>
                </a:outerShdw>
              </a:effectLst>
            </a:endParaRPr>
          </a:p>
          <a:p>
            <a:pPr marL="285750" indent="-285750">
              <a:spcBef>
                <a:spcPct val="20000"/>
              </a:spcBef>
              <a:buClr>
                <a:schemeClr val="accent2"/>
              </a:buClr>
              <a:buSzPct val="70000"/>
              <a:buFont typeface="Arial" pitchFamily="34" charset="0"/>
              <a:buChar char="•"/>
              <a:defRPr/>
            </a:pPr>
            <a:r>
              <a:rPr lang="en-US" sz="2400" b="1" dirty="0" err="1" smtClean="0">
                <a:solidFill>
                  <a:schemeClr val="hlink"/>
                </a:solidFill>
                <a:effectLst>
                  <a:outerShdw blurRad="38100" dist="38100" dir="2700000" algn="tl">
                    <a:srgbClr val="000000"/>
                  </a:outerShdw>
                </a:effectLst>
              </a:rPr>
              <a:t>Vasospastic</a:t>
            </a:r>
            <a:r>
              <a:rPr lang="en-US" sz="2400" b="1" dirty="0" smtClean="0">
                <a:solidFill>
                  <a:schemeClr val="hlink"/>
                </a:solidFill>
                <a:effectLst>
                  <a:outerShdw blurRad="38100" dist="38100" dir="2700000" algn="tl">
                    <a:srgbClr val="000000"/>
                  </a:outerShdw>
                </a:effectLst>
              </a:rPr>
              <a:t> </a:t>
            </a:r>
            <a:r>
              <a:rPr lang="en-US" sz="2400" b="1" dirty="0">
                <a:solidFill>
                  <a:schemeClr val="hlink"/>
                </a:solidFill>
                <a:effectLst>
                  <a:outerShdw blurRad="38100" dist="38100" dir="2700000" algn="tl">
                    <a:srgbClr val="000000"/>
                  </a:outerShdw>
                </a:effectLst>
              </a:rPr>
              <a:t>angina</a:t>
            </a:r>
          </a:p>
          <a:p>
            <a:pPr marL="2057400" lvl="4" indent="-228600" algn="r">
              <a:spcBef>
                <a:spcPct val="20000"/>
              </a:spcBef>
              <a:buClr>
                <a:schemeClr val="hlink"/>
              </a:buClr>
              <a:buSzPct val="70000"/>
              <a:buFont typeface="Wingdings" pitchFamily="2" charset="2"/>
              <a:buChar char="n"/>
              <a:defRPr/>
            </a:pPr>
            <a:r>
              <a:rPr lang="en-US" sz="2000" dirty="0" err="1" smtClean="0">
                <a:effectLst>
                  <a:outerShdw blurRad="38100" dist="38100" dir="2700000" algn="tl">
                    <a:srgbClr val="000000"/>
                  </a:outerShdw>
                </a:effectLst>
              </a:rPr>
              <a:t>Decubitus</a:t>
            </a:r>
            <a:r>
              <a:rPr lang="en-US" sz="2000" dirty="0" smtClean="0">
                <a:effectLst>
                  <a:outerShdw blurRad="38100" dist="38100" dir="2700000" algn="tl">
                    <a:srgbClr val="000000"/>
                  </a:outerShdw>
                </a:effectLst>
              </a:rPr>
              <a:t> </a:t>
            </a:r>
            <a:r>
              <a:rPr lang="en-US" sz="2000" dirty="0">
                <a:effectLst>
                  <a:outerShdw blurRad="38100" dist="38100" dir="2700000" algn="tl">
                    <a:srgbClr val="000000"/>
                  </a:outerShdw>
                </a:effectLst>
              </a:rPr>
              <a:t>angina ? ?.............Unstable angina</a:t>
            </a:r>
          </a:p>
          <a:p>
            <a:pPr marL="742950" lvl="1" indent="-285750">
              <a:spcBef>
                <a:spcPct val="20000"/>
              </a:spcBef>
              <a:buClr>
                <a:schemeClr val="accent2"/>
              </a:buClr>
              <a:buSzPct val="70000"/>
              <a:buFont typeface="Wingdings" pitchFamily="2" charset="2"/>
              <a:buChar char="n"/>
              <a:defRPr/>
            </a:pPr>
            <a:endParaRPr lang="en-GB" sz="2800" dirty="0">
              <a:effectLst>
                <a:outerShdw blurRad="38100" dist="38100" dir="2700000" algn="tl">
                  <a:srgbClr val="000000"/>
                </a:outerShdw>
              </a:effectLst>
            </a:endParaRPr>
          </a:p>
        </p:txBody>
      </p:sp>
      <p:pic>
        <p:nvPicPr>
          <p:cNvPr id="12292" name="Picture 4" descr="C:\Users\Dr. M. Munir A Khan\Desktop\dna.gif"/>
          <p:cNvPicPr>
            <a:picLocks noChangeAspect="1" noChangeArrowheads="1"/>
          </p:cNvPicPr>
          <p:nvPr/>
        </p:nvPicPr>
        <p:blipFill>
          <a:blip r:embed="rId2"/>
          <a:srcRect/>
          <a:stretch>
            <a:fillRect/>
          </a:stretch>
        </p:blipFill>
        <p:spPr bwMode="auto">
          <a:xfrm>
            <a:off x="8101013" y="6350"/>
            <a:ext cx="1030287" cy="2779708"/>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blinds(horizontal)">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slide(fromBottom)">
                                      <p:cBhvr>
                                        <p:cTn id="12" dur="500"/>
                                        <p:tgtEl>
                                          <p:spTgt spid="317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9">
                                            <p:txEl>
                                              <p:pRg st="3" end="3"/>
                                            </p:txEl>
                                          </p:spTgt>
                                        </p:tgtEl>
                                        <p:attrNameLst>
                                          <p:attrName>style.visibility</p:attrName>
                                        </p:attrNameLst>
                                      </p:cBhvr>
                                      <p:to>
                                        <p:strVal val="visible"/>
                                      </p:to>
                                    </p:set>
                                    <p:anim to="" calcmode="lin" valueType="num">
                                      <p:cBhvr>
                                        <p:cTn id="17" dur="1" fill="hold"/>
                                        <p:tgtEl>
                                          <p:spTgt spid="3174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1749">
                                            <p:txEl>
                                              <p:pRg st="5" end="5"/>
                                            </p:txEl>
                                          </p:spTgt>
                                        </p:tgtEl>
                                        <p:attrNameLst>
                                          <p:attrName>style.visibility</p:attrName>
                                        </p:attrNameLst>
                                      </p:cBhvr>
                                      <p:to>
                                        <p:strVal val="visible"/>
                                      </p:to>
                                    </p:set>
                                    <p:anim to="" calcmode="lin" valueType="num">
                                      <p:cBhvr>
                                        <p:cTn id="22" dur="1" fill="hold"/>
                                        <p:tgtEl>
                                          <p:spTgt spid="31749">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1749">
                                            <p:txEl>
                                              <p:pRg st="7" end="7"/>
                                            </p:txEl>
                                          </p:spTgt>
                                        </p:tgtEl>
                                        <p:attrNameLst>
                                          <p:attrName>style.visibility</p:attrName>
                                        </p:attrNameLst>
                                      </p:cBhvr>
                                      <p:to>
                                        <p:strVal val="visible"/>
                                      </p:to>
                                    </p:set>
                                    <p:anim to="" calcmode="lin" valueType="num">
                                      <p:cBhvr>
                                        <p:cTn id="27" dur="1" fill="hold"/>
                                        <p:tgtEl>
                                          <p:spTgt spid="31749">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1749">
                                            <p:txEl>
                                              <p:pRg st="9" end="9"/>
                                            </p:txEl>
                                          </p:spTgt>
                                        </p:tgtEl>
                                        <p:attrNameLst>
                                          <p:attrName>style.visibility</p:attrName>
                                        </p:attrNameLst>
                                      </p:cBhvr>
                                      <p:to>
                                        <p:strVal val="visible"/>
                                      </p:to>
                                    </p:set>
                                    <p:anim to="" calcmode="lin" valueType="num">
                                      <p:cBhvr>
                                        <p:cTn id="32" dur="1" fill="hold"/>
                                        <p:tgtEl>
                                          <p:spTgt spid="31749">
                                            <p:txEl>
                                              <p:pRg st="9" end="9"/>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1749">
                                            <p:txEl>
                                              <p:pRg st="10" end="10"/>
                                            </p:txEl>
                                          </p:spTgt>
                                        </p:tgtEl>
                                        <p:attrNameLst>
                                          <p:attrName>style.visibility</p:attrName>
                                        </p:attrNameLst>
                                      </p:cBhvr>
                                      <p:to>
                                        <p:strVal val="visible"/>
                                      </p:to>
                                    </p:set>
                                    <p:anim to="" calcmode="lin" valueType="num">
                                      <p:cBhvr>
                                        <p:cTn id="37" dur="1" fill="hold"/>
                                        <p:tgtEl>
                                          <p:spTgt spid="3174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a:noFill/>
          <a:ln>
            <a:miter lim="800000"/>
            <a:headEnd/>
            <a:tailEnd/>
          </a:ln>
        </p:spPr>
        <p:txBody>
          <a:bodyPr/>
          <a:lstStyle/>
          <a:p>
            <a:fld id="{9E74FBF0-71A2-4FAB-9ABE-7BC3AECAFF0F}" type="slidenum">
              <a:rPr lang="en-GB" smtClean="0"/>
              <a:pPr/>
              <a:t>19</a:t>
            </a:fld>
            <a:endParaRPr lang="en-GB" smtClean="0"/>
          </a:p>
        </p:txBody>
      </p:sp>
      <p:pic>
        <p:nvPicPr>
          <p:cNvPr id="13315" name="Picture 6" descr="ather_lowres"/>
          <p:cNvPicPr>
            <a:picLocks noGrp="1" noChangeAspect="1" noChangeArrowheads="1"/>
          </p:cNvPicPr>
          <p:nvPr>
            <p:ph/>
          </p:nvPr>
        </p:nvPicPr>
        <p:blipFill>
          <a:blip r:embed="rId2"/>
          <a:srcRect/>
          <a:stretch>
            <a:fillRect/>
          </a:stretch>
        </p:blipFill>
        <p:spPr>
          <a:xfrm>
            <a:off x="611188" y="260350"/>
            <a:ext cx="7993062" cy="5472113"/>
          </a:xfrm>
          <a:noFill/>
        </p:spPr>
      </p:pic>
      <p:sp>
        <p:nvSpPr>
          <p:cNvPr id="13316" name="Rectangle 6"/>
          <p:cNvSpPr>
            <a:spLocks noChangeArrowheads="1"/>
          </p:cNvSpPr>
          <p:nvPr/>
        </p:nvSpPr>
        <p:spPr bwMode="auto">
          <a:xfrm>
            <a:off x="2071670" y="5929330"/>
            <a:ext cx="5271058"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pPr>
              <a:spcBef>
                <a:spcPct val="50000"/>
              </a:spcBef>
            </a:pPr>
            <a:r>
              <a:rPr lang="en-US" sz="3600" dirty="0"/>
              <a:t>Occluded Coronary Arteries</a:t>
            </a:r>
            <a:endParaRPr lang="en-GB" sz="3600"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 to="" calcmode="lin" valueType="num">
                                      <p:cBhvr>
                                        <p:cTn id="10" dur="1" fill="hold"/>
                                        <p:tgtEl>
                                          <p:spTgt spid="133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2</a:t>
            </a:fld>
            <a:endParaRPr lang="en-GB"/>
          </a:p>
        </p:txBody>
      </p:sp>
      <p:pic>
        <p:nvPicPr>
          <p:cNvPr id="3" name="Picture 2" descr="http://islamgreatreligion.files.wordpress.com/2011/05/230810_214734611887803_149936975034234_796735_8329628_n.jpg?w=480&amp;h=640"/>
          <p:cNvPicPr/>
          <p:nvPr/>
        </p:nvPicPr>
        <p:blipFill>
          <a:blip r:embed="rId2"/>
          <a:srcRect/>
          <a:stretch>
            <a:fillRect/>
          </a:stretch>
        </p:blipFill>
        <p:spPr bwMode="auto">
          <a:xfrm>
            <a:off x="0" y="0"/>
            <a:ext cx="4143404" cy="4500570"/>
          </a:xfrm>
          <a:prstGeom prst="rect">
            <a:avLst/>
          </a:prstGeom>
          <a:noFill/>
          <a:ln w="9525">
            <a:noFill/>
            <a:miter lim="800000"/>
            <a:headEnd/>
            <a:tailEnd/>
          </a:ln>
        </p:spPr>
      </p:pic>
      <p:sp>
        <p:nvSpPr>
          <p:cNvPr id="4" name="Rectangle 3"/>
          <p:cNvSpPr/>
          <p:nvPr/>
        </p:nvSpPr>
        <p:spPr>
          <a:xfrm>
            <a:off x="4643438" y="357166"/>
            <a:ext cx="3875420" cy="369332"/>
          </a:xfrm>
          <a:prstGeom prst="rect">
            <a:avLst/>
          </a:prstGeom>
        </p:spPr>
        <p:txBody>
          <a:bodyPr wrap="none">
            <a:spAutoFit/>
          </a:bodyPr>
          <a:lstStyle/>
          <a:p>
            <a:r>
              <a:rPr lang="en-US" b="1" dirty="0" smtClean="0"/>
              <a:t>Prayers – </a:t>
            </a:r>
            <a:r>
              <a:rPr lang="en-US" b="1" dirty="0" err="1" smtClean="0"/>
              <a:t>Dua</a:t>
            </a:r>
            <a:r>
              <a:rPr lang="en-US" b="1" dirty="0" smtClean="0"/>
              <a:t> for studies and exams!!</a:t>
            </a:r>
            <a:endParaRPr lang="en-US" b="1" dirty="0"/>
          </a:p>
        </p:txBody>
      </p:sp>
      <p:pic>
        <p:nvPicPr>
          <p:cNvPr id="1026" name="Picture 2" descr="http://islamgreatreligion.files.wordpress.com/2011/05/dua-before-studying_dua-for-exams.jpg?w=480&amp;h=194"/>
          <p:cNvPicPr>
            <a:picLocks noChangeAspect="1" noChangeArrowheads="1"/>
          </p:cNvPicPr>
          <p:nvPr/>
        </p:nvPicPr>
        <p:blipFill>
          <a:blip r:embed="rId3"/>
          <a:srcRect/>
          <a:stretch>
            <a:fillRect/>
          </a:stretch>
        </p:blipFill>
        <p:spPr bwMode="auto">
          <a:xfrm>
            <a:off x="4357686" y="857232"/>
            <a:ext cx="4572000" cy="1847851"/>
          </a:xfrm>
          <a:prstGeom prst="rect">
            <a:avLst/>
          </a:prstGeom>
          <a:noFill/>
        </p:spPr>
      </p:pic>
      <p:sp>
        <p:nvSpPr>
          <p:cNvPr id="6" name="Rectangle 5"/>
          <p:cNvSpPr/>
          <p:nvPr/>
        </p:nvSpPr>
        <p:spPr>
          <a:xfrm>
            <a:off x="4429124" y="3286124"/>
            <a:ext cx="4572000" cy="2862322"/>
          </a:xfrm>
          <a:prstGeom prst="rect">
            <a:avLst/>
          </a:prstGeom>
        </p:spPr>
        <p:txBody>
          <a:bodyPr>
            <a:spAutoFit/>
          </a:bodyPr>
          <a:lstStyle/>
          <a:p>
            <a:r>
              <a:rPr lang="en-US" b="1" dirty="0" smtClean="0"/>
              <a:t>“Oh Allah! Make useful for me what you have taught me and teach me knowledge that will be useful to me. Oh Allah! I ask you for the understanding of the prophets and the memory of the messengers, and those nearest to you. Oh Allah! Make my tongue full of your remembrance and my heart with consciousness of you. Oh Allah! You do whatever you wish, and you are my </a:t>
            </a:r>
            <a:r>
              <a:rPr lang="en-US" b="1" dirty="0" err="1" smtClean="0"/>
              <a:t>availer</a:t>
            </a:r>
            <a:r>
              <a:rPr lang="en-US" b="1" dirty="0" smtClean="0"/>
              <a:t> and protector and best of aid.”</a:t>
            </a:r>
            <a:endParaRPr lang="en-US" dirty="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a:noFill/>
          <a:ln>
            <a:miter lim="800000"/>
            <a:headEnd/>
            <a:tailEnd/>
          </a:ln>
        </p:spPr>
        <p:txBody>
          <a:bodyPr/>
          <a:lstStyle/>
          <a:p>
            <a:fld id="{60FE8285-915F-4261-AF9D-1AA46D73F905}" type="slidenum">
              <a:rPr lang="en-GB" smtClean="0"/>
              <a:pPr/>
              <a:t>20</a:t>
            </a:fld>
            <a:endParaRPr lang="en-GB" smtClean="0"/>
          </a:p>
        </p:txBody>
      </p:sp>
      <p:pic>
        <p:nvPicPr>
          <p:cNvPr id="22532" name="Picture 4" descr="ttt"/>
          <p:cNvPicPr>
            <a:picLocks noChangeAspect="1" noChangeArrowheads="1"/>
          </p:cNvPicPr>
          <p:nvPr/>
        </p:nvPicPr>
        <p:blipFill>
          <a:blip r:embed="rId2"/>
          <a:srcRect/>
          <a:stretch>
            <a:fillRect/>
          </a:stretch>
        </p:blipFill>
        <p:spPr bwMode="auto">
          <a:xfrm>
            <a:off x="457200" y="228600"/>
            <a:ext cx="3886200" cy="6400800"/>
          </a:xfrm>
          <a:prstGeom prst="rect">
            <a:avLst/>
          </a:prstGeom>
          <a:noFill/>
          <a:ln w="66675">
            <a:solidFill>
              <a:schemeClr val="bg2"/>
            </a:solidFill>
            <a:miter lim="800000"/>
            <a:headEnd/>
            <a:tailEnd/>
          </a:ln>
        </p:spPr>
      </p:pic>
      <p:sp>
        <p:nvSpPr>
          <p:cNvPr id="14340" name="Text Box 5"/>
          <p:cNvSpPr txBox="1">
            <a:spLocks noChangeArrowheads="1"/>
          </p:cNvSpPr>
          <p:nvPr/>
        </p:nvSpPr>
        <p:spPr bwMode="auto">
          <a:xfrm>
            <a:off x="4572000" y="228600"/>
            <a:ext cx="3200400" cy="7372350"/>
          </a:xfrm>
          <a:prstGeom prst="rect">
            <a:avLst/>
          </a:prstGeom>
          <a:noFill/>
          <a:ln w="9525">
            <a:noFill/>
            <a:miter lim="800000"/>
            <a:headEnd/>
            <a:tailEnd/>
          </a:ln>
        </p:spPr>
        <p:txBody>
          <a:bodyPr>
            <a:spAutoFit/>
          </a:bodyPr>
          <a:lstStyle/>
          <a:p>
            <a:pPr eaLnBrk="0" hangingPunct="0">
              <a:spcBef>
                <a:spcPct val="50000"/>
              </a:spcBef>
              <a:buFontTx/>
              <a:buChar char="•"/>
            </a:pPr>
            <a:r>
              <a:rPr lang="en-US" dirty="0">
                <a:solidFill>
                  <a:schemeClr val="bg2"/>
                </a:solidFill>
                <a:latin typeface="Times New Roman" pitchFamily="18" charset="0"/>
              </a:rPr>
              <a:t> </a:t>
            </a:r>
            <a:r>
              <a:rPr lang="en-US" dirty="0">
                <a:solidFill>
                  <a:srgbClr val="FFFFFF"/>
                </a:solidFill>
                <a:latin typeface="Times New Roman" pitchFamily="18" charset="0"/>
              </a:rPr>
              <a:t>Circulating </a:t>
            </a:r>
            <a:r>
              <a:rPr lang="en-US" dirty="0" err="1">
                <a:solidFill>
                  <a:srgbClr val="FFFFFF"/>
                </a:solidFill>
                <a:latin typeface="Times New Roman" pitchFamily="18" charset="0"/>
              </a:rPr>
              <a:t>monocytes</a:t>
            </a:r>
            <a:r>
              <a:rPr lang="en-US" dirty="0">
                <a:solidFill>
                  <a:srgbClr val="FFFFFF"/>
                </a:solidFill>
                <a:latin typeface="Times New Roman" pitchFamily="18" charset="0"/>
              </a:rPr>
              <a:t> migrate into </a:t>
            </a:r>
            <a:r>
              <a:rPr lang="en-US" dirty="0" err="1">
                <a:solidFill>
                  <a:srgbClr val="FFFFFF"/>
                </a:solidFill>
                <a:latin typeface="Times New Roman" pitchFamily="18" charset="0"/>
              </a:rPr>
              <a:t>intima</a:t>
            </a:r>
            <a:r>
              <a:rPr lang="en-US" dirty="0">
                <a:solidFill>
                  <a:srgbClr val="FFFFFF"/>
                </a:solidFill>
                <a:latin typeface="Times New Roman" pitchFamily="18" charset="0"/>
              </a:rPr>
              <a:t> and take up LDL  and form foam cells.</a:t>
            </a:r>
          </a:p>
          <a:p>
            <a:pPr eaLnBrk="0" hangingPunct="0">
              <a:spcBef>
                <a:spcPct val="50000"/>
              </a:spcBef>
              <a:buFontTx/>
              <a:buChar char="•"/>
            </a:pPr>
            <a:endParaRPr lang="en-US" dirty="0">
              <a:solidFill>
                <a:srgbClr val="FFFFFF"/>
              </a:solidFill>
              <a:latin typeface="Times New Roman" pitchFamily="18" charset="0"/>
            </a:endParaRPr>
          </a:p>
          <a:p>
            <a:pPr eaLnBrk="0" hangingPunct="0">
              <a:spcBef>
                <a:spcPct val="50000"/>
              </a:spcBef>
              <a:buFontTx/>
              <a:buChar char="•"/>
            </a:pPr>
            <a:r>
              <a:rPr lang="en-US" dirty="0">
                <a:solidFill>
                  <a:srgbClr val="FFFFFF"/>
                </a:solidFill>
                <a:latin typeface="Times New Roman" pitchFamily="18" charset="0"/>
              </a:rPr>
              <a:t>   Foam cells die  and release their lipid content forming extra cellular lipid pool.</a:t>
            </a:r>
          </a:p>
          <a:p>
            <a:pPr eaLnBrk="0" hangingPunct="0">
              <a:spcBef>
                <a:spcPct val="50000"/>
              </a:spcBef>
              <a:buFontTx/>
              <a:buChar char="•"/>
            </a:pPr>
            <a:endParaRPr lang="en-US" dirty="0">
              <a:solidFill>
                <a:srgbClr val="FFFFFF"/>
              </a:solidFill>
              <a:latin typeface="Times New Roman" pitchFamily="18" charset="0"/>
            </a:endParaRPr>
          </a:p>
          <a:p>
            <a:pPr eaLnBrk="0" hangingPunct="0">
              <a:spcBef>
                <a:spcPct val="50000"/>
              </a:spcBef>
              <a:buFontTx/>
              <a:buChar char="•"/>
            </a:pPr>
            <a:r>
              <a:rPr lang="en-US" dirty="0">
                <a:solidFill>
                  <a:srgbClr val="FFFFFF"/>
                </a:solidFill>
                <a:latin typeface="Times New Roman" pitchFamily="18" charset="0"/>
              </a:rPr>
              <a:t> A mature plaque is formed having a central lipid core surrounded by smooth muscle cells .</a:t>
            </a:r>
          </a:p>
          <a:p>
            <a:pPr eaLnBrk="0" hangingPunct="0">
              <a:spcBef>
                <a:spcPct val="50000"/>
              </a:spcBef>
            </a:pPr>
            <a:endParaRPr lang="en-US" dirty="0">
              <a:solidFill>
                <a:srgbClr val="FFFFFF"/>
              </a:solidFill>
              <a:latin typeface="Times New Roman" pitchFamily="18" charset="0"/>
            </a:endParaRPr>
          </a:p>
          <a:p>
            <a:pPr eaLnBrk="0" hangingPunct="0">
              <a:spcBef>
                <a:spcPct val="50000"/>
              </a:spcBef>
              <a:buFontTx/>
              <a:buChar char="•"/>
            </a:pPr>
            <a:r>
              <a:rPr lang="en-US" dirty="0">
                <a:solidFill>
                  <a:srgbClr val="FFFFFF"/>
                </a:solidFill>
                <a:latin typeface="Times New Roman" pitchFamily="18" charset="0"/>
              </a:rPr>
              <a:t>  Rupturing  of plaque allows blood to  disrupt arterial wall thus promoting platelet aggregation and forming thrombus.</a:t>
            </a:r>
          </a:p>
          <a:p>
            <a:pPr eaLnBrk="0" hangingPunct="0">
              <a:spcBef>
                <a:spcPct val="50000"/>
              </a:spcBef>
              <a:buFontTx/>
              <a:buChar char="•"/>
            </a:pPr>
            <a:endParaRPr lang="en-US" dirty="0">
              <a:solidFill>
                <a:srgbClr val="FFFFFF"/>
              </a:solidFill>
              <a:latin typeface="Times New Roman" pitchFamily="18" charset="0"/>
            </a:endParaRPr>
          </a:p>
          <a:p>
            <a:pPr eaLnBrk="0" hangingPunct="0">
              <a:spcBef>
                <a:spcPct val="50000"/>
              </a:spcBef>
              <a:buFontTx/>
              <a:buChar char="•"/>
            </a:pPr>
            <a:endParaRPr lang="en-US" sz="2400" dirty="0">
              <a:solidFill>
                <a:srgbClr val="FFFFFF"/>
              </a:solidFill>
              <a:latin typeface="Times New Roman" pitchFamily="18" charset="0"/>
            </a:endParaRPr>
          </a:p>
          <a:p>
            <a:pPr eaLnBrk="0" hangingPunct="0">
              <a:spcBef>
                <a:spcPct val="50000"/>
              </a:spcBef>
            </a:pPr>
            <a:endParaRPr lang="en-US" sz="2400" dirty="0">
              <a:solidFill>
                <a:srgbClr val="FFFFFF"/>
              </a:solidFill>
              <a:latin typeface="Times New Roman" pitchFamily="18"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to="" calcmode="lin" valueType="num">
                                      <p:cBhvr>
                                        <p:cTn id="12" dur="1" fill="hold"/>
                                        <p:tgtEl>
                                          <p:spTgt spid="1434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 to="" calcmode="lin" valueType="num">
                                      <p:cBhvr>
                                        <p:cTn id="17" dur="1" fill="hold"/>
                                        <p:tgtEl>
                                          <p:spTgt spid="1434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340">
                                            <p:txEl>
                                              <p:pRg st="4" end="4"/>
                                            </p:txEl>
                                          </p:spTgt>
                                        </p:tgtEl>
                                        <p:attrNameLst>
                                          <p:attrName>style.visibility</p:attrName>
                                        </p:attrNameLst>
                                      </p:cBhvr>
                                      <p:to>
                                        <p:strVal val="visible"/>
                                      </p:to>
                                    </p:set>
                                    <p:anim to="" calcmode="lin" valueType="num">
                                      <p:cBhvr>
                                        <p:cTn id="22" dur="1" fill="hold"/>
                                        <p:tgtEl>
                                          <p:spTgt spid="14340">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4340">
                                            <p:txEl>
                                              <p:pRg st="6" end="6"/>
                                            </p:txEl>
                                          </p:spTgt>
                                        </p:tgtEl>
                                        <p:attrNameLst>
                                          <p:attrName>style.visibility</p:attrName>
                                        </p:attrNameLst>
                                      </p:cBhvr>
                                      <p:to>
                                        <p:strVal val="visible"/>
                                      </p:to>
                                    </p:set>
                                    <p:anim to="" calcmode="lin" valueType="num">
                                      <p:cBhvr>
                                        <p:cTn id="27" dur="1" fill="hold"/>
                                        <p:tgtEl>
                                          <p:spTgt spid="1434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a:ln>
            <a:miter lim="800000"/>
            <a:headEnd/>
            <a:tailEnd/>
          </a:ln>
        </p:spPr>
        <p:txBody>
          <a:bodyPr/>
          <a:lstStyle/>
          <a:p>
            <a:fld id="{245F853A-256F-4FEC-A464-1475DCB06E82}" type="slidenum">
              <a:rPr lang="en-GB" smtClean="0"/>
              <a:pPr/>
              <a:t>21</a:t>
            </a:fld>
            <a:endParaRPr lang="en-GB" smtClean="0"/>
          </a:p>
        </p:txBody>
      </p:sp>
      <p:pic>
        <p:nvPicPr>
          <p:cNvPr id="15363" name="Picture 6" descr="fig3_v2"/>
          <p:cNvPicPr>
            <a:picLocks noChangeAspect="1" noChangeArrowheads="1"/>
          </p:cNvPicPr>
          <p:nvPr/>
        </p:nvPicPr>
        <p:blipFill>
          <a:blip r:embed="rId2"/>
          <a:srcRect/>
          <a:stretch>
            <a:fillRect/>
          </a:stretch>
        </p:blipFill>
        <p:spPr bwMode="auto">
          <a:xfrm>
            <a:off x="827088" y="214290"/>
            <a:ext cx="7416800" cy="5597541"/>
          </a:xfrm>
          <a:prstGeom prst="rect">
            <a:avLst/>
          </a:prstGeom>
          <a:noFill/>
          <a:ln w="9525">
            <a:noFill/>
            <a:miter lim="800000"/>
            <a:headEnd/>
            <a:tailEnd/>
          </a:ln>
        </p:spPr>
      </p:pic>
      <p:sp>
        <p:nvSpPr>
          <p:cNvPr id="15364" name="Text Box 5"/>
          <p:cNvSpPr txBox="1">
            <a:spLocks noChangeArrowheads="1"/>
          </p:cNvSpPr>
          <p:nvPr/>
        </p:nvSpPr>
        <p:spPr bwMode="auto">
          <a:xfrm>
            <a:off x="857224" y="5929330"/>
            <a:ext cx="7486651" cy="76944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n-US" sz="4400" b="1" dirty="0">
                <a:solidFill>
                  <a:srgbClr val="FF0000"/>
                </a:solidFill>
              </a:rPr>
              <a:t>Classical Presentation</a:t>
            </a:r>
            <a:endParaRPr lang="en-GB" sz="4400" b="1" dirty="0">
              <a:solidFill>
                <a:srgbClr val="FF000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miter lim="800000"/>
            <a:headEnd/>
            <a:tailEnd/>
          </a:ln>
        </p:spPr>
        <p:txBody>
          <a:bodyPr/>
          <a:lstStyle/>
          <a:p>
            <a:fld id="{A3B86225-33C6-4A52-925D-64740583B209}" type="slidenum">
              <a:rPr lang="en-GB" smtClean="0"/>
              <a:pPr/>
              <a:t>22</a:t>
            </a:fld>
            <a:endParaRPr lang="en-GB" smtClean="0"/>
          </a:p>
        </p:txBody>
      </p:sp>
      <p:pic>
        <p:nvPicPr>
          <p:cNvPr id="16387" name="Picture 5" descr="nr55551931[1]"/>
          <p:cNvPicPr>
            <a:picLocks noGrp="1" noChangeAspect="1" noChangeArrowheads="1"/>
          </p:cNvPicPr>
          <p:nvPr>
            <p:ph idx="1"/>
          </p:nvPr>
        </p:nvPicPr>
        <p:blipFill>
          <a:blip r:embed="rId2"/>
          <a:srcRect/>
          <a:stretch>
            <a:fillRect/>
          </a:stretch>
        </p:blipFill>
        <p:spPr>
          <a:xfrm>
            <a:off x="250825" y="765175"/>
            <a:ext cx="8642350" cy="4513263"/>
          </a:xfr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1"/>
          </p:nvPr>
        </p:nvSpPr>
        <p:spPr>
          <a:noFill/>
          <a:ln>
            <a:miter lim="800000"/>
            <a:headEnd/>
            <a:tailEnd/>
          </a:ln>
        </p:spPr>
        <p:txBody>
          <a:bodyPr/>
          <a:lstStyle/>
          <a:p>
            <a:fld id="{7F606716-44DC-4752-BC1B-1C0916FFF6EC}" type="slidenum">
              <a:rPr lang="en-GB" smtClean="0"/>
              <a:pPr/>
              <a:t>23</a:t>
            </a:fld>
            <a:endParaRPr lang="en-GB" smtClean="0"/>
          </a:p>
        </p:txBody>
      </p:sp>
      <p:pic>
        <p:nvPicPr>
          <p:cNvPr id="17411" name="Picture 4" descr="cath+stent[1]"/>
          <p:cNvPicPr>
            <a:picLocks noGrp="1" noChangeAspect="1" noChangeArrowheads="1"/>
          </p:cNvPicPr>
          <p:nvPr>
            <p:ph/>
          </p:nvPr>
        </p:nvPicPr>
        <p:blipFill>
          <a:blip r:embed="rId2"/>
          <a:srcRect/>
          <a:stretch>
            <a:fillRect/>
          </a:stretch>
        </p:blipFill>
        <p:spPr>
          <a:xfrm>
            <a:off x="0" y="476250"/>
            <a:ext cx="9144000" cy="5400675"/>
          </a:xfr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24</a:t>
            </a:fld>
            <a:endParaRPr lang="en-GB"/>
          </a:p>
        </p:txBody>
      </p:sp>
      <p:sp>
        <p:nvSpPr>
          <p:cNvPr id="3" name="Slide Number Placeholder 2"/>
          <p:cNvSpPr txBox="1">
            <a:spLocks/>
          </p:cNvSpPr>
          <p:nvPr/>
        </p:nvSpPr>
        <p:spPr bwMode="auto">
          <a:xfrm>
            <a:off x="6553200" y="6248400"/>
            <a:ext cx="2133600" cy="476250"/>
          </a:xfrm>
          <a:prstGeom prst="rect">
            <a:avLst/>
          </a:prstGeom>
          <a:noFill/>
          <a:ln>
            <a:noFill/>
            <a:miter lim="800000"/>
            <a:headEnd/>
            <a:tailEnd/>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10C8D2-FBA2-4BEB-9CB8-5658E7419B78}" type="slidenum">
              <a:rPr kumimoji="0" lang="en-GB" sz="12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smtClean="0">
              <a:ln>
                <a:noFill/>
              </a:ln>
              <a:solidFill>
                <a:schemeClr val="tx1"/>
              </a:solidFill>
              <a:effectLst/>
              <a:uLnTx/>
              <a:uFillTx/>
              <a:latin typeface="Arial" charset="0"/>
              <a:ea typeface="+mn-ea"/>
              <a:cs typeface="Arial" charset="0"/>
            </a:endParaRPr>
          </a:p>
        </p:txBody>
      </p:sp>
      <p:sp>
        <p:nvSpPr>
          <p:cNvPr id="4" name="WordArt 4"/>
          <p:cNvSpPr>
            <a:spLocks noChangeArrowheads="1" noChangeShapeType="1" noTextEdit="1"/>
          </p:cNvSpPr>
          <p:nvPr/>
        </p:nvSpPr>
        <p:spPr bwMode="auto">
          <a:xfrm>
            <a:off x="1042988" y="981075"/>
            <a:ext cx="6408737" cy="1804988"/>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Anti anginal Drugs</a:t>
            </a:r>
          </a:p>
        </p:txBody>
      </p:sp>
      <p:pic>
        <p:nvPicPr>
          <p:cNvPr id="5" name="Picture 5" descr="Heart attack"/>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WordArt 6"/>
          <p:cNvSpPr>
            <a:spLocks noChangeArrowheads="1" noChangeShapeType="1" noTextEdit="1"/>
          </p:cNvSpPr>
          <p:nvPr/>
        </p:nvSpPr>
        <p:spPr bwMode="auto">
          <a:xfrm>
            <a:off x="323850" y="404813"/>
            <a:ext cx="7356475" cy="3455987"/>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4800" b="1" kern="10" dirty="0">
                <a:ln w="9525">
                  <a:round/>
                  <a:headEnd/>
                  <a:tailEnd/>
                </a:ln>
                <a:gradFill rotWithShape="1">
                  <a:gsLst>
                    <a:gs pos="0">
                      <a:srgbClr val="FFE701"/>
                    </a:gs>
                    <a:gs pos="100000">
                      <a:srgbClr val="FE3E02"/>
                    </a:gs>
                  </a:gsLst>
                  <a:lin ang="5400000" scaled="1"/>
                </a:gradFill>
                <a:latin typeface="Monotype Corsiva"/>
              </a:rPr>
              <a:t>Anti </a:t>
            </a:r>
            <a:r>
              <a:rPr lang="en-US" sz="4800" b="1" kern="10" dirty="0" err="1">
                <a:ln w="9525">
                  <a:round/>
                  <a:headEnd/>
                  <a:tailEnd/>
                </a:ln>
                <a:gradFill rotWithShape="1">
                  <a:gsLst>
                    <a:gs pos="0">
                      <a:srgbClr val="FFE701"/>
                    </a:gs>
                    <a:gs pos="100000">
                      <a:srgbClr val="FE3E02"/>
                    </a:gs>
                  </a:gsLst>
                  <a:lin ang="5400000" scaled="1"/>
                </a:gradFill>
                <a:latin typeface="Monotype Corsiva"/>
              </a:rPr>
              <a:t>Anginal</a:t>
            </a:r>
            <a:r>
              <a:rPr lang="en-US" sz="4800" b="1" kern="10" dirty="0">
                <a:ln w="9525">
                  <a:round/>
                  <a:headEnd/>
                  <a:tailEnd/>
                </a:ln>
                <a:gradFill rotWithShape="1">
                  <a:gsLst>
                    <a:gs pos="0">
                      <a:srgbClr val="FFE701"/>
                    </a:gs>
                    <a:gs pos="100000">
                      <a:srgbClr val="FE3E02"/>
                    </a:gs>
                  </a:gsLst>
                  <a:lin ang="5400000" scaled="1"/>
                </a:gradFill>
                <a:latin typeface="Monotype Corsiva"/>
              </a:rPr>
              <a:t> Drugs</a:t>
            </a:r>
          </a:p>
        </p:txBody>
      </p:sp>
      <p:pic>
        <p:nvPicPr>
          <p:cNvPr id="7" name="Picture 6" descr="C:\Users\Dr. M. Munir A Khan\Desktop\dna.gif"/>
          <p:cNvPicPr>
            <a:picLocks noChangeAspect="1" noChangeArrowheads="1"/>
          </p:cNvPicPr>
          <p:nvPr/>
        </p:nvPicPr>
        <p:blipFill>
          <a:blip r:embed="rId3"/>
          <a:srcRect/>
          <a:stretch>
            <a:fillRect/>
          </a:stretch>
        </p:blipFill>
        <p:spPr bwMode="auto">
          <a:xfrm>
            <a:off x="8072462" y="19050"/>
            <a:ext cx="1071539" cy="2838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miter lim="800000"/>
            <a:headEnd/>
            <a:tailEnd/>
          </a:ln>
        </p:spPr>
        <p:txBody>
          <a:bodyPr/>
          <a:lstStyle/>
          <a:p>
            <a:fld id="{536613F1-9620-4839-8B2B-66F834CF265E}" type="slidenum">
              <a:rPr lang="en-GB" smtClean="0"/>
              <a:pPr/>
              <a:t>25</a:t>
            </a:fld>
            <a:endParaRPr lang="en-GB" smtClean="0"/>
          </a:p>
        </p:txBody>
      </p:sp>
      <p:sp>
        <p:nvSpPr>
          <p:cNvPr id="14338" name="Rectangle 2"/>
          <p:cNvSpPr>
            <a:spLocks noGrp="1" noRot="1" noChangeArrowheads="1"/>
          </p:cNvSpPr>
          <p:nvPr>
            <p:ph type="title"/>
          </p:nvPr>
        </p:nvSpPr>
        <p:spPr>
          <a:xfrm>
            <a:off x="457200" y="274638"/>
            <a:ext cx="4402138" cy="633412"/>
          </a:xfrm>
        </p:spPr>
        <p:txBody>
          <a:bodyPr/>
          <a:lstStyle/>
          <a:p>
            <a:pPr algn="l" eaLnBrk="1" hangingPunct="1">
              <a:defRPr/>
            </a:pPr>
            <a:r>
              <a:rPr lang="en-US" sz="4000" dirty="0" smtClean="0"/>
              <a:t>Classification </a:t>
            </a:r>
            <a:endParaRPr lang="en-GB" sz="4000" dirty="0" smtClean="0"/>
          </a:p>
        </p:txBody>
      </p:sp>
      <p:sp>
        <p:nvSpPr>
          <p:cNvPr id="14339" name="Rectangle 3"/>
          <p:cNvSpPr>
            <a:spLocks noGrp="1" noChangeArrowheads="1"/>
          </p:cNvSpPr>
          <p:nvPr>
            <p:ph type="body" idx="1"/>
          </p:nvPr>
        </p:nvSpPr>
        <p:spPr>
          <a:xfrm>
            <a:off x="395288" y="908051"/>
            <a:ext cx="8229600" cy="3592520"/>
          </a:xfrm>
        </p:spPr>
        <p:txBody>
          <a:bodyPr/>
          <a:lstStyle/>
          <a:p>
            <a:pPr eaLnBrk="1" hangingPunct="1">
              <a:buFont typeface="Wingdings" pitchFamily="2" charset="2"/>
              <a:buNone/>
              <a:defRPr/>
            </a:pPr>
            <a:r>
              <a:rPr lang="en-US" sz="2800" b="1" dirty="0" smtClean="0">
                <a:solidFill>
                  <a:schemeClr val="hlink"/>
                </a:solidFill>
              </a:rPr>
              <a:t>I- </a:t>
            </a:r>
            <a:r>
              <a:rPr lang="en-US" sz="2800" b="1" u="sng" dirty="0" smtClean="0">
                <a:solidFill>
                  <a:schemeClr val="hlink"/>
                </a:solidFill>
              </a:rPr>
              <a:t>Organic Nitrates &amp; Nitrites</a:t>
            </a:r>
          </a:p>
          <a:p>
            <a:pPr lvl="1" eaLnBrk="1" hangingPunct="1">
              <a:defRPr/>
            </a:pPr>
            <a:r>
              <a:rPr lang="en-US" dirty="0" err="1" smtClean="0"/>
              <a:t>Glyceryl</a:t>
            </a:r>
            <a:r>
              <a:rPr lang="en-US" dirty="0" smtClean="0"/>
              <a:t> </a:t>
            </a:r>
            <a:r>
              <a:rPr lang="en-US" dirty="0" err="1" smtClean="0"/>
              <a:t>trinitrate</a:t>
            </a:r>
            <a:endParaRPr lang="en-US" dirty="0" smtClean="0"/>
          </a:p>
          <a:p>
            <a:pPr lvl="1" eaLnBrk="1" hangingPunct="1">
              <a:defRPr/>
            </a:pPr>
            <a:r>
              <a:rPr lang="en-US" dirty="0" err="1" smtClean="0"/>
              <a:t>Isosorbide</a:t>
            </a:r>
            <a:r>
              <a:rPr lang="en-US" dirty="0" smtClean="0"/>
              <a:t> nitrate</a:t>
            </a:r>
          </a:p>
          <a:p>
            <a:pPr lvl="1" eaLnBrk="1" hangingPunct="1">
              <a:defRPr/>
            </a:pPr>
            <a:r>
              <a:rPr lang="en-US" dirty="0" err="1" smtClean="0"/>
              <a:t>Isosorbide</a:t>
            </a:r>
            <a:r>
              <a:rPr lang="en-US" dirty="0" smtClean="0"/>
              <a:t> </a:t>
            </a:r>
            <a:r>
              <a:rPr lang="en-US" dirty="0" err="1" smtClean="0"/>
              <a:t>dinitrate</a:t>
            </a:r>
            <a:endParaRPr lang="en-US" dirty="0" smtClean="0"/>
          </a:p>
          <a:p>
            <a:pPr lvl="1" eaLnBrk="1" hangingPunct="1">
              <a:defRPr/>
            </a:pPr>
            <a:r>
              <a:rPr lang="en-US" dirty="0" err="1" smtClean="0"/>
              <a:t>Isosorbide</a:t>
            </a:r>
            <a:r>
              <a:rPr lang="en-US" dirty="0" smtClean="0"/>
              <a:t> </a:t>
            </a:r>
            <a:r>
              <a:rPr lang="en-US" dirty="0" err="1" smtClean="0"/>
              <a:t>mononitrate</a:t>
            </a:r>
            <a:endParaRPr lang="en-US" dirty="0" smtClean="0"/>
          </a:p>
          <a:p>
            <a:pPr lvl="1" eaLnBrk="1" hangingPunct="1">
              <a:defRPr/>
            </a:pPr>
            <a:r>
              <a:rPr lang="en-US" dirty="0" err="1" smtClean="0"/>
              <a:t>Pentaerythrital</a:t>
            </a:r>
            <a:r>
              <a:rPr lang="en-US" dirty="0" smtClean="0"/>
              <a:t> </a:t>
            </a:r>
            <a:r>
              <a:rPr lang="en-US" dirty="0" err="1" smtClean="0"/>
              <a:t>tetranitrate</a:t>
            </a:r>
            <a:endParaRPr lang="en-US" dirty="0" smtClean="0"/>
          </a:p>
          <a:p>
            <a:pPr lvl="1" eaLnBrk="1" hangingPunct="1">
              <a:defRPr/>
            </a:pPr>
            <a:r>
              <a:rPr lang="en-US" dirty="0" err="1" smtClean="0"/>
              <a:t>Amylnitrite</a:t>
            </a:r>
            <a:r>
              <a:rPr lang="en-US" dirty="0" smtClean="0"/>
              <a:t> </a:t>
            </a:r>
            <a:endParaRPr lang="en-GB" dirty="0" smtClean="0"/>
          </a:p>
        </p:txBody>
      </p:sp>
      <p:sp>
        <p:nvSpPr>
          <p:cNvPr id="14340" name="Text Box 4"/>
          <p:cNvSpPr txBox="1">
            <a:spLocks noChangeArrowheads="1"/>
          </p:cNvSpPr>
          <p:nvPr/>
        </p:nvSpPr>
        <p:spPr bwMode="auto">
          <a:xfrm>
            <a:off x="323850" y="4365625"/>
            <a:ext cx="7416800" cy="2000548"/>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spcBef>
                <a:spcPct val="50000"/>
              </a:spcBef>
              <a:defRPr/>
            </a:pPr>
            <a:r>
              <a:rPr lang="en-US" sz="2800" b="1" u="sng" dirty="0">
                <a:solidFill>
                  <a:schemeClr val="hlink"/>
                </a:solidFill>
                <a:effectLst>
                  <a:outerShdw blurRad="38100" dist="38100" dir="2700000" algn="tl">
                    <a:srgbClr val="000000"/>
                  </a:outerShdw>
                </a:effectLst>
              </a:rPr>
              <a:t>II- Calcium Channel Blockers</a:t>
            </a:r>
          </a:p>
          <a:p>
            <a:pPr>
              <a:spcBef>
                <a:spcPct val="50000"/>
              </a:spcBef>
              <a:defRPr/>
            </a:pPr>
            <a:r>
              <a:rPr lang="en-US" dirty="0">
                <a:solidFill>
                  <a:schemeClr val="hlink"/>
                </a:solidFill>
                <a:effectLst>
                  <a:outerShdw blurRad="38100" dist="38100" dir="2700000" algn="tl">
                    <a:srgbClr val="000000"/>
                  </a:outerShdw>
                </a:effectLst>
              </a:rPr>
              <a:t>	</a:t>
            </a:r>
            <a:r>
              <a:rPr lang="en-US" sz="3200" dirty="0" err="1">
                <a:solidFill>
                  <a:schemeClr val="hlink"/>
                </a:solidFill>
                <a:effectLst>
                  <a:outerShdw blurRad="38100" dist="38100" dir="2700000" algn="tl">
                    <a:srgbClr val="000000"/>
                  </a:outerShdw>
                </a:effectLst>
                <a:latin typeface="Georgia" pitchFamily="18" charset="0"/>
              </a:rPr>
              <a:t>Verapamil</a:t>
            </a:r>
            <a:endParaRPr lang="en-US" sz="3200" dirty="0">
              <a:solidFill>
                <a:schemeClr val="hlink"/>
              </a:solidFill>
              <a:effectLst>
                <a:outerShdw blurRad="38100" dist="38100" dir="2700000" algn="tl">
                  <a:srgbClr val="000000"/>
                </a:outerShdw>
              </a:effectLst>
              <a:latin typeface="Georgia" pitchFamily="18" charset="0"/>
            </a:endParaRPr>
          </a:p>
          <a:p>
            <a:pPr>
              <a:spcBef>
                <a:spcPct val="50000"/>
              </a:spcBef>
              <a:defRPr/>
            </a:pPr>
            <a:r>
              <a:rPr lang="en-US" sz="3200" dirty="0">
                <a:solidFill>
                  <a:schemeClr val="hlink"/>
                </a:solidFill>
                <a:effectLst>
                  <a:outerShdw blurRad="38100" dist="38100" dir="2700000" algn="tl">
                    <a:srgbClr val="000000"/>
                  </a:outerShdw>
                </a:effectLst>
                <a:latin typeface="Georgia" pitchFamily="18" charset="0"/>
              </a:rPr>
              <a:t>	</a:t>
            </a:r>
            <a:r>
              <a:rPr lang="en-US" sz="3200" dirty="0" err="1" smtClean="0">
                <a:solidFill>
                  <a:schemeClr val="hlink"/>
                </a:solidFill>
                <a:effectLst>
                  <a:outerShdw blurRad="38100" dist="38100" dir="2700000" algn="tl">
                    <a:srgbClr val="000000"/>
                  </a:outerShdw>
                </a:effectLst>
                <a:latin typeface="Georgia" pitchFamily="18" charset="0"/>
              </a:rPr>
              <a:t>Deltiazem</a:t>
            </a:r>
            <a:endParaRPr lang="en-GB" b="1" u="sng" dirty="0">
              <a:solidFill>
                <a:schemeClr val="hlink"/>
              </a:solidFill>
              <a:effectLst>
                <a:outerShdw blurRad="38100" dist="38100" dir="2700000" algn="tl">
                  <a:srgbClr val="000000"/>
                </a:outerShdw>
              </a:effectLst>
            </a:endParaRPr>
          </a:p>
        </p:txBody>
      </p:sp>
      <p:pic>
        <p:nvPicPr>
          <p:cNvPr id="18438" name="Picture 7" descr="http://t2.gstatic.com/images?q=tbn:ANd9GcQgOj83M5FaiCSNvNEA7UVbWdIeXMD65rPwma7gybDlsI8hP5p0"/>
          <p:cNvPicPr>
            <a:picLocks noChangeAspect="1" noChangeArrowheads="1"/>
          </p:cNvPicPr>
          <p:nvPr/>
        </p:nvPicPr>
        <p:blipFill>
          <a:blip r:embed="rId2"/>
          <a:srcRect/>
          <a:stretch>
            <a:fillRect/>
          </a:stretch>
        </p:blipFill>
        <p:spPr bwMode="auto">
          <a:xfrm>
            <a:off x="5929323" y="0"/>
            <a:ext cx="3214678" cy="350043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8"/>
                                        </p:tgtEl>
                                        <p:attrNameLst>
                                          <p:attrName>style.visibility</p:attrName>
                                        </p:attrNameLst>
                                      </p:cBhvr>
                                      <p:to>
                                        <p:strVal val="visible"/>
                                      </p:to>
                                    </p:set>
                                    <p:anim to="" calcmode="lin" valueType="num">
                                      <p:cBhvr>
                                        <p:cTn id="10" dur="1" fill="hold"/>
                                        <p:tgtEl>
                                          <p:spTgt spid="1843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anim to="" calcmode="lin" valueType="num">
                                      <p:cBhvr>
                                        <p:cTn id="15" dur="1" fill="hold"/>
                                        <p:tgtEl>
                                          <p:spTgt spid="14339">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 to="" calcmode="lin" valueType="num">
                                      <p:cBhvr>
                                        <p:cTn id="20" dur="1" fill="hold"/>
                                        <p:tgtEl>
                                          <p:spTgt spid="14339">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to="" calcmode="lin" valueType="num">
                                      <p:cBhvr>
                                        <p:cTn id="25" dur="1" fill="hold"/>
                                        <p:tgtEl>
                                          <p:spTgt spid="14339">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4339">
                                            <p:txEl>
                                              <p:pRg st="3" end="3"/>
                                            </p:txEl>
                                          </p:spTgt>
                                        </p:tgtEl>
                                        <p:attrNameLst>
                                          <p:attrName>style.visibility</p:attrName>
                                        </p:attrNameLst>
                                      </p:cBhvr>
                                      <p:to>
                                        <p:strVal val="visible"/>
                                      </p:to>
                                    </p:set>
                                    <p:anim to="" calcmode="lin" valueType="num">
                                      <p:cBhvr>
                                        <p:cTn id="30" dur="1" fill="hold"/>
                                        <p:tgtEl>
                                          <p:spTgt spid="14339">
                                            <p:txEl>
                                              <p:pRg st="3" end="3"/>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to="" calcmode="lin" valueType="num">
                                      <p:cBhvr>
                                        <p:cTn id="35" dur="1" fill="hold"/>
                                        <p:tgtEl>
                                          <p:spTgt spid="14339">
                                            <p:txEl>
                                              <p:pRg st="4" end="4"/>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4339">
                                            <p:txEl>
                                              <p:pRg st="5" end="5"/>
                                            </p:txEl>
                                          </p:spTgt>
                                        </p:tgtEl>
                                        <p:attrNameLst>
                                          <p:attrName>style.visibility</p:attrName>
                                        </p:attrNameLst>
                                      </p:cBhvr>
                                      <p:to>
                                        <p:strVal val="visible"/>
                                      </p:to>
                                    </p:set>
                                    <p:anim to="" calcmode="lin" valueType="num">
                                      <p:cBhvr>
                                        <p:cTn id="40" dur="1" fill="hold"/>
                                        <p:tgtEl>
                                          <p:spTgt spid="14339">
                                            <p:txEl>
                                              <p:pRg st="5" end="5"/>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4339">
                                            <p:txEl>
                                              <p:pRg st="6" end="6"/>
                                            </p:txEl>
                                          </p:spTgt>
                                        </p:tgtEl>
                                        <p:attrNameLst>
                                          <p:attrName>style.visibility</p:attrName>
                                        </p:attrNameLst>
                                      </p:cBhvr>
                                      <p:to>
                                        <p:strVal val="visible"/>
                                      </p:to>
                                    </p:set>
                                    <p:anim to="" calcmode="lin" valueType="num">
                                      <p:cBhvr>
                                        <p:cTn id="45" dur="1" fill="hold"/>
                                        <p:tgtEl>
                                          <p:spTgt spid="14339">
                                            <p:txEl>
                                              <p:pRg st="6" end="6"/>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4340">
                                            <p:txEl>
                                              <p:pRg st="0" end="0"/>
                                            </p:txEl>
                                          </p:spTgt>
                                        </p:tgtEl>
                                        <p:attrNameLst>
                                          <p:attrName>style.visibility</p:attrName>
                                        </p:attrNameLst>
                                      </p:cBhvr>
                                      <p:to>
                                        <p:strVal val="visible"/>
                                      </p:to>
                                    </p:set>
                                    <p:anim to="" calcmode="lin" valueType="num">
                                      <p:cBhvr>
                                        <p:cTn id="50" dur="1" fill="hold"/>
                                        <p:tgtEl>
                                          <p:spTgt spid="14340">
                                            <p:txEl>
                                              <p:pRg st="0" end="0"/>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14340">
                                            <p:txEl>
                                              <p:pRg st="1" end="1"/>
                                            </p:txEl>
                                          </p:spTgt>
                                        </p:tgtEl>
                                        <p:attrNameLst>
                                          <p:attrName>style.visibility</p:attrName>
                                        </p:attrNameLst>
                                      </p:cBhvr>
                                      <p:to>
                                        <p:strVal val="visible"/>
                                      </p:to>
                                    </p:set>
                                    <p:anim to="" calcmode="lin" valueType="num">
                                      <p:cBhvr>
                                        <p:cTn id="55" dur="1" fill="hold"/>
                                        <p:tgtEl>
                                          <p:spTgt spid="14340">
                                            <p:txEl>
                                              <p:pRg st="1" end="1"/>
                                            </p:txEl>
                                          </p:spTgt>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14340">
                                            <p:txEl>
                                              <p:pRg st="2" end="2"/>
                                            </p:txEl>
                                          </p:spTgt>
                                        </p:tgtEl>
                                        <p:attrNameLst>
                                          <p:attrName>style.visibility</p:attrName>
                                        </p:attrNameLst>
                                      </p:cBhvr>
                                      <p:to>
                                        <p:strVal val="visible"/>
                                      </p:to>
                                    </p:set>
                                    <p:anim to="" calcmode="lin" valueType="num">
                                      <p:cBhvr>
                                        <p:cTn id="60" dur="1" fill="hold"/>
                                        <p:tgtEl>
                                          <p:spTgt spid="1434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miter lim="800000"/>
            <a:headEnd/>
            <a:tailEnd/>
          </a:ln>
        </p:spPr>
        <p:txBody>
          <a:bodyPr/>
          <a:lstStyle/>
          <a:p>
            <a:fld id="{684F5774-7ACE-47E6-A6F5-D5351F3D0387}" type="slidenum">
              <a:rPr lang="en-GB" smtClean="0"/>
              <a:pPr/>
              <a:t>26</a:t>
            </a:fld>
            <a:endParaRPr lang="en-GB" smtClean="0"/>
          </a:p>
        </p:txBody>
      </p:sp>
      <p:sp>
        <p:nvSpPr>
          <p:cNvPr id="15363" name="Rectangle 3"/>
          <p:cNvSpPr>
            <a:spLocks noGrp="1" noChangeArrowheads="1"/>
          </p:cNvSpPr>
          <p:nvPr>
            <p:ph type="body" idx="1"/>
          </p:nvPr>
        </p:nvSpPr>
        <p:spPr>
          <a:xfrm>
            <a:off x="468313" y="476250"/>
            <a:ext cx="8229600" cy="6048375"/>
          </a:xfrm>
        </p:spPr>
        <p:txBody>
          <a:bodyPr/>
          <a:lstStyle/>
          <a:p>
            <a:pPr eaLnBrk="1" hangingPunct="1">
              <a:buFont typeface="Wingdings" pitchFamily="2" charset="2"/>
              <a:buNone/>
              <a:defRPr/>
            </a:pPr>
            <a:r>
              <a:rPr lang="en-US" b="1" u="sng" dirty="0" smtClean="0">
                <a:solidFill>
                  <a:schemeClr val="hlink"/>
                </a:solidFill>
              </a:rPr>
              <a:t>III- Beta Adrenergic blockers</a:t>
            </a:r>
          </a:p>
          <a:p>
            <a:pPr eaLnBrk="1" hangingPunct="1">
              <a:buFont typeface="Wingdings" pitchFamily="2" charset="2"/>
              <a:buNone/>
              <a:defRPr/>
            </a:pPr>
            <a:r>
              <a:rPr lang="en-US" dirty="0" smtClean="0"/>
              <a:t>		</a:t>
            </a:r>
            <a:r>
              <a:rPr lang="en-US" dirty="0" err="1" smtClean="0"/>
              <a:t>Propranolol</a:t>
            </a:r>
            <a:endParaRPr lang="en-US" dirty="0" smtClean="0"/>
          </a:p>
          <a:p>
            <a:pPr eaLnBrk="1" hangingPunct="1">
              <a:buFont typeface="Wingdings" pitchFamily="2" charset="2"/>
              <a:buNone/>
              <a:defRPr/>
            </a:pPr>
            <a:r>
              <a:rPr lang="en-US" dirty="0" smtClean="0"/>
              <a:t>		</a:t>
            </a:r>
            <a:r>
              <a:rPr lang="en-US" dirty="0" err="1" smtClean="0"/>
              <a:t>Acebutalol</a:t>
            </a:r>
            <a:endParaRPr lang="en-US" dirty="0" smtClean="0"/>
          </a:p>
          <a:p>
            <a:pPr eaLnBrk="1" hangingPunct="1">
              <a:buFont typeface="Wingdings" pitchFamily="2" charset="2"/>
              <a:buNone/>
              <a:defRPr/>
            </a:pPr>
            <a:r>
              <a:rPr lang="en-US" dirty="0" smtClean="0"/>
              <a:t>		</a:t>
            </a:r>
            <a:r>
              <a:rPr lang="en-US" dirty="0" err="1" smtClean="0"/>
              <a:t>Atenolol</a:t>
            </a:r>
            <a:endParaRPr lang="en-US" dirty="0" smtClean="0"/>
          </a:p>
          <a:p>
            <a:pPr eaLnBrk="1" hangingPunct="1">
              <a:buFont typeface="Wingdings" pitchFamily="2" charset="2"/>
              <a:buNone/>
              <a:defRPr/>
            </a:pPr>
            <a:r>
              <a:rPr lang="en-US" dirty="0" smtClean="0"/>
              <a:t>		</a:t>
            </a:r>
            <a:r>
              <a:rPr lang="en-US" dirty="0" err="1" smtClean="0"/>
              <a:t>Bisoprolol</a:t>
            </a:r>
            <a:endParaRPr lang="en-US" dirty="0" smtClean="0"/>
          </a:p>
          <a:p>
            <a:pPr eaLnBrk="1" hangingPunct="1">
              <a:buFont typeface="Wingdings" pitchFamily="2" charset="2"/>
              <a:buNone/>
              <a:defRPr/>
            </a:pPr>
            <a:r>
              <a:rPr lang="en-US" dirty="0" smtClean="0"/>
              <a:t>		</a:t>
            </a:r>
            <a:r>
              <a:rPr lang="en-US" dirty="0" err="1" smtClean="0"/>
              <a:t>Carvidolol</a:t>
            </a:r>
            <a:endParaRPr lang="en-US" dirty="0" smtClean="0"/>
          </a:p>
          <a:p>
            <a:pPr eaLnBrk="1" hangingPunct="1">
              <a:buFont typeface="Wingdings" pitchFamily="2" charset="2"/>
              <a:buNone/>
              <a:defRPr/>
            </a:pPr>
            <a:endParaRPr lang="en-US" dirty="0" smtClean="0"/>
          </a:p>
          <a:p>
            <a:pPr eaLnBrk="1" hangingPunct="1">
              <a:defRPr/>
            </a:pPr>
            <a:r>
              <a:rPr lang="en-US" b="1" u="sng" dirty="0" smtClean="0">
                <a:solidFill>
                  <a:schemeClr val="hlink"/>
                </a:solidFill>
              </a:rPr>
              <a:t>IV-  Potassium Channel Opener</a:t>
            </a:r>
          </a:p>
          <a:p>
            <a:pPr lvl="1" eaLnBrk="1" hangingPunct="1">
              <a:buFont typeface="Wingdings" pitchFamily="2" charset="2"/>
              <a:buNone/>
              <a:defRPr/>
            </a:pPr>
            <a:endParaRPr lang="en-US" b="1" u="sng" dirty="0" smtClean="0">
              <a:solidFill>
                <a:schemeClr val="hlink"/>
              </a:solidFill>
            </a:endParaRPr>
          </a:p>
          <a:p>
            <a:pPr lvl="1" eaLnBrk="1" hangingPunct="1">
              <a:buFont typeface="Wingdings" pitchFamily="2" charset="2"/>
              <a:buNone/>
              <a:defRPr/>
            </a:pPr>
            <a:r>
              <a:rPr lang="en-US" dirty="0" smtClean="0">
                <a:solidFill>
                  <a:schemeClr val="hlink"/>
                </a:solidFill>
              </a:rPr>
              <a:t>		</a:t>
            </a:r>
            <a:r>
              <a:rPr lang="en-US" sz="3600" dirty="0" err="1" smtClean="0">
                <a:effectLst/>
                <a:latin typeface="Monotype Corsiva" pitchFamily="66" charset="0"/>
              </a:rPr>
              <a:t>Nicorandil</a:t>
            </a:r>
            <a:endParaRPr lang="en-US" sz="3600" dirty="0" smtClean="0">
              <a:effectLst/>
              <a:latin typeface="Monotype Corsiva" pitchFamily="66" charset="0"/>
            </a:endParaRPr>
          </a:p>
          <a:p>
            <a:pPr eaLnBrk="1" hangingPunct="1">
              <a:buFont typeface="Wingdings" pitchFamily="2" charset="2"/>
              <a:buNone/>
              <a:defRPr/>
            </a:pPr>
            <a:endParaRPr lang="en-GB" dirty="0" smtClean="0"/>
          </a:p>
        </p:txBody>
      </p:sp>
      <p:pic>
        <p:nvPicPr>
          <p:cNvPr id="19460" name="Picture 5" descr="http://www.sciencephoto.com/image/284334/large/M7260025-Beta-blocker_drug_action-SPL.jpg"/>
          <p:cNvPicPr>
            <a:picLocks noChangeAspect="1" noChangeArrowheads="1"/>
          </p:cNvPicPr>
          <p:nvPr/>
        </p:nvPicPr>
        <p:blipFill>
          <a:blip r:embed="rId2"/>
          <a:srcRect/>
          <a:stretch>
            <a:fillRect/>
          </a:stretch>
        </p:blipFill>
        <p:spPr bwMode="auto">
          <a:xfrm>
            <a:off x="6357938" y="0"/>
            <a:ext cx="2786062" cy="35718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to="" calcmode="lin" valueType="num">
                                      <p:cBhvr>
                                        <p:cTn id="12" dur="1" fill="hold"/>
                                        <p:tgtEl>
                                          <p:spTgt spid="1536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to="" calcmode="lin" valueType="num">
                                      <p:cBhvr>
                                        <p:cTn id="17" dur="1" fill="hold"/>
                                        <p:tgtEl>
                                          <p:spTgt spid="1536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 to="" calcmode="lin" valueType="num">
                                      <p:cBhvr>
                                        <p:cTn id="22" dur="1" fill="hold"/>
                                        <p:tgtEl>
                                          <p:spTgt spid="1536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 to="" calcmode="lin" valueType="num">
                                      <p:cBhvr>
                                        <p:cTn id="27" dur="1" fill="hold"/>
                                        <p:tgtEl>
                                          <p:spTgt spid="1536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 to="" calcmode="lin" valueType="num">
                                      <p:cBhvr>
                                        <p:cTn id="32" dur="1" fill="hold"/>
                                        <p:tgtEl>
                                          <p:spTgt spid="1536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to="" calcmode="lin" valueType="num">
                                      <p:cBhvr>
                                        <p:cTn id="37" dur="1" fill="hold"/>
                                        <p:tgtEl>
                                          <p:spTgt spid="1536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 to="" calcmode="lin" valueType="num">
                                      <p:cBhvr>
                                        <p:cTn id="42" dur="1" fill="hold"/>
                                        <p:tgtEl>
                                          <p:spTgt spid="1536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5363">
                                            <p:txEl>
                                              <p:pRg st="9" end="9"/>
                                            </p:txEl>
                                          </p:spTgt>
                                        </p:tgtEl>
                                        <p:attrNameLst>
                                          <p:attrName>style.visibility</p:attrName>
                                        </p:attrNameLst>
                                      </p:cBhvr>
                                      <p:to>
                                        <p:strVal val="visible"/>
                                      </p:to>
                                    </p:set>
                                    <p:anim to="" calcmode="lin" valueType="num">
                                      <p:cBhvr>
                                        <p:cTn id="47" dur="1" fill="hold"/>
                                        <p:tgtEl>
                                          <p:spTgt spid="1536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a:ln>
            <a:miter lim="800000"/>
            <a:headEnd/>
            <a:tailEnd/>
          </a:ln>
        </p:spPr>
        <p:txBody>
          <a:bodyPr/>
          <a:lstStyle/>
          <a:p>
            <a:fld id="{1619DEFB-9F23-4E3E-B485-89FAE8117E3E}" type="slidenum">
              <a:rPr lang="en-GB" smtClean="0"/>
              <a:pPr/>
              <a:t>27</a:t>
            </a:fld>
            <a:endParaRPr lang="en-GB" smtClean="0"/>
          </a:p>
        </p:txBody>
      </p:sp>
      <p:sp>
        <p:nvSpPr>
          <p:cNvPr id="93186" name="Rectangle 2"/>
          <p:cNvSpPr>
            <a:spLocks noGrp="1" noRot="1" noChangeArrowheads="1"/>
          </p:cNvSpPr>
          <p:nvPr>
            <p:ph type="title"/>
          </p:nvPr>
        </p:nvSpPr>
        <p:spPr>
          <a:xfrm>
            <a:off x="457200" y="274638"/>
            <a:ext cx="8229600" cy="561975"/>
          </a:xfrm>
        </p:spPr>
        <p:style>
          <a:lnRef idx="3">
            <a:schemeClr val="lt1"/>
          </a:lnRef>
          <a:fillRef idx="1">
            <a:schemeClr val="accent1"/>
          </a:fillRef>
          <a:effectRef idx="1">
            <a:schemeClr val="accent1"/>
          </a:effectRef>
          <a:fontRef idx="minor">
            <a:schemeClr val="lt1"/>
          </a:fontRef>
        </p:style>
        <p:txBody>
          <a:bodyPr/>
          <a:lstStyle/>
          <a:p>
            <a:pPr eaLnBrk="1" hangingPunct="1">
              <a:defRPr/>
            </a:pPr>
            <a:r>
              <a:rPr lang="en-US" sz="3200" u="sng" dirty="0" smtClean="0"/>
              <a:t>Newer drugs </a:t>
            </a:r>
          </a:p>
        </p:txBody>
      </p:sp>
      <p:sp>
        <p:nvSpPr>
          <p:cNvPr id="93187" name="Rectangle 3"/>
          <p:cNvSpPr>
            <a:spLocks noGrp="1" noChangeArrowheads="1"/>
          </p:cNvSpPr>
          <p:nvPr>
            <p:ph type="body" idx="1"/>
          </p:nvPr>
        </p:nvSpPr>
        <p:spPr>
          <a:xfrm>
            <a:off x="214282" y="836613"/>
            <a:ext cx="8643998" cy="5832475"/>
          </a:xfrm>
        </p:spPr>
        <p:txBody>
          <a:bodyPr/>
          <a:lstStyle/>
          <a:p>
            <a:pPr eaLnBrk="1" hangingPunct="1">
              <a:lnSpc>
                <a:spcPct val="80000"/>
              </a:lnSpc>
              <a:buFont typeface="Wingdings" pitchFamily="2" charset="2"/>
              <a:buNone/>
              <a:defRPr/>
            </a:pPr>
            <a:r>
              <a:rPr lang="en-US" sz="2400" dirty="0" smtClean="0">
                <a:solidFill>
                  <a:srgbClr val="FFFF00"/>
                </a:solidFill>
              </a:rPr>
              <a:t>Metabolic modulators</a:t>
            </a:r>
          </a:p>
          <a:p>
            <a:pPr eaLnBrk="1" hangingPunct="1">
              <a:lnSpc>
                <a:spcPct val="80000"/>
              </a:lnSpc>
              <a:buFont typeface="Wingdings" pitchFamily="2" charset="2"/>
              <a:buNone/>
              <a:defRPr/>
            </a:pPr>
            <a:r>
              <a:rPr lang="en-US" sz="2400" dirty="0" smtClean="0">
                <a:solidFill>
                  <a:srgbClr val="FFFF00"/>
                </a:solidFill>
              </a:rPr>
              <a:t>Direct </a:t>
            </a:r>
            <a:r>
              <a:rPr lang="en-US" sz="2400" dirty="0" err="1" smtClean="0">
                <a:solidFill>
                  <a:srgbClr val="FFFF00"/>
                </a:solidFill>
              </a:rPr>
              <a:t>bradycardic</a:t>
            </a:r>
            <a:r>
              <a:rPr lang="en-US" sz="2400" dirty="0" smtClean="0">
                <a:solidFill>
                  <a:srgbClr val="FFFF00"/>
                </a:solidFill>
              </a:rPr>
              <a:t> agents</a:t>
            </a:r>
          </a:p>
          <a:p>
            <a:pPr eaLnBrk="1" hangingPunct="1">
              <a:lnSpc>
                <a:spcPct val="80000"/>
              </a:lnSpc>
              <a:buFont typeface="Wingdings" pitchFamily="2" charset="2"/>
              <a:buNone/>
              <a:defRPr/>
            </a:pPr>
            <a:r>
              <a:rPr lang="en-US" sz="2400" dirty="0" smtClean="0">
                <a:solidFill>
                  <a:srgbClr val="FFFF00"/>
                </a:solidFill>
              </a:rPr>
              <a:t>Potassium channel activators</a:t>
            </a:r>
          </a:p>
          <a:p>
            <a:pPr eaLnBrk="1" hangingPunct="1">
              <a:lnSpc>
                <a:spcPct val="80000"/>
              </a:lnSpc>
              <a:buFont typeface="Wingdings" pitchFamily="2" charset="2"/>
              <a:buNone/>
              <a:defRPr/>
            </a:pPr>
            <a:r>
              <a:rPr lang="en-US" sz="2400" dirty="0" smtClean="0">
                <a:solidFill>
                  <a:srgbClr val="FFFF00"/>
                </a:solidFill>
              </a:rPr>
              <a:t>Rho-</a:t>
            </a:r>
            <a:r>
              <a:rPr lang="en-US" sz="2400" dirty="0" err="1" smtClean="0">
                <a:solidFill>
                  <a:srgbClr val="FFFF00"/>
                </a:solidFill>
              </a:rPr>
              <a:t>kinase</a:t>
            </a:r>
            <a:r>
              <a:rPr lang="en-US" sz="2400" dirty="0" smtClean="0">
                <a:solidFill>
                  <a:srgbClr val="FFFF00"/>
                </a:solidFill>
              </a:rPr>
              <a:t> inhibitors</a:t>
            </a:r>
          </a:p>
          <a:p>
            <a:pPr eaLnBrk="1" hangingPunct="1">
              <a:lnSpc>
                <a:spcPct val="80000"/>
              </a:lnSpc>
              <a:buFont typeface="Wingdings" pitchFamily="2" charset="2"/>
              <a:buNone/>
              <a:defRPr/>
            </a:pPr>
            <a:r>
              <a:rPr lang="en-US" sz="2400" dirty="0" err="1" smtClean="0">
                <a:solidFill>
                  <a:srgbClr val="FFFF00"/>
                </a:solidFill>
              </a:rPr>
              <a:t>Sulphonylureas</a:t>
            </a:r>
            <a:endParaRPr lang="en-US" sz="2400" dirty="0" smtClean="0">
              <a:solidFill>
                <a:srgbClr val="FFFF00"/>
              </a:solidFill>
            </a:endParaRPr>
          </a:p>
          <a:p>
            <a:pPr eaLnBrk="1" hangingPunct="1">
              <a:lnSpc>
                <a:spcPct val="80000"/>
              </a:lnSpc>
              <a:buFont typeface="Wingdings" pitchFamily="2" charset="2"/>
              <a:buNone/>
              <a:defRPr/>
            </a:pPr>
            <a:r>
              <a:rPr lang="en-US" sz="2400" dirty="0" err="1" smtClean="0">
                <a:solidFill>
                  <a:srgbClr val="FFFF00"/>
                </a:solidFill>
              </a:rPr>
              <a:t>Thiazolidinediones</a:t>
            </a:r>
            <a:r>
              <a:rPr lang="en-US" sz="2400" dirty="0" smtClean="0">
                <a:solidFill>
                  <a:srgbClr val="FFFF00"/>
                </a:solidFill>
              </a:rPr>
              <a:t> </a:t>
            </a:r>
          </a:p>
          <a:p>
            <a:pPr eaLnBrk="1" hangingPunct="1">
              <a:lnSpc>
                <a:spcPct val="80000"/>
              </a:lnSpc>
              <a:buFont typeface="Wingdings" pitchFamily="2" charset="2"/>
              <a:buNone/>
              <a:defRPr/>
            </a:pPr>
            <a:r>
              <a:rPr lang="en-US" sz="2400" dirty="0" err="1" smtClean="0">
                <a:solidFill>
                  <a:srgbClr val="FFFF00"/>
                </a:solidFill>
              </a:rPr>
              <a:t>Vasopeptidase</a:t>
            </a:r>
            <a:r>
              <a:rPr lang="en-US" sz="2400" dirty="0" smtClean="0">
                <a:solidFill>
                  <a:srgbClr val="FFFF00"/>
                </a:solidFill>
              </a:rPr>
              <a:t> inhibitors</a:t>
            </a:r>
          </a:p>
          <a:p>
            <a:pPr eaLnBrk="1" hangingPunct="1">
              <a:lnSpc>
                <a:spcPct val="80000"/>
              </a:lnSpc>
              <a:buFont typeface="Wingdings" pitchFamily="2" charset="2"/>
              <a:buNone/>
              <a:defRPr/>
            </a:pPr>
            <a:r>
              <a:rPr lang="en-US" sz="2400" dirty="0" smtClean="0">
                <a:solidFill>
                  <a:srgbClr val="FFFF00"/>
                </a:solidFill>
              </a:rPr>
              <a:t>Nitric-acid donors </a:t>
            </a:r>
            <a:r>
              <a:rPr lang="en-US" sz="2400" dirty="0" err="1" smtClean="0">
                <a:solidFill>
                  <a:srgbClr val="FFFF00"/>
                </a:solidFill>
              </a:rPr>
              <a:t>eg</a:t>
            </a:r>
            <a:r>
              <a:rPr lang="en-US" sz="2400" dirty="0" smtClean="0">
                <a:solidFill>
                  <a:srgbClr val="FFFF00"/>
                </a:solidFill>
              </a:rPr>
              <a:t>; L-</a:t>
            </a:r>
            <a:r>
              <a:rPr lang="en-US" sz="2400" dirty="0" err="1" smtClean="0">
                <a:solidFill>
                  <a:srgbClr val="FFFF00"/>
                </a:solidFill>
              </a:rPr>
              <a:t>arginine</a:t>
            </a:r>
            <a:endParaRPr lang="en-US" sz="2400" dirty="0" smtClean="0">
              <a:solidFill>
                <a:srgbClr val="FFFF00"/>
              </a:solidFill>
            </a:endParaRPr>
          </a:p>
          <a:p>
            <a:pPr eaLnBrk="1" hangingPunct="1">
              <a:lnSpc>
                <a:spcPct val="80000"/>
              </a:lnSpc>
              <a:buFont typeface="Wingdings" pitchFamily="2" charset="2"/>
              <a:buNone/>
              <a:defRPr/>
            </a:pPr>
            <a:r>
              <a:rPr lang="en-US" sz="2400" dirty="0" err="1" smtClean="0">
                <a:solidFill>
                  <a:srgbClr val="FFFF00"/>
                </a:solidFill>
              </a:rPr>
              <a:t>Capsiacin</a:t>
            </a:r>
            <a:endParaRPr lang="en-US" sz="2400" dirty="0" smtClean="0">
              <a:solidFill>
                <a:srgbClr val="FFFF00"/>
              </a:solidFill>
            </a:endParaRPr>
          </a:p>
          <a:p>
            <a:pPr eaLnBrk="1" hangingPunct="1">
              <a:lnSpc>
                <a:spcPct val="80000"/>
              </a:lnSpc>
              <a:buFont typeface="Wingdings" pitchFamily="2" charset="2"/>
              <a:buNone/>
              <a:defRPr/>
            </a:pPr>
            <a:r>
              <a:rPr lang="en-US" sz="2400" dirty="0" err="1" smtClean="0">
                <a:solidFill>
                  <a:srgbClr val="FFFF00"/>
                </a:solidFill>
              </a:rPr>
              <a:t>Amiloride</a:t>
            </a:r>
            <a:r>
              <a:rPr lang="en-US" sz="2400" dirty="0" smtClean="0">
                <a:solidFill>
                  <a:srgbClr val="FFFF00"/>
                </a:solidFill>
              </a:rPr>
              <a:t> </a:t>
            </a:r>
          </a:p>
          <a:p>
            <a:pPr eaLnBrk="1" hangingPunct="1">
              <a:lnSpc>
                <a:spcPct val="80000"/>
              </a:lnSpc>
              <a:defRPr/>
            </a:pPr>
            <a:r>
              <a:rPr lang="en-US" sz="2800" dirty="0" smtClean="0"/>
              <a:t>I- fatty acid oxidation inhibitors</a:t>
            </a:r>
          </a:p>
          <a:p>
            <a:pPr lvl="3" eaLnBrk="1" hangingPunct="1">
              <a:lnSpc>
                <a:spcPct val="80000"/>
              </a:lnSpc>
              <a:defRPr/>
            </a:pPr>
            <a:r>
              <a:rPr lang="en-US" sz="2400" dirty="0" err="1" smtClean="0">
                <a:solidFill>
                  <a:srgbClr val="FFC000"/>
                </a:solidFill>
              </a:rPr>
              <a:t>Renolazine</a:t>
            </a:r>
            <a:r>
              <a:rPr lang="en-US" sz="2400" dirty="0" smtClean="0">
                <a:solidFill>
                  <a:srgbClr val="FFC000"/>
                </a:solidFill>
              </a:rPr>
              <a:t> </a:t>
            </a:r>
          </a:p>
          <a:p>
            <a:pPr lvl="3" eaLnBrk="1" hangingPunct="1">
              <a:lnSpc>
                <a:spcPct val="80000"/>
              </a:lnSpc>
              <a:defRPr/>
            </a:pPr>
            <a:r>
              <a:rPr lang="en-US" sz="2400" dirty="0" err="1" smtClean="0">
                <a:solidFill>
                  <a:srgbClr val="FFC000"/>
                </a:solidFill>
              </a:rPr>
              <a:t>Trimetazidine</a:t>
            </a:r>
            <a:r>
              <a:rPr lang="en-US" sz="2400" dirty="0" smtClean="0">
                <a:solidFill>
                  <a:srgbClr val="FFC000"/>
                </a:solidFill>
              </a:rPr>
              <a:t>      (</a:t>
            </a:r>
            <a:r>
              <a:rPr lang="en-US" sz="2400" dirty="0" err="1" smtClean="0">
                <a:solidFill>
                  <a:srgbClr val="FFC000"/>
                </a:solidFill>
              </a:rPr>
              <a:t>pFOX</a:t>
            </a:r>
            <a:r>
              <a:rPr lang="en-US" sz="2400" dirty="0" smtClean="0">
                <a:solidFill>
                  <a:srgbClr val="FFC000"/>
                </a:solidFill>
              </a:rPr>
              <a:t> inhibitors)</a:t>
            </a:r>
          </a:p>
          <a:p>
            <a:pPr eaLnBrk="1" hangingPunct="1">
              <a:lnSpc>
                <a:spcPct val="80000"/>
              </a:lnSpc>
              <a:defRPr/>
            </a:pPr>
            <a:r>
              <a:rPr lang="en-US" sz="2800" dirty="0" smtClean="0"/>
              <a:t>II-	</a:t>
            </a:r>
            <a:r>
              <a:rPr lang="en-US" sz="2800" dirty="0" err="1" smtClean="0"/>
              <a:t>bradycardic</a:t>
            </a:r>
            <a:r>
              <a:rPr lang="en-US" sz="2800" dirty="0" smtClean="0"/>
              <a:t> Drugs</a:t>
            </a:r>
          </a:p>
          <a:p>
            <a:pPr lvl="3" eaLnBrk="1" hangingPunct="1">
              <a:lnSpc>
                <a:spcPct val="80000"/>
              </a:lnSpc>
              <a:defRPr/>
            </a:pPr>
            <a:r>
              <a:rPr lang="en-US" sz="2400" dirty="0" err="1" smtClean="0">
                <a:solidFill>
                  <a:srgbClr val="FFC000"/>
                </a:solidFill>
              </a:rPr>
              <a:t>Ivabradine</a:t>
            </a:r>
            <a:endParaRPr lang="en-US" sz="2400" dirty="0" smtClean="0">
              <a:solidFill>
                <a:srgbClr val="FFC000"/>
              </a:solidFill>
            </a:endParaRPr>
          </a:p>
          <a:p>
            <a:pPr lvl="1" eaLnBrk="1" hangingPunct="1">
              <a:lnSpc>
                <a:spcPct val="80000"/>
              </a:lnSpc>
              <a:buFont typeface="Wingdings" pitchFamily="2" charset="2"/>
              <a:buNone/>
              <a:defRPr/>
            </a:pPr>
            <a:r>
              <a:rPr lang="en-US" sz="2400" dirty="0" smtClean="0">
                <a:solidFill>
                  <a:srgbClr val="FFC000"/>
                </a:solidFill>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to="" calcmode="lin" valueType="num">
                                      <p:cBhvr>
                                        <p:cTn id="7" dur="1" fill="hold"/>
                                        <p:tgtEl>
                                          <p:spTgt spid="931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 calcmode="lin" valueType="num">
                                      <p:cBhvr additive="base">
                                        <p:cTn id="12"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 calcmode="lin" valueType="num">
                                      <p:cBhvr additive="base">
                                        <p:cTn id="18"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 calcmode="lin" valueType="num">
                                      <p:cBhvr additive="base">
                                        <p:cTn id="24"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3187">
                                            <p:txEl>
                                              <p:pRg st="3" end="3"/>
                                            </p:txEl>
                                          </p:spTgt>
                                        </p:tgtEl>
                                        <p:attrNameLst>
                                          <p:attrName>style.visibility</p:attrName>
                                        </p:attrNameLst>
                                      </p:cBhvr>
                                      <p:to>
                                        <p:strVal val="visible"/>
                                      </p:to>
                                    </p:set>
                                    <p:anim calcmode="lin" valueType="num">
                                      <p:cBhvr additive="base">
                                        <p:cTn id="3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3187">
                                            <p:txEl>
                                              <p:pRg st="4" end="4"/>
                                            </p:txEl>
                                          </p:spTgt>
                                        </p:tgtEl>
                                        <p:attrNameLst>
                                          <p:attrName>style.visibility</p:attrName>
                                        </p:attrNameLst>
                                      </p:cBhvr>
                                      <p:to>
                                        <p:strVal val="visible"/>
                                      </p:to>
                                    </p:set>
                                    <p:anim calcmode="lin" valueType="num">
                                      <p:cBhvr additive="base">
                                        <p:cTn id="3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additive="base">
                                        <p:cTn id="4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31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3187">
                                            <p:txEl>
                                              <p:pRg st="6" end="6"/>
                                            </p:txEl>
                                          </p:spTgt>
                                        </p:tgtEl>
                                        <p:attrNameLst>
                                          <p:attrName>style.visibility</p:attrName>
                                        </p:attrNameLst>
                                      </p:cBhvr>
                                      <p:to>
                                        <p:strVal val="visible"/>
                                      </p:to>
                                    </p:set>
                                    <p:anim calcmode="lin" valueType="num">
                                      <p:cBhvr additive="base">
                                        <p:cTn id="4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3187">
                                            <p:txEl>
                                              <p:pRg st="7" end="7"/>
                                            </p:txEl>
                                          </p:spTgt>
                                        </p:tgtEl>
                                        <p:attrNameLst>
                                          <p:attrName>style.visibility</p:attrName>
                                        </p:attrNameLst>
                                      </p:cBhvr>
                                      <p:to>
                                        <p:strVal val="visible"/>
                                      </p:to>
                                    </p:set>
                                    <p:anim calcmode="lin" valueType="num">
                                      <p:cBhvr additive="base">
                                        <p:cTn id="5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31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3187">
                                            <p:txEl>
                                              <p:pRg st="8" end="8"/>
                                            </p:txEl>
                                          </p:spTgt>
                                        </p:tgtEl>
                                        <p:attrNameLst>
                                          <p:attrName>style.visibility</p:attrName>
                                        </p:attrNameLst>
                                      </p:cBhvr>
                                      <p:to>
                                        <p:strVal val="visible"/>
                                      </p:to>
                                    </p:set>
                                    <p:anim calcmode="lin" valueType="num">
                                      <p:cBhvr additive="base">
                                        <p:cTn id="6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31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3187">
                                            <p:txEl>
                                              <p:pRg st="9" end="9"/>
                                            </p:txEl>
                                          </p:spTgt>
                                        </p:tgtEl>
                                        <p:attrNameLst>
                                          <p:attrName>style.visibility</p:attrName>
                                        </p:attrNameLst>
                                      </p:cBhvr>
                                      <p:to>
                                        <p:strVal val="visible"/>
                                      </p:to>
                                    </p:set>
                                    <p:anim calcmode="lin" valueType="num">
                                      <p:cBhvr additive="base">
                                        <p:cTn id="66"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31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3187">
                                            <p:txEl>
                                              <p:pRg st="10" end="10"/>
                                            </p:txEl>
                                          </p:spTgt>
                                        </p:tgtEl>
                                        <p:attrNameLst>
                                          <p:attrName>style.visibility</p:attrName>
                                        </p:attrNameLst>
                                      </p:cBhvr>
                                      <p:to>
                                        <p:strVal val="visible"/>
                                      </p:to>
                                    </p:set>
                                    <p:anim calcmode="lin" valueType="num">
                                      <p:cBhvr additive="base">
                                        <p:cTn id="72"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3187">
                                            <p:txEl>
                                              <p:pRg st="10" end="10"/>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93187">
                                            <p:txEl>
                                              <p:pRg st="11" end="11"/>
                                            </p:txEl>
                                          </p:spTgt>
                                        </p:tgtEl>
                                        <p:attrNameLst>
                                          <p:attrName>style.visibility</p:attrName>
                                        </p:attrNameLst>
                                      </p:cBhvr>
                                      <p:to>
                                        <p:strVal val="visible"/>
                                      </p:to>
                                    </p:set>
                                    <p:anim calcmode="lin" valueType="num">
                                      <p:cBhvr additive="base">
                                        <p:cTn id="76"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93187">
                                            <p:txEl>
                                              <p:pRg st="11" end="11"/>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93187">
                                            <p:txEl>
                                              <p:pRg st="12" end="12"/>
                                            </p:txEl>
                                          </p:spTgt>
                                        </p:tgtEl>
                                        <p:attrNameLst>
                                          <p:attrName>style.visibility</p:attrName>
                                        </p:attrNameLst>
                                      </p:cBhvr>
                                      <p:to>
                                        <p:strVal val="visible"/>
                                      </p:to>
                                    </p:set>
                                    <p:anim calcmode="lin" valueType="num">
                                      <p:cBhvr additive="base">
                                        <p:cTn id="80" dur="500" fill="hold"/>
                                        <p:tgtEl>
                                          <p:spTgt spid="93187">
                                            <p:txEl>
                                              <p:pRg st="12" end="1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931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93187">
                                            <p:txEl>
                                              <p:pRg st="13" end="13"/>
                                            </p:txEl>
                                          </p:spTgt>
                                        </p:tgtEl>
                                        <p:attrNameLst>
                                          <p:attrName>style.visibility</p:attrName>
                                        </p:attrNameLst>
                                      </p:cBhvr>
                                      <p:to>
                                        <p:strVal val="visible"/>
                                      </p:to>
                                    </p:set>
                                    <p:anim calcmode="lin" valueType="num">
                                      <p:cBhvr additive="base">
                                        <p:cTn id="86" dur="500" fill="hold"/>
                                        <p:tgtEl>
                                          <p:spTgt spid="93187">
                                            <p:txEl>
                                              <p:pRg st="13" end="1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93187">
                                            <p:txEl>
                                              <p:pRg st="13" end="13"/>
                                            </p:txEl>
                                          </p:spTgt>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93187">
                                            <p:txEl>
                                              <p:pRg st="14" end="14"/>
                                            </p:txEl>
                                          </p:spTgt>
                                        </p:tgtEl>
                                        <p:attrNameLst>
                                          <p:attrName>style.visibility</p:attrName>
                                        </p:attrNameLst>
                                      </p:cBhvr>
                                      <p:to>
                                        <p:strVal val="visible"/>
                                      </p:to>
                                    </p:set>
                                    <p:anim calcmode="lin" valueType="num">
                                      <p:cBhvr additive="base">
                                        <p:cTn id="90" dur="500" fill="hold"/>
                                        <p:tgtEl>
                                          <p:spTgt spid="93187">
                                            <p:txEl>
                                              <p:pRg st="14" end="14"/>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93187">
                                            <p:txEl>
                                              <p:pRg st="14" end="14"/>
                                            </p:txEl>
                                          </p:spTgt>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93187">
                                            <p:txEl>
                                              <p:pRg st="15" end="15"/>
                                            </p:txEl>
                                          </p:spTgt>
                                        </p:tgtEl>
                                        <p:attrNameLst>
                                          <p:attrName>style.visibility</p:attrName>
                                        </p:attrNameLst>
                                      </p:cBhvr>
                                      <p:to>
                                        <p:strVal val="visible"/>
                                      </p:to>
                                    </p:set>
                                    <p:anim calcmode="lin" valueType="num">
                                      <p:cBhvr additive="base">
                                        <p:cTn id="94" dur="500" fill="hold"/>
                                        <p:tgtEl>
                                          <p:spTgt spid="93187">
                                            <p:txEl>
                                              <p:pRg st="15" end="15"/>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9318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miter lim="800000"/>
            <a:headEnd/>
            <a:tailEnd/>
          </a:ln>
        </p:spPr>
        <p:txBody>
          <a:bodyPr/>
          <a:lstStyle/>
          <a:p>
            <a:fld id="{19CFA5D1-885E-452F-AADD-336670B4D711}" type="slidenum">
              <a:rPr lang="en-GB" smtClean="0"/>
              <a:pPr/>
              <a:t>28</a:t>
            </a:fld>
            <a:endParaRPr lang="en-GB" smtClean="0"/>
          </a:p>
        </p:txBody>
      </p:sp>
      <p:pic>
        <p:nvPicPr>
          <p:cNvPr id="2050" name="Picture 2" descr="C:\Users\Prof Dr M Munir\Desktop\CVS_CNS- NOT REVISED YET\Heart B.jpg0b61168a-9f75-4f3e-8896-440c0631f4d3Larg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6"/>
          <p:cNvSpPr/>
          <p:nvPr/>
        </p:nvSpPr>
        <p:spPr>
          <a:xfrm>
            <a:off x="857224" y="3429000"/>
            <a:ext cx="7786742" cy="1938992"/>
          </a:xfrm>
          <a:prstGeom prst="rect">
            <a:avLst/>
          </a:prstGeom>
          <a:scene3d>
            <a:camera prst="orthographicFront">
              <a:rot lat="0" lon="0" rev="0"/>
            </a:camera>
            <a:lightRig rig="threePt" dir="t">
              <a:rot lat="0" lon="0" rev="1200000"/>
            </a:lightRig>
          </a:scene3d>
          <a:sp3d>
            <a:bevelT w="63500" h="25400" prst="convex"/>
          </a:sp3d>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5400" dirty="0" smtClean="0">
                <a:solidFill>
                  <a:schemeClr val="hlink"/>
                </a:solidFill>
                <a:latin typeface="Monotype Corsiva" pitchFamily="66" charset="0"/>
              </a:rPr>
              <a:t>NITRATES &amp; NITRITES</a:t>
            </a:r>
            <a:endParaRPr lang="en-GB" sz="5400" dirty="0" smtClean="0">
              <a:solidFill>
                <a:schemeClr val="hlink"/>
              </a:solidFill>
              <a:latin typeface="Monotype Corsiva" pitchFamily="66" charset="0"/>
            </a:endParaRPr>
          </a:p>
          <a:p>
            <a:pPr algn="ctr"/>
            <a:r>
              <a:rPr 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Nitrates &amp; Nitrites</a:t>
            </a:r>
            <a:endParaRPr lang="en-US"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miter lim="800000"/>
            <a:headEnd/>
            <a:tailEnd/>
          </a:ln>
        </p:spPr>
        <p:txBody>
          <a:bodyPr/>
          <a:lstStyle/>
          <a:p>
            <a:fld id="{1C89AD39-752D-4213-8348-10AD682197C9}" type="slidenum">
              <a:rPr lang="en-GB" smtClean="0"/>
              <a:pPr/>
              <a:t>29</a:t>
            </a:fld>
            <a:endParaRPr lang="en-GB" smtClean="0"/>
          </a:p>
        </p:txBody>
      </p:sp>
      <p:sp>
        <p:nvSpPr>
          <p:cNvPr id="16386" name="Rectangle 2"/>
          <p:cNvSpPr>
            <a:spLocks noGrp="1" noRot="1" noChangeArrowheads="1"/>
          </p:cNvSpPr>
          <p:nvPr>
            <p:ph type="title"/>
          </p:nvPr>
        </p:nvSpPr>
        <p:spPr>
          <a:xfrm>
            <a:off x="0" y="0"/>
            <a:ext cx="5301911" cy="857232"/>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3600" u="sng" dirty="0" smtClean="0">
                <a:solidFill>
                  <a:schemeClr val="accent1"/>
                </a:solidFill>
              </a:rPr>
              <a:t>Nitrates &amp; Nitrites</a:t>
            </a:r>
            <a:endParaRPr lang="en-GB" sz="3600" u="sng" dirty="0" smtClean="0">
              <a:solidFill>
                <a:schemeClr val="accent1"/>
              </a:solidFill>
            </a:endParaRPr>
          </a:p>
        </p:txBody>
      </p:sp>
      <p:sp>
        <p:nvSpPr>
          <p:cNvPr id="53250" name="Rectangle 2"/>
          <p:cNvSpPr>
            <a:spLocks noChangeArrowheads="1"/>
          </p:cNvSpPr>
          <p:nvPr/>
        </p:nvSpPr>
        <p:spPr bwMode="auto">
          <a:xfrm>
            <a:off x="457200" y="1052513"/>
            <a:ext cx="8229600" cy="700087"/>
          </a:xfrm>
          <a:prstGeom prst="rect">
            <a:avLst/>
          </a:prstGeom>
          <a:noFill/>
          <a:ln>
            <a:noFill/>
          </a:ln>
          <a:extLst>
            <a:ext uri="{909E8E84-426E-40DD-AFC4-6F175D3DCCD1}"/>
            <a:ext uri="{91240B29-F687-4F45-9708-019B960494DF}"/>
          </a:extLst>
        </p:spPr>
        <p:txBody>
          <a:bodyPr anchor="ctr"/>
          <a:lstStyle/>
          <a:p>
            <a:pPr>
              <a:defRPr/>
            </a:pPr>
            <a:r>
              <a:rPr lang="en-US" sz="2400" b="1" dirty="0">
                <a:solidFill>
                  <a:schemeClr val="tx2"/>
                </a:solidFill>
                <a:effectLst>
                  <a:outerShdw blurRad="38100" dist="38100" dir="2700000" algn="tl">
                    <a:srgbClr val="000000"/>
                  </a:outerShdw>
                </a:effectLst>
              </a:rPr>
              <a:t>HISTORY OF NITRATES</a:t>
            </a:r>
          </a:p>
        </p:txBody>
      </p:sp>
      <p:sp>
        <p:nvSpPr>
          <p:cNvPr id="53251" name="Rectangle 3"/>
          <p:cNvSpPr>
            <a:spLocks noChangeArrowheads="1"/>
          </p:cNvSpPr>
          <p:nvPr/>
        </p:nvSpPr>
        <p:spPr bwMode="auto">
          <a:xfrm>
            <a:off x="457200" y="1981200"/>
            <a:ext cx="4038600" cy="4114800"/>
          </a:xfrm>
          <a:prstGeom prst="rect">
            <a:avLst/>
          </a:prstGeom>
          <a:noFill/>
          <a:ln>
            <a:noFill/>
          </a:ln>
          <a:extLst>
            <a:ext uri="{909E8E84-426E-40DD-AFC4-6F175D3DCCD1}"/>
            <a:ext uri="{91240B29-F687-4F45-9708-019B960494DF}"/>
          </a:extLst>
        </p:spPr>
        <p:txBody>
          <a:bodyPr/>
          <a:lstStyle/>
          <a:p>
            <a:pPr marL="342900" indent="-342900">
              <a:spcBef>
                <a:spcPct val="20000"/>
              </a:spcBef>
              <a:buClr>
                <a:schemeClr val="hlink"/>
              </a:buClr>
              <a:buSzPct val="70000"/>
              <a:buFont typeface="Wingdings" pitchFamily="2" charset="2"/>
              <a:buNone/>
              <a:defRPr/>
            </a:pPr>
            <a:endParaRPr lang="en-US" sz="2800" dirty="0">
              <a:effectLst>
                <a:outerShdw blurRad="38100" dist="38100" dir="2700000" algn="tl">
                  <a:srgbClr val="000000"/>
                </a:outerShdw>
              </a:effectLst>
            </a:endParaRPr>
          </a:p>
          <a:p>
            <a:pPr marL="342900" indent="-342900">
              <a:spcBef>
                <a:spcPct val="20000"/>
              </a:spcBef>
              <a:buClr>
                <a:schemeClr val="hlink"/>
              </a:buClr>
              <a:buSzPct val="70000"/>
              <a:buFontTx/>
              <a:buChar char="•"/>
              <a:defRPr/>
            </a:pPr>
            <a:r>
              <a:rPr lang="en-US" sz="2800" dirty="0">
                <a:effectLst>
                  <a:outerShdw blurRad="38100" dist="38100" dir="2700000" algn="tl">
                    <a:srgbClr val="000000"/>
                  </a:outerShdw>
                </a:effectLst>
              </a:rPr>
              <a:t>EXPLOSIVE FACTORIES</a:t>
            </a:r>
          </a:p>
          <a:p>
            <a:pPr marL="342900" indent="-342900">
              <a:spcBef>
                <a:spcPct val="20000"/>
              </a:spcBef>
              <a:buClr>
                <a:schemeClr val="hlink"/>
              </a:buClr>
              <a:buSzPct val="70000"/>
              <a:buFontTx/>
              <a:buChar char="•"/>
              <a:defRPr/>
            </a:pPr>
            <a:endParaRPr lang="en-US" sz="2800" dirty="0">
              <a:effectLst>
                <a:outerShdw blurRad="38100" dist="38100" dir="2700000" algn="tl">
                  <a:srgbClr val="000000"/>
                </a:outerShdw>
              </a:effectLst>
            </a:endParaRPr>
          </a:p>
          <a:p>
            <a:pPr marL="342900" indent="-342900">
              <a:spcBef>
                <a:spcPct val="20000"/>
              </a:spcBef>
              <a:buClr>
                <a:schemeClr val="hlink"/>
              </a:buClr>
              <a:buSzPct val="70000"/>
              <a:buFontTx/>
              <a:buChar char="•"/>
              <a:defRPr/>
            </a:pPr>
            <a:r>
              <a:rPr lang="en-US" sz="3200" b="1" i="1" dirty="0" err="1">
                <a:solidFill>
                  <a:srgbClr val="FFFF00"/>
                </a:solidFill>
                <a:effectLst>
                  <a:outerShdw blurRad="38100" dist="38100" dir="2700000" algn="tl">
                    <a:srgbClr val="000000"/>
                  </a:outerShdw>
                </a:effectLst>
              </a:rPr>
              <a:t>Ascanio</a:t>
            </a:r>
            <a:r>
              <a:rPr lang="en-US" sz="3200" b="1" i="1" dirty="0">
                <a:solidFill>
                  <a:srgbClr val="FFFF00"/>
                </a:solidFill>
                <a:effectLst>
                  <a:outerShdw blurRad="38100" dist="38100" dir="2700000" algn="tl">
                    <a:srgbClr val="000000"/>
                  </a:outerShdw>
                </a:effectLst>
              </a:rPr>
              <a:t> </a:t>
            </a:r>
            <a:r>
              <a:rPr lang="en-US" sz="3200" b="1" i="1" dirty="0" err="1">
                <a:solidFill>
                  <a:srgbClr val="FFFF00"/>
                </a:solidFill>
                <a:effectLst>
                  <a:outerShdw blurRad="38100" dist="38100" dir="2700000" algn="tl">
                    <a:srgbClr val="000000"/>
                  </a:outerShdw>
                </a:effectLst>
              </a:rPr>
              <a:t>Sobrero</a:t>
            </a:r>
            <a:r>
              <a:rPr lang="en-US" sz="3200" b="1" i="1" dirty="0">
                <a:solidFill>
                  <a:srgbClr val="FFFF00"/>
                </a:solidFill>
                <a:effectLst>
                  <a:outerShdw blurRad="38100" dist="38100" dir="2700000" algn="tl">
                    <a:srgbClr val="000000"/>
                  </a:outerShdw>
                </a:effectLst>
              </a:rPr>
              <a:t> </a:t>
            </a:r>
            <a:r>
              <a:rPr lang="en-US" sz="2800" dirty="0">
                <a:effectLst>
                  <a:outerShdw blurRad="38100" dist="38100" dir="2700000" algn="tl">
                    <a:srgbClr val="000000"/>
                  </a:outerShdw>
                </a:effectLst>
              </a:rPr>
              <a:t>Synthesized Nitroglycerine in 1846</a:t>
            </a:r>
          </a:p>
          <a:p>
            <a:pPr marL="342900" indent="-342900">
              <a:spcBef>
                <a:spcPct val="20000"/>
              </a:spcBef>
              <a:buClr>
                <a:schemeClr val="hlink"/>
              </a:buClr>
              <a:buSzPct val="70000"/>
              <a:defRPr/>
            </a:pPr>
            <a:endParaRPr lang="en-US" sz="2800" dirty="0">
              <a:effectLst>
                <a:outerShdw blurRad="38100" dist="38100" dir="2700000" algn="tl">
                  <a:srgbClr val="000000"/>
                </a:outerShdw>
              </a:effectLst>
            </a:endParaRPr>
          </a:p>
        </p:txBody>
      </p:sp>
      <p:pic>
        <p:nvPicPr>
          <p:cNvPr id="22534" name="Picture 6" descr="Ascanio_sobrero"/>
          <p:cNvPicPr>
            <a:picLocks noChangeAspect="1" noChangeArrowheads="1"/>
          </p:cNvPicPr>
          <p:nvPr/>
        </p:nvPicPr>
        <p:blipFill>
          <a:blip r:embed="rId2"/>
          <a:srcRect/>
          <a:stretch>
            <a:fillRect/>
          </a:stretch>
        </p:blipFill>
        <p:spPr bwMode="auto">
          <a:xfrm>
            <a:off x="6929454" y="0"/>
            <a:ext cx="2214546" cy="278605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 to="" calcmode="lin" valueType="num">
                                      <p:cBhvr>
                                        <p:cTn id="10" dur="1" fill="hold"/>
                                        <p:tgtEl>
                                          <p:spTgt spid="2253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3250">
                                            <p:txEl>
                                              <p:pRg st="0" end="0"/>
                                            </p:txEl>
                                          </p:spTgt>
                                        </p:tgtEl>
                                        <p:attrNameLst>
                                          <p:attrName>style.visibility</p:attrName>
                                        </p:attrNameLst>
                                      </p:cBhvr>
                                      <p:to>
                                        <p:strVal val="visible"/>
                                      </p:to>
                                    </p:set>
                                    <p:anim to="" calcmode="lin" valueType="num">
                                      <p:cBhvr>
                                        <p:cTn id="15" dur="1" fill="hold"/>
                                        <p:tgtEl>
                                          <p:spTgt spid="53250">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3251">
                                            <p:txEl>
                                              <p:pRg st="1" end="1"/>
                                            </p:txEl>
                                          </p:spTgt>
                                        </p:tgtEl>
                                        <p:attrNameLst>
                                          <p:attrName>style.visibility</p:attrName>
                                        </p:attrNameLst>
                                      </p:cBhvr>
                                      <p:to>
                                        <p:strVal val="visible"/>
                                      </p:to>
                                    </p:set>
                                    <p:anim to="" calcmode="lin" valueType="num">
                                      <p:cBhvr>
                                        <p:cTn id="20" dur="1" fill="hold"/>
                                        <p:tgtEl>
                                          <p:spTgt spid="5325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to="" calcmode="lin" valueType="num">
                                      <p:cBhvr>
                                        <p:cTn id="25" dur="1" fill="hold"/>
                                        <p:tgtEl>
                                          <p:spTgt spid="532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3</a:t>
            </a:fld>
            <a:endParaRPr lang="en-GB"/>
          </a:p>
        </p:txBody>
      </p:sp>
      <p:pic>
        <p:nvPicPr>
          <p:cNvPr id="83970" name="Picture 2" descr="http://islamgreatreligion.files.wordpress.com/2011/05/dua-after-studying_dua-for-exams.jpg?w=480&amp;h=152"/>
          <p:cNvPicPr>
            <a:picLocks noChangeAspect="1" noChangeArrowheads="1"/>
          </p:cNvPicPr>
          <p:nvPr/>
        </p:nvPicPr>
        <p:blipFill>
          <a:blip r:embed="rId2"/>
          <a:srcRect/>
          <a:stretch>
            <a:fillRect/>
          </a:stretch>
        </p:blipFill>
        <p:spPr bwMode="auto">
          <a:xfrm>
            <a:off x="214282" y="500042"/>
            <a:ext cx="4572000" cy="1447800"/>
          </a:xfrm>
          <a:prstGeom prst="rect">
            <a:avLst/>
          </a:prstGeom>
          <a:noFill/>
        </p:spPr>
      </p:pic>
      <p:sp>
        <p:nvSpPr>
          <p:cNvPr id="7" name="Rectangle 6"/>
          <p:cNvSpPr/>
          <p:nvPr/>
        </p:nvSpPr>
        <p:spPr>
          <a:xfrm>
            <a:off x="4143372" y="4286256"/>
            <a:ext cx="4572000" cy="203132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en-US" b="1" dirty="0" smtClean="0"/>
              <a:t>“Oh Allah! I entrust you with what I have read and I have studied. Oh Allah! Bring it back to me when I am in need of it. Oh Allah! You do whatever you wish, you are my </a:t>
            </a:r>
            <a:r>
              <a:rPr lang="en-US" b="1" dirty="0" err="1" smtClean="0"/>
              <a:t>availer</a:t>
            </a:r>
            <a:r>
              <a:rPr lang="en-US" b="1" dirty="0" smtClean="0"/>
              <a:t> and protector and the best of aid.”</a:t>
            </a:r>
            <a:endParaRPr lang="en-US" dirty="0" smtClean="0"/>
          </a:p>
          <a:p>
            <a:r>
              <a:rPr lang="en-US" dirty="0" smtClean="0"/>
              <a:t/>
            </a:r>
            <a:br>
              <a:rPr lang="en-US" dirty="0" smtClean="0"/>
            </a:br>
            <a:endParaRPr lang="en-US" dirty="0"/>
          </a:p>
        </p:txBody>
      </p:sp>
      <p:pic>
        <p:nvPicPr>
          <p:cNvPr id="8" name="Picture 7" descr="http://islamgreatreligion.files.wordpress.com/2011/05/230810_214734611887803_149936975034234_796735_8329628_n.jpg?w=480&amp;h=640"/>
          <p:cNvPicPr/>
          <p:nvPr/>
        </p:nvPicPr>
        <p:blipFill>
          <a:blip r:embed="rId3"/>
          <a:srcRect/>
          <a:stretch>
            <a:fillRect/>
          </a:stretch>
        </p:blipFill>
        <p:spPr bwMode="auto">
          <a:xfrm>
            <a:off x="0" y="3571876"/>
            <a:ext cx="4071934" cy="3286124"/>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1"/>
          </p:nvPr>
        </p:nvSpPr>
        <p:spPr>
          <a:noFill/>
          <a:ln>
            <a:miter lim="800000"/>
            <a:headEnd/>
            <a:tailEnd/>
          </a:ln>
        </p:spPr>
        <p:txBody>
          <a:bodyPr/>
          <a:lstStyle/>
          <a:p>
            <a:fld id="{D2EFBE4D-0703-404A-B5A1-52B7285389C6}" type="slidenum">
              <a:rPr lang="en-GB" smtClean="0"/>
              <a:pPr/>
              <a:t>30</a:t>
            </a:fld>
            <a:endParaRPr lang="en-GB" smtClean="0"/>
          </a:p>
        </p:txBody>
      </p:sp>
      <p:sp>
        <p:nvSpPr>
          <p:cNvPr id="114690" name="Rectangle 2"/>
          <p:cNvSpPr>
            <a:spLocks noChangeArrowheads="1"/>
          </p:cNvSpPr>
          <p:nvPr/>
        </p:nvSpPr>
        <p:spPr bwMode="auto">
          <a:xfrm>
            <a:off x="0" y="333375"/>
            <a:ext cx="4143372" cy="600075"/>
          </a:xfrm>
          <a:prstGeom prst="rect">
            <a:avLst/>
          </a:prstGeom>
          <a:ln/>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b="1" dirty="0">
                <a:solidFill>
                  <a:srgbClr val="FFFF00"/>
                </a:solidFill>
                <a:effectLst>
                  <a:outerShdw blurRad="38100" dist="38100" dir="2700000" algn="tl">
                    <a:srgbClr val="000000"/>
                  </a:outerShdw>
                </a:effectLst>
              </a:rPr>
              <a:t>CHEMISTRY</a:t>
            </a:r>
          </a:p>
        </p:txBody>
      </p:sp>
      <p:sp>
        <p:nvSpPr>
          <p:cNvPr id="114691" name="Rectangle 3"/>
          <p:cNvSpPr>
            <a:spLocks noChangeArrowheads="1"/>
          </p:cNvSpPr>
          <p:nvPr/>
        </p:nvSpPr>
        <p:spPr bwMode="auto">
          <a:xfrm>
            <a:off x="0" y="908050"/>
            <a:ext cx="9144000" cy="5689600"/>
          </a:xfrm>
          <a:prstGeom prst="rect">
            <a:avLst/>
          </a:prstGeom>
          <a:noFill/>
          <a:ln>
            <a:noFill/>
          </a:ln>
          <a:extLst>
            <a:ext uri="{909E8E84-426E-40DD-AFC4-6F175D3DCCD1}"/>
            <a:ext uri="{91240B29-F687-4F45-9708-019B960494DF}"/>
          </a:extLst>
        </p:spPr>
        <p:txBody>
          <a:bodyPr/>
          <a:lstStyle/>
          <a:p>
            <a:pPr marL="342900" indent="-342900">
              <a:spcBef>
                <a:spcPct val="20000"/>
              </a:spcBef>
              <a:buClr>
                <a:schemeClr val="hlink"/>
              </a:buClr>
              <a:buSzPct val="70000"/>
              <a:buFont typeface="Wingdings" pitchFamily="2" charset="2"/>
              <a:buChar char="n"/>
              <a:defRPr/>
            </a:pPr>
            <a:endParaRPr lang="en-US" sz="2800" dirty="0" smtClean="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r>
              <a:rPr lang="en-US" sz="2800" dirty="0" smtClean="0">
                <a:effectLst>
                  <a:outerShdw blurRad="38100" dist="38100" dir="2700000" algn="tl">
                    <a:srgbClr val="000000"/>
                  </a:outerShdw>
                </a:effectLst>
                <a:latin typeface="Georgia" pitchFamily="18" charset="0"/>
              </a:rPr>
              <a:t>Nitric </a:t>
            </a:r>
            <a:r>
              <a:rPr lang="en-US" sz="2800" dirty="0">
                <a:effectLst>
                  <a:outerShdw blurRad="38100" dist="38100" dir="2700000" algn="tl">
                    <a:srgbClr val="000000"/>
                  </a:outerShdw>
                </a:effectLst>
                <a:latin typeface="Georgia" pitchFamily="18" charset="0"/>
              </a:rPr>
              <a:t>acid and nitrous acid esters  of </a:t>
            </a:r>
            <a:r>
              <a:rPr lang="en-US" sz="2800" dirty="0" err="1">
                <a:effectLst>
                  <a:outerShdw blurRad="38100" dist="38100" dir="2700000" algn="tl">
                    <a:srgbClr val="000000"/>
                  </a:outerShdw>
                </a:effectLst>
                <a:latin typeface="Georgia" pitchFamily="18" charset="0"/>
              </a:rPr>
              <a:t>polyalcohols</a:t>
            </a:r>
            <a:endParaRPr lang="en-US" sz="2800" dirty="0">
              <a:effectLst>
                <a:outerShdw blurRad="38100" dist="38100" dir="2700000" algn="tl">
                  <a:srgbClr val="000000"/>
                </a:outerShdw>
              </a:effectLst>
              <a:latin typeface="Georgia" pitchFamily="18" charset="0"/>
            </a:endParaRPr>
          </a:p>
          <a:p>
            <a:pPr marL="342900" indent="-342900">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latin typeface="Georgia" pitchFamily="18" charset="0"/>
            </a:endParaRPr>
          </a:p>
          <a:p>
            <a:pPr marL="342900" indent="-342900">
              <a:spcBef>
                <a:spcPct val="20000"/>
              </a:spcBef>
              <a:buClr>
                <a:schemeClr val="hlink"/>
              </a:buClr>
              <a:buSzPct val="70000"/>
              <a:buFont typeface="Wingdings" pitchFamily="2" charset="2"/>
              <a:buChar char="n"/>
              <a:defRPr/>
            </a:pPr>
            <a:r>
              <a:rPr lang="en-US" sz="2800" dirty="0" smtClean="0">
                <a:effectLst>
                  <a:outerShdw blurRad="38100" dist="38100" dir="2700000" algn="tl">
                    <a:srgbClr val="000000"/>
                  </a:outerShdw>
                </a:effectLst>
                <a:latin typeface="Georgia" pitchFamily="18" charset="0"/>
              </a:rPr>
              <a:t>Nitroglycerine considered prototype</a:t>
            </a:r>
            <a:endParaRPr lang="en-US" sz="2800" dirty="0">
              <a:effectLst>
                <a:outerShdw blurRad="38100" dist="38100" dir="2700000" algn="tl">
                  <a:srgbClr val="000000"/>
                </a:outerShdw>
              </a:effectLst>
              <a:latin typeface="Georgia" pitchFamily="18" charset="0"/>
            </a:endParaRPr>
          </a:p>
          <a:p>
            <a:pPr marL="342900" indent="-342900">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latin typeface="Georgia" pitchFamily="18" charset="0"/>
            </a:endParaRPr>
          </a:p>
          <a:p>
            <a:pPr marL="342900" indent="-342900">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Georgia" pitchFamily="18" charset="0"/>
              </a:rPr>
              <a:t>Volatile</a:t>
            </a:r>
          </a:p>
          <a:p>
            <a:pPr marL="342900" indent="-342900">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latin typeface="Georgia" pitchFamily="18" charset="0"/>
            </a:endParaRPr>
          </a:p>
          <a:p>
            <a:pPr marL="342900" indent="-342900">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Georgia" pitchFamily="18" charset="0"/>
              </a:rPr>
              <a:t>Adsorbs to plastic surfaces</a:t>
            </a:r>
          </a:p>
          <a:p>
            <a:pPr marL="342900" indent="-342900">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latin typeface="Georgia" pitchFamily="18" charset="0"/>
            </a:endParaRPr>
          </a:p>
          <a:p>
            <a:pPr marL="342900" indent="-342900">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Georgia" pitchFamily="18" charset="0"/>
              </a:rPr>
              <a:t>Not sensitive to light</a:t>
            </a:r>
          </a:p>
          <a:p>
            <a:pPr marL="342900" indent="-342900">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to="" calcmode="lin" valueType="num">
                                      <p:cBhvr>
                                        <p:cTn id="7" dur="1" fill="hold"/>
                                        <p:tgtEl>
                                          <p:spTgt spid="1146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 to="" calcmode="lin" valueType="num">
                                      <p:cBhvr>
                                        <p:cTn id="12" dur="1" fill="hold"/>
                                        <p:tgtEl>
                                          <p:spTgt spid="11469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4691">
                                            <p:txEl>
                                              <p:pRg st="3" end="3"/>
                                            </p:txEl>
                                          </p:spTgt>
                                        </p:tgtEl>
                                        <p:attrNameLst>
                                          <p:attrName>style.visibility</p:attrName>
                                        </p:attrNameLst>
                                      </p:cBhvr>
                                      <p:to>
                                        <p:strVal val="visible"/>
                                      </p:to>
                                    </p:set>
                                    <p:anim to="" calcmode="lin" valueType="num">
                                      <p:cBhvr>
                                        <p:cTn id="17" dur="1" fill="hold"/>
                                        <p:tgtEl>
                                          <p:spTgt spid="114691">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4691">
                                            <p:txEl>
                                              <p:pRg st="5" end="5"/>
                                            </p:txEl>
                                          </p:spTgt>
                                        </p:tgtEl>
                                        <p:attrNameLst>
                                          <p:attrName>style.visibility</p:attrName>
                                        </p:attrNameLst>
                                      </p:cBhvr>
                                      <p:to>
                                        <p:strVal val="visible"/>
                                      </p:to>
                                    </p:set>
                                    <p:anim to="" calcmode="lin" valueType="num">
                                      <p:cBhvr>
                                        <p:cTn id="22" dur="1" fill="hold"/>
                                        <p:tgtEl>
                                          <p:spTgt spid="114691">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4691">
                                            <p:txEl>
                                              <p:pRg st="7" end="7"/>
                                            </p:txEl>
                                          </p:spTgt>
                                        </p:tgtEl>
                                        <p:attrNameLst>
                                          <p:attrName>style.visibility</p:attrName>
                                        </p:attrNameLst>
                                      </p:cBhvr>
                                      <p:to>
                                        <p:strVal val="visible"/>
                                      </p:to>
                                    </p:set>
                                    <p:anim to="" calcmode="lin" valueType="num">
                                      <p:cBhvr>
                                        <p:cTn id="27" dur="1" fill="hold"/>
                                        <p:tgtEl>
                                          <p:spTgt spid="114691">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4691">
                                            <p:txEl>
                                              <p:pRg st="9" end="9"/>
                                            </p:txEl>
                                          </p:spTgt>
                                        </p:tgtEl>
                                        <p:attrNameLst>
                                          <p:attrName>style.visibility</p:attrName>
                                        </p:attrNameLst>
                                      </p:cBhvr>
                                      <p:to>
                                        <p:strVal val="visible"/>
                                      </p:to>
                                    </p:set>
                                    <p:anim to="" calcmode="lin" valueType="num">
                                      <p:cBhvr>
                                        <p:cTn id="32" dur="1" fill="hold"/>
                                        <p:tgtEl>
                                          <p:spTgt spid="114691">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1"/>
          </p:nvPr>
        </p:nvSpPr>
        <p:spPr>
          <a:noFill/>
          <a:ln>
            <a:miter lim="800000"/>
            <a:headEnd/>
            <a:tailEnd/>
          </a:ln>
        </p:spPr>
        <p:txBody>
          <a:bodyPr/>
          <a:lstStyle/>
          <a:p>
            <a:fld id="{83335A1A-DDC4-47F8-9DA5-6CC0E687C44D}" type="slidenum">
              <a:rPr lang="en-GB" smtClean="0"/>
              <a:pPr/>
              <a:t>31</a:t>
            </a:fld>
            <a:endParaRPr lang="en-GB" smtClean="0"/>
          </a:p>
        </p:txBody>
      </p:sp>
      <p:sp>
        <p:nvSpPr>
          <p:cNvPr id="115714" name="Rectangle 2"/>
          <p:cNvSpPr>
            <a:spLocks noChangeArrowheads="1"/>
          </p:cNvSpPr>
          <p:nvPr/>
        </p:nvSpPr>
        <p:spPr bwMode="auto">
          <a:xfrm>
            <a:off x="0" y="214290"/>
            <a:ext cx="4143372" cy="761984"/>
          </a:xfrm>
          <a:prstGeom prst="rect">
            <a:avLst/>
          </a:prstGeom>
          <a:ln/>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anchor="ctr"/>
          <a:lstStyle/>
          <a:p>
            <a:pPr>
              <a:defRPr/>
            </a:pPr>
            <a:r>
              <a:rPr lang="en-US" sz="3600" b="1" dirty="0" smtClean="0">
                <a:solidFill>
                  <a:schemeClr val="tx2"/>
                </a:solidFill>
                <a:effectLst>
                  <a:outerShdw blurRad="38100" dist="38100" dir="2700000" algn="tl">
                    <a:srgbClr val="000000"/>
                  </a:outerShdw>
                </a:effectLst>
              </a:rPr>
              <a:t>Pharmacokinetics</a:t>
            </a:r>
            <a:endParaRPr lang="en-US" sz="3600" b="1" dirty="0">
              <a:solidFill>
                <a:schemeClr val="tx2"/>
              </a:solidFill>
              <a:effectLst>
                <a:outerShdw blurRad="38100" dist="38100" dir="2700000" algn="tl">
                  <a:srgbClr val="000000"/>
                </a:outerShdw>
              </a:effectLst>
            </a:endParaRPr>
          </a:p>
        </p:txBody>
      </p:sp>
      <p:sp>
        <p:nvSpPr>
          <p:cNvPr id="115715" name="Rectangle 3"/>
          <p:cNvSpPr>
            <a:spLocks noChangeArrowheads="1"/>
          </p:cNvSpPr>
          <p:nvPr/>
        </p:nvSpPr>
        <p:spPr bwMode="auto">
          <a:xfrm>
            <a:off x="457200" y="1000108"/>
            <a:ext cx="8229600" cy="5857892"/>
          </a:xfrm>
          <a:prstGeom prst="rect">
            <a:avLst/>
          </a:prstGeom>
          <a:noFill/>
          <a:ln>
            <a:noFill/>
          </a:ln>
          <a:extLst>
            <a:ext uri="{909E8E84-426E-40DD-AFC4-6F175D3DCCD1}"/>
            <a:ext uri="{91240B29-F687-4F45-9708-019B960494DF}"/>
          </a:extLst>
        </p:spPr>
        <p:txBody>
          <a:bodyPr/>
          <a:lstStyle/>
          <a:p>
            <a:pPr marL="342900" indent="-342900">
              <a:lnSpc>
                <a:spcPct val="150000"/>
              </a:lnSpc>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High first pass metabolism in liver due to </a:t>
            </a:r>
            <a:r>
              <a:rPr lang="en-US" sz="3200" dirty="0">
                <a:solidFill>
                  <a:srgbClr val="FFFF00"/>
                </a:solidFill>
                <a:effectLst>
                  <a:outerShdw blurRad="38100" dist="38100" dir="2700000" algn="tl">
                    <a:srgbClr val="000000"/>
                  </a:outerShdw>
                </a:effectLst>
              </a:rPr>
              <a:t>“nitrate </a:t>
            </a:r>
            <a:r>
              <a:rPr lang="en-US" sz="3200" dirty="0" err="1">
                <a:solidFill>
                  <a:srgbClr val="FFFF00"/>
                </a:solidFill>
                <a:effectLst>
                  <a:outerShdw blurRad="38100" dist="38100" dir="2700000" algn="tl">
                    <a:srgbClr val="000000"/>
                  </a:outerShdw>
                </a:effectLst>
              </a:rPr>
              <a:t>reductase</a:t>
            </a:r>
            <a:r>
              <a:rPr lang="en-US" sz="3200" dirty="0">
                <a:solidFill>
                  <a:srgbClr val="FFFF00"/>
                </a:solidFill>
                <a:effectLst>
                  <a:outerShdw blurRad="38100" dist="38100" dir="2700000" algn="tl">
                    <a:srgbClr val="000000"/>
                  </a:outerShdw>
                </a:effectLst>
              </a:rPr>
              <a:t>”</a:t>
            </a:r>
          </a:p>
          <a:p>
            <a:pPr marL="342900" indent="-342900">
              <a:lnSpc>
                <a:spcPct val="150000"/>
              </a:lnSpc>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Oral bioavailability &lt;10-20%</a:t>
            </a:r>
          </a:p>
          <a:p>
            <a:pPr marL="342900" indent="-342900">
              <a:lnSpc>
                <a:spcPct val="150000"/>
              </a:lnSpc>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Sublingual route</a:t>
            </a:r>
          </a:p>
          <a:p>
            <a:pPr marL="342900" indent="-342900">
              <a:lnSpc>
                <a:spcPct val="150000"/>
              </a:lnSpc>
              <a:spcBef>
                <a:spcPct val="20000"/>
              </a:spcBef>
              <a:buClr>
                <a:schemeClr val="hlink"/>
              </a:buClr>
              <a:buSzPct val="70000"/>
              <a:buFont typeface="Wingdings" pitchFamily="2" charset="2"/>
              <a:buChar char="n"/>
              <a:defRPr/>
            </a:pPr>
            <a:r>
              <a:rPr lang="en-US" sz="3200" dirty="0" smtClean="0">
                <a:effectLst>
                  <a:outerShdw blurRad="38100" dist="38100" dir="2700000" algn="tl">
                    <a:srgbClr val="000000"/>
                  </a:outerShdw>
                </a:effectLst>
              </a:rPr>
              <a:t>Isosorbide-5-mononitrate is exception</a:t>
            </a:r>
            <a:endParaRPr lang="en-US" sz="3200" dirty="0">
              <a:effectLst>
                <a:outerShdw blurRad="38100" dist="38100" dir="2700000" algn="tl">
                  <a:srgbClr val="000000"/>
                </a:outerShdw>
              </a:effectLst>
            </a:endParaRPr>
          </a:p>
          <a:p>
            <a:pPr marL="342900" indent="-342900">
              <a:lnSpc>
                <a:spcPct val="150000"/>
              </a:lnSpc>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Duration of action 15-30 </a:t>
            </a:r>
            <a:r>
              <a:rPr lang="en-US" sz="3200" dirty="0" err="1">
                <a:effectLst>
                  <a:outerShdw blurRad="38100" dist="38100" dir="2700000" algn="tl">
                    <a:srgbClr val="000000"/>
                  </a:outerShdw>
                </a:effectLst>
              </a:rPr>
              <a:t>mins</a:t>
            </a:r>
            <a:endParaRPr lang="en-US" sz="3200" dirty="0">
              <a:effectLst>
                <a:outerShdw blurRad="38100" dist="38100" dir="2700000" algn="tl">
                  <a:srgbClr val="000000"/>
                </a:outerShdw>
              </a:effectLst>
            </a:endParaRPr>
          </a:p>
          <a:p>
            <a:pPr marL="342900" indent="-342900">
              <a:lnSpc>
                <a:spcPct val="150000"/>
              </a:lnSpc>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Kidney excretion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to="" calcmode="lin" valueType="num">
                                      <p:cBhvr>
                                        <p:cTn id="7" dur="1" fill="hold"/>
                                        <p:tgtEl>
                                          <p:spTgt spid="1157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 to="" calcmode="lin" valueType="num">
                                      <p:cBhvr>
                                        <p:cTn id="12" dur="1" fill="hold"/>
                                        <p:tgtEl>
                                          <p:spTgt spid="11571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5715">
                                            <p:txEl>
                                              <p:pRg st="1" end="1"/>
                                            </p:txEl>
                                          </p:spTgt>
                                        </p:tgtEl>
                                        <p:attrNameLst>
                                          <p:attrName>style.visibility</p:attrName>
                                        </p:attrNameLst>
                                      </p:cBhvr>
                                      <p:to>
                                        <p:strVal val="visible"/>
                                      </p:to>
                                    </p:set>
                                    <p:anim to="" calcmode="lin" valueType="num">
                                      <p:cBhvr>
                                        <p:cTn id="17" dur="1" fill="hold"/>
                                        <p:tgtEl>
                                          <p:spTgt spid="11571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5715">
                                            <p:txEl>
                                              <p:pRg st="2" end="2"/>
                                            </p:txEl>
                                          </p:spTgt>
                                        </p:tgtEl>
                                        <p:attrNameLst>
                                          <p:attrName>style.visibility</p:attrName>
                                        </p:attrNameLst>
                                      </p:cBhvr>
                                      <p:to>
                                        <p:strVal val="visible"/>
                                      </p:to>
                                    </p:set>
                                    <p:anim to="" calcmode="lin" valueType="num">
                                      <p:cBhvr>
                                        <p:cTn id="22" dur="1" fill="hold"/>
                                        <p:tgtEl>
                                          <p:spTgt spid="115715">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5715">
                                            <p:txEl>
                                              <p:pRg st="3" end="3"/>
                                            </p:txEl>
                                          </p:spTgt>
                                        </p:tgtEl>
                                        <p:attrNameLst>
                                          <p:attrName>style.visibility</p:attrName>
                                        </p:attrNameLst>
                                      </p:cBhvr>
                                      <p:to>
                                        <p:strVal val="visible"/>
                                      </p:to>
                                    </p:set>
                                    <p:anim to="" calcmode="lin" valueType="num">
                                      <p:cBhvr>
                                        <p:cTn id="27" dur="1" fill="hold"/>
                                        <p:tgtEl>
                                          <p:spTgt spid="115715">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5715">
                                            <p:txEl>
                                              <p:pRg st="4" end="4"/>
                                            </p:txEl>
                                          </p:spTgt>
                                        </p:tgtEl>
                                        <p:attrNameLst>
                                          <p:attrName>style.visibility</p:attrName>
                                        </p:attrNameLst>
                                      </p:cBhvr>
                                      <p:to>
                                        <p:strVal val="visible"/>
                                      </p:to>
                                    </p:set>
                                    <p:anim to="" calcmode="lin" valueType="num">
                                      <p:cBhvr>
                                        <p:cTn id="32" dur="1" fill="hold"/>
                                        <p:tgtEl>
                                          <p:spTgt spid="115715">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5715">
                                            <p:txEl>
                                              <p:pRg st="5" end="5"/>
                                            </p:txEl>
                                          </p:spTgt>
                                        </p:tgtEl>
                                        <p:attrNameLst>
                                          <p:attrName>style.visibility</p:attrName>
                                        </p:attrNameLst>
                                      </p:cBhvr>
                                      <p:to>
                                        <p:strVal val="visible"/>
                                      </p:to>
                                    </p:set>
                                    <p:anim to="" calcmode="lin" valueType="num">
                                      <p:cBhvr>
                                        <p:cTn id="37" dur="1" fill="hold"/>
                                        <p:tgtEl>
                                          <p:spTgt spid="11571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a:ln>
            <a:miter lim="800000"/>
            <a:headEnd/>
            <a:tailEnd/>
          </a:ln>
        </p:spPr>
        <p:txBody>
          <a:bodyPr/>
          <a:lstStyle/>
          <a:p>
            <a:fld id="{9A6B0243-39FD-43E0-962C-328F55B8C7E8}" type="slidenum">
              <a:rPr lang="en-GB" smtClean="0"/>
              <a:pPr/>
              <a:t>32</a:t>
            </a:fld>
            <a:endParaRPr lang="en-GB" smtClean="0"/>
          </a:p>
        </p:txBody>
      </p:sp>
      <p:sp>
        <p:nvSpPr>
          <p:cNvPr id="116738" name="Rectangle 2"/>
          <p:cNvSpPr>
            <a:spLocks noChangeArrowheads="1"/>
          </p:cNvSpPr>
          <p:nvPr/>
        </p:nvSpPr>
        <p:spPr bwMode="auto">
          <a:xfrm>
            <a:off x="457200" y="214290"/>
            <a:ext cx="8229600" cy="1000132"/>
          </a:xfrm>
          <a:prstGeom prst="rect">
            <a:avLst/>
          </a:prstGeom>
          <a:ln/>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dirty="0" smtClean="0">
                <a:solidFill>
                  <a:schemeClr val="hlink"/>
                </a:solidFill>
                <a:effectLst>
                  <a:outerShdw blurRad="38100" dist="38100" dir="2700000" algn="tl">
                    <a:srgbClr val="000000"/>
                  </a:outerShdw>
                </a:effectLst>
                <a:latin typeface="Times New Roman" pitchFamily="18" charset="0"/>
                <a:cs typeface="Times New Roman" pitchFamily="18" charset="0"/>
              </a:rPr>
              <a:t>Various Routes Of Administration Of </a:t>
            </a:r>
          </a:p>
          <a:p>
            <a:pPr algn="ctr">
              <a:defRPr/>
            </a:pPr>
            <a:r>
              <a:rPr lang="en-US" sz="2800" b="1" dirty="0" err="1" smtClean="0">
                <a:solidFill>
                  <a:srgbClr val="00FF00"/>
                </a:solidFill>
                <a:effectLst>
                  <a:outerShdw blurRad="38100" dist="38100" dir="2700000" algn="tl">
                    <a:srgbClr val="000000"/>
                  </a:outerShdw>
                </a:effectLst>
                <a:latin typeface="Times New Roman" pitchFamily="18" charset="0"/>
                <a:cs typeface="Times New Roman" pitchFamily="18" charset="0"/>
              </a:rPr>
              <a:t>Glyceryl</a:t>
            </a:r>
            <a:r>
              <a:rPr lang="en-US" sz="2800" b="1" dirty="0" smtClean="0">
                <a:solidFill>
                  <a:srgbClr val="00FF00"/>
                </a:solidFill>
                <a:effectLst>
                  <a:outerShdw blurRad="38100" dist="38100" dir="2700000" algn="tl">
                    <a:srgbClr val="000000"/>
                  </a:outerShdw>
                </a:effectLst>
                <a:latin typeface="Times New Roman" pitchFamily="18" charset="0"/>
                <a:cs typeface="Times New Roman" pitchFamily="18" charset="0"/>
              </a:rPr>
              <a:t> </a:t>
            </a:r>
            <a:r>
              <a:rPr lang="en-US" sz="2800" b="1" dirty="0" err="1" smtClean="0">
                <a:solidFill>
                  <a:srgbClr val="00FF00"/>
                </a:solidFill>
                <a:effectLst>
                  <a:outerShdw blurRad="38100" dist="38100" dir="2700000" algn="tl">
                    <a:srgbClr val="000000"/>
                  </a:outerShdw>
                </a:effectLst>
                <a:latin typeface="Times New Roman" pitchFamily="18" charset="0"/>
                <a:cs typeface="Times New Roman" pitchFamily="18" charset="0"/>
              </a:rPr>
              <a:t>Trinitrate</a:t>
            </a:r>
            <a:endParaRPr lang="en-US" sz="2800" b="1" dirty="0">
              <a:solidFill>
                <a:srgbClr val="00FF00"/>
              </a:solidFill>
              <a:effectLst>
                <a:outerShdw blurRad="38100" dist="38100" dir="2700000" algn="tl">
                  <a:srgbClr val="000000"/>
                </a:outerShdw>
              </a:effectLst>
              <a:latin typeface="Times New Roman" pitchFamily="18" charset="0"/>
              <a:cs typeface="Times New Roman" pitchFamily="18" charset="0"/>
            </a:endParaRPr>
          </a:p>
        </p:txBody>
      </p:sp>
      <p:sp>
        <p:nvSpPr>
          <p:cNvPr id="116739" name="Rectangle 3"/>
          <p:cNvSpPr>
            <a:spLocks noChangeArrowheads="1"/>
          </p:cNvSpPr>
          <p:nvPr/>
        </p:nvSpPr>
        <p:spPr bwMode="auto">
          <a:xfrm>
            <a:off x="214282" y="1428736"/>
            <a:ext cx="8715436" cy="5214974"/>
          </a:xfrm>
          <a:prstGeom prst="rect">
            <a:avLst/>
          </a:prstGeom>
          <a:ln/>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a:lstStyle/>
          <a:p>
            <a:pPr marL="342900" indent="-342900">
              <a:lnSpc>
                <a:spcPct val="80000"/>
              </a:lnSpc>
              <a:spcBef>
                <a:spcPct val="20000"/>
              </a:spcBef>
              <a:buClr>
                <a:schemeClr val="hlink"/>
              </a:buClr>
              <a:buSzPct val="70000"/>
              <a:buFont typeface="Wingdings" pitchFamily="2" charset="2"/>
              <a:buChar char="n"/>
              <a:defRPr/>
            </a:pPr>
            <a:endParaRPr lang="en-US" sz="2800" i="1" dirty="0" smtClean="0">
              <a:solidFill>
                <a:srgbClr val="00FF00"/>
              </a:solidFill>
              <a:effectLst>
                <a:outerShdw blurRad="38100" dist="38100" dir="2700000" algn="tl">
                  <a:srgbClr val="000000"/>
                </a:outerShdw>
              </a:effectLst>
              <a:latin typeface="Georgia" pitchFamily="18" charset="0"/>
            </a:endParaRPr>
          </a:p>
          <a:p>
            <a:pPr marL="342900" indent="-342900">
              <a:lnSpc>
                <a:spcPct val="80000"/>
              </a:lnSpc>
              <a:spcBef>
                <a:spcPct val="20000"/>
              </a:spcBef>
              <a:buClr>
                <a:schemeClr val="hlink"/>
              </a:buClr>
              <a:buSzPct val="70000"/>
              <a:buFont typeface="Wingdings" pitchFamily="2" charset="2"/>
              <a:buChar char="n"/>
              <a:defRPr/>
            </a:pPr>
            <a:r>
              <a:rPr lang="en-US" sz="2800" i="1" dirty="0" smtClean="0">
                <a:solidFill>
                  <a:srgbClr val="00FF00"/>
                </a:solidFill>
                <a:effectLst>
                  <a:outerShdw blurRad="38100" dist="38100" dir="2700000" algn="tl">
                    <a:srgbClr val="000000"/>
                  </a:outerShdw>
                </a:effectLst>
                <a:latin typeface="Georgia" pitchFamily="18" charset="0"/>
              </a:rPr>
              <a:t>SUBLINGUAL</a:t>
            </a:r>
            <a:endParaRPr lang="en-US" sz="2800" i="1" dirty="0">
              <a:solidFill>
                <a:srgbClr val="00FF00"/>
              </a:solidFill>
              <a:effectLst>
                <a:outerShdw blurRad="38100" dist="38100" dir="2700000" algn="tl">
                  <a:srgbClr val="000000"/>
                </a:outerShdw>
              </a:effectLst>
              <a:latin typeface="Georgia" pitchFamily="18" charset="0"/>
            </a:endParaRPr>
          </a:p>
          <a:p>
            <a:pPr marL="342900" indent="-342900">
              <a:lnSpc>
                <a:spcPct val="80000"/>
              </a:lnSpc>
              <a:spcBef>
                <a:spcPct val="20000"/>
              </a:spcBef>
              <a:buClr>
                <a:schemeClr val="hlink"/>
              </a:buClr>
              <a:buSzPct val="70000"/>
              <a:buFont typeface="Wingdings" pitchFamily="2" charset="2"/>
              <a:buNone/>
              <a:defRPr/>
            </a:pP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Peak </a:t>
            </a:r>
            <a:r>
              <a:rPr lang="en-US" sz="2800" dirty="0">
                <a:effectLst>
                  <a:outerShdw blurRad="38100" dist="38100" dir="2700000" algn="tl">
                    <a:srgbClr val="000000"/>
                  </a:outerShdw>
                </a:effectLst>
              </a:rPr>
              <a:t>Action        		</a:t>
            </a:r>
            <a:r>
              <a:rPr lang="en-US" sz="2800" dirty="0" smtClean="0">
                <a:effectLst>
                  <a:outerShdw blurRad="38100" dist="38100" dir="2700000" algn="tl">
                    <a:srgbClr val="000000"/>
                  </a:outerShdw>
                </a:effectLst>
              </a:rPr>
              <a:t>	4-8 </a:t>
            </a:r>
            <a:r>
              <a:rPr lang="en-US" sz="2800" dirty="0" err="1" smtClean="0">
                <a:effectLst>
                  <a:outerShdw blurRad="38100" dist="38100" dir="2700000" algn="tl">
                    <a:srgbClr val="000000"/>
                  </a:outerShdw>
                </a:effectLst>
              </a:rPr>
              <a:t>Mins</a:t>
            </a: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None/>
              <a:defRPr/>
            </a:pPr>
            <a:r>
              <a:rPr lang="en-US" sz="2800" dirty="0" smtClean="0">
                <a:effectLst>
                  <a:outerShdw blurRad="38100" dist="38100" dir="2700000" algn="tl">
                    <a:srgbClr val="000000"/>
                  </a:outerShdw>
                </a:effectLst>
              </a:rPr>
              <a:t>		 </a:t>
            </a:r>
            <a:r>
              <a:rPr lang="en-US" sz="2800" dirty="0">
                <a:effectLst>
                  <a:outerShdw blurRad="38100" dist="38100" dir="2700000" algn="tl">
                    <a:srgbClr val="000000"/>
                  </a:outerShdw>
                </a:effectLst>
              </a:rPr>
              <a:t>Duration Of Action   	</a:t>
            </a:r>
            <a:r>
              <a:rPr lang="en-US" sz="2800" dirty="0" smtClean="0">
                <a:effectLst>
                  <a:outerShdw blurRad="38100" dist="38100" dir="2700000" algn="tl">
                    <a:srgbClr val="000000"/>
                  </a:outerShdw>
                </a:effectLst>
              </a:rPr>
              <a:t>	10-30 </a:t>
            </a:r>
            <a:r>
              <a:rPr lang="en-US" sz="2800" dirty="0" err="1">
                <a:effectLst>
                  <a:outerShdw blurRad="38100" dist="38100" dir="2700000" algn="tl">
                    <a:srgbClr val="000000"/>
                  </a:outerShdw>
                </a:effectLst>
              </a:rPr>
              <a:t>Mins</a:t>
            </a: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n"/>
              <a:defRPr/>
            </a:pPr>
            <a:endParaRPr lang="en-US" sz="2800" i="1" dirty="0" smtClean="0">
              <a:solidFill>
                <a:srgbClr val="00FF00"/>
              </a:solidFill>
              <a:effectLst>
                <a:outerShdw blurRad="38100" dist="38100" dir="2700000" algn="tl">
                  <a:srgbClr val="000000"/>
                </a:outerShdw>
              </a:effectLst>
              <a:latin typeface="Georgia" pitchFamily="18" charset="0"/>
            </a:endParaRPr>
          </a:p>
          <a:p>
            <a:pPr marL="342900" indent="-342900">
              <a:lnSpc>
                <a:spcPct val="80000"/>
              </a:lnSpc>
              <a:spcBef>
                <a:spcPct val="20000"/>
              </a:spcBef>
              <a:buClr>
                <a:schemeClr val="hlink"/>
              </a:buClr>
              <a:buSzPct val="70000"/>
              <a:buFont typeface="Wingdings" pitchFamily="2" charset="2"/>
              <a:buChar char="n"/>
              <a:defRPr/>
            </a:pPr>
            <a:r>
              <a:rPr lang="en-US" sz="2800" i="1" dirty="0" smtClean="0">
                <a:solidFill>
                  <a:srgbClr val="00FF00"/>
                </a:solidFill>
                <a:effectLst>
                  <a:outerShdw blurRad="38100" dist="38100" dir="2700000" algn="tl">
                    <a:srgbClr val="000000"/>
                  </a:outerShdw>
                </a:effectLst>
                <a:latin typeface="Georgia" pitchFamily="18" charset="0"/>
              </a:rPr>
              <a:t>BUCCAL </a:t>
            </a:r>
            <a:endParaRPr lang="en-US" sz="2800" i="1" dirty="0">
              <a:solidFill>
                <a:srgbClr val="00FF00"/>
              </a:solidFill>
              <a:effectLst>
                <a:outerShdw blurRad="38100" dist="38100" dir="2700000" algn="tl">
                  <a:srgbClr val="000000"/>
                </a:outerShdw>
              </a:effectLst>
              <a:latin typeface="Georgia" pitchFamily="18" charset="0"/>
            </a:endParaRPr>
          </a:p>
          <a:p>
            <a:pPr marL="342900" indent="-342900">
              <a:lnSpc>
                <a:spcPct val="80000"/>
              </a:lnSpc>
              <a:spcBef>
                <a:spcPct val="20000"/>
              </a:spcBef>
              <a:buClr>
                <a:schemeClr val="hlink"/>
              </a:buClr>
              <a:buSzPct val="70000"/>
              <a:buFont typeface="Wingdings" pitchFamily="2" charset="2"/>
              <a:buNone/>
              <a:defRPr/>
            </a:pPr>
            <a:r>
              <a:rPr lang="en-US" sz="2800" dirty="0">
                <a:effectLst>
                  <a:outerShdw blurRad="38100" dist="38100" dir="2700000" algn="tl">
                    <a:srgbClr val="000000"/>
                  </a:outerShdw>
                </a:effectLst>
              </a:rPr>
              <a:t>         Peak Action         			4-10 </a:t>
            </a:r>
            <a:r>
              <a:rPr lang="en-US" sz="2800" dirty="0" err="1">
                <a:effectLst>
                  <a:outerShdw blurRad="38100" dist="38100" dir="2700000" algn="tl">
                    <a:srgbClr val="000000"/>
                  </a:outerShdw>
                </a:effectLst>
              </a:rPr>
              <a:t>Mins</a:t>
            </a: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None/>
              <a:defRPr/>
            </a:pPr>
            <a:r>
              <a:rPr lang="en-US" sz="2800" dirty="0">
                <a:effectLst>
                  <a:outerShdw blurRad="38100" dist="38100" dir="2700000" algn="tl">
                    <a:srgbClr val="000000"/>
                  </a:outerShdw>
                </a:effectLst>
              </a:rPr>
              <a:t>         D.O.A.                    			3-30 </a:t>
            </a:r>
            <a:r>
              <a:rPr lang="en-US" sz="2800" dirty="0" err="1">
                <a:effectLst>
                  <a:outerShdw blurRad="38100" dist="38100" dir="2700000" algn="tl">
                    <a:srgbClr val="000000"/>
                  </a:outerShdw>
                </a:effectLst>
              </a:rPr>
              <a:t>Mins</a:t>
            </a: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n"/>
              <a:defRPr/>
            </a:pPr>
            <a:endParaRPr lang="en-US" sz="2800" i="1" dirty="0" smtClean="0">
              <a:solidFill>
                <a:srgbClr val="00FF00"/>
              </a:solidFill>
              <a:effectLst>
                <a:outerShdw blurRad="38100" dist="38100" dir="2700000" algn="tl">
                  <a:srgbClr val="000000"/>
                </a:outerShdw>
              </a:effectLst>
              <a:latin typeface="Georgia" pitchFamily="18" charset="0"/>
            </a:endParaRPr>
          </a:p>
          <a:p>
            <a:pPr marL="342900" indent="-342900">
              <a:lnSpc>
                <a:spcPct val="80000"/>
              </a:lnSpc>
              <a:spcBef>
                <a:spcPct val="20000"/>
              </a:spcBef>
              <a:buClr>
                <a:schemeClr val="hlink"/>
              </a:buClr>
              <a:buSzPct val="70000"/>
              <a:buFont typeface="Wingdings" pitchFamily="2" charset="2"/>
              <a:buChar char="n"/>
              <a:defRPr/>
            </a:pPr>
            <a:r>
              <a:rPr lang="en-US" sz="2800" i="1" dirty="0" smtClean="0">
                <a:solidFill>
                  <a:srgbClr val="00FF00"/>
                </a:solidFill>
                <a:effectLst>
                  <a:outerShdw blurRad="38100" dist="38100" dir="2700000" algn="tl">
                    <a:srgbClr val="000000"/>
                  </a:outerShdw>
                </a:effectLst>
                <a:latin typeface="Georgia" pitchFamily="18" charset="0"/>
              </a:rPr>
              <a:t>TRANSDERMAL</a:t>
            </a:r>
            <a:endParaRPr lang="en-US" sz="2800" i="1" dirty="0">
              <a:solidFill>
                <a:srgbClr val="00FF00"/>
              </a:solidFill>
              <a:effectLst>
                <a:outerShdw blurRad="38100" dist="38100" dir="2700000" algn="tl">
                  <a:srgbClr val="000000"/>
                </a:outerShdw>
              </a:effectLst>
              <a:latin typeface="Georgia" pitchFamily="18" charset="0"/>
            </a:endParaRPr>
          </a:p>
          <a:p>
            <a:pPr marL="342900" indent="-342900">
              <a:lnSpc>
                <a:spcPct val="80000"/>
              </a:lnSpc>
              <a:spcBef>
                <a:spcPct val="20000"/>
              </a:spcBef>
              <a:buClr>
                <a:schemeClr val="hlink"/>
              </a:buClr>
              <a:buSzPct val="70000"/>
              <a:buFont typeface="Wingdings" pitchFamily="2" charset="2"/>
              <a:buNone/>
              <a:defRPr/>
            </a:pPr>
            <a:r>
              <a:rPr lang="en-US" sz="2800" dirty="0">
                <a:effectLst>
                  <a:outerShdw blurRad="38100" dist="38100" dir="2700000" algn="tl">
                    <a:srgbClr val="000000"/>
                  </a:outerShdw>
                </a:effectLst>
              </a:rPr>
              <a:t>        Peak Action           			1-3 </a:t>
            </a:r>
            <a:r>
              <a:rPr lang="en-US" sz="2800" dirty="0" err="1">
                <a:effectLst>
                  <a:outerShdw blurRad="38100" dist="38100" dir="2700000" algn="tl">
                    <a:srgbClr val="000000"/>
                  </a:outerShdw>
                </a:effectLst>
              </a:rPr>
              <a:t>Mins</a:t>
            </a: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None/>
              <a:defRPr/>
            </a:pPr>
            <a:r>
              <a:rPr lang="en-US" sz="2800" dirty="0">
                <a:effectLst>
                  <a:outerShdw blurRad="38100" dist="38100" dir="2700000" algn="tl">
                    <a:srgbClr val="000000"/>
                  </a:outerShdw>
                </a:effectLst>
              </a:rPr>
              <a:t>        D.O.A.                    			 </a:t>
            </a:r>
            <a:r>
              <a:rPr lang="en-US" sz="2800" dirty="0" err="1">
                <a:effectLst>
                  <a:outerShdw blurRad="38100" dist="38100" dir="2700000" algn="tl">
                    <a:srgbClr val="000000"/>
                  </a:outerShdw>
                </a:effectLst>
              </a:rPr>
              <a:t>Upto</a:t>
            </a:r>
            <a:r>
              <a:rPr lang="en-US" sz="2800" dirty="0">
                <a:effectLst>
                  <a:outerShdw blurRad="38100" dist="38100" dir="2700000" algn="tl">
                    <a:srgbClr val="000000"/>
                  </a:outerShdw>
                </a:effectLst>
              </a:rPr>
              <a:t> 24 Hours</a:t>
            </a:r>
          </a:p>
          <a:p>
            <a:pPr marL="342900" indent="-342900">
              <a:lnSpc>
                <a:spcPct val="80000"/>
              </a:lnSpc>
              <a:spcBef>
                <a:spcPct val="20000"/>
              </a:spcBef>
              <a:buClr>
                <a:schemeClr val="hlink"/>
              </a:buClr>
              <a:buSzPct val="70000"/>
              <a:buFont typeface="Wingdings" pitchFamily="2" charset="2"/>
              <a:buNone/>
              <a:defRPr/>
            </a:pPr>
            <a:endParaRPr lang="en-US" sz="280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to="" calcmode="lin" valueType="num">
                                      <p:cBhvr>
                                        <p:cTn id="7" dur="1" fill="hold"/>
                                        <p:tgtEl>
                                          <p:spTgt spid="1167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 to="" calcmode="lin" valueType="num">
                                      <p:cBhvr>
                                        <p:cTn id="12" dur="1" fill="hold"/>
                                        <p:tgtEl>
                                          <p:spTgt spid="11673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 to="" calcmode="lin" valueType="num">
                                      <p:cBhvr>
                                        <p:cTn id="17" dur="1" fill="hold"/>
                                        <p:tgtEl>
                                          <p:spTgt spid="11673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 to="" calcmode="lin" valueType="num">
                                      <p:cBhvr>
                                        <p:cTn id="22" dur="1" fill="hold"/>
                                        <p:tgtEl>
                                          <p:spTgt spid="11673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6739">
                                            <p:txEl>
                                              <p:pRg st="5" end="5"/>
                                            </p:txEl>
                                          </p:spTgt>
                                        </p:tgtEl>
                                        <p:attrNameLst>
                                          <p:attrName>style.visibility</p:attrName>
                                        </p:attrNameLst>
                                      </p:cBhvr>
                                      <p:to>
                                        <p:strVal val="visible"/>
                                      </p:to>
                                    </p:set>
                                    <p:anim to="" calcmode="lin" valueType="num">
                                      <p:cBhvr>
                                        <p:cTn id="27" dur="1" fill="hold"/>
                                        <p:tgtEl>
                                          <p:spTgt spid="116739">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6739">
                                            <p:txEl>
                                              <p:pRg st="6" end="6"/>
                                            </p:txEl>
                                          </p:spTgt>
                                        </p:tgtEl>
                                        <p:attrNameLst>
                                          <p:attrName>style.visibility</p:attrName>
                                        </p:attrNameLst>
                                      </p:cBhvr>
                                      <p:to>
                                        <p:strVal val="visible"/>
                                      </p:to>
                                    </p:set>
                                    <p:anim to="" calcmode="lin" valueType="num">
                                      <p:cBhvr>
                                        <p:cTn id="32" dur="1" fill="hold"/>
                                        <p:tgtEl>
                                          <p:spTgt spid="116739">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6739">
                                            <p:txEl>
                                              <p:pRg st="7" end="7"/>
                                            </p:txEl>
                                          </p:spTgt>
                                        </p:tgtEl>
                                        <p:attrNameLst>
                                          <p:attrName>style.visibility</p:attrName>
                                        </p:attrNameLst>
                                      </p:cBhvr>
                                      <p:to>
                                        <p:strVal val="visible"/>
                                      </p:to>
                                    </p:set>
                                    <p:anim to="" calcmode="lin" valueType="num">
                                      <p:cBhvr>
                                        <p:cTn id="37" dur="1" fill="hold"/>
                                        <p:tgtEl>
                                          <p:spTgt spid="116739">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16739">
                                            <p:txEl>
                                              <p:pRg st="9" end="9"/>
                                            </p:txEl>
                                          </p:spTgt>
                                        </p:tgtEl>
                                        <p:attrNameLst>
                                          <p:attrName>style.visibility</p:attrName>
                                        </p:attrNameLst>
                                      </p:cBhvr>
                                      <p:to>
                                        <p:strVal val="visible"/>
                                      </p:to>
                                    </p:set>
                                    <p:anim to="" calcmode="lin" valueType="num">
                                      <p:cBhvr>
                                        <p:cTn id="42" dur="1" fill="hold"/>
                                        <p:tgtEl>
                                          <p:spTgt spid="116739">
                                            <p:txEl>
                                              <p:pRg st="9" end="9"/>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16739">
                                            <p:txEl>
                                              <p:pRg st="10" end="10"/>
                                            </p:txEl>
                                          </p:spTgt>
                                        </p:tgtEl>
                                        <p:attrNameLst>
                                          <p:attrName>style.visibility</p:attrName>
                                        </p:attrNameLst>
                                      </p:cBhvr>
                                      <p:to>
                                        <p:strVal val="visible"/>
                                      </p:to>
                                    </p:set>
                                    <p:anim to="" calcmode="lin" valueType="num">
                                      <p:cBhvr>
                                        <p:cTn id="47" dur="1" fill="hold"/>
                                        <p:tgtEl>
                                          <p:spTgt spid="116739">
                                            <p:txEl>
                                              <p:pRg st="10" end="1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16739">
                                            <p:txEl>
                                              <p:pRg st="11" end="11"/>
                                            </p:txEl>
                                          </p:spTgt>
                                        </p:tgtEl>
                                        <p:attrNameLst>
                                          <p:attrName>style.visibility</p:attrName>
                                        </p:attrNameLst>
                                      </p:cBhvr>
                                      <p:to>
                                        <p:strVal val="visible"/>
                                      </p:to>
                                    </p:set>
                                    <p:anim to="" calcmode="lin" valueType="num">
                                      <p:cBhvr>
                                        <p:cTn id="52" dur="1" fill="hold"/>
                                        <p:tgtEl>
                                          <p:spTgt spid="116739">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1"/>
          </p:nvPr>
        </p:nvSpPr>
        <p:spPr>
          <a:noFill/>
          <a:ln>
            <a:miter lim="800000"/>
            <a:headEnd/>
            <a:tailEnd/>
          </a:ln>
        </p:spPr>
        <p:txBody>
          <a:bodyPr/>
          <a:lstStyle/>
          <a:p>
            <a:fld id="{D39E8580-7D4C-443D-88BD-26F05E5DE2E7}" type="slidenum">
              <a:rPr lang="en-GB" smtClean="0"/>
              <a:pPr/>
              <a:t>33</a:t>
            </a:fld>
            <a:endParaRPr lang="en-GB" smtClean="0"/>
          </a:p>
        </p:txBody>
      </p:sp>
      <p:sp>
        <p:nvSpPr>
          <p:cNvPr id="26627" name="Text Box 27"/>
          <p:cNvSpPr txBox="1">
            <a:spLocks noChangeArrowheads="1"/>
          </p:cNvSpPr>
          <p:nvPr/>
        </p:nvSpPr>
        <p:spPr bwMode="auto">
          <a:xfrm>
            <a:off x="304800" y="228600"/>
            <a:ext cx="8736687"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pPr eaLnBrk="0" hangingPunct="0"/>
            <a:r>
              <a:rPr lang="en-US" sz="3600" u="sng" dirty="0" smtClean="0">
                <a:solidFill>
                  <a:srgbClr val="FFFF00"/>
                </a:solidFill>
                <a:effectLst>
                  <a:outerShdw blurRad="38100" dist="38100" dir="2700000" algn="tl">
                    <a:srgbClr val="000000">
                      <a:alpha val="43137"/>
                    </a:srgbClr>
                  </a:outerShdw>
                </a:effectLst>
                <a:latin typeface="Georgia" pitchFamily="18" charset="0"/>
              </a:rPr>
              <a:t>Mechanism Of Action Anti-</a:t>
            </a:r>
            <a:r>
              <a:rPr lang="en-US" sz="3600" u="sng" dirty="0" err="1" smtClean="0">
                <a:solidFill>
                  <a:srgbClr val="FFFF00"/>
                </a:solidFill>
                <a:effectLst>
                  <a:outerShdw blurRad="38100" dist="38100" dir="2700000" algn="tl">
                    <a:srgbClr val="000000">
                      <a:alpha val="43137"/>
                    </a:srgbClr>
                  </a:outerShdw>
                </a:effectLst>
                <a:latin typeface="Georgia" pitchFamily="18" charset="0"/>
              </a:rPr>
              <a:t>anginal</a:t>
            </a:r>
            <a:r>
              <a:rPr lang="en-US" sz="3600" u="sng" dirty="0" smtClean="0">
                <a:solidFill>
                  <a:srgbClr val="FFFF00"/>
                </a:solidFill>
                <a:effectLst>
                  <a:outerShdw blurRad="38100" dist="38100" dir="2700000" algn="tl">
                    <a:srgbClr val="000000">
                      <a:alpha val="43137"/>
                    </a:srgbClr>
                  </a:outerShdw>
                </a:effectLst>
                <a:latin typeface="Georgia" pitchFamily="18" charset="0"/>
              </a:rPr>
              <a:t> Drugs </a:t>
            </a:r>
            <a:endParaRPr lang="en-US" sz="3600" u="sng" dirty="0">
              <a:solidFill>
                <a:srgbClr val="FFFF00"/>
              </a:solidFill>
              <a:effectLst>
                <a:outerShdw blurRad="38100" dist="38100" dir="2700000" algn="tl">
                  <a:srgbClr val="000000">
                    <a:alpha val="43137"/>
                  </a:srgbClr>
                </a:outerShdw>
              </a:effectLst>
              <a:latin typeface="Georgia" pitchFamily="18" charset="0"/>
            </a:endParaRPr>
          </a:p>
        </p:txBody>
      </p:sp>
      <p:grpSp>
        <p:nvGrpSpPr>
          <p:cNvPr id="26" name="Group 25"/>
          <p:cNvGrpSpPr/>
          <p:nvPr/>
        </p:nvGrpSpPr>
        <p:grpSpPr>
          <a:xfrm>
            <a:off x="357158" y="857232"/>
            <a:ext cx="9328150" cy="5454650"/>
            <a:chOff x="785786" y="857232"/>
            <a:chExt cx="9328150" cy="5454650"/>
          </a:xfrm>
        </p:grpSpPr>
        <p:grpSp>
          <p:nvGrpSpPr>
            <p:cNvPr id="25" name="Group 24"/>
            <p:cNvGrpSpPr/>
            <p:nvPr/>
          </p:nvGrpSpPr>
          <p:grpSpPr>
            <a:xfrm>
              <a:off x="2571736" y="2514600"/>
              <a:ext cx="2971800" cy="914400"/>
              <a:chOff x="2133600" y="2895600"/>
              <a:chExt cx="2971800" cy="914400"/>
            </a:xfrm>
          </p:grpSpPr>
          <p:sp>
            <p:nvSpPr>
              <p:cNvPr id="26638" name="Line 38"/>
              <p:cNvSpPr>
                <a:spLocks noChangeShapeType="1"/>
              </p:cNvSpPr>
              <p:nvPr/>
            </p:nvSpPr>
            <p:spPr bwMode="auto">
              <a:xfrm flipH="1">
                <a:off x="3733800" y="2895600"/>
                <a:ext cx="1371600" cy="0"/>
              </a:xfrm>
              <a:prstGeom prst="line">
                <a:avLst/>
              </a:prstGeom>
              <a:noFill/>
              <a:ln w="76200">
                <a:solidFill>
                  <a:schemeClr val="tx1"/>
                </a:solidFill>
                <a:round/>
                <a:headEnd/>
                <a:tailEnd type="triangle" w="med" len="med"/>
              </a:ln>
            </p:spPr>
            <p:txBody>
              <a:bodyPr/>
              <a:lstStyle/>
              <a:p>
                <a:endParaRPr lang="en-US"/>
              </a:p>
            </p:txBody>
          </p:sp>
          <p:sp>
            <p:nvSpPr>
              <p:cNvPr id="26642" name="Line 42"/>
              <p:cNvSpPr>
                <a:spLocks noChangeShapeType="1"/>
              </p:cNvSpPr>
              <p:nvPr/>
            </p:nvSpPr>
            <p:spPr bwMode="auto">
              <a:xfrm flipH="1">
                <a:off x="2133600" y="3810000"/>
                <a:ext cx="1828800" cy="0"/>
              </a:xfrm>
              <a:prstGeom prst="line">
                <a:avLst/>
              </a:prstGeom>
              <a:noFill/>
              <a:ln w="76200">
                <a:solidFill>
                  <a:schemeClr val="tx1"/>
                </a:solidFill>
                <a:round/>
                <a:headEnd/>
                <a:tailEnd type="triangle" w="med" len="med"/>
              </a:ln>
            </p:spPr>
            <p:txBody>
              <a:bodyPr/>
              <a:lstStyle/>
              <a:p>
                <a:endParaRPr lang="en-US"/>
              </a:p>
            </p:txBody>
          </p:sp>
        </p:grpSp>
        <p:grpSp>
          <p:nvGrpSpPr>
            <p:cNvPr id="24" name="Group 23"/>
            <p:cNvGrpSpPr/>
            <p:nvPr/>
          </p:nvGrpSpPr>
          <p:grpSpPr>
            <a:xfrm>
              <a:off x="785786" y="857232"/>
              <a:ext cx="9328150" cy="5454650"/>
              <a:chOff x="501650" y="1258888"/>
              <a:chExt cx="9328150" cy="5454650"/>
            </a:xfrm>
          </p:grpSpPr>
          <p:sp>
            <p:nvSpPr>
              <p:cNvPr id="26628" name="Text Box 28"/>
              <p:cNvSpPr txBox="1">
                <a:spLocks noChangeArrowheads="1"/>
              </p:cNvSpPr>
              <p:nvPr/>
            </p:nvSpPr>
            <p:spPr bwMode="auto">
              <a:xfrm>
                <a:off x="517525" y="1258888"/>
                <a:ext cx="8005763" cy="457200"/>
              </a:xfrm>
              <a:prstGeom prst="rect">
                <a:avLst/>
              </a:prstGeom>
              <a:noFill/>
              <a:ln w="9525">
                <a:noFill/>
                <a:miter lim="800000"/>
                <a:headEnd/>
                <a:tailEnd/>
              </a:ln>
            </p:spPr>
            <p:txBody>
              <a:bodyPr wrap="none">
                <a:spAutoFit/>
              </a:bodyPr>
              <a:lstStyle/>
              <a:p>
                <a:pPr eaLnBrk="0" hangingPunct="0"/>
                <a:r>
                  <a:rPr lang="en-US" sz="2400" b="1" dirty="0">
                    <a:latin typeface="Arial" charset="0"/>
                  </a:rPr>
                  <a:t>     NITRATES			ENDOTHELIAL CELLS</a:t>
                </a:r>
              </a:p>
            </p:txBody>
          </p:sp>
          <p:sp>
            <p:nvSpPr>
              <p:cNvPr id="26629" name="Text Box 29"/>
              <p:cNvSpPr txBox="1">
                <a:spLocks noChangeArrowheads="1"/>
              </p:cNvSpPr>
              <p:nvPr/>
            </p:nvSpPr>
            <p:spPr bwMode="auto">
              <a:xfrm>
                <a:off x="3625850" y="1897063"/>
                <a:ext cx="641350" cy="457200"/>
              </a:xfrm>
              <a:prstGeom prst="rect">
                <a:avLst/>
              </a:prstGeom>
              <a:noFill/>
              <a:ln w="9525">
                <a:noFill/>
                <a:miter lim="800000"/>
                <a:headEnd/>
                <a:tailEnd/>
              </a:ln>
            </p:spPr>
            <p:txBody>
              <a:bodyPr wrap="none">
                <a:spAutoFit/>
              </a:bodyPr>
              <a:lstStyle/>
              <a:p>
                <a:pPr eaLnBrk="0" hangingPunct="0"/>
                <a:r>
                  <a:rPr lang="en-US" sz="2400" b="1">
                    <a:latin typeface="Arial" charset="0"/>
                  </a:rPr>
                  <a:t>NO</a:t>
                </a:r>
              </a:p>
            </p:txBody>
          </p:sp>
          <p:sp>
            <p:nvSpPr>
              <p:cNvPr id="26630" name="Text Box 30"/>
              <p:cNvSpPr txBox="1">
                <a:spLocks noChangeArrowheads="1"/>
              </p:cNvSpPr>
              <p:nvPr/>
            </p:nvSpPr>
            <p:spPr bwMode="auto">
              <a:xfrm>
                <a:off x="511175" y="2667000"/>
                <a:ext cx="8271623" cy="461665"/>
              </a:xfrm>
              <a:prstGeom prst="rect">
                <a:avLst/>
              </a:prstGeom>
              <a:noFill/>
              <a:ln w="9525">
                <a:noFill/>
                <a:miter lim="800000"/>
                <a:headEnd/>
                <a:tailEnd/>
              </a:ln>
            </p:spPr>
            <p:txBody>
              <a:bodyPr wrap="none">
                <a:spAutoFit/>
              </a:bodyPr>
              <a:lstStyle/>
              <a:p>
                <a:pPr eaLnBrk="0" hangingPunct="0"/>
                <a:r>
                  <a:rPr lang="en-US" sz="2400" b="1" dirty="0">
                    <a:latin typeface="Arial" charset="0"/>
                  </a:rPr>
                  <a:t>GUANYLYL CYCLASE		</a:t>
                </a:r>
                <a:r>
                  <a:rPr lang="en-US" sz="2400" b="1" dirty="0" smtClean="0">
                    <a:latin typeface="Arial" charset="0"/>
                  </a:rPr>
                  <a:t>   GUANYLYL </a:t>
                </a:r>
                <a:r>
                  <a:rPr lang="en-US" sz="2400" b="1" dirty="0">
                    <a:latin typeface="Arial" charset="0"/>
                  </a:rPr>
                  <a:t>CYCLASE</a:t>
                </a:r>
              </a:p>
            </p:txBody>
          </p:sp>
          <p:sp>
            <p:nvSpPr>
              <p:cNvPr id="26631" name="Text Box 31"/>
              <p:cNvSpPr txBox="1">
                <a:spLocks noChangeArrowheads="1"/>
              </p:cNvSpPr>
              <p:nvPr/>
            </p:nvSpPr>
            <p:spPr bwMode="auto">
              <a:xfrm>
                <a:off x="1219200" y="3538538"/>
                <a:ext cx="3879850" cy="457200"/>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GTP                         </a:t>
                </a:r>
                <a:r>
                  <a:rPr lang="en-US" sz="2400" b="1" dirty="0" err="1">
                    <a:latin typeface="Tahoma" pitchFamily="34" charset="0"/>
                  </a:rPr>
                  <a:t>cGMP</a:t>
                </a:r>
                <a:endParaRPr lang="en-US" sz="2400" b="1" dirty="0">
                  <a:latin typeface="Tahoma" pitchFamily="34" charset="0"/>
                </a:endParaRPr>
              </a:p>
            </p:txBody>
          </p:sp>
          <p:sp>
            <p:nvSpPr>
              <p:cNvPr id="26632" name="Text Box 32"/>
              <p:cNvSpPr txBox="1">
                <a:spLocks noChangeArrowheads="1"/>
              </p:cNvSpPr>
              <p:nvPr/>
            </p:nvSpPr>
            <p:spPr bwMode="auto">
              <a:xfrm>
                <a:off x="685800" y="4191000"/>
                <a:ext cx="1438275" cy="457200"/>
              </a:xfrm>
              <a:prstGeom prst="rect">
                <a:avLst/>
              </a:prstGeom>
              <a:noFill/>
              <a:ln w="9525">
                <a:noFill/>
                <a:miter lim="800000"/>
                <a:headEnd/>
                <a:tailEnd/>
              </a:ln>
            </p:spPr>
            <p:txBody>
              <a:bodyPr wrap="none">
                <a:spAutoFit/>
              </a:bodyPr>
              <a:lstStyle/>
              <a:p>
                <a:pPr eaLnBrk="0" hangingPunct="0"/>
                <a:r>
                  <a:rPr lang="en-US" sz="2400" b="1">
                    <a:latin typeface="Arial" charset="0"/>
                  </a:rPr>
                  <a:t>1 MLCK*</a:t>
                </a:r>
              </a:p>
            </p:txBody>
          </p:sp>
          <p:sp>
            <p:nvSpPr>
              <p:cNvPr id="26633" name="Text Box 33"/>
              <p:cNvSpPr txBox="1">
                <a:spLocks noChangeArrowheads="1"/>
              </p:cNvSpPr>
              <p:nvPr/>
            </p:nvSpPr>
            <p:spPr bwMode="auto">
              <a:xfrm>
                <a:off x="501650" y="4886325"/>
                <a:ext cx="9328150" cy="457200"/>
              </a:xfrm>
              <a:prstGeom prst="rect">
                <a:avLst/>
              </a:prstGeom>
              <a:noFill/>
              <a:ln w="9525">
                <a:noFill/>
                <a:miter lim="800000"/>
                <a:headEnd/>
                <a:tailEnd/>
              </a:ln>
            </p:spPr>
            <p:txBody>
              <a:bodyPr wrap="none">
                <a:spAutoFit/>
              </a:bodyPr>
              <a:lstStyle/>
              <a:p>
                <a:pPr eaLnBrk="0" hangingPunct="0"/>
                <a:r>
                  <a:rPr lang="en-US" sz="2400" b="1">
                    <a:latin typeface="Arial" charset="0"/>
                  </a:rPr>
                  <a:t>MYOSIN – LC          MYOSIN – LC – PO4        MYOSIN - LC	</a:t>
                </a:r>
              </a:p>
            </p:txBody>
          </p:sp>
          <p:sp>
            <p:nvSpPr>
              <p:cNvPr id="26634" name="Text Box 34"/>
              <p:cNvSpPr txBox="1">
                <a:spLocks noChangeArrowheads="1"/>
              </p:cNvSpPr>
              <p:nvPr/>
            </p:nvSpPr>
            <p:spPr bwMode="auto">
              <a:xfrm>
                <a:off x="2422525" y="5526088"/>
                <a:ext cx="1116013" cy="457200"/>
              </a:xfrm>
              <a:prstGeom prst="rect">
                <a:avLst/>
              </a:prstGeom>
              <a:noFill/>
              <a:ln w="9525">
                <a:noFill/>
                <a:miter lim="800000"/>
                <a:headEnd/>
                <a:tailEnd/>
              </a:ln>
            </p:spPr>
            <p:txBody>
              <a:bodyPr wrap="none">
                <a:spAutoFit/>
              </a:bodyPr>
              <a:lstStyle/>
              <a:p>
                <a:pPr eaLnBrk="0" hangingPunct="0"/>
                <a:r>
                  <a:rPr lang="en-US" sz="2400" b="1">
                    <a:latin typeface="Arial" charset="0"/>
                  </a:rPr>
                  <a:t>ACTIN</a:t>
                </a:r>
              </a:p>
            </p:txBody>
          </p:sp>
          <p:sp>
            <p:nvSpPr>
              <p:cNvPr id="26635" name="Text Box 35"/>
              <p:cNvSpPr txBox="1">
                <a:spLocks noChangeArrowheads="1"/>
              </p:cNvSpPr>
              <p:nvPr/>
            </p:nvSpPr>
            <p:spPr bwMode="auto">
              <a:xfrm>
                <a:off x="2346325" y="6256338"/>
                <a:ext cx="6737350" cy="457200"/>
              </a:xfrm>
              <a:prstGeom prst="rect">
                <a:avLst/>
              </a:prstGeom>
              <a:noFill/>
              <a:ln w="9525">
                <a:noFill/>
                <a:miter lim="800000"/>
                <a:headEnd/>
                <a:tailEnd/>
              </a:ln>
            </p:spPr>
            <p:txBody>
              <a:bodyPr wrap="none">
                <a:spAutoFit/>
              </a:bodyPr>
              <a:lstStyle/>
              <a:p>
                <a:pPr eaLnBrk="0" hangingPunct="0"/>
                <a:r>
                  <a:rPr lang="en-US" sz="2400" b="1">
                    <a:solidFill>
                      <a:schemeClr val="hlink"/>
                    </a:solidFill>
                    <a:latin typeface="Arial" charset="0"/>
                  </a:rPr>
                  <a:t>CONTRACTION</a:t>
                </a:r>
                <a:r>
                  <a:rPr lang="en-US" sz="2400" b="1">
                    <a:latin typeface="Arial" charset="0"/>
                  </a:rPr>
                  <a:t>			</a:t>
                </a:r>
                <a:r>
                  <a:rPr lang="en-US" sz="2400" b="1">
                    <a:solidFill>
                      <a:schemeClr val="hlink"/>
                    </a:solidFill>
                    <a:latin typeface="Arial" charset="0"/>
                  </a:rPr>
                  <a:t>RELAXATION</a:t>
                </a:r>
              </a:p>
            </p:txBody>
          </p:sp>
          <p:sp>
            <p:nvSpPr>
              <p:cNvPr id="26636" name="Line 36"/>
              <p:cNvSpPr>
                <a:spLocks noChangeShapeType="1"/>
              </p:cNvSpPr>
              <p:nvPr/>
            </p:nvSpPr>
            <p:spPr bwMode="auto">
              <a:xfrm>
                <a:off x="2667000" y="1600200"/>
                <a:ext cx="838200" cy="457200"/>
              </a:xfrm>
              <a:prstGeom prst="line">
                <a:avLst/>
              </a:prstGeom>
              <a:noFill/>
              <a:ln w="76200">
                <a:solidFill>
                  <a:schemeClr val="tx1"/>
                </a:solidFill>
                <a:round/>
                <a:headEnd/>
                <a:tailEnd type="triangle" w="med" len="med"/>
              </a:ln>
            </p:spPr>
            <p:txBody>
              <a:bodyPr/>
              <a:lstStyle/>
              <a:p>
                <a:endParaRPr lang="en-US"/>
              </a:p>
            </p:txBody>
          </p:sp>
          <p:sp>
            <p:nvSpPr>
              <p:cNvPr id="26637" name="Line 37"/>
              <p:cNvSpPr>
                <a:spLocks noChangeShapeType="1"/>
              </p:cNvSpPr>
              <p:nvPr/>
            </p:nvSpPr>
            <p:spPr bwMode="auto">
              <a:xfrm flipH="1">
                <a:off x="4419600" y="1524000"/>
                <a:ext cx="685800" cy="457200"/>
              </a:xfrm>
              <a:prstGeom prst="line">
                <a:avLst/>
              </a:prstGeom>
              <a:noFill/>
              <a:ln w="76200">
                <a:solidFill>
                  <a:schemeClr val="tx1"/>
                </a:solidFill>
                <a:round/>
                <a:headEnd/>
                <a:tailEnd type="triangle" w="med" len="med"/>
              </a:ln>
            </p:spPr>
            <p:txBody>
              <a:bodyPr/>
              <a:lstStyle/>
              <a:p>
                <a:endParaRPr lang="en-US"/>
              </a:p>
            </p:txBody>
          </p:sp>
          <p:sp>
            <p:nvSpPr>
              <p:cNvPr id="26639" name="Line 39"/>
              <p:cNvSpPr>
                <a:spLocks noChangeShapeType="1"/>
              </p:cNvSpPr>
              <p:nvPr/>
            </p:nvSpPr>
            <p:spPr bwMode="auto">
              <a:xfrm>
                <a:off x="4038600" y="2282825"/>
                <a:ext cx="0" cy="457200"/>
              </a:xfrm>
              <a:prstGeom prst="line">
                <a:avLst/>
              </a:prstGeom>
              <a:noFill/>
              <a:ln w="76200">
                <a:solidFill>
                  <a:schemeClr val="tx1"/>
                </a:solidFill>
                <a:round/>
                <a:headEnd/>
                <a:tailEnd type="triangle" w="med" len="med"/>
              </a:ln>
            </p:spPr>
            <p:txBody>
              <a:bodyPr/>
              <a:lstStyle/>
              <a:p>
                <a:endParaRPr lang="en-US"/>
              </a:p>
            </p:txBody>
          </p:sp>
          <p:sp>
            <p:nvSpPr>
              <p:cNvPr id="26640" name="Line 40"/>
              <p:cNvSpPr>
                <a:spLocks noChangeShapeType="1"/>
              </p:cNvSpPr>
              <p:nvPr/>
            </p:nvSpPr>
            <p:spPr bwMode="auto">
              <a:xfrm>
                <a:off x="1546225" y="3101975"/>
                <a:ext cx="0" cy="457200"/>
              </a:xfrm>
              <a:prstGeom prst="line">
                <a:avLst/>
              </a:prstGeom>
              <a:noFill/>
              <a:ln w="76200">
                <a:solidFill>
                  <a:schemeClr val="tx1"/>
                </a:solidFill>
                <a:round/>
                <a:headEnd/>
                <a:tailEnd type="triangle" w="med" len="med"/>
              </a:ln>
            </p:spPr>
            <p:txBody>
              <a:bodyPr/>
              <a:lstStyle/>
              <a:p>
                <a:endParaRPr lang="en-US"/>
              </a:p>
            </p:txBody>
          </p:sp>
          <p:sp>
            <p:nvSpPr>
              <p:cNvPr id="26641" name="Line 41"/>
              <p:cNvSpPr>
                <a:spLocks noChangeShapeType="1"/>
              </p:cNvSpPr>
              <p:nvPr/>
            </p:nvSpPr>
            <p:spPr bwMode="auto">
              <a:xfrm>
                <a:off x="2133600" y="4419600"/>
                <a:ext cx="0" cy="457200"/>
              </a:xfrm>
              <a:prstGeom prst="line">
                <a:avLst/>
              </a:prstGeom>
              <a:noFill/>
              <a:ln w="76200">
                <a:solidFill>
                  <a:schemeClr val="tx1"/>
                </a:solidFill>
                <a:round/>
                <a:headEnd/>
                <a:tailEnd type="triangle" w="med" len="med"/>
              </a:ln>
            </p:spPr>
            <p:txBody>
              <a:bodyPr/>
              <a:lstStyle/>
              <a:p>
                <a:endParaRPr lang="en-US"/>
              </a:p>
            </p:txBody>
          </p:sp>
          <p:sp>
            <p:nvSpPr>
              <p:cNvPr id="26643" name="Line 43"/>
              <p:cNvSpPr>
                <a:spLocks noChangeShapeType="1"/>
              </p:cNvSpPr>
              <p:nvPr/>
            </p:nvSpPr>
            <p:spPr bwMode="auto">
              <a:xfrm>
                <a:off x="5105400" y="3733800"/>
                <a:ext cx="762000" cy="0"/>
              </a:xfrm>
              <a:prstGeom prst="line">
                <a:avLst/>
              </a:prstGeom>
              <a:noFill/>
              <a:ln w="76200">
                <a:solidFill>
                  <a:schemeClr val="tx1"/>
                </a:solidFill>
                <a:round/>
                <a:headEnd/>
                <a:tailEnd/>
              </a:ln>
            </p:spPr>
            <p:txBody>
              <a:bodyPr/>
              <a:lstStyle/>
              <a:p>
                <a:endParaRPr lang="en-US"/>
              </a:p>
            </p:txBody>
          </p:sp>
          <p:sp>
            <p:nvSpPr>
              <p:cNvPr id="26644" name="Line 44"/>
              <p:cNvSpPr>
                <a:spLocks noChangeShapeType="1"/>
              </p:cNvSpPr>
              <p:nvPr/>
            </p:nvSpPr>
            <p:spPr bwMode="auto">
              <a:xfrm>
                <a:off x="5845175" y="3711575"/>
                <a:ext cx="0" cy="1143000"/>
              </a:xfrm>
              <a:prstGeom prst="line">
                <a:avLst/>
              </a:prstGeom>
              <a:noFill/>
              <a:ln w="76200">
                <a:solidFill>
                  <a:schemeClr val="tx1"/>
                </a:solidFill>
                <a:round/>
                <a:headEnd/>
                <a:tailEnd type="triangle" w="med" len="med"/>
              </a:ln>
            </p:spPr>
            <p:txBody>
              <a:bodyPr/>
              <a:lstStyle/>
              <a:p>
                <a:endParaRPr lang="en-US"/>
              </a:p>
            </p:txBody>
          </p:sp>
          <p:sp>
            <p:nvSpPr>
              <p:cNvPr id="26645" name="Line 46"/>
              <p:cNvSpPr>
                <a:spLocks noChangeShapeType="1"/>
              </p:cNvSpPr>
              <p:nvPr/>
            </p:nvSpPr>
            <p:spPr bwMode="auto">
              <a:xfrm>
                <a:off x="3886200" y="5334000"/>
                <a:ext cx="0" cy="838200"/>
              </a:xfrm>
              <a:prstGeom prst="line">
                <a:avLst/>
              </a:prstGeom>
              <a:noFill/>
              <a:ln w="76200">
                <a:solidFill>
                  <a:schemeClr val="tx1"/>
                </a:solidFill>
                <a:round/>
                <a:headEnd/>
                <a:tailEnd type="triangle" w="med" len="med"/>
              </a:ln>
            </p:spPr>
            <p:txBody>
              <a:bodyPr/>
              <a:lstStyle/>
              <a:p>
                <a:endParaRPr lang="en-US"/>
              </a:p>
            </p:txBody>
          </p:sp>
          <p:sp>
            <p:nvSpPr>
              <p:cNvPr id="26646" name="Line 47"/>
              <p:cNvSpPr>
                <a:spLocks noChangeShapeType="1"/>
              </p:cNvSpPr>
              <p:nvPr/>
            </p:nvSpPr>
            <p:spPr bwMode="auto">
              <a:xfrm flipH="1">
                <a:off x="3549650" y="5715000"/>
                <a:ext cx="304800" cy="0"/>
              </a:xfrm>
              <a:prstGeom prst="line">
                <a:avLst/>
              </a:prstGeom>
              <a:noFill/>
              <a:ln w="76200">
                <a:solidFill>
                  <a:schemeClr val="tx1"/>
                </a:solidFill>
                <a:round/>
                <a:headEnd/>
                <a:tailEnd/>
              </a:ln>
            </p:spPr>
            <p:txBody>
              <a:bodyPr/>
              <a:lstStyle/>
              <a:p>
                <a:endParaRPr lang="en-US"/>
              </a:p>
            </p:txBody>
          </p:sp>
          <p:sp>
            <p:nvSpPr>
              <p:cNvPr id="26647" name="Line 48"/>
              <p:cNvSpPr>
                <a:spLocks noChangeShapeType="1"/>
              </p:cNvSpPr>
              <p:nvPr/>
            </p:nvSpPr>
            <p:spPr bwMode="auto">
              <a:xfrm>
                <a:off x="7620000" y="5410200"/>
                <a:ext cx="0" cy="762000"/>
              </a:xfrm>
              <a:prstGeom prst="line">
                <a:avLst/>
              </a:prstGeom>
              <a:noFill/>
              <a:ln w="76200">
                <a:solidFill>
                  <a:schemeClr val="tx1"/>
                </a:solidFill>
                <a:round/>
                <a:headEnd/>
                <a:tailEnd type="triangle" w="med" len="med"/>
              </a:ln>
            </p:spPr>
            <p:txBody>
              <a:bodyPr/>
              <a:lstStyle/>
              <a:p>
                <a:endParaRPr lang="en-US"/>
              </a:p>
            </p:txBody>
          </p:sp>
        </p:gr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to="" calcmode="lin" valueType="num">
                                      <p:cBhvr>
                                        <p:cTn id="12"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1"/>
          </p:nvPr>
        </p:nvSpPr>
        <p:spPr>
          <a:noFill/>
          <a:ln>
            <a:miter lim="800000"/>
            <a:headEnd/>
            <a:tailEnd/>
          </a:ln>
        </p:spPr>
        <p:txBody>
          <a:bodyPr/>
          <a:lstStyle/>
          <a:p>
            <a:fld id="{D90043BE-4093-43CC-B692-D2AAB115EFFC}" type="slidenum">
              <a:rPr lang="en-GB" smtClean="0"/>
              <a:pPr/>
              <a:t>34</a:t>
            </a:fld>
            <a:endParaRPr lang="en-GB" smtClean="0"/>
          </a:p>
        </p:txBody>
      </p:sp>
      <p:sp>
        <p:nvSpPr>
          <p:cNvPr id="84994" name="Rectangle 2"/>
          <p:cNvSpPr>
            <a:spLocks noChangeArrowheads="1"/>
          </p:cNvSpPr>
          <p:nvPr/>
        </p:nvSpPr>
        <p:spPr bwMode="auto">
          <a:xfrm>
            <a:off x="457200" y="381000"/>
            <a:ext cx="5972188" cy="815975"/>
          </a:xfrm>
          <a:prstGeom prst="rect">
            <a:avLst/>
          </a:prstGeom>
          <a:ln/>
          <a:extLst>
            <a:ext uri="{909E8E84-426E-40DD-AFC4-6F175D3DCCD1}"/>
            <a:ext uri="{91240B29-F687-4F45-9708-019B960494DF}"/>
          </a:extLst>
        </p:spPr>
        <p:style>
          <a:lnRef idx="0">
            <a:schemeClr val="dk1"/>
          </a:lnRef>
          <a:fillRef idx="3">
            <a:schemeClr val="dk1"/>
          </a:fillRef>
          <a:effectRef idx="3">
            <a:schemeClr val="dk1"/>
          </a:effectRef>
          <a:fontRef idx="minor">
            <a:schemeClr val="lt1"/>
          </a:fontRef>
        </p:style>
        <p:txBody>
          <a:bodyPr anchor="ctr"/>
          <a:lstStyle/>
          <a:p>
            <a:pPr>
              <a:defRPr/>
            </a:pPr>
            <a:r>
              <a:rPr lang="en-US" sz="3600" b="1" dirty="0">
                <a:solidFill>
                  <a:srgbClr val="00FF00"/>
                </a:solidFill>
                <a:effectLst>
                  <a:outerShdw blurRad="38100" dist="38100" dir="2700000" algn="tl">
                    <a:srgbClr val="000000"/>
                  </a:outerShdw>
                </a:effectLst>
              </a:rPr>
              <a:t>MECHANISM OF ACTION</a:t>
            </a:r>
          </a:p>
        </p:txBody>
      </p:sp>
      <p:sp>
        <p:nvSpPr>
          <p:cNvPr id="84995" name="Rectangle 3"/>
          <p:cNvSpPr>
            <a:spLocks noChangeArrowheads="1"/>
          </p:cNvSpPr>
          <p:nvPr/>
        </p:nvSpPr>
        <p:spPr bwMode="auto">
          <a:xfrm>
            <a:off x="500034" y="1857364"/>
            <a:ext cx="8424862" cy="4808550"/>
          </a:xfrm>
          <a:prstGeom prst="rect">
            <a:avLst/>
          </a:prstGeom>
          <a:noFill/>
          <a:ln>
            <a:noFill/>
          </a:ln>
          <a:extLst>
            <a:ext uri="{909E8E84-426E-40DD-AFC4-6F175D3DCCD1}"/>
            <a:ext uri="{91240B29-F687-4F45-9708-019B960494DF}"/>
          </a:extLst>
        </p:spPr>
        <p:txBody>
          <a:bodyPr/>
          <a:lstStyle/>
          <a:p>
            <a:pPr marL="342900" indent="-342900">
              <a:lnSpc>
                <a:spcPct val="95000"/>
              </a:lnSpc>
              <a:spcBef>
                <a:spcPct val="5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Release of nitric oxide (“NO”)</a:t>
            </a:r>
          </a:p>
          <a:p>
            <a:pPr marL="342900" indent="-342900">
              <a:lnSpc>
                <a:spcPct val="95000"/>
              </a:lnSpc>
              <a:spcBef>
                <a:spcPct val="5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Activation of </a:t>
            </a:r>
            <a:r>
              <a:rPr lang="en-US" sz="3200" dirty="0" err="1">
                <a:effectLst>
                  <a:outerShdw blurRad="38100" dist="38100" dir="2700000" algn="tl">
                    <a:srgbClr val="000000"/>
                  </a:outerShdw>
                </a:effectLst>
              </a:rPr>
              <a:t>guanylyl</a:t>
            </a:r>
            <a:r>
              <a:rPr lang="en-US" sz="3200" dirty="0">
                <a:effectLst>
                  <a:outerShdw blurRad="38100" dist="38100" dir="2700000" algn="tl">
                    <a:srgbClr val="000000"/>
                  </a:outerShdw>
                </a:effectLst>
              </a:rPr>
              <a:t> </a:t>
            </a:r>
            <a:r>
              <a:rPr lang="en-US" sz="3200" dirty="0" err="1">
                <a:effectLst>
                  <a:outerShdw blurRad="38100" dist="38100" dir="2700000" algn="tl">
                    <a:srgbClr val="000000"/>
                  </a:outerShdw>
                </a:effectLst>
              </a:rPr>
              <a:t>cyclase</a:t>
            </a:r>
            <a:endParaRPr lang="en-US" sz="3200" dirty="0">
              <a:effectLst>
                <a:outerShdw blurRad="38100" dist="38100" dir="2700000" algn="tl">
                  <a:srgbClr val="000000"/>
                </a:outerShdw>
              </a:effectLst>
            </a:endParaRPr>
          </a:p>
          <a:p>
            <a:pPr marL="342900" indent="-342900">
              <a:lnSpc>
                <a:spcPct val="95000"/>
              </a:lnSpc>
              <a:spcBef>
                <a:spcPct val="5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Increase in </a:t>
            </a:r>
            <a:r>
              <a:rPr lang="en-US" sz="3200" dirty="0" err="1">
                <a:effectLst>
                  <a:outerShdw blurRad="38100" dist="38100" dir="2700000" algn="tl">
                    <a:srgbClr val="000000"/>
                  </a:outerShdw>
                </a:effectLst>
              </a:rPr>
              <a:t>cGMP</a:t>
            </a:r>
            <a:r>
              <a:rPr lang="en-US" sz="3200" dirty="0">
                <a:effectLst>
                  <a:outerShdw blurRad="38100" dist="38100" dir="2700000" algn="tl">
                    <a:srgbClr val="000000"/>
                  </a:outerShdw>
                </a:effectLst>
              </a:rPr>
              <a:t> </a:t>
            </a:r>
          </a:p>
          <a:p>
            <a:pPr marL="342900" indent="-342900">
              <a:lnSpc>
                <a:spcPct val="95000"/>
              </a:lnSpc>
              <a:spcBef>
                <a:spcPct val="50000"/>
              </a:spcBef>
              <a:buClr>
                <a:schemeClr val="hlink"/>
              </a:buClr>
              <a:buSzPct val="70000"/>
              <a:buFont typeface="Wingdings" pitchFamily="2" charset="2"/>
              <a:buChar char="n"/>
              <a:defRPr/>
            </a:pPr>
            <a:r>
              <a:rPr lang="en-US" sz="3200" dirty="0" err="1">
                <a:effectLst>
                  <a:outerShdw blurRad="38100" dist="38100" dir="2700000" algn="tl">
                    <a:srgbClr val="000000"/>
                  </a:outerShdw>
                </a:effectLst>
              </a:rPr>
              <a:t>Dephosphorylation</a:t>
            </a:r>
            <a:r>
              <a:rPr lang="en-US" sz="3200" dirty="0">
                <a:effectLst>
                  <a:outerShdw blurRad="38100" dist="38100" dir="2700000" algn="tl">
                    <a:srgbClr val="000000"/>
                  </a:outerShdw>
                </a:effectLst>
              </a:rPr>
              <a:t> of myosin light chains</a:t>
            </a:r>
          </a:p>
          <a:p>
            <a:pPr marL="342900" indent="-342900">
              <a:lnSpc>
                <a:spcPct val="95000"/>
              </a:lnSpc>
              <a:spcBef>
                <a:spcPct val="5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Prevention of </a:t>
            </a:r>
            <a:r>
              <a:rPr lang="en-US" sz="3200" dirty="0" err="1">
                <a:effectLst>
                  <a:outerShdw blurRad="38100" dist="38100" dir="2700000" algn="tl">
                    <a:srgbClr val="000000"/>
                  </a:outerShdw>
                </a:effectLst>
              </a:rPr>
              <a:t>actin</a:t>
            </a:r>
            <a:r>
              <a:rPr lang="en-US" sz="3200" dirty="0">
                <a:effectLst>
                  <a:outerShdw blurRad="38100" dist="38100" dir="2700000" algn="tl">
                    <a:srgbClr val="000000"/>
                  </a:outerShdw>
                </a:effectLst>
              </a:rPr>
              <a:t>-myosin interaction</a:t>
            </a:r>
          </a:p>
          <a:p>
            <a:pPr marL="342900" indent="-342900">
              <a:lnSpc>
                <a:spcPct val="95000"/>
              </a:lnSpc>
              <a:spcBef>
                <a:spcPct val="5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Smooth muscle relaxation</a:t>
            </a:r>
          </a:p>
          <a:p>
            <a:pPr marL="342900" indent="-342900">
              <a:lnSpc>
                <a:spcPct val="90000"/>
              </a:lnSpc>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lnSpc>
                <a:spcPct val="90000"/>
              </a:lnSpc>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lnSpc>
                <a:spcPct val="90000"/>
              </a:lnSpc>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lnSpc>
                <a:spcPct val="90000"/>
              </a:lnSpc>
              <a:spcBef>
                <a:spcPct val="20000"/>
              </a:spcBef>
              <a:buClr>
                <a:schemeClr val="hlink"/>
              </a:buClr>
              <a:buSzPct val="70000"/>
              <a:buFont typeface="Wingdings" pitchFamily="2" charset="2"/>
              <a:buNone/>
              <a:defRPr/>
            </a:pPr>
            <a:endParaRPr lang="en-US" sz="3200" dirty="0">
              <a:effectLst>
                <a:outerShdw blurRad="38100" dist="38100" dir="2700000" algn="tl">
                  <a:srgbClr val="000000"/>
                </a:outerShdw>
              </a:effectLst>
            </a:endParaRPr>
          </a:p>
          <a:p>
            <a:pPr marL="342900" indent="-342900">
              <a:lnSpc>
                <a:spcPct val="90000"/>
              </a:lnSpc>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to="" calcmode="lin" valueType="num">
                                      <p:cBhvr>
                                        <p:cTn id="7" dur="1" fill="hold"/>
                                        <p:tgtEl>
                                          <p:spTgt spid="849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 calcmode="lin" valueType="num">
                                      <p:cBhvr additive="base">
                                        <p:cTn id="12"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4995">
                                            <p:txEl>
                                              <p:pRg st="1" end="1"/>
                                            </p:txEl>
                                          </p:spTgt>
                                        </p:tgtEl>
                                        <p:attrNameLst>
                                          <p:attrName>style.visibility</p:attrName>
                                        </p:attrNameLst>
                                      </p:cBhvr>
                                      <p:to>
                                        <p:strVal val="visible"/>
                                      </p:to>
                                    </p:set>
                                    <p:anim calcmode="lin" valueType="num">
                                      <p:cBhvr additive="base">
                                        <p:cTn id="18"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4995">
                                            <p:txEl>
                                              <p:pRg st="2" end="2"/>
                                            </p:txEl>
                                          </p:spTgt>
                                        </p:tgtEl>
                                        <p:attrNameLst>
                                          <p:attrName>style.visibility</p:attrName>
                                        </p:attrNameLst>
                                      </p:cBhvr>
                                      <p:to>
                                        <p:strVal val="visible"/>
                                      </p:to>
                                    </p:set>
                                    <p:anim calcmode="lin" valueType="num">
                                      <p:cBhvr additive="base">
                                        <p:cTn id="24"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4995">
                                            <p:txEl>
                                              <p:pRg st="3" end="3"/>
                                            </p:txEl>
                                          </p:spTgt>
                                        </p:tgtEl>
                                        <p:attrNameLst>
                                          <p:attrName>style.visibility</p:attrName>
                                        </p:attrNameLst>
                                      </p:cBhvr>
                                      <p:to>
                                        <p:strVal val="visible"/>
                                      </p:to>
                                    </p:set>
                                    <p:anim calcmode="lin" valueType="num">
                                      <p:cBhvr additive="base">
                                        <p:cTn id="30"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4995">
                                            <p:txEl>
                                              <p:pRg st="4" end="4"/>
                                            </p:txEl>
                                          </p:spTgt>
                                        </p:tgtEl>
                                        <p:attrNameLst>
                                          <p:attrName>style.visibility</p:attrName>
                                        </p:attrNameLst>
                                      </p:cBhvr>
                                      <p:to>
                                        <p:strVal val="visible"/>
                                      </p:to>
                                    </p:set>
                                    <p:anim calcmode="lin" valueType="num">
                                      <p:cBhvr additive="base">
                                        <p:cTn id="36" dur="5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4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4995">
                                            <p:txEl>
                                              <p:pRg st="5" end="5"/>
                                            </p:txEl>
                                          </p:spTgt>
                                        </p:tgtEl>
                                        <p:attrNameLst>
                                          <p:attrName>style.visibility</p:attrName>
                                        </p:attrNameLst>
                                      </p:cBhvr>
                                      <p:to>
                                        <p:strVal val="visible"/>
                                      </p:to>
                                    </p:set>
                                    <p:anim calcmode="lin" valueType="num">
                                      <p:cBhvr additive="base">
                                        <p:cTn id="42" dur="500" fill="hold"/>
                                        <p:tgtEl>
                                          <p:spTgt spid="8499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49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a:miter lim="800000"/>
            <a:headEnd/>
            <a:tailEnd/>
          </a:ln>
        </p:spPr>
        <p:txBody>
          <a:bodyPr/>
          <a:lstStyle/>
          <a:p>
            <a:fld id="{EE8AD3B4-744D-40F5-8AB4-75E3850175C1}" type="slidenum">
              <a:rPr lang="en-GB" smtClean="0"/>
              <a:pPr/>
              <a:t>35</a:t>
            </a:fld>
            <a:endParaRPr lang="en-GB" smtClean="0"/>
          </a:p>
        </p:txBody>
      </p:sp>
      <p:sp>
        <p:nvSpPr>
          <p:cNvPr id="89090" name="Rectangle 2"/>
          <p:cNvSpPr>
            <a:spLocks noChangeArrowheads="1"/>
          </p:cNvSpPr>
          <p:nvPr/>
        </p:nvSpPr>
        <p:spPr bwMode="auto">
          <a:xfrm>
            <a:off x="457200" y="381000"/>
            <a:ext cx="8229600" cy="744538"/>
          </a:xfrm>
          <a:prstGeom prst="rect">
            <a:avLst/>
          </a:prstGeom>
          <a:noFill/>
          <a:ln>
            <a:noFill/>
          </a:ln>
          <a:extLst>
            <a:ext uri="{909E8E84-426E-40DD-AFC4-6F175D3DCCD1}"/>
            <a:ext uri="{91240B29-F687-4F45-9708-019B960494DF}"/>
          </a:extLst>
        </p:spPr>
        <p:txBody>
          <a:bodyPr anchor="ctr"/>
          <a:lstStyle/>
          <a:p>
            <a:pPr>
              <a:defRPr/>
            </a:pPr>
            <a:r>
              <a:rPr lang="en-US" sz="3600" b="1" dirty="0">
                <a:solidFill>
                  <a:schemeClr val="hlink"/>
                </a:solidFill>
                <a:effectLst>
                  <a:outerShdw blurRad="38100" dist="38100" dir="2700000" algn="tl">
                    <a:srgbClr val="000000"/>
                  </a:outerShdw>
                </a:effectLst>
              </a:rPr>
              <a:t>EFFECTS</a:t>
            </a:r>
          </a:p>
        </p:txBody>
      </p:sp>
      <p:sp>
        <p:nvSpPr>
          <p:cNvPr id="89091" name="Rectangle 3"/>
          <p:cNvSpPr>
            <a:spLocks noChangeArrowheads="1"/>
          </p:cNvSpPr>
          <p:nvPr/>
        </p:nvSpPr>
        <p:spPr bwMode="auto">
          <a:xfrm>
            <a:off x="468313" y="1196975"/>
            <a:ext cx="8229600" cy="4114800"/>
          </a:xfrm>
          <a:prstGeom prst="rect">
            <a:avLst/>
          </a:prstGeom>
          <a:noFill/>
          <a:ln>
            <a:noFill/>
          </a:ln>
          <a:extLst>
            <a:ext uri="{909E8E84-426E-40DD-AFC4-6F175D3DCCD1}"/>
            <a:ext uri="{91240B29-F687-4F45-9708-019B960494DF}"/>
          </a:extLst>
        </p:spPr>
        <p:txBody>
          <a:bodyPr/>
          <a:lstStyle/>
          <a:p>
            <a:pPr marL="342900" indent="-342900">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On Arteries And Veins</a:t>
            </a:r>
          </a:p>
          <a:p>
            <a:pPr marL="342900" indent="-342900">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On Total And Regional </a:t>
            </a:r>
          </a:p>
          <a:p>
            <a:pPr marL="342900" indent="-342900">
              <a:spcBef>
                <a:spcPct val="20000"/>
              </a:spcBef>
              <a:buClr>
                <a:schemeClr val="hlink"/>
              </a:buClr>
              <a:buSzPct val="70000"/>
              <a:buFont typeface="Wingdings" pitchFamily="2" charset="2"/>
              <a:buNone/>
              <a:defRPr/>
            </a:pPr>
            <a:r>
              <a:rPr lang="en-US" sz="3200" dirty="0">
                <a:effectLst>
                  <a:outerShdw blurRad="38100" dist="38100" dir="2700000" algn="tl">
                    <a:srgbClr val="000000"/>
                  </a:outerShdw>
                </a:effectLst>
              </a:rPr>
              <a:t>Coronary Blood Flow</a:t>
            </a:r>
          </a:p>
          <a:p>
            <a:pPr marL="342900" indent="-342900">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On Platelets</a:t>
            </a:r>
          </a:p>
        </p:txBody>
      </p:sp>
      <p:sp>
        <p:nvSpPr>
          <p:cNvPr id="28677" name="Text Box 6"/>
          <p:cNvSpPr txBox="1">
            <a:spLocks noChangeArrowheads="1"/>
          </p:cNvSpPr>
          <p:nvPr/>
        </p:nvSpPr>
        <p:spPr bwMode="auto">
          <a:xfrm>
            <a:off x="428596" y="5214950"/>
            <a:ext cx="6192838" cy="1320800"/>
          </a:xfrm>
          <a:prstGeom prst="rect">
            <a:avLst/>
          </a:prstGeom>
          <a:ln w="9525">
            <a:solidFill>
              <a:srgbClr val="FF0000"/>
            </a:solidFill>
            <a:miter lim="800000"/>
            <a:headEnd/>
            <a:tailEnd/>
          </a:ln>
        </p:spPr>
        <p:style>
          <a:lnRef idx="0">
            <a:scrgbClr r="0" g="0" b="0"/>
          </a:lnRef>
          <a:fillRef idx="1003">
            <a:schemeClr val="dk1"/>
          </a:fillRef>
          <a:effectRef idx="0">
            <a:scrgbClr r="0" g="0" b="0"/>
          </a:effectRef>
          <a:fontRef idx="major"/>
        </p:style>
        <p:txBody>
          <a:bodyPr>
            <a:spAutoFit/>
          </a:bodyPr>
          <a:lstStyle/>
          <a:p>
            <a:pPr>
              <a:spcBef>
                <a:spcPct val="50000"/>
              </a:spcBef>
            </a:pPr>
            <a:r>
              <a:rPr lang="en-US" sz="3200"/>
              <a:t>CORONARY </a:t>
            </a:r>
          </a:p>
          <a:p>
            <a:pPr>
              <a:spcBef>
                <a:spcPct val="50000"/>
              </a:spcBef>
            </a:pPr>
            <a:r>
              <a:rPr lang="en-US" sz="3200"/>
              <a:t>Steal Phenomenon    ? ?</a:t>
            </a:r>
            <a:endParaRPr lang="en-GB" sz="3200"/>
          </a:p>
        </p:txBody>
      </p:sp>
      <p:pic>
        <p:nvPicPr>
          <p:cNvPr id="28678" name="Picture 8" descr="H009%20coronary%20steal"/>
          <p:cNvPicPr>
            <a:picLocks noChangeAspect="1" noChangeArrowheads="1"/>
          </p:cNvPicPr>
          <p:nvPr/>
        </p:nvPicPr>
        <p:blipFill>
          <a:blip r:embed="rId2"/>
          <a:srcRect/>
          <a:stretch>
            <a:fillRect/>
          </a:stretch>
        </p:blipFill>
        <p:spPr bwMode="auto">
          <a:xfrm>
            <a:off x="5929322" y="0"/>
            <a:ext cx="3214678" cy="314324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to="" calcmode="lin" valueType="num">
                                      <p:cBhvr>
                                        <p:cTn id="7" dur="1" fill="hold"/>
                                        <p:tgtEl>
                                          <p:spTgt spid="8909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8678"/>
                                        </p:tgtEl>
                                        <p:attrNameLst>
                                          <p:attrName>style.visibility</p:attrName>
                                        </p:attrNameLst>
                                      </p:cBhvr>
                                      <p:to>
                                        <p:strVal val="visible"/>
                                      </p:to>
                                    </p:set>
                                    <p:anim to="" calcmode="lin" valueType="num">
                                      <p:cBhvr>
                                        <p:cTn id="10" dur="1" fill="hold"/>
                                        <p:tgtEl>
                                          <p:spTgt spid="2867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9091">
                                            <p:txEl>
                                              <p:pRg st="0" end="0"/>
                                            </p:txEl>
                                          </p:spTgt>
                                        </p:tgtEl>
                                        <p:attrNameLst>
                                          <p:attrName>style.visibility</p:attrName>
                                        </p:attrNameLst>
                                      </p:cBhvr>
                                      <p:to>
                                        <p:strVal val="visible"/>
                                      </p:to>
                                    </p:set>
                                    <p:anim to="" calcmode="lin" valueType="num">
                                      <p:cBhvr>
                                        <p:cTn id="15" dur="1" fill="hold"/>
                                        <p:tgtEl>
                                          <p:spTgt spid="8909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9091">
                                            <p:txEl>
                                              <p:pRg st="2" end="2"/>
                                            </p:txEl>
                                          </p:spTgt>
                                        </p:tgtEl>
                                        <p:attrNameLst>
                                          <p:attrName>style.visibility</p:attrName>
                                        </p:attrNameLst>
                                      </p:cBhvr>
                                      <p:to>
                                        <p:strVal val="visible"/>
                                      </p:to>
                                    </p:set>
                                    <p:anim to="" calcmode="lin" valueType="num">
                                      <p:cBhvr>
                                        <p:cTn id="20" dur="1" fill="hold"/>
                                        <p:tgtEl>
                                          <p:spTgt spid="89091">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anim to="" calcmode="lin" valueType="num">
                                      <p:cBhvr>
                                        <p:cTn id="23" dur="1" fill="hold"/>
                                        <p:tgtEl>
                                          <p:spTgt spid="89091">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9091">
                                            <p:txEl>
                                              <p:pRg st="5" end="5"/>
                                            </p:txEl>
                                          </p:spTgt>
                                        </p:tgtEl>
                                        <p:attrNameLst>
                                          <p:attrName>style.visibility</p:attrName>
                                        </p:attrNameLst>
                                      </p:cBhvr>
                                      <p:to>
                                        <p:strVal val="visible"/>
                                      </p:to>
                                    </p:set>
                                    <p:anim to="" calcmode="lin" valueType="num">
                                      <p:cBhvr>
                                        <p:cTn id="28" dur="1" fill="hold"/>
                                        <p:tgtEl>
                                          <p:spTgt spid="89091">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28677"/>
                                        </p:tgtEl>
                                        <p:attrNameLst>
                                          <p:attrName>style.visibility</p:attrName>
                                        </p:attrNameLst>
                                      </p:cBhvr>
                                      <p:to>
                                        <p:strVal val="visible"/>
                                      </p:to>
                                    </p:set>
                                    <p:anim to="" calcmode="lin" valueType="num">
                                      <p:cBhvr>
                                        <p:cTn id="33" dur="1" fill="hold"/>
                                        <p:tgtEl>
                                          <p:spTgt spid="286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286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a:ln>
            <a:miter lim="800000"/>
            <a:headEnd/>
            <a:tailEnd/>
          </a:ln>
        </p:spPr>
        <p:txBody>
          <a:bodyPr/>
          <a:lstStyle/>
          <a:p>
            <a:fld id="{152D8054-4001-4CCB-8F33-DA5072405C0B}" type="slidenum">
              <a:rPr lang="en-GB" smtClean="0"/>
              <a:pPr/>
              <a:t>36</a:t>
            </a:fld>
            <a:endParaRPr lang="en-GB" smtClean="0"/>
          </a:p>
        </p:txBody>
      </p:sp>
      <p:sp>
        <p:nvSpPr>
          <p:cNvPr id="90114" name="Rectangle 2"/>
          <p:cNvSpPr>
            <a:spLocks noChangeArrowheads="1"/>
          </p:cNvSpPr>
          <p:nvPr/>
        </p:nvSpPr>
        <p:spPr bwMode="auto">
          <a:xfrm>
            <a:off x="457200" y="214290"/>
            <a:ext cx="8229600" cy="928694"/>
          </a:xfrm>
          <a:prstGeom prst="rect">
            <a:avLst/>
          </a:prstGeom>
          <a:ln/>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u="sng" dirty="0" err="1">
                <a:solidFill>
                  <a:srgbClr val="FFFF00"/>
                </a:solidFill>
                <a:effectLst>
                  <a:outerShdw blurRad="38100" dist="38100" dir="2700000" algn="tl">
                    <a:srgbClr val="000000"/>
                  </a:outerShdw>
                </a:effectLst>
              </a:rPr>
              <a:t>Haemodynamic</a:t>
            </a:r>
            <a:r>
              <a:rPr lang="en-US" sz="3200" b="1" u="sng" dirty="0">
                <a:solidFill>
                  <a:srgbClr val="FFFF00"/>
                </a:solidFill>
                <a:effectLst>
                  <a:outerShdw blurRad="38100" dist="38100" dir="2700000" algn="tl">
                    <a:srgbClr val="000000"/>
                  </a:outerShdw>
                </a:effectLst>
              </a:rPr>
              <a:t> Mechanisms that Relieve  ANGINA</a:t>
            </a:r>
          </a:p>
        </p:txBody>
      </p:sp>
      <p:sp>
        <p:nvSpPr>
          <p:cNvPr id="90115" name="Rectangle 3"/>
          <p:cNvSpPr>
            <a:spLocks noChangeArrowheads="1"/>
          </p:cNvSpPr>
          <p:nvPr/>
        </p:nvSpPr>
        <p:spPr bwMode="auto">
          <a:xfrm>
            <a:off x="539750" y="1196975"/>
            <a:ext cx="8135938" cy="5329238"/>
          </a:xfrm>
          <a:prstGeom prst="rect">
            <a:avLst/>
          </a:prstGeom>
          <a:noFill/>
          <a:ln>
            <a:noFill/>
          </a:ln>
          <a:extLst>
            <a:ext uri="{909E8E84-426E-40DD-AFC4-6F175D3DCCD1}"/>
            <a:ext uri="{91240B29-F687-4F45-9708-019B960494DF}"/>
          </a:extLst>
        </p:spPr>
        <p:txBody>
          <a:bodyPr/>
          <a:lstStyle/>
          <a:p>
            <a:pPr marL="342900" indent="-342900">
              <a:lnSpc>
                <a:spcPct val="80000"/>
              </a:lnSpc>
              <a:spcBef>
                <a:spcPct val="20000"/>
              </a:spcBef>
              <a:buClr>
                <a:schemeClr val="hlink"/>
              </a:buClr>
              <a:buSzPct val="70000"/>
              <a:buFont typeface="Wingdings" pitchFamily="2" charset="2"/>
              <a:buChar char="n"/>
              <a:defRPr/>
            </a:pPr>
            <a:r>
              <a:rPr lang="en-US" sz="2800" dirty="0">
                <a:solidFill>
                  <a:schemeClr val="hlink"/>
                </a:solidFill>
                <a:effectLst>
                  <a:outerShdw blurRad="38100" dist="38100" dir="2700000" algn="tl">
                    <a:srgbClr val="000000"/>
                  </a:outerShdw>
                </a:effectLst>
              </a:rPr>
              <a:t>Decreased Oxygen Demand</a:t>
            </a:r>
          </a:p>
          <a:p>
            <a:pPr marL="1143000" lvl="2" indent="-228600">
              <a:lnSpc>
                <a:spcPct val="80000"/>
              </a:lnSpc>
              <a:spcBef>
                <a:spcPct val="20000"/>
              </a:spcBef>
              <a:buClr>
                <a:schemeClr val="tx2"/>
              </a:buClr>
              <a:buSzPct val="70000"/>
              <a:buFont typeface="Wingdings" pitchFamily="2" charset="2"/>
              <a:buChar char="v"/>
              <a:defRPr/>
            </a:pPr>
            <a:r>
              <a:rPr lang="en-US" sz="2000" dirty="0">
                <a:effectLst>
                  <a:outerShdw blurRad="38100" dist="38100" dir="2700000" algn="tl">
                    <a:srgbClr val="000000"/>
                  </a:outerShdw>
                </a:effectLst>
              </a:rPr>
              <a:t>Decreased Preload</a:t>
            </a:r>
          </a:p>
          <a:p>
            <a:pPr marL="1143000" lvl="2" indent="-228600">
              <a:lnSpc>
                <a:spcPct val="80000"/>
              </a:lnSpc>
              <a:spcBef>
                <a:spcPct val="20000"/>
              </a:spcBef>
              <a:buClr>
                <a:schemeClr val="tx2"/>
              </a:buClr>
              <a:buSzPct val="70000"/>
              <a:buFont typeface="Wingdings" pitchFamily="2" charset="2"/>
              <a:buChar char="v"/>
              <a:defRPr/>
            </a:pPr>
            <a:r>
              <a:rPr lang="en-US" sz="2000" dirty="0">
                <a:effectLst>
                  <a:outerShdw blurRad="38100" dist="38100" dir="2700000" algn="tl">
                    <a:srgbClr val="000000"/>
                  </a:outerShdw>
                </a:effectLst>
              </a:rPr>
              <a:t>Decreased </a:t>
            </a:r>
            <a:r>
              <a:rPr lang="en-US" sz="2000" dirty="0" err="1">
                <a:effectLst>
                  <a:outerShdw blurRad="38100" dist="38100" dir="2700000" algn="tl">
                    <a:srgbClr val="000000"/>
                  </a:outerShdw>
                </a:effectLst>
              </a:rPr>
              <a:t>Afterload</a:t>
            </a:r>
            <a:endParaRPr lang="en-US" sz="20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v"/>
              <a:defRPr/>
            </a:pP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v"/>
              <a:defRPr/>
            </a:pPr>
            <a:r>
              <a:rPr lang="en-US" sz="2800" dirty="0">
                <a:effectLst>
                  <a:outerShdw blurRad="38100" dist="38100" dir="2700000" algn="tl">
                    <a:srgbClr val="000000"/>
                  </a:outerShdw>
                </a:effectLst>
              </a:rPr>
              <a:t>Leads to Decreased Heart Contraction force</a:t>
            </a:r>
          </a:p>
          <a:p>
            <a:pPr marL="1143000" lvl="2" indent="-228600">
              <a:lnSpc>
                <a:spcPct val="80000"/>
              </a:lnSpc>
              <a:spcBef>
                <a:spcPct val="20000"/>
              </a:spcBef>
              <a:buClr>
                <a:schemeClr val="tx2"/>
              </a:buClr>
              <a:buSzPct val="70000"/>
              <a:buFont typeface="Wingdings" pitchFamily="2" charset="2"/>
              <a:buChar char="v"/>
              <a:defRPr/>
            </a:pPr>
            <a:r>
              <a:rPr lang="en-US" sz="2000" dirty="0">
                <a:effectLst>
                  <a:outerShdw blurRad="38100" dist="38100" dir="2700000" algn="tl">
                    <a:srgbClr val="000000"/>
                  </a:outerShdw>
                </a:effectLst>
              </a:rPr>
              <a:t>Do not Have Direct Effect On Heart Rate Or Contractility</a:t>
            </a:r>
          </a:p>
          <a:p>
            <a:pPr marL="342900" indent="-342900">
              <a:lnSpc>
                <a:spcPct val="80000"/>
              </a:lnSpc>
              <a:spcBef>
                <a:spcPct val="20000"/>
              </a:spcBef>
              <a:buClr>
                <a:schemeClr val="tx2"/>
              </a:buClr>
              <a:buSzPct val="70000"/>
              <a:buFont typeface="Wingdings" pitchFamily="2" charset="2"/>
              <a:buChar char="v"/>
              <a:defRPr/>
            </a:pPr>
            <a:endParaRPr lang="en-US" sz="2000" dirty="0">
              <a:effectLst>
                <a:outerShdw blurRad="38100" dist="38100" dir="2700000" algn="tl">
                  <a:srgbClr val="000000"/>
                </a:outerShdw>
              </a:effectLst>
            </a:endParaRPr>
          </a:p>
          <a:p>
            <a:pPr marL="342900" indent="-342900">
              <a:lnSpc>
                <a:spcPct val="80000"/>
              </a:lnSpc>
              <a:spcBef>
                <a:spcPct val="20000"/>
              </a:spcBef>
              <a:buClr>
                <a:schemeClr val="tx2"/>
              </a:buClr>
              <a:buSzPct val="70000"/>
              <a:buFont typeface="Wingdings" pitchFamily="2" charset="2"/>
              <a:buNone/>
              <a:defRPr/>
            </a:pPr>
            <a:endParaRPr lang="en-US" sz="2000" dirty="0">
              <a:effectLst>
                <a:outerShdw blurRad="38100" dist="38100" dir="2700000" algn="tl">
                  <a:srgbClr val="000000"/>
                </a:outerShdw>
              </a:effectLst>
            </a:endParaRPr>
          </a:p>
          <a:p>
            <a:pPr marL="342900" indent="-342900">
              <a:lnSpc>
                <a:spcPct val="80000"/>
              </a:lnSpc>
              <a:spcBef>
                <a:spcPct val="20000"/>
              </a:spcBef>
              <a:buClr>
                <a:schemeClr val="tx2"/>
              </a:buClr>
              <a:buSzPct val="70000"/>
              <a:buFont typeface="Wingdings" pitchFamily="2" charset="2"/>
              <a:buChar char="v"/>
              <a:defRPr/>
            </a:pPr>
            <a:r>
              <a:rPr lang="en-US" sz="2800" dirty="0">
                <a:solidFill>
                  <a:srgbClr val="FF0066"/>
                </a:solidFill>
                <a:effectLst>
                  <a:outerShdw blurRad="38100" dist="38100" dir="2700000" algn="tl">
                    <a:srgbClr val="000000"/>
                  </a:outerShdw>
                </a:effectLst>
              </a:rPr>
              <a:t>Increased Blood Supply</a:t>
            </a:r>
          </a:p>
          <a:p>
            <a:pPr marL="1143000" lvl="2" indent="-228600">
              <a:lnSpc>
                <a:spcPct val="80000"/>
              </a:lnSpc>
              <a:spcBef>
                <a:spcPct val="20000"/>
              </a:spcBef>
              <a:buClr>
                <a:schemeClr val="tx2"/>
              </a:buClr>
              <a:buSzPct val="70000"/>
              <a:buFont typeface="Wingdings" pitchFamily="2" charset="2"/>
              <a:buChar char="v"/>
              <a:defRPr/>
            </a:pPr>
            <a:r>
              <a:rPr lang="en-US" sz="2000" dirty="0">
                <a:solidFill>
                  <a:srgbClr val="FF0066"/>
                </a:solidFill>
                <a:effectLst>
                  <a:outerShdw blurRad="38100" dist="38100" dir="2700000" algn="tl">
                    <a:srgbClr val="000000"/>
                  </a:outerShdw>
                </a:effectLst>
              </a:rPr>
              <a:t>Dilatation Of Coronary Arteries</a:t>
            </a:r>
          </a:p>
          <a:p>
            <a:pPr marL="342900" indent="-342900">
              <a:lnSpc>
                <a:spcPct val="80000"/>
              </a:lnSpc>
              <a:spcBef>
                <a:spcPct val="20000"/>
              </a:spcBef>
              <a:buClr>
                <a:schemeClr val="tx2"/>
              </a:buClr>
              <a:buSzPct val="70000"/>
              <a:buFont typeface="Wingdings" pitchFamily="2" charset="2"/>
              <a:buChar char="v"/>
              <a:defRPr/>
            </a:pPr>
            <a:endParaRPr lang="en-US" sz="2000" dirty="0">
              <a:effectLst>
                <a:outerShdw blurRad="38100" dist="38100" dir="2700000" algn="tl">
                  <a:srgbClr val="000000"/>
                </a:outerShdw>
              </a:effectLst>
            </a:endParaRPr>
          </a:p>
          <a:p>
            <a:pPr marL="342900" indent="-342900">
              <a:lnSpc>
                <a:spcPct val="80000"/>
              </a:lnSpc>
              <a:spcBef>
                <a:spcPct val="20000"/>
              </a:spcBef>
              <a:buClr>
                <a:schemeClr val="tx2"/>
              </a:buClr>
              <a:buSzPct val="70000"/>
              <a:buFont typeface="Wingdings" pitchFamily="2" charset="2"/>
              <a:buChar char="v"/>
              <a:defRPr/>
            </a:pPr>
            <a:endParaRPr lang="en-US" sz="2800" dirty="0">
              <a:solidFill>
                <a:schemeClr val="hlink"/>
              </a:solidFill>
              <a:effectLst>
                <a:outerShdw blurRad="38100" dist="38100" dir="2700000" algn="tl">
                  <a:srgbClr val="000000"/>
                </a:outerShdw>
              </a:effectLst>
            </a:endParaRPr>
          </a:p>
          <a:p>
            <a:pPr marL="342900" indent="-342900">
              <a:lnSpc>
                <a:spcPct val="80000"/>
              </a:lnSpc>
              <a:spcBef>
                <a:spcPct val="20000"/>
              </a:spcBef>
              <a:buClr>
                <a:schemeClr val="tx2"/>
              </a:buClr>
              <a:buSzPct val="70000"/>
              <a:buFont typeface="Wingdings" pitchFamily="2" charset="2"/>
              <a:buChar char="v"/>
              <a:defRPr/>
            </a:pPr>
            <a:r>
              <a:rPr lang="en-US" sz="2800" dirty="0">
                <a:solidFill>
                  <a:schemeClr val="hlink"/>
                </a:solidFill>
                <a:effectLst>
                  <a:outerShdw blurRad="38100" dist="38100" dir="2700000" algn="tl">
                    <a:srgbClr val="000000"/>
                  </a:outerShdw>
                </a:effectLst>
              </a:rPr>
              <a:t>Decreased Platelet Aggregation</a:t>
            </a:r>
          </a:p>
          <a:p>
            <a:pPr marL="1143000" lvl="2" indent="-228600">
              <a:lnSpc>
                <a:spcPct val="80000"/>
              </a:lnSpc>
              <a:spcBef>
                <a:spcPct val="20000"/>
              </a:spcBef>
              <a:buClr>
                <a:schemeClr val="tx2"/>
              </a:buClr>
              <a:buSzPct val="70000"/>
              <a:buFont typeface="Wingdings" pitchFamily="2" charset="2"/>
              <a:buChar char="v"/>
              <a:defRPr/>
            </a:pPr>
            <a:r>
              <a:rPr lang="en-US" sz="2000" dirty="0">
                <a:effectLst>
                  <a:outerShdw blurRad="38100" dist="38100" dir="2700000" algn="tl">
                    <a:srgbClr val="000000"/>
                  </a:outerShdw>
                </a:effectLst>
              </a:rPr>
              <a:t>Decreased Clot Formation</a:t>
            </a:r>
            <a:endParaRPr lang="en-US" sz="1600" dirty="0">
              <a:effectLst>
                <a:outerShdw blurRad="38100" dist="38100" dir="2700000" algn="tl">
                  <a:srgbClr val="000000"/>
                </a:outerShdw>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to="" calcmode="lin" valueType="num">
                                      <p:cBhvr>
                                        <p:cTn id="7" dur="1" fill="hold"/>
                                        <p:tgtEl>
                                          <p:spTgt spid="901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 to="" calcmode="lin" valueType="num">
                                      <p:cBhvr>
                                        <p:cTn id="12" dur="1" fill="hold"/>
                                        <p:tgtEl>
                                          <p:spTgt spid="9011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 to="" calcmode="lin" valueType="num">
                                      <p:cBhvr>
                                        <p:cTn id="17" dur="1" fill="hold"/>
                                        <p:tgtEl>
                                          <p:spTgt spid="90115">
                                            <p:txEl>
                                              <p:pRg st="1" end="1"/>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90115">
                                            <p:txEl>
                                              <p:pRg st="2" end="2"/>
                                            </p:txEl>
                                          </p:spTgt>
                                        </p:tgtEl>
                                        <p:attrNameLst>
                                          <p:attrName>style.visibility</p:attrName>
                                        </p:attrNameLst>
                                      </p:cBhvr>
                                      <p:to>
                                        <p:strVal val="visible"/>
                                      </p:to>
                                    </p:set>
                                    <p:anim to="" calcmode="lin" valueType="num">
                                      <p:cBhvr>
                                        <p:cTn id="20" dur="1" fill="hold"/>
                                        <p:tgtEl>
                                          <p:spTgt spid="90115">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90115">
                                            <p:txEl>
                                              <p:pRg st="4" end="4"/>
                                            </p:txEl>
                                          </p:spTgt>
                                        </p:tgtEl>
                                        <p:attrNameLst>
                                          <p:attrName>style.visibility</p:attrName>
                                        </p:attrNameLst>
                                      </p:cBhvr>
                                      <p:to>
                                        <p:strVal val="visible"/>
                                      </p:to>
                                    </p:set>
                                    <p:anim to="" calcmode="lin" valueType="num">
                                      <p:cBhvr>
                                        <p:cTn id="25" dur="1" fill="hold"/>
                                        <p:tgtEl>
                                          <p:spTgt spid="90115">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90115">
                                            <p:txEl>
                                              <p:pRg st="5" end="5"/>
                                            </p:txEl>
                                          </p:spTgt>
                                        </p:tgtEl>
                                        <p:attrNameLst>
                                          <p:attrName>style.visibility</p:attrName>
                                        </p:attrNameLst>
                                      </p:cBhvr>
                                      <p:to>
                                        <p:strVal val="visible"/>
                                      </p:to>
                                    </p:set>
                                    <p:anim to="" calcmode="lin" valueType="num">
                                      <p:cBhvr>
                                        <p:cTn id="30" dur="1" fill="hold"/>
                                        <p:tgtEl>
                                          <p:spTgt spid="90115">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90115">
                                            <p:txEl>
                                              <p:pRg st="8" end="8"/>
                                            </p:txEl>
                                          </p:spTgt>
                                        </p:tgtEl>
                                        <p:attrNameLst>
                                          <p:attrName>style.visibility</p:attrName>
                                        </p:attrNameLst>
                                      </p:cBhvr>
                                      <p:to>
                                        <p:strVal val="visible"/>
                                      </p:to>
                                    </p:set>
                                    <p:anim to="" calcmode="lin" valueType="num">
                                      <p:cBhvr>
                                        <p:cTn id="35" dur="1" fill="hold"/>
                                        <p:tgtEl>
                                          <p:spTgt spid="90115">
                                            <p:txEl>
                                              <p:pRg st="8" end="8"/>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90115">
                                            <p:txEl>
                                              <p:pRg st="9" end="9"/>
                                            </p:txEl>
                                          </p:spTgt>
                                        </p:tgtEl>
                                        <p:attrNameLst>
                                          <p:attrName>style.visibility</p:attrName>
                                        </p:attrNameLst>
                                      </p:cBhvr>
                                      <p:to>
                                        <p:strVal val="visible"/>
                                      </p:to>
                                    </p:set>
                                    <p:anim to="" calcmode="lin" valueType="num">
                                      <p:cBhvr>
                                        <p:cTn id="40" dur="1" fill="hold"/>
                                        <p:tgtEl>
                                          <p:spTgt spid="90115">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90115">
                                            <p:txEl>
                                              <p:pRg st="12" end="12"/>
                                            </p:txEl>
                                          </p:spTgt>
                                        </p:tgtEl>
                                        <p:attrNameLst>
                                          <p:attrName>style.visibility</p:attrName>
                                        </p:attrNameLst>
                                      </p:cBhvr>
                                      <p:to>
                                        <p:strVal val="visible"/>
                                      </p:to>
                                    </p:set>
                                    <p:anim to="" calcmode="lin" valueType="num">
                                      <p:cBhvr>
                                        <p:cTn id="45" dur="1" fill="hold"/>
                                        <p:tgtEl>
                                          <p:spTgt spid="90115">
                                            <p:txEl>
                                              <p:pRg st="12" end="12"/>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90115">
                                            <p:txEl>
                                              <p:pRg st="13" end="13"/>
                                            </p:txEl>
                                          </p:spTgt>
                                        </p:tgtEl>
                                        <p:attrNameLst>
                                          <p:attrName>style.visibility</p:attrName>
                                        </p:attrNameLst>
                                      </p:cBhvr>
                                      <p:to>
                                        <p:strVal val="visible"/>
                                      </p:to>
                                    </p:set>
                                    <p:anim to="" calcmode="lin" valueType="num">
                                      <p:cBhvr>
                                        <p:cTn id="50" dur="1" fill="hold"/>
                                        <p:tgtEl>
                                          <p:spTgt spid="90115">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1"/>
          </p:nvPr>
        </p:nvSpPr>
        <p:spPr>
          <a:noFill/>
          <a:ln>
            <a:miter lim="800000"/>
            <a:headEnd/>
            <a:tailEnd/>
          </a:ln>
        </p:spPr>
        <p:txBody>
          <a:bodyPr/>
          <a:lstStyle/>
          <a:p>
            <a:fld id="{1BAC00E6-12A3-4DCC-AAF2-6DA10EE1B5D2}" type="slidenum">
              <a:rPr lang="en-GB" smtClean="0"/>
              <a:pPr/>
              <a:t>37</a:t>
            </a:fld>
            <a:endParaRPr lang="en-GB" smtClean="0"/>
          </a:p>
        </p:txBody>
      </p:sp>
      <p:sp>
        <p:nvSpPr>
          <p:cNvPr id="121860" name="Rectangle 4"/>
          <p:cNvSpPr>
            <a:spLocks noChangeArrowheads="1"/>
          </p:cNvSpPr>
          <p:nvPr/>
        </p:nvSpPr>
        <p:spPr bwMode="auto">
          <a:xfrm>
            <a:off x="179388" y="692150"/>
            <a:ext cx="8713787" cy="5703888"/>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342900" indent="-342900">
              <a:defRPr/>
            </a:pPr>
            <a:r>
              <a:rPr lang="en-US" sz="3200" b="1" dirty="0">
                <a:solidFill>
                  <a:srgbClr val="FFFF00"/>
                </a:solidFill>
                <a:effectLst>
                  <a:outerShdw blurRad="38100" dist="38100" dir="2700000" algn="tl">
                    <a:srgbClr val="000000"/>
                  </a:outerShdw>
                </a:effectLst>
              </a:rPr>
              <a:t>Clinical Uses:</a:t>
            </a:r>
            <a:r>
              <a:rPr lang="en-US" b="1" dirty="0">
                <a:solidFill>
                  <a:srgbClr val="FFFF00"/>
                </a:solidFill>
                <a:effectLst>
                  <a:outerShdw blurRad="38100" dist="38100" dir="2700000" algn="tl">
                    <a:srgbClr val="000000"/>
                  </a:outerShdw>
                </a:effectLst>
              </a:rPr>
              <a:t>  </a:t>
            </a:r>
            <a:r>
              <a:rPr lang="en-US" dirty="0">
                <a:solidFill>
                  <a:srgbClr val="FFFF00"/>
                </a:solidFill>
                <a:effectLst>
                  <a:outerShdw blurRad="38100" dist="38100" dir="2700000" algn="tl">
                    <a:srgbClr val="000000"/>
                  </a:outerShdw>
                </a:effectLst>
              </a:rPr>
              <a:t>	</a:t>
            </a:r>
          </a:p>
          <a:p>
            <a:pPr marL="342900" indent="-342900">
              <a:defRPr/>
            </a:pPr>
            <a:endParaRPr lang="en-US" sz="2800" dirty="0">
              <a:effectLst>
                <a:outerShdw blurRad="38100" dist="38100" dir="2700000" algn="tl">
                  <a:srgbClr val="000000"/>
                </a:outerShdw>
              </a:effectLst>
            </a:endParaRPr>
          </a:p>
          <a:p>
            <a:pPr marL="342900" indent="-342900">
              <a:buFontTx/>
              <a:buAutoNum type="arabicPeriod"/>
              <a:defRPr/>
            </a:pPr>
            <a:r>
              <a:rPr lang="en-US" sz="2800" dirty="0">
                <a:effectLst>
                  <a:outerShdw blurRad="38100" dist="38100" dir="2700000" algn="tl">
                    <a:srgbClr val="000000"/>
                  </a:outerShdw>
                </a:effectLst>
              </a:rPr>
              <a:t> Treatment &amp; prophylaxis of  classical angina pectoris</a:t>
            </a:r>
            <a:br>
              <a:rPr lang="en-US" sz="2800" dirty="0">
                <a:effectLst>
                  <a:outerShdw blurRad="38100" dist="38100" dir="2700000" algn="tl">
                    <a:srgbClr val="000000"/>
                  </a:outerShdw>
                </a:effectLst>
              </a:rPr>
            </a:br>
            <a:endParaRPr lang="en-US" sz="2800" dirty="0">
              <a:effectLst>
                <a:outerShdw blurRad="38100" dist="38100" dir="2700000" algn="tl">
                  <a:srgbClr val="000000"/>
                </a:outerShdw>
              </a:effectLst>
            </a:endParaRPr>
          </a:p>
          <a:p>
            <a:pPr marL="342900" indent="-342900">
              <a:defRPr/>
            </a:pPr>
            <a:endParaRPr lang="en-US" sz="2800" dirty="0">
              <a:effectLst>
                <a:outerShdw blurRad="38100" dist="38100" dir="2700000" algn="tl">
                  <a:srgbClr val="000000"/>
                </a:outerShdw>
              </a:effectLst>
            </a:endParaRPr>
          </a:p>
          <a:p>
            <a:pPr marL="342900" indent="-342900">
              <a:defRPr/>
            </a:pPr>
            <a:r>
              <a:rPr lang="en-US" sz="2800" dirty="0">
                <a:effectLst>
                  <a:outerShdw blurRad="38100" dist="38100" dir="2700000" algn="tl">
                    <a:srgbClr val="000000"/>
                  </a:outerShdw>
                </a:effectLst>
              </a:rPr>
              <a:t>2.  Treatment of  Variant/</a:t>
            </a:r>
            <a:r>
              <a:rPr lang="en-US" sz="2800" dirty="0" err="1">
                <a:effectLst>
                  <a:outerShdw blurRad="38100" dist="38100" dir="2700000" algn="tl">
                    <a:srgbClr val="000000"/>
                  </a:outerShdw>
                </a:effectLst>
              </a:rPr>
              <a:t>Prinzmetal</a:t>
            </a:r>
            <a:r>
              <a:rPr lang="en-US" sz="2800" dirty="0">
                <a:effectLst>
                  <a:outerShdw blurRad="38100" dist="38100" dir="2700000" algn="tl">
                    <a:srgbClr val="000000"/>
                  </a:outerShdw>
                </a:effectLst>
              </a:rPr>
              <a:t> ANGINA </a:t>
            </a:r>
          </a:p>
          <a:p>
            <a:pPr marL="342900" indent="-342900">
              <a:defRPr/>
            </a:pPr>
            <a:endParaRPr lang="en-US" sz="2800" dirty="0">
              <a:effectLst>
                <a:outerShdw blurRad="38100" dist="38100" dir="2700000" algn="tl">
                  <a:srgbClr val="000000"/>
                </a:outerShdw>
              </a:effectLst>
            </a:endParaRPr>
          </a:p>
          <a:p>
            <a:pPr marL="342900" indent="-342900">
              <a:defRPr/>
            </a:pPr>
            <a:endParaRPr lang="en-US" sz="2800" dirty="0">
              <a:effectLst>
                <a:outerShdw blurRad="38100" dist="38100" dir="2700000" algn="tl">
                  <a:srgbClr val="000000"/>
                </a:outerShdw>
              </a:effectLst>
            </a:endParaRPr>
          </a:p>
          <a:p>
            <a:pPr marL="342900" indent="-342900">
              <a:defRPr/>
            </a:pPr>
            <a:r>
              <a:rPr lang="en-US" sz="2800" dirty="0">
                <a:effectLst>
                  <a:outerShdw blurRad="38100" dist="38100" dir="2700000" algn="tl">
                    <a:srgbClr val="000000"/>
                  </a:outerShdw>
                </a:effectLst>
              </a:rPr>
              <a:t>3.	 Treatment of  </a:t>
            </a:r>
            <a:r>
              <a:rPr lang="en-US" sz="2800" dirty="0" err="1">
                <a:effectLst>
                  <a:outerShdw blurRad="38100" dist="38100" dir="2700000" algn="tl">
                    <a:srgbClr val="000000"/>
                  </a:outerShdw>
                </a:effectLst>
              </a:rPr>
              <a:t>Angiospatic</a:t>
            </a:r>
            <a:r>
              <a:rPr lang="en-US" sz="2800" dirty="0">
                <a:effectLst>
                  <a:outerShdw blurRad="38100" dist="38100" dir="2700000" algn="tl">
                    <a:srgbClr val="000000"/>
                  </a:outerShdw>
                </a:effectLst>
              </a:rPr>
              <a:t> Angina</a:t>
            </a:r>
            <a:endParaRPr lang="en-US" sz="2800" dirty="0">
              <a:solidFill>
                <a:srgbClr val="FFFF00"/>
              </a:solidFill>
              <a:effectLst>
                <a:outerShdw blurRad="38100" dist="38100" dir="2700000" algn="tl">
                  <a:srgbClr val="000000"/>
                </a:outerShdw>
              </a:effectLst>
            </a:endParaRPr>
          </a:p>
          <a:p>
            <a:pPr marL="342900" indent="-342900">
              <a:defRPr/>
            </a:pPr>
            <a:r>
              <a:rPr lang="en-US" sz="2800" dirty="0">
                <a:effectLst>
                  <a:outerShdw blurRad="38100" dist="38100" dir="2700000" algn="tl">
                    <a:srgbClr val="000000"/>
                  </a:outerShdw>
                </a:effectLst>
              </a:rPr>
              <a:t>	   </a:t>
            </a:r>
          </a:p>
          <a:p>
            <a:pPr marL="342900" indent="-342900">
              <a:defRPr/>
            </a:pPr>
            <a:endParaRPr lang="en-US" sz="2800" dirty="0">
              <a:effectLst>
                <a:outerShdw blurRad="38100" dist="38100" dir="2700000" algn="tl">
                  <a:srgbClr val="000000"/>
                </a:outerShdw>
              </a:effectLst>
            </a:endParaRPr>
          </a:p>
          <a:p>
            <a:pPr marL="342900" indent="-342900">
              <a:defRPr/>
            </a:pPr>
            <a:endParaRPr lang="en-US" sz="2800" dirty="0">
              <a:effectLst>
                <a:outerShdw blurRad="38100" dist="38100" dir="2700000" algn="tl">
                  <a:srgbClr val="000000"/>
                </a:outerShdw>
              </a:effectLst>
            </a:endParaRPr>
          </a:p>
          <a:p>
            <a:pPr marL="342900" indent="-342900">
              <a:defRPr/>
            </a:pPr>
            <a:r>
              <a:rPr lang="en-US" sz="2800" dirty="0">
                <a:effectLst>
                  <a:outerShdw blurRad="38100" dist="38100" dir="2700000" algn="tl">
                    <a:srgbClr val="000000"/>
                  </a:outerShdw>
                </a:effectLst>
              </a:rPr>
              <a:t>4. 	Treatment of Unstable Angina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 to="" calcmode="lin" valueType="num">
                                      <p:cBhvr>
                                        <p:cTn id="7" dur="1" fill="hold"/>
                                        <p:tgtEl>
                                          <p:spTgt spid="12186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1860">
                                            <p:txEl>
                                              <p:pRg st="2" end="2"/>
                                            </p:txEl>
                                          </p:spTgt>
                                        </p:tgtEl>
                                        <p:attrNameLst>
                                          <p:attrName>style.visibility</p:attrName>
                                        </p:attrNameLst>
                                      </p:cBhvr>
                                      <p:to>
                                        <p:strVal val="visible"/>
                                      </p:to>
                                    </p:set>
                                    <p:anim to="" calcmode="lin" valueType="num">
                                      <p:cBhvr>
                                        <p:cTn id="12" dur="1" fill="hold"/>
                                        <p:tgtEl>
                                          <p:spTgt spid="121860">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1860">
                                            <p:txEl>
                                              <p:pRg st="4" end="4"/>
                                            </p:txEl>
                                          </p:spTgt>
                                        </p:tgtEl>
                                        <p:attrNameLst>
                                          <p:attrName>style.visibility</p:attrName>
                                        </p:attrNameLst>
                                      </p:cBhvr>
                                      <p:to>
                                        <p:strVal val="visible"/>
                                      </p:to>
                                    </p:set>
                                    <p:anim to="" calcmode="lin" valueType="num">
                                      <p:cBhvr>
                                        <p:cTn id="17" dur="1" fill="hold"/>
                                        <p:tgtEl>
                                          <p:spTgt spid="121860">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21860">
                                            <p:txEl>
                                              <p:pRg st="7" end="7"/>
                                            </p:txEl>
                                          </p:spTgt>
                                        </p:tgtEl>
                                        <p:attrNameLst>
                                          <p:attrName>style.visibility</p:attrName>
                                        </p:attrNameLst>
                                      </p:cBhvr>
                                      <p:to>
                                        <p:strVal val="visible"/>
                                      </p:to>
                                    </p:set>
                                    <p:anim to="" calcmode="lin" valueType="num">
                                      <p:cBhvr>
                                        <p:cTn id="22" dur="1" fill="hold"/>
                                        <p:tgtEl>
                                          <p:spTgt spid="121860">
                                            <p:txEl>
                                              <p:pRg st="7" end="7"/>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21860">
                                            <p:txEl>
                                              <p:pRg st="11" end="11"/>
                                            </p:txEl>
                                          </p:spTgt>
                                        </p:tgtEl>
                                        <p:attrNameLst>
                                          <p:attrName>style.visibility</p:attrName>
                                        </p:attrNameLst>
                                      </p:cBhvr>
                                      <p:to>
                                        <p:strVal val="visible"/>
                                      </p:to>
                                    </p:set>
                                    <p:anim to="" calcmode="lin" valueType="num">
                                      <p:cBhvr>
                                        <p:cTn id="27" dur="1" fill="hold"/>
                                        <p:tgtEl>
                                          <p:spTgt spid="121860">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a:noFill/>
          <a:ln>
            <a:miter lim="800000"/>
            <a:headEnd/>
            <a:tailEnd/>
          </a:ln>
        </p:spPr>
        <p:txBody>
          <a:bodyPr/>
          <a:lstStyle/>
          <a:p>
            <a:fld id="{19873D13-F807-49CE-B4D0-E1C8FC4B3495}" type="slidenum">
              <a:rPr lang="en-GB" smtClean="0"/>
              <a:pPr/>
              <a:t>38</a:t>
            </a:fld>
            <a:endParaRPr lang="en-GB" smtClean="0"/>
          </a:p>
        </p:txBody>
      </p:sp>
      <p:sp>
        <p:nvSpPr>
          <p:cNvPr id="55298" name="Rectangle 2"/>
          <p:cNvSpPr>
            <a:spLocks noChangeArrowheads="1"/>
          </p:cNvSpPr>
          <p:nvPr/>
        </p:nvSpPr>
        <p:spPr bwMode="auto">
          <a:xfrm>
            <a:off x="457200" y="381000"/>
            <a:ext cx="8229600" cy="744538"/>
          </a:xfrm>
          <a:prstGeom prst="rect">
            <a:avLst/>
          </a:prstGeom>
          <a:noFill/>
          <a:ln>
            <a:noFill/>
          </a:ln>
          <a:extLst>
            <a:ext uri="{909E8E84-426E-40DD-AFC4-6F175D3DCCD1}"/>
            <a:ext uri="{91240B29-F687-4F45-9708-019B960494DF}"/>
          </a:extLst>
        </p:spPr>
        <p:txBody>
          <a:bodyPr anchor="ctr"/>
          <a:lstStyle/>
          <a:p>
            <a:pPr>
              <a:defRPr/>
            </a:pPr>
            <a:r>
              <a:rPr lang="en-US" sz="3600" b="1" dirty="0">
                <a:solidFill>
                  <a:srgbClr val="00FF00"/>
                </a:solidFill>
                <a:effectLst>
                  <a:outerShdw blurRad="38100" dist="38100" dir="2700000" algn="tl">
                    <a:srgbClr val="000000"/>
                  </a:outerShdw>
                </a:effectLst>
              </a:rPr>
              <a:t>OTHER USES</a:t>
            </a:r>
          </a:p>
        </p:txBody>
      </p:sp>
      <p:sp>
        <p:nvSpPr>
          <p:cNvPr id="55299" name="Rectangle 3"/>
          <p:cNvSpPr>
            <a:spLocks noChangeArrowheads="1"/>
          </p:cNvSpPr>
          <p:nvPr/>
        </p:nvSpPr>
        <p:spPr bwMode="auto">
          <a:xfrm>
            <a:off x="0" y="1268413"/>
            <a:ext cx="9144000" cy="5256212"/>
          </a:xfrm>
          <a:prstGeom prst="rect">
            <a:avLst/>
          </a:prstGeom>
          <a:noFill/>
          <a:ln>
            <a:noFill/>
          </a:ln>
          <a:extLst>
            <a:ext uri="{909E8E84-426E-40DD-AFC4-6F175D3DCCD1}"/>
            <a:ext uri="{91240B29-F687-4F45-9708-019B960494DF}"/>
          </a:extLst>
        </p:spPr>
        <p:txBody>
          <a:bodyPr/>
          <a:lstStyle/>
          <a:p>
            <a:pPr marL="342900" indent="-342900">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Times New Roman" pitchFamily="18" charset="0"/>
                <a:cs typeface="Times New Roman" pitchFamily="18" charset="0"/>
              </a:rPr>
              <a:t>During myocardial infarction</a:t>
            </a:r>
          </a:p>
          <a:p>
            <a:pPr marL="342900" indent="-342900">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latin typeface="Times New Roman" pitchFamily="18" charset="0"/>
              <a:cs typeface="Times New Roman" pitchFamily="18" charset="0"/>
            </a:endParaRPr>
          </a:p>
          <a:p>
            <a:pPr marL="342900" indent="-342900">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Times New Roman" pitchFamily="18" charset="0"/>
                <a:cs typeface="Times New Roman" pitchFamily="18" charset="0"/>
              </a:rPr>
              <a:t>Heart failure</a:t>
            </a:r>
          </a:p>
          <a:p>
            <a:pPr marL="342900" indent="-342900">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latin typeface="Times New Roman" pitchFamily="18" charset="0"/>
              <a:cs typeface="Times New Roman" pitchFamily="18" charset="0"/>
            </a:endParaRPr>
          </a:p>
          <a:p>
            <a:pPr marL="342900" indent="-342900">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Times New Roman" pitchFamily="18" charset="0"/>
                <a:cs typeface="Times New Roman" pitchFamily="18" charset="0"/>
              </a:rPr>
              <a:t>After </a:t>
            </a:r>
            <a:r>
              <a:rPr lang="en-US" sz="2800" dirty="0" err="1">
                <a:effectLst>
                  <a:outerShdw blurRad="38100" dist="38100" dir="2700000" algn="tl">
                    <a:srgbClr val="000000"/>
                  </a:outerShdw>
                </a:effectLst>
                <a:latin typeface="Times New Roman" pitchFamily="18" charset="0"/>
                <a:cs typeface="Times New Roman" pitchFamily="18" charset="0"/>
              </a:rPr>
              <a:t>stenting</a:t>
            </a:r>
            <a:r>
              <a:rPr lang="en-US" sz="2800" dirty="0">
                <a:effectLst>
                  <a:outerShdw blurRad="38100" dist="38100" dir="2700000" algn="tl">
                    <a:srgbClr val="000000"/>
                  </a:outerShdw>
                </a:effectLst>
                <a:latin typeface="Times New Roman" pitchFamily="18" charset="0"/>
                <a:cs typeface="Times New Roman" pitchFamily="18" charset="0"/>
              </a:rPr>
              <a:t> (decreased  incidence of myocardial necrosis)</a:t>
            </a:r>
          </a:p>
          <a:p>
            <a:pPr marL="342900" indent="-342900">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latin typeface="Times New Roman" pitchFamily="18" charset="0"/>
              <a:cs typeface="Times New Roman" pitchFamily="18" charset="0"/>
            </a:endParaRPr>
          </a:p>
          <a:p>
            <a:pPr marL="342900" indent="-342900">
              <a:spcBef>
                <a:spcPct val="20000"/>
              </a:spcBef>
              <a:buClr>
                <a:schemeClr val="hlink"/>
              </a:buClr>
              <a:buSzPct val="70000"/>
              <a:buFont typeface="Wingdings" pitchFamily="2" charset="2"/>
              <a:buChar char="n"/>
              <a:defRPr/>
            </a:pPr>
            <a:r>
              <a:rPr lang="en-US" sz="2800" dirty="0" smtClean="0">
                <a:effectLst>
                  <a:outerShdw blurRad="38100" dist="38100" dir="2700000" algn="tl">
                    <a:srgbClr val="000000"/>
                  </a:outerShdw>
                </a:effectLst>
                <a:latin typeface="Times New Roman" pitchFamily="18" charset="0"/>
                <a:cs typeface="Times New Roman" pitchFamily="18" charset="0"/>
              </a:rPr>
              <a:t>Pulmonary hypertension</a:t>
            </a:r>
            <a:endParaRPr lang="en-US" sz="2800"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to="" calcmode="lin" valueType="num">
                                      <p:cBhvr>
                                        <p:cTn id="7" dur="1" fill="hold"/>
                                        <p:tgtEl>
                                          <p:spTgt spid="552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to="" calcmode="lin" valueType="num">
                                      <p:cBhvr>
                                        <p:cTn id="12" dur="1" fill="hold"/>
                                        <p:tgtEl>
                                          <p:spTgt spid="5529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 to="" calcmode="lin" valueType="num">
                                      <p:cBhvr>
                                        <p:cTn id="17" dur="1" fill="hold"/>
                                        <p:tgtEl>
                                          <p:spTgt spid="5529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5299">
                                            <p:txEl>
                                              <p:pRg st="4" end="4"/>
                                            </p:txEl>
                                          </p:spTgt>
                                        </p:tgtEl>
                                        <p:attrNameLst>
                                          <p:attrName>style.visibility</p:attrName>
                                        </p:attrNameLst>
                                      </p:cBhvr>
                                      <p:to>
                                        <p:strVal val="visible"/>
                                      </p:to>
                                    </p:set>
                                    <p:anim to="" calcmode="lin" valueType="num">
                                      <p:cBhvr>
                                        <p:cTn id="22" dur="1" fill="hold"/>
                                        <p:tgtEl>
                                          <p:spTgt spid="5529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anim to="" calcmode="lin" valueType="num">
                                      <p:cBhvr>
                                        <p:cTn id="27" dur="1" fill="hold"/>
                                        <p:tgtEl>
                                          <p:spTgt spid="5529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a:ln>
            <a:miter lim="800000"/>
            <a:headEnd/>
            <a:tailEnd/>
          </a:ln>
        </p:spPr>
        <p:txBody>
          <a:bodyPr/>
          <a:lstStyle/>
          <a:p>
            <a:fld id="{481FE493-2E82-4B03-BA14-41A27F10311E}" type="slidenum">
              <a:rPr lang="en-GB" smtClean="0"/>
              <a:pPr/>
              <a:t>39</a:t>
            </a:fld>
            <a:endParaRPr lang="en-GB" smtClean="0"/>
          </a:p>
        </p:txBody>
      </p:sp>
      <p:sp>
        <p:nvSpPr>
          <p:cNvPr id="93186" name="Rectangle 2"/>
          <p:cNvSpPr>
            <a:spLocks noChangeArrowheads="1"/>
          </p:cNvSpPr>
          <p:nvPr/>
        </p:nvSpPr>
        <p:spPr bwMode="auto">
          <a:xfrm>
            <a:off x="457200" y="381000"/>
            <a:ext cx="8229600" cy="833422"/>
          </a:xfrm>
          <a:prstGeom prst="rect">
            <a:avLst/>
          </a:prstGeom>
          <a:ln/>
          <a:extLst>
            <a:ext uri="{909E8E84-426E-40DD-AFC4-6F175D3DCCD1}"/>
            <a:ext uri="{91240B29-F687-4F45-9708-019B960494DF}"/>
          </a:extLst>
        </p:spPr>
        <p:style>
          <a:lnRef idx="1">
            <a:schemeClr val="accent1"/>
          </a:lnRef>
          <a:fillRef idx="3">
            <a:schemeClr val="accent1"/>
          </a:fillRef>
          <a:effectRef idx="2">
            <a:schemeClr val="accent1"/>
          </a:effectRef>
          <a:fontRef idx="minor">
            <a:schemeClr val="lt1"/>
          </a:fontRef>
        </p:style>
        <p:txBody>
          <a:bodyPr anchor="t"/>
          <a:lstStyle/>
          <a:p>
            <a:pPr>
              <a:defRPr/>
            </a:pPr>
            <a:r>
              <a:rPr lang="en-US" sz="3600" b="1" dirty="0">
                <a:effectLst>
                  <a:outerShdw blurRad="38100" dist="38100" dir="2700000" algn="tl">
                    <a:srgbClr val="000000"/>
                  </a:outerShdw>
                </a:effectLst>
              </a:rPr>
              <a:t>ADVERSE EFFECTS</a:t>
            </a:r>
            <a:r>
              <a:rPr lang="en-US" sz="4000" b="1" dirty="0">
                <a:effectLst>
                  <a:outerShdw blurRad="38100" dist="38100" dir="2700000" algn="tl">
                    <a:srgbClr val="000000"/>
                  </a:outerShdw>
                </a:effectLst>
              </a:rPr>
              <a:t>	</a:t>
            </a:r>
            <a:r>
              <a:rPr lang="en-US" sz="4000" b="1" dirty="0">
                <a:solidFill>
                  <a:schemeClr val="tx2"/>
                </a:solidFill>
                <a:effectLst>
                  <a:outerShdw blurRad="38100" dist="38100" dir="2700000" algn="tl">
                    <a:srgbClr val="000000"/>
                  </a:outerShdw>
                </a:effectLst>
              </a:rPr>
              <a:t/>
            </a:r>
            <a:br>
              <a:rPr lang="en-US" sz="4000" b="1" dirty="0">
                <a:solidFill>
                  <a:schemeClr val="tx2"/>
                </a:solidFill>
                <a:effectLst>
                  <a:outerShdw blurRad="38100" dist="38100" dir="2700000" algn="tl">
                    <a:srgbClr val="000000"/>
                  </a:outerShdw>
                </a:effectLst>
              </a:rPr>
            </a:br>
            <a:endParaRPr lang="en-US" sz="4000" b="1" dirty="0">
              <a:solidFill>
                <a:schemeClr val="tx2"/>
              </a:solidFill>
              <a:effectLst>
                <a:outerShdw blurRad="38100" dist="38100" dir="2700000" algn="tl">
                  <a:srgbClr val="000000"/>
                </a:outerShdw>
              </a:effectLst>
            </a:endParaRPr>
          </a:p>
        </p:txBody>
      </p:sp>
      <p:sp>
        <p:nvSpPr>
          <p:cNvPr id="93187" name="Rectangle 3"/>
          <p:cNvSpPr>
            <a:spLocks noChangeArrowheads="1"/>
          </p:cNvSpPr>
          <p:nvPr/>
        </p:nvSpPr>
        <p:spPr bwMode="auto">
          <a:xfrm>
            <a:off x="468313" y="1557338"/>
            <a:ext cx="8229600" cy="5086372"/>
          </a:xfrm>
          <a:prstGeom prst="rect">
            <a:avLst/>
          </a:prstGeom>
          <a:noFill/>
          <a:ln>
            <a:noFill/>
          </a:ln>
          <a:extLst>
            <a:ext uri="{909E8E84-426E-40DD-AFC4-6F175D3DCCD1}"/>
            <a:ext uri="{91240B29-F687-4F45-9708-019B960494DF}"/>
          </a:extLst>
        </p:spPr>
        <p:txBody>
          <a:bodyPr/>
          <a:lstStyle/>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Throbbing headache</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Dizziness</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Unusual drowsiness, weakness</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Tachycardia</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Fainting due to orthostatic hypotension</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Dry mouth</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Weak pulse</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Vomiting</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Cyanosis</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Tolerance </a:t>
            </a:r>
          </a:p>
          <a:p>
            <a:pPr marL="342900" indent="-342900">
              <a:lnSpc>
                <a:spcPct val="90000"/>
              </a:lnSpc>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Dependence</a:t>
            </a:r>
          </a:p>
          <a:p>
            <a:pPr marL="342900" indent="-342900">
              <a:lnSpc>
                <a:spcPct val="90000"/>
              </a:lnSpc>
              <a:spcBef>
                <a:spcPct val="20000"/>
              </a:spcBef>
              <a:buClr>
                <a:schemeClr val="hlink"/>
              </a:buClr>
              <a:buSzPct val="70000"/>
              <a:buFont typeface="Wingdings" pitchFamily="2" charset="2"/>
              <a:buChar char="n"/>
              <a:defRPr/>
            </a:pPr>
            <a:endParaRPr lang="en-US" sz="2400" dirty="0">
              <a:effectLst>
                <a:outerShdw blurRad="38100" dist="38100" dir="2700000" algn="tl">
                  <a:srgbClr val="000000"/>
                </a:outerShdw>
              </a:effectLst>
            </a:endParaRPr>
          </a:p>
          <a:p>
            <a:pPr marL="342900" indent="-342900">
              <a:lnSpc>
                <a:spcPct val="90000"/>
              </a:lnSpc>
              <a:spcBef>
                <a:spcPct val="20000"/>
              </a:spcBef>
              <a:buClr>
                <a:schemeClr val="hlink"/>
              </a:buClr>
              <a:buSzPct val="70000"/>
              <a:buFont typeface="Wingdings" pitchFamily="2" charset="2"/>
              <a:buChar char="n"/>
              <a:defRPr/>
            </a:pPr>
            <a:endParaRPr lang="en-US" sz="2400" dirty="0">
              <a:effectLst>
                <a:outerShdw blurRad="38100" dist="38100" dir="2700000" algn="tl">
                  <a:srgbClr val="000000"/>
                </a:outerShdw>
              </a:effectLst>
            </a:endParaRPr>
          </a:p>
        </p:txBody>
      </p:sp>
      <p:sp>
        <p:nvSpPr>
          <p:cNvPr id="123910" name="Text Box 6"/>
          <p:cNvSpPr txBox="1">
            <a:spLocks noChangeArrowheads="1"/>
          </p:cNvSpPr>
          <p:nvPr/>
        </p:nvSpPr>
        <p:spPr bwMode="auto">
          <a:xfrm>
            <a:off x="4286248" y="5445125"/>
            <a:ext cx="4462465" cy="588963"/>
          </a:xfrm>
          <a:prstGeom prst="rect">
            <a:avLst/>
          </a:prstGeom>
          <a:ln w="9525">
            <a:solidFill>
              <a:srgbClr val="FF0000"/>
            </a:solidFill>
            <a:miter lim="800000"/>
            <a:headEnd/>
            <a:tailEnd/>
          </a:ln>
          <a:effectLst/>
          <a:extLst>
            <a:ext uri="{909E8E84-426E-40DD-AFC4-6F175D3DCCD1}"/>
            <a:ext uri="{AF507438-7753-43E0-B8FC-AC1667EBCBE1}"/>
          </a:extLst>
        </p:spPr>
        <p:style>
          <a:lnRef idx="0">
            <a:scrgbClr r="0" g="0" b="0"/>
          </a:lnRef>
          <a:fillRef idx="1002">
            <a:schemeClr val="dk1"/>
          </a:fillRef>
          <a:effectRef idx="0">
            <a:scrgbClr r="0" g="0" b="0"/>
          </a:effectRef>
          <a:fontRef idx="major"/>
        </p:style>
        <p:txBody>
          <a:bodyPr wrap="square">
            <a:spAutoFit/>
          </a:bodyPr>
          <a:lstStyle/>
          <a:p>
            <a:pPr>
              <a:spcBef>
                <a:spcPct val="50000"/>
              </a:spcBef>
              <a:defRPr/>
            </a:pPr>
            <a:r>
              <a:rPr lang="en-US" sz="3200" i="1" dirty="0">
                <a:solidFill>
                  <a:srgbClr val="FFFF00"/>
                </a:solidFill>
                <a:effectLst>
                  <a:outerShdw blurRad="38100" dist="38100" dir="2700000" algn="tl">
                    <a:srgbClr val="000000"/>
                  </a:outerShdw>
                </a:effectLst>
              </a:rPr>
              <a:t>( Monday Morning Syndrome)</a:t>
            </a:r>
            <a:endParaRPr lang="en-GB" sz="3200" i="1" dirty="0">
              <a:solidFill>
                <a:srgbClr val="FFFF00"/>
              </a:solidFill>
              <a:effectLst>
                <a:outerShdw blurRad="38100" dist="38100" dir="2700000" algn="tl">
                  <a:srgbClr val="000000"/>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to="" calcmode="lin" valueType="num">
                                      <p:cBhvr>
                                        <p:cTn id="7" dur="1" fill="hold"/>
                                        <p:tgtEl>
                                          <p:spTgt spid="931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 calcmode="lin" valueType="num">
                                      <p:cBhvr additive="base">
                                        <p:cTn id="12"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 calcmode="lin" valueType="num">
                                      <p:cBhvr additive="base">
                                        <p:cTn id="18"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 calcmode="lin" valueType="num">
                                      <p:cBhvr additive="base">
                                        <p:cTn id="24"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3187">
                                            <p:txEl>
                                              <p:pRg st="3" end="3"/>
                                            </p:txEl>
                                          </p:spTgt>
                                        </p:tgtEl>
                                        <p:attrNameLst>
                                          <p:attrName>style.visibility</p:attrName>
                                        </p:attrNameLst>
                                      </p:cBhvr>
                                      <p:to>
                                        <p:strVal val="visible"/>
                                      </p:to>
                                    </p:set>
                                    <p:anim calcmode="lin" valueType="num">
                                      <p:cBhvr additive="base">
                                        <p:cTn id="3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3187">
                                            <p:txEl>
                                              <p:pRg st="4" end="4"/>
                                            </p:txEl>
                                          </p:spTgt>
                                        </p:tgtEl>
                                        <p:attrNameLst>
                                          <p:attrName>style.visibility</p:attrName>
                                        </p:attrNameLst>
                                      </p:cBhvr>
                                      <p:to>
                                        <p:strVal val="visible"/>
                                      </p:to>
                                    </p:set>
                                    <p:anim calcmode="lin" valueType="num">
                                      <p:cBhvr additive="base">
                                        <p:cTn id="3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additive="base">
                                        <p:cTn id="4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31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3187">
                                            <p:txEl>
                                              <p:pRg st="6" end="6"/>
                                            </p:txEl>
                                          </p:spTgt>
                                        </p:tgtEl>
                                        <p:attrNameLst>
                                          <p:attrName>style.visibility</p:attrName>
                                        </p:attrNameLst>
                                      </p:cBhvr>
                                      <p:to>
                                        <p:strVal val="visible"/>
                                      </p:to>
                                    </p:set>
                                    <p:anim calcmode="lin" valueType="num">
                                      <p:cBhvr additive="base">
                                        <p:cTn id="4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3187">
                                            <p:txEl>
                                              <p:pRg st="7" end="7"/>
                                            </p:txEl>
                                          </p:spTgt>
                                        </p:tgtEl>
                                        <p:attrNameLst>
                                          <p:attrName>style.visibility</p:attrName>
                                        </p:attrNameLst>
                                      </p:cBhvr>
                                      <p:to>
                                        <p:strVal val="visible"/>
                                      </p:to>
                                    </p:set>
                                    <p:anim calcmode="lin" valueType="num">
                                      <p:cBhvr additive="base">
                                        <p:cTn id="5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31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3187">
                                            <p:txEl>
                                              <p:pRg st="8" end="8"/>
                                            </p:txEl>
                                          </p:spTgt>
                                        </p:tgtEl>
                                        <p:attrNameLst>
                                          <p:attrName>style.visibility</p:attrName>
                                        </p:attrNameLst>
                                      </p:cBhvr>
                                      <p:to>
                                        <p:strVal val="visible"/>
                                      </p:to>
                                    </p:set>
                                    <p:anim calcmode="lin" valueType="num">
                                      <p:cBhvr additive="base">
                                        <p:cTn id="6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31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3187">
                                            <p:txEl>
                                              <p:pRg st="9" end="9"/>
                                            </p:txEl>
                                          </p:spTgt>
                                        </p:tgtEl>
                                        <p:attrNameLst>
                                          <p:attrName>style.visibility</p:attrName>
                                        </p:attrNameLst>
                                      </p:cBhvr>
                                      <p:to>
                                        <p:strVal val="visible"/>
                                      </p:to>
                                    </p:set>
                                    <p:anim calcmode="lin" valueType="num">
                                      <p:cBhvr additive="base">
                                        <p:cTn id="66"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31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3187">
                                            <p:txEl>
                                              <p:pRg st="10" end="10"/>
                                            </p:txEl>
                                          </p:spTgt>
                                        </p:tgtEl>
                                        <p:attrNameLst>
                                          <p:attrName>style.visibility</p:attrName>
                                        </p:attrNameLst>
                                      </p:cBhvr>
                                      <p:to>
                                        <p:strVal val="visible"/>
                                      </p:to>
                                    </p:set>
                                    <p:anim calcmode="lin" valueType="num">
                                      <p:cBhvr additive="base">
                                        <p:cTn id="72"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31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4" presetClass="entr" presetSubtype="0" fill="hold" grpId="0" nodeType="clickEffect">
                                  <p:stCondLst>
                                    <p:cond delay="0"/>
                                  </p:stCondLst>
                                  <p:childTnLst>
                                    <p:set>
                                      <p:cBhvr>
                                        <p:cTn id="77" dur="1" fill="hold">
                                          <p:stCondLst>
                                            <p:cond delay="0"/>
                                          </p:stCondLst>
                                        </p:cTn>
                                        <p:tgtEl>
                                          <p:spTgt spid="123910"/>
                                        </p:tgtEl>
                                        <p:attrNameLst>
                                          <p:attrName>style.visibility</p:attrName>
                                        </p:attrNameLst>
                                      </p:cBhvr>
                                      <p:to>
                                        <p:strVal val="visible"/>
                                      </p:to>
                                    </p:set>
                                    <p:anim to="" calcmode="lin" valueType="num">
                                      <p:cBhvr>
                                        <p:cTn id="78" dur="1" fill="hold"/>
                                        <p:tgtEl>
                                          <p:spTgt spid="1239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build="p"/>
      <p:bldP spid="1239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4</a:t>
            </a:fld>
            <a:endParaRPr lang="en-GB"/>
          </a:p>
        </p:txBody>
      </p:sp>
      <p:pic>
        <p:nvPicPr>
          <p:cNvPr id="3" name="Picture 3" descr="http://islamgreatreligion.files.wordpress.com/2011/05/dua-while-studying_dua-for-exams.jpg?w=480&amp;h=146"/>
          <p:cNvPicPr>
            <a:picLocks noChangeAspect="1" noChangeArrowheads="1"/>
          </p:cNvPicPr>
          <p:nvPr/>
        </p:nvPicPr>
        <p:blipFill>
          <a:blip r:embed="rId2"/>
          <a:srcRect/>
          <a:stretch>
            <a:fillRect/>
          </a:stretch>
        </p:blipFill>
        <p:spPr bwMode="auto">
          <a:xfrm>
            <a:off x="4714876" y="0"/>
            <a:ext cx="4429124" cy="1928826"/>
          </a:xfrm>
          <a:prstGeom prst="rect">
            <a:avLst/>
          </a:prstGeom>
          <a:noFill/>
        </p:spPr>
      </p:pic>
      <p:sp>
        <p:nvSpPr>
          <p:cNvPr id="4" name="Rectangle 3"/>
          <p:cNvSpPr/>
          <p:nvPr/>
        </p:nvSpPr>
        <p:spPr>
          <a:xfrm>
            <a:off x="142844" y="4643446"/>
            <a:ext cx="45720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en-US" sz="2400" b="1" dirty="0" smtClean="0"/>
              <a:t>“Oh Allah! Nothing is easy except what you have made easy. If you wish, you can make the difficult easy.”</a:t>
            </a:r>
            <a:endParaRPr lang="en-US" sz="2400" dirty="0"/>
          </a:p>
        </p:txBody>
      </p:sp>
      <p:pic>
        <p:nvPicPr>
          <p:cNvPr id="6" name="Picture 5" descr="http://islamgreatreligion.files.wordpress.com/2011/05/230810_214734611887803_149936975034234_796735_8329628_n.jpg?w=480&amp;h=640"/>
          <p:cNvPicPr/>
          <p:nvPr/>
        </p:nvPicPr>
        <p:blipFill>
          <a:blip r:embed="rId3"/>
          <a:srcRect/>
          <a:stretch>
            <a:fillRect/>
          </a:stretch>
        </p:blipFill>
        <p:spPr bwMode="auto">
          <a:xfrm>
            <a:off x="0" y="0"/>
            <a:ext cx="4143404" cy="3714752"/>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noFill/>
          <a:ln>
            <a:miter lim="800000"/>
            <a:headEnd/>
            <a:tailEnd/>
          </a:ln>
        </p:spPr>
        <p:txBody>
          <a:bodyPr/>
          <a:lstStyle/>
          <a:p>
            <a:fld id="{814FDD0E-9675-45AC-85EF-B95BF2E679C4}" type="slidenum">
              <a:rPr lang="en-GB" smtClean="0"/>
              <a:pPr/>
              <a:t>40</a:t>
            </a:fld>
            <a:endParaRPr lang="en-GB" smtClean="0"/>
          </a:p>
        </p:txBody>
      </p:sp>
      <p:sp>
        <p:nvSpPr>
          <p:cNvPr id="132098" name="Rectangle 2"/>
          <p:cNvSpPr>
            <a:spLocks noChangeArrowheads="1"/>
          </p:cNvSpPr>
          <p:nvPr/>
        </p:nvSpPr>
        <p:spPr bwMode="auto">
          <a:xfrm>
            <a:off x="457200" y="214290"/>
            <a:ext cx="8229600" cy="982685"/>
          </a:xfrm>
          <a:prstGeom prst="rect">
            <a:avLst/>
          </a:prstGeom>
          <a:ln/>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a:solidFill>
                  <a:srgbClr val="FFFF00"/>
                </a:solidFill>
                <a:effectLst>
                  <a:outerShdw blurRad="38100" dist="38100" dir="2700000" algn="tl">
                    <a:srgbClr val="000000"/>
                  </a:outerShdw>
                </a:effectLst>
              </a:rPr>
              <a:t>CONTRAINDICATIONS AND Conditions of concern</a:t>
            </a:r>
          </a:p>
        </p:txBody>
      </p:sp>
      <p:sp>
        <p:nvSpPr>
          <p:cNvPr id="132099" name="Rectangle 3"/>
          <p:cNvSpPr>
            <a:spLocks noChangeArrowheads="1"/>
          </p:cNvSpPr>
          <p:nvPr/>
        </p:nvSpPr>
        <p:spPr bwMode="auto">
          <a:xfrm>
            <a:off x="457200" y="1196975"/>
            <a:ext cx="8229600" cy="5446735"/>
          </a:xfrm>
          <a:prstGeom prst="rect">
            <a:avLst/>
          </a:prstGeom>
          <a:noFill/>
          <a:ln>
            <a:noFill/>
          </a:ln>
          <a:extLst>
            <a:ext uri="{909E8E84-426E-40DD-AFC4-6F175D3DCCD1}"/>
            <a:ext uri="{91240B29-F687-4F45-9708-019B960494DF}"/>
          </a:extLst>
        </p:spPr>
        <p:txBody>
          <a:bodyPr/>
          <a:lstStyle/>
          <a:p>
            <a:pPr marL="342900" indent="-342900">
              <a:spcBef>
                <a:spcPct val="20000"/>
              </a:spcBef>
              <a:buClr>
                <a:schemeClr val="hlink"/>
              </a:buClr>
              <a:buSzPct val="70000"/>
              <a:buFont typeface="Wingdings" pitchFamily="2" charset="2"/>
              <a:buChar char="n"/>
              <a:defRPr/>
            </a:pPr>
            <a:endParaRPr lang="en-US" sz="2400" dirty="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rPr>
              <a:t>Contraindicated in raised intracranial pressure, recent stroke or head injury</a:t>
            </a:r>
          </a:p>
          <a:p>
            <a:pPr marL="342900" indent="-342900">
              <a:spcBef>
                <a:spcPct val="20000"/>
              </a:spcBef>
              <a:buClr>
                <a:schemeClr val="hlink"/>
              </a:buClr>
              <a:buSzPct val="70000"/>
              <a:buFont typeface="Wingdings" pitchFamily="2" charset="2"/>
              <a:buChar char="n"/>
              <a:defRPr/>
            </a:pPr>
            <a:r>
              <a:rPr lang="en-US" sz="2800" dirty="0" smtClean="0">
                <a:solidFill>
                  <a:srgbClr val="FFFF00"/>
                </a:solidFill>
                <a:effectLst>
                  <a:outerShdw blurRad="38100" dist="38100" dir="2700000" algn="tl">
                    <a:srgbClr val="000000"/>
                  </a:outerShdw>
                </a:effectLst>
              </a:rPr>
              <a:t>Care </a:t>
            </a:r>
            <a:r>
              <a:rPr lang="en-US" sz="2800" dirty="0">
                <a:solidFill>
                  <a:srgbClr val="FFFF00"/>
                </a:solidFill>
                <a:effectLst>
                  <a:outerShdw blurRad="38100" dist="38100" dir="2700000" algn="tl">
                    <a:srgbClr val="000000"/>
                  </a:outerShdw>
                </a:effectLst>
              </a:rPr>
              <a:t>Should Be Taken in:</a:t>
            </a:r>
          </a:p>
          <a:p>
            <a:pPr marL="1600200" lvl="3" indent="-228600">
              <a:spcBef>
                <a:spcPct val="20000"/>
              </a:spcBef>
              <a:buClr>
                <a:schemeClr val="accent2"/>
              </a:buClr>
              <a:buSzPct val="70000"/>
              <a:buFont typeface="Wingdings" pitchFamily="2" charset="2"/>
              <a:buChar char="v"/>
              <a:defRPr/>
            </a:pPr>
            <a:r>
              <a:rPr lang="en-US" sz="2400" dirty="0" err="1" smtClean="0">
                <a:effectLst>
                  <a:outerShdw blurRad="38100" dist="38100" dir="2700000" algn="tl">
                    <a:srgbClr val="000000"/>
                  </a:outerShdw>
                </a:effectLst>
              </a:rPr>
              <a:t>Pericarditis</a:t>
            </a:r>
            <a:endParaRPr lang="en-US" sz="2400" dirty="0" smtClean="0">
              <a:effectLst>
                <a:outerShdw blurRad="38100" dist="38100" dir="2700000" algn="tl">
                  <a:srgbClr val="000000"/>
                </a:outerShdw>
              </a:effectLst>
            </a:endParaRPr>
          </a:p>
          <a:p>
            <a:pPr marL="1600200" lvl="3" indent="-228600">
              <a:spcBef>
                <a:spcPct val="20000"/>
              </a:spcBef>
              <a:buClr>
                <a:schemeClr val="accent2"/>
              </a:buClr>
              <a:buSzPct val="70000"/>
              <a:buFont typeface="Wingdings" pitchFamily="2" charset="2"/>
              <a:buChar char="v"/>
              <a:defRPr/>
            </a:pPr>
            <a:r>
              <a:rPr lang="en-US" sz="2400" dirty="0" smtClean="0">
                <a:effectLst>
                  <a:outerShdw blurRad="38100" dist="38100" dir="2700000" algn="tl">
                    <a:srgbClr val="000000"/>
                  </a:outerShdw>
                </a:effectLst>
              </a:rPr>
              <a:t>Recent heart attack</a:t>
            </a:r>
          </a:p>
          <a:p>
            <a:pPr marL="1600200" lvl="3" indent="-228600">
              <a:spcBef>
                <a:spcPct val="20000"/>
              </a:spcBef>
              <a:buClr>
                <a:schemeClr val="accent2"/>
              </a:buClr>
              <a:buSzPct val="70000"/>
              <a:buFont typeface="Wingdings" pitchFamily="2" charset="2"/>
              <a:buChar char="v"/>
              <a:defRPr/>
            </a:pPr>
            <a:r>
              <a:rPr lang="en-US" sz="2400" dirty="0" smtClean="0">
                <a:effectLst>
                  <a:outerShdw blurRad="38100" dist="38100" dir="2700000" algn="tl">
                    <a:srgbClr val="000000"/>
                  </a:outerShdw>
                </a:effectLst>
              </a:rPr>
              <a:t>Cardiac </a:t>
            </a:r>
            <a:r>
              <a:rPr lang="en-US" sz="2400" dirty="0" err="1" smtClean="0">
                <a:effectLst>
                  <a:outerShdw blurRad="38100" dist="38100" dir="2700000" algn="tl">
                    <a:srgbClr val="000000"/>
                  </a:outerShdw>
                </a:effectLst>
              </a:rPr>
              <a:t>tamponade</a:t>
            </a:r>
            <a:endParaRPr lang="en-US" sz="2400" dirty="0" smtClean="0">
              <a:effectLst>
                <a:outerShdw blurRad="38100" dist="38100" dir="2700000" algn="tl">
                  <a:srgbClr val="000000"/>
                </a:outerShdw>
              </a:effectLst>
            </a:endParaRPr>
          </a:p>
          <a:p>
            <a:pPr marL="1600200" lvl="3" indent="-228600">
              <a:spcBef>
                <a:spcPct val="20000"/>
              </a:spcBef>
              <a:buClr>
                <a:schemeClr val="accent2"/>
              </a:buClr>
              <a:buSzPct val="70000"/>
              <a:buFont typeface="Wingdings" pitchFamily="2" charset="2"/>
              <a:buChar char="v"/>
              <a:defRPr/>
            </a:pPr>
            <a:r>
              <a:rPr lang="en-US" sz="2400" dirty="0" smtClean="0">
                <a:effectLst>
                  <a:outerShdw blurRad="38100" dist="38100" dir="2700000" algn="tl">
                    <a:srgbClr val="000000"/>
                  </a:outerShdw>
                </a:effectLst>
              </a:rPr>
              <a:t>Severe anemia</a:t>
            </a:r>
          </a:p>
          <a:p>
            <a:pPr marL="1600200" lvl="3" indent="-228600">
              <a:spcBef>
                <a:spcPct val="20000"/>
              </a:spcBef>
              <a:buClr>
                <a:schemeClr val="accent2"/>
              </a:buClr>
              <a:buSzPct val="70000"/>
              <a:buFont typeface="Wingdings" pitchFamily="2" charset="2"/>
              <a:buChar char="v"/>
              <a:defRPr/>
            </a:pPr>
            <a:r>
              <a:rPr lang="en-US" sz="2400" dirty="0" smtClean="0">
                <a:effectLst>
                  <a:outerShdw blurRad="38100" dist="38100" dir="2700000" algn="tl">
                    <a:srgbClr val="000000"/>
                  </a:outerShdw>
                </a:effectLst>
              </a:rPr>
              <a:t>Glaucoma  ??</a:t>
            </a:r>
          </a:p>
          <a:p>
            <a:pPr marL="1600200" lvl="3" indent="-228600">
              <a:spcBef>
                <a:spcPct val="20000"/>
              </a:spcBef>
              <a:buClr>
                <a:schemeClr val="accent2"/>
              </a:buClr>
              <a:buSzPct val="70000"/>
              <a:buFont typeface="Wingdings" pitchFamily="2" charset="2"/>
              <a:buChar char="v"/>
              <a:defRPr/>
            </a:pPr>
            <a:r>
              <a:rPr lang="en-US" sz="2400" dirty="0" smtClean="0">
                <a:effectLst>
                  <a:outerShdw blurRad="38100" dist="38100" dir="2700000" algn="tl">
                    <a:srgbClr val="000000"/>
                  </a:outerShdw>
                </a:effectLst>
              </a:rPr>
              <a:t>Kidney or liver disease</a:t>
            </a:r>
          </a:p>
          <a:p>
            <a:pPr marL="1600200" lvl="3" indent="-228600">
              <a:spcBef>
                <a:spcPct val="20000"/>
              </a:spcBef>
              <a:buClr>
                <a:schemeClr val="accent2"/>
              </a:buClr>
              <a:buSzPct val="70000"/>
              <a:buFont typeface="Wingdings" pitchFamily="2" charset="2"/>
              <a:buChar char="v"/>
              <a:defRPr/>
            </a:pPr>
            <a:r>
              <a:rPr lang="en-US" sz="2400" dirty="0" smtClean="0">
                <a:effectLst>
                  <a:outerShdw blurRad="38100" dist="38100" dir="2700000" algn="tl">
                    <a:srgbClr val="000000"/>
                  </a:outerShdw>
                </a:effectLst>
              </a:rPr>
              <a:t>Hyperthyroidism		</a:t>
            </a:r>
            <a:r>
              <a:rPr lang="en-US" dirty="0" smtClean="0">
                <a:effectLst>
                  <a:outerShdw blurRad="38100" dist="38100" dir="2700000" algn="tl">
                    <a:srgbClr val="000000"/>
                  </a:outerShdw>
                </a:effectLst>
              </a:rPr>
              <a:t> </a:t>
            </a:r>
            <a:endParaRPr lang="en-US" dirty="0">
              <a:effectLst>
                <a:outerShdw blurRad="38100" dist="38100" dir="2700000" algn="tl">
                  <a:srgbClr val="000000"/>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to="" calcmode="lin" valueType="num">
                                      <p:cBhvr>
                                        <p:cTn id="7" dur="1" fill="hold"/>
                                        <p:tgtEl>
                                          <p:spTgt spid="132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additive="base">
                                        <p:cTn id="12"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2099">
                                            <p:txEl>
                                              <p:pRg st="2" end="2"/>
                                            </p:txEl>
                                          </p:spTgt>
                                        </p:tgtEl>
                                        <p:attrNameLst>
                                          <p:attrName>style.visibility</p:attrName>
                                        </p:attrNameLst>
                                      </p:cBhvr>
                                      <p:to>
                                        <p:strVal val="visible"/>
                                      </p:to>
                                    </p:set>
                                    <p:anim calcmode="lin" valueType="num">
                                      <p:cBhvr additive="base">
                                        <p:cTn id="18"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2099">
                                            <p:txEl>
                                              <p:pRg st="3" end="3"/>
                                            </p:txEl>
                                          </p:spTgt>
                                        </p:tgtEl>
                                        <p:attrNameLst>
                                          <p:attrName>style.visibility</p:attrName>
                                        </p:attrNameLst>
                                      </p:cBhvr>
                                      <p:to>
                                        <p:strVal val="visible"/>
                                      </p:to>
                                    </p:set>
                                    <p:anim calcmode="lin" valueType="num">
                                      <p:cBhvr additive="base">
                                        <p:cTn id="24" dur="5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2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2099">
                                            <p:txEl>
                                              <p:pRg st="4" end="4"/>
                                            </p:txEl>
                                          </p:spTgt>
                                        </p:tgtEl>
                                        <p:attrNameLst>
                                          <p:attrName>style.visibility</p:attrName>
                                        </p:attrNameLst>
                                      </p:cBhvr>
                                      <p:to>
                                        <p:strVal val="visible"/>
                                      </p:to>
                                    </p:set>
                                    <p:anim calcmode="lin" valueType="num">
                                      <p:cBhvr additive="base">
                                        <p:cTn id="30" dur="5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2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2099">
                                            <p:txEl>
                                              <p:pRg st="5" end="5"/>
                                            </p:txEl>
                                          </p:spTgt>
                                        </p:tgtEl>
                                        <p:attrNameLst>
                                          <p:attrName>style.visibility</p:attrName>
                                        </p:attrNameLst>
                                      </p:cBhvr>
                                      <p:to>
                                        <p:strVal val="visible"/>
                                      </p:to>
                                    </p:set>
                                    <p:anim calcmode="lin" valueType="num">
                                      <p:cBhvr additive="base">
                                        <p:cTn id="36" dur="500" fill="hold"/>
                                        <p:tgtEl>
                                          <p:spTgt spid="13209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2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2099">
                                            <p:txEl>
                                              <p:pRg st="6" end="6"/>
                                            </p:txEl>
                                          </p:spTgt>
                                        </p:tgtEl>
                                        <p:attrNameLst>
                                          <p:attrName>style.visibility</p:attrName>
                                        </p:attrNameLst>
                                      </p:cBhvr>
                                      <p:to>
                                        <p:strVal val="visible"/>
                                      </p:to>
                                    </p:set>
                                    <p:anim calcmode="lin" valueType="num">
                                      <p:cBhvr additive="base">
                                        <p:cTn id="42" dur="500" fill="hold"/>
                                        <p:tgtEl>
                                          <p:spTgt spid="132099">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2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2099">
                                            <p:txEl>
                                              <p:pRg st="7" end="7"/>
                                            </p:txEl>
                                          </p:spTgt>
                                        </p:tgtEl>
                                        <p:attrNameLst>
                                          <p:attrName>style.visibility</p:attrName>
                                        </p:attrNameLst>
                                      </p:cBhvr>
                                      <p:to>
                                        <p:strVal val="visible"/>
                                      </p:to>
                                    </p:set>
                                    <p:anim calcmode="lin" valueType="num">
                                      <p:cBhvr additive="base">
                                        <p:cTn id="48" dur="500" fill="hold"/>
                                        <p:tgtEl>
                                          <p:spTgt spid="132099">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20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2099">
                                            <p:txEl>
                                              <p:pRg st="8" end="8"/>
                                            </p:txEl>
                                          </p:spTgt>
                                        </p:tgtEl>
                                        <p:attrNameLst>
                                          <p:attrName>style.visibility</p:attrName>
                                        </p:attrNameLst>
                                      </p:cBhvr>
                                      <p:to>
                                        <p:strVal val="visible"/>
                                      </p:to>
                                    </p:set>
                                    <p:anim calcmode="lin" valueType="num">
                                      <p:cBhvr additive="base">
                                        <p:cTn id="54" dur="500" fill="hold"/>
                                        <p:tgtEl>
                                          <p:spTgt spid="132099">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2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2099">
                                            <p:txEl>
                                              <p:pRg st="9" end="9"/>
                                            </p:txEl>
                                          </p:spTgt>
                                        </p:tgtEl>
                                        <p:attrNameLst>
                                          <p:attrName>style.visibility</p:attrName>
                                        </p:attrNameLst>
                                      </p:cBhvr>
                                      <p:to>
                                        <p:strVal val="visible"/>
                                      </p:to>
                                    </p:set>
                                    <p:anim calcmode="lin" valueType="num">
                                      <p:cBhvr additive="base">
                                        <p:cTn id="60" dur="500" fill="hold"/>
                                        <p:tgtEl>
                                          <p:spTgt spid="132099">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20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noFill/>
          <a:ln>
            <a:miter lim="800000"/>
            <a:headEnd/>
            <a:tailEnd/>
          </a:ln>
        </p:spPr>
        <p:txBody>
          <a:bodyPr/>
          <a:lstStyle/>
          <a:p>
            <a:fld id="{412F3A99-788B-4059-B20F-F6D3B8048FCE}" type="slidenum">
              <a:rPr lang="en-GB" smtClean="0"/>
              <a:pPr/>
              <a:t>41</a:t>
            </a:fld>
            <a:endParaRPr lang="en-GB" smtClean="0"/>
          </a:p>
        </p:txBody>
      </p:sp>
      <p:sp>
        <p:nvSpPr>
          <p:cNvPr id="58370" name="Rectangle 2"/>
          <p:cNvSpPr>
            <a:spLocks noChangeArrowheads="1"/>
          </p:cNvSpPr>
          <p:nvPr/>
        </p:nvSpPr>
        <p:spPr bwMode="auto">
          <a:xfrm>
            <a:off x="468313" y="188913"/>
            <a:ext cx="8229600" cy="431800"/>
          </a:xfrm>
          <a:prstGeom prst="rect">
            <a:avLst/>
          </a:prstGeom>
          <a:noFill/>
          <a:ln>
            <a:noFill/>
          </a:ln>
          <a:extLst>
            <a:ext uri="{909E8E84-426E-40DD-AFC4-6F175D3DCCD1}"/>
            <a:ext uri="{91240B29-F687-4F45-9708-019B960494DF}"/>
          </a:extLst>
        </p:spPr>
        <p:txBody>
          <a:bodyPr anchor="ctr"/>
          <a:lstStyle/>
          <a:p>
            <a:pPr>
              <a:defRPr/>
            </a:pPr>
            <a:r>
              <a:rPr lang="en-US" sz="3200" b="1" u="sng" dirty="0">
                <a:solidFill>
                  <a:srgbClr val="FFFF00"/>
                </a:solidFill>
                <a:effectLst>
                  <a:outerShdw blurRad="38100" dist="38100" dir="2700000" algn="tl">
                    <a:srgbClr val="000000"/>
                  </a:outerShdw>
                </a:effectLst>
              </a:rPr>
              <a:t>DRUG INTERACTIONS</a:t>
            </a:r>
          </a:p>
        </p:txBody>
      </p:sp>
      <p:sp>
        <p:nvSpPr>
          <p:cNvPr id="58371" name="Rectangle 3"/>
          <p:cNvSpPr>
            <a:spLocks noChangeArrowheads="1"/>
          </p:cNvSpPr>
          <p:nvPr/>
        </p:nvSpPr>
        <p:spPr bwMode="auto">
          <a:xfrm>
            <a:off x="468313" y="836613"/>
            <a:ext cx="8229600" cy="5832475"/>
          </a:xfrm>
          <a:prstGeom prst="rect">
            <a:avLst/>
          </a:prstGeom>
          <a:noFill/>
          <a:ln>
            <a:noFill/>
          </a:ln>
          <a:extLst>
            <a:ext uri="{909E8E84-426E-40DD-AFC4-6F175D3DCCD1}"/>
            <a:ext uri="{91240B29-F687-4F45-9708-019B960494DF}"/>
          </a:extLst>
        </p:spPr>
        <p:txBody>
          <a:bodyPr/>
          <a:lstStyle/>
          <a:p>
            <a:pPr marL="342900" indent="-342900">
              <a:lnSpc>
                <a:spcPct val="80000"/>
              </a:lnSpc>
              <a:spcBef>
                <a:spcPct val="20000"/>
              </a:spcBef>
              <a:buClr>
                <a:schemeClr val="hlink"/>
              </a:buClr>
              <a:buSzPct val="70000"/>
              <a:buFont typeface="Wingdings" pitchFamily="2" charset="2"/>
              <a:buChar char="n"/>
              <a:defRPr/>
            </a:pPr>
            <a:r>
              <a:rPr lang="en-US" sz="2800" dirty="0">
                <a:solidFill>
                  <a:srgbClr val="FFFF00"/>
                </a:solidFill>
                <a:effectLst>
                  <a:outerShdw blurRad="38100" dist="38100" dir="2700000" algn="tl">
                    <a:srgbClr val="000000"/>
                  </a:outerShdw>
                </a:effectLst>
              </a:rPr>
              <a:t>CARDIAC MEDICATION</a:t>
            </a:r>
          </a:p>
          <a:p>
            <a:pPr marL="1143000" lvl="2" indent="-228600">
              <a:lnSpc>
                <a:spcPct val="80000"/>
              </a:lnSpc>
              <a:spcBef>
                <a:spcPct val="20000"/>
              </a:spcBef>
              <a:buClr>
                <a:schemeClr val="tx2"/>
              </a:buClr>
              <a:buSzPct val="70000"/>
              <a:buFont typeface="Wingdings" pitchFamily="2" charset="2"/>
              <a:buChar char="n"/>
              <a:defRPr/>
            </a:pPr>
            <a:r>
              <a:rPr lang="en-US" sz="2000" dirty="0">
                <a:effectLst>
                  <a:outerShdw blurRad="38100" dist="38100" dir="2700000" algn="tl">
                    <a:srgbClr val="000000"/>
                  </a:outerShdw>
                </a:effectLst>
              </a:rPr>
              <a:t>VASODILATORS</a:t>
            </a:r>
          </a:p>
          <a:p>
            <a:pPr marL="1143000" lvl="2" indent="-228600">
              <a:lnSpc>
                <a:spcPct val="80000"/>
              </a:lnSpc>
              <a:spcBef>
                <a:spcPct val="20000"/>
              </a:spcBef>
              <a:buClr>
                <a:schemeClr val="tx2"/>
              </a:buClr>
              <a:buSzPct val="70000"/>
              <a:buFont typeface="Wingdings" pitchFamily="2" charset="2"/>
              <a:buChar char="n"/>
              <a:defRPr/>
            </a:pPr>
            <a:r>
              <a:rPr lang="en-US" sz="2000" dirty="0">
                <a:effectLst>
                  <a:outerShdw blurRad="38100" dist="38100" dir="2700000" algn="tl">
                    <a:srgbClr val="000000"/>
                  </a:outerShdw>
                </a:effectLst>
              </a:rPr>
              <a:t>ANTIHYPERTENSIVES</a:t>
            </a:r>
          </a:p>
          <a:p>
            <a:pPr marL="1143000" lvl="2" indent="-228600">
              <a:lnSpc>
                <a:spcPct val="80000"/>
              </a:lnSpc>
              <a:spcBef>
                <a:spcPct val="20000"/>
              </a:spcBef>
              <a:buClr>
                <a:schemeClr val="tx2"/>
              </a:buClr>
              <a:buSzPct val="70000"/>
              <a:buFont typeface="Wingdings" pitchFamily="2" charset="2"/>
              <a:buChar char="n"/>
              <a:defRPr/>
            </a:pPr>
            <a:r>
              <a:rPr lang="en-US" sz="2000" dirty="0">
                <a:effectLst>
                  <a:outerShdw blurRad="38100" dist="38100" dir="2700000" algn="tl">
                    <a:srgbClr val="000000"/>
                  </a:outerShdw>
                </a:effectLst>
              </a:rPr>
              <a:t>ANTIARRHYTHMICS</a:t>
            </a:r>
          </a:p>
          <a:p>
            <a:pPr marL="342900" indent="-342900">
              <a:lnSpc>
                <a:spcPct val="80000"/>
              </a:lnSpc>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n"/>
              <a:defRPr/>
            </a:pPr>
            <a:r>
              <a:rPr lang="en-US" sz="2800" dirty="0">
                <a:solidFill>
                  <a:srgbClr val="FFFF00"/>
                </a:solidFill>
                <a:effectLst>
                  <a:outerShdw blurRad="38100" dist="38100" dir="2700000" algn="tl">
                    <a:srgbClr val="000000"/>
                  </a:outerShdw>
                </a:effectLst>
              </a:rPr>
              <a:t>ERECTILE MEDICATIONS</a:t>
            </a:r>
          </a:p>
          <a:p>
            <a:pPr marL="1143000" lvl="2" indent="-228600">
              <a:lnSpc>
                <a:spcPct val="80000"/>
              </a:lnSpc>
              <a:spcBef>
                <a:spcPct val="20000"/>
              </a:spcBef>
              <a:buClr>
                <a:schemeClr val="tx2"/>
              </a:buClr>
              <a:buSzPct val="70000"/>
              <a:buFont typeface="Wingdings" pitchFamily="2" charset="2"/>
              <a:buChar char="n"/>
              <a:defRPr/>
            </a:pPr>
            <a:r>
              <a:rPr lang="en-US" sz="2000" dirty="0">
                <a:effectLst>
                  <a:outerShdw blurRad="38100" dist="38100" dir="2700000" algn="tl">
                    <a:srgbClr val="000000"/>
                  </a:outerShdw>
                </a:effectLst>
              </a:rPr>
              <a:t>VIAGRA(SILDENAFIL)</a:t>
            </a:r>
          </a:p>
          <a:p>
            <a:pPr marL="342900" indent="-342900">
              <a:lnSpc>
                <a:spcPct val="80000"/>
              </a:lnSpc>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n"/>
              <a:defRPr/>
            </a:pPr>
            <a:r>
              <a:rPr lang="en-US" sz="2800" dirty="0">
                <a:solidFill>
                  <a:srgbClr val="FFFF00"/>
                </a:solidFill>
                <a:effectLst>
                  <a:outerShdw blurRad="38100" dist="38100" dir="2700000" algn="tl">
                    <a:srgbClr val="000000"/>
                  </a:outerShdw>
                </a:effectLst>
              </a:rPr>
              <a:t>ALCOHOL</a:t>
            </a:r>
          </a:p>
          <a:p>
            <a:pPr marL="342900" indent="-342900">
              <a:lnSpc>
                <a:spcPct val="80000"/>
              </a:lnSpc>
              <a:spcBef>
                <a:spcPct val="20000"/>
              </a:spcBef>
              <a:buClr>
                <a:schemeClr val="hlink"/>
              </a:buClr>
              <a:buSzPct val="70000"/>
              <a:buFont typeface="Wingdings" pitchFamily="2" charset="2"/>
              <a:buChar char="n"/>
              <a:defRPr/>
            </a:pPr>
            <a:endParaRPr lang="en-US" sz="2800" dirty="0">
              <a:solidFill>
                <a:srgbClr val="FF0000"/>
              </a:solidFill>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Times New Roman" pitchFamily="18" charset="0"/>
                <a:cs typeface="Times New Roman" pitchFamily="18" charset="0"/>
              </a:rPr>
              <a:t>Grapefruit</a:t>
            </a:r>
          </a:p>
          <a:p>
            <a:pPr marL="342900" indent="-342900">
              <a:lnSpc>
                <a:spcPct val="80000"/>
              </a:lnSpc>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Times New Roman" pitchFamily="18" charset="0"/>
                <a:cs typeface="Times New Roman" pitchFamily="18" charset="0"/>
              </a:rPr>
              <a:t>Marijuana, cocaine, nicotine</a:t>
            </a:r>
          </a:p>
          <a:p>
            <a:pPr marL="342900" indent="-342900">
              <a:lnSpc>
                <a:spcPct val="80000"/>
              </a:lnSpc>
              <a:spcBef>
                <a:spcPct val="20000"/>
              </a:spcBef>
              <a:buClr>
                <a:schemeClr val="hlink"/>
              </a:buClr>
              <a:buSzPct val="70000"/>
              <a:buFont typeface="Wingdings" pitchFamily="2" charset="2"/>
              <a:buChar char="n"/>
              <a:defRPr/>
            </a:pPr>
            <a:r>
              <a:rPr lang="en-US" sz="2800" i="1" dirty="0">
                <a:solidFill>
                  <a:srgbClr val="FFFF00"/>
                </a:solidFill>
                <a:effectLst>
                  <a:outerShdw blurRad="38100" dist="38100" dir="2700000" algn="tl">
                    <a:srgbClr val="000000"/>
                  </a:outerShdw>
                </a:effectLst>
                <a:latin typeface="Times New Roman" pitchFamily="18" charset="0"/>
                <a:cs typeface="Times New Roman" pitchFamily="18" charset="0"/>
              </a:rPr>
              <a:t>N-acetyl </a:t>
            </a:r>
            <a:r>
              <a:rPr lang="en-US" sz="2800" i="1" dirty="0" err="1">
                <a:solidFill>
                  <a:srgbClr val="FFFF00"/>
                </a:solidFill>
                <a:effectLst>
                  <a:outerShdw blurRad="38100" dist="38100" dir="2700000" algn="tl">
                    <a:srgbClr val="000000"/>
                  </a:outerShdw>
                </a:effectLst>
                <a:latin typeface="Times New Roman" pitchFamily="18" charset="0"/>
                <a:cs typeface="Times New Roman" pitchFamily="18" charset="0"/>
              </a:rPr>
              <a:t>cysteine</a:t>
            </a:r>
            <a:endParaRPr lang="en-US" sz="2800" i="1" dirty="0">
              <a:solidFill>
                <a:srgbClr val="FFFF00"/>
              </a:solidFill>
              <a:effectLst>
                <a:outerShdw blurRad="38100" dist="38100" dir="2700000" algn="tl">
                  <a:srgbClr val="000000"/>
                </a:outerShdw>
              </a:effectLst>
              <a:latin typeface="Times New Roman" pitchFamily="18" charset="0"/>
              <a:cs typeface="Times New Roman" pitchFamily="18" charset="0"/>
            </a:endParaRPr>
          </a:p>
          <a:p>
            <a:pPr marL="342900" indent="-342900">
              <a:lnSpc>
                <a:spcPct val="80000"/>
              </a:lnSpc>
              <a:spcBef>
                <a:spcPct val="20000"/>
              </a:spcBef>
              <a:buClr>
                <a:schemeClr val="hlink"/>
              </a:buClr>
              <a:buSzPct val="70000"/>
              <a:buFont typeface="Wingdings" pitchFamily="2" charset="2"/>
              <a:buNone/>
              <a:defRPr/>
            </a:pPr>
            <a:endParaRPr lang="en-US" sz="2800" i="1" dirty="0">
              <a:solidFill>
                <a:srgbClr val="FFFF00"/>
              </a:solidFill>
              <a:effectLst>
                <a:outerShdw blurRad="38100" dist="38100" dir="2700000" algn="tl">
                  <a:srgbClr val="000000"/>
                </a:outerShdw>
              </a:effectLst>
            </a:endParaRPr>
          </a:p>
          <a:p>
            <a:pPr marL="342900" indent="-342900">
              <a:lnSpc>
                <a:spcPct val="80000"/>
              </a:lnSpc>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endParaRPr>
          </a:p>
        </p:txBody>
      </p:sp>
      <p:pic>
        <p:nvPicPr>
          <p:cNvPr id="34821" name="Picture 4" descr="CA55L7EI"/>
          <p:cNvPicPr>
            <a:picLocks noChangeAspect="1" noChangeArrowheads="1"/>
          </p:cNvPicPr>
          <p:nvPr/>
        </p:nvPicPr>
        <p:blipFill>
          <a:blip r:embed="rId2"/>
          <a:srcRect/>
          <a:stretch>
            <a:fillRect/>
          </a:stretch>
        </p:blipFill>
        <p:spPr bwMode="auto">
          <a:xfrm>
            <a:off x="5651500" y="1844675"/>
            <a:ext cx="3492500" cy="46085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to="" calcmode="lin" valueType="num">
                                      <p:cBhvr>
                                        <p:cTn id="7" dur="1" fill="hold"/>
                                        <p:tgtEl>
                                          <p:spTgt spid="583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 to="" calcmode="lin" valueType="num">
                                      <p:cBhvr>
                                        <p:cTn id="12" dur="1" fill="hold"/>
                                        <p:tgtEl>
                                          <p:spTgt spid="5837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 to="" calcmode="lin" valueType="num">
                                      <p:cBhvr>
                                        <p:cTn id="17" dur="1" fill="hold"/>
                                        <p:tgtEl>
                                          <p:spTgt spid="5837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 to="" calcmode="lin" valueType="num">
                                      <p:cBhvr>
                                        <p:cTn id="22" dur="1" fill="hold"/>
                                        <p:tgtEl>
                                          <p:spTgt spid="5837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8371">
                                            <p:txEl>
                                              <p:pRg st="3" end="3"/>
                                            </p:txEl>
                                          </p:spTgt>
                                        </p:tgtEl>
                                        <p:attrNameLst>
                                          <p:attrName>style.visibility</p:attrName>
                                        </p:attrNameLst>
                                      </p:cBhvr>
                                      <p:to>
                                        <p:strVal val="visible"/>
                                      </p:to>
                                    </p:set>
                                    <p:anim to="" calcmode="lin" valueType="num">
                                      <p:cBhvr>
                                        <p:cTn id="27" dur="1" fill="hold"/>
                                        <p:tgtEl>
                                          <p:spTgt spid="5837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 to="" calcmode="lin" valueType="num">
                                      <p:cBhvr>
                                        <p:cTn id="32" dur="1" fill="hold"/>
                                        <p:tgtEl>
                                          <p:spTgt spid="58371">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 to="" calcmode="lin" valueType="num">
                                      <p:cBhvr>
                                        <p:cTn id="37" dur="1" fill="hold"/>
                                        <p:tgtEl>
                                          <p:spTgt spid="58371">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4821"/>
                                        </p:tgtEl>
                                        <p:attrNameLst>
                                          <p:attrName>style.visibility</p:attrName>
                                        </p:attrNameLst>
                                      </p:cBhvr>
                                      <p:to>
                                        <p:strVal val="visible"/>
                                      </p:to>
                                    </p:set>
                                    <p:anim to="" calcmode="lin" valueType="num">
                                      <p:cBhvr>
                                        <p:cTn id="42" dur="1" fill="hold"/>
                                        <p:tgtEl>
                                          <p:spTgt spid="34821"/>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8371">
                                            <p:txEl>
                                              <p:pRg st="8" end="8"/>
                                            </p:txEl>
                                          </p:spTgt>
                                        </p:tgtEl>
                                        <p:attrNameLst>
                                          <p:attrName>style.visibility</p:attrName>
                                        </p:attrNameLst>
                                      </p:cBhvr>
                                      <p:to>
                                        <p:strVal val="visible"/>
                                      </p:to>
                                    </p:set>
                                    <p:anim to="" calcmode="lin" valueType="num">
                                      <p:cBhvr>
                                        <p:cTn id="47" dur="1" fill="hold"/>
                                        <p:tgtEl>
                                          <p:spTgt spid="58371">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58371">
                                            <p:txEl>
                                              <p:pRg st="10" end="10"/>
                                            </p:txEl>
                                          </p:spTgt>
                                        </p:tgtEl>
                                        <p:attrNameLst>
                                          <p:attrName>style.visibility</p:attrName>
                                        </p:attrNameLst>
                                      </p:cBhvr>
                                      <p:to>
                                        <p:strVal val="visible"/>
                                      </p:to>
                                    </p:set>
                                    <p:anim to="" calcmode="lin" valueType="num">
                                      <p:cBhvr>
                                        <p:cTn id="52" dur="1" fill="hold"/>
                                        <p:tgtEl>
                                          <p:spTgt spid="58371">
                                            <p:txEl>
                                              <p:pRg st="10" end="1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58371">
                                            <p:txEl>
                                              <p:pRg st="11" end="11"/>
                                            </p:txEl>
                                          </p:spTgt>
                                        </p:tgtEl>
                                        <p:attrNameLst>
                                          <p:attrName>style.visibility</p:attrName>
                                        </p:attrNameLst>
                                      </p:cBhvr>
                                      <p:to>
                                        <p:strVal val="visible"/>
                                      </p:to>
                                    </p:set>
                                    <p:anim to="" calcmode="lin" valueType="num">
                                      <p:cBhvr>
                                        <p:cTn id="57" dur="1" fill="hold"/>
                                        <p:tgtEl>
                                          <p:spTgt spid="58371">
                                            <p:txEl>
                                              <p:pRg st="11" end="1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58371">
                                            <p:txEl>
                                              <p:pRg st="12" end="12"/>
                                            </p:txEl>
                                          </p:spTgt>
                                        </p:tgtEl>
                                        <p:attrNameLst>
                                          <p:attrName>style.visibility</p:attrName>
                                        </p:attrNameLst>
                                      </p:cBhvr>
                                      <p:to>
                                        <p:strVal val="visible"/>
                                      </p:to>
                                    </p:set>
                                    <p:anim to="" calcmode="lin" valueType="num">
                                      <p:cBhvr>
                                        <p:cTn id="62" dur="1" fill="hold"/>
                                        <p:tgtEl>
                                          <p:spTgt spid="58371">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a:noFill/>
          <a:ln>
            <a:miter lim="800000"/>
            <a:headEnd/>
            <a:tailEnd/>
          </a:ln>
        </p:spPr>
        <p:txBody>
          <a:bodyPr/>
          <a:lstStyle/>
          <a:p>
            <a:fld id="{75AEB6F5-2817-4C63-91EF-2D59D09D595B}" type="slidenum">
              <a:rPr lang="en-GB" smtClean="0"/>
              <a:pPr/>
              <a:t>42</a:t>
            </a:fld>
            <a:endParaRPr lang="en-GB" smtClean="0"/>
          </a:p>
        </p:txBody>
      </p:sp>
      <p:sp>
        <p:nvSpPr>
          <p:cNvPr id="129026" name="Rectangle 2"/>
          <p:cNvSpPr>
            <a:spLocks noChangeArrowheads="1"/>
          </p:cNvSpPr>
          <p:nvPr/>
        </p:nvSpPr>
        <p:spPr bwMode="auto">
          <a:xfrm>
            <a:off x="457200" y="381000"/>
            <a:ext cx="8229600" cy="744538"/>
          </a:xfrm>
          <a:prstGeom prst="rect">
            <a:avLst/>
          </a:prstGeom>
          <a:noFill/>
          <a:ln>
            <a:noFill/>
          </a:ln>
          <a:extLst>
            <a:ext uri="{909E8E84-426E-40DD-AFC4-6F175D3DCCD1}"/>
            <a:ext uri="{91240B29-F687-4F45-9708-019B960494DF}"/>
          </a:extLst>
        </p:spPr>
        <p:txBody>
          <a:bodyPr anchor="ctr"/>
          <a:lstStyle/>
          <a:p>
            <a:pPr>
              <a:defRPr/>
            </a:pPr>
            <a:r>
              <a:rPr lang="en-US" sz="3200" b="1" dirty="0">
                <a:solidFill>
                  <a:srgbClr val="00FF00"/>
                </a:solidFill>
                <a:effectLst>
                  <a:outerShdw blurRad="38100" dist="38100" dir="2700000" algn="tl">
                    <a:srgbClr val="000000"/>
                  </a:outerShdw>
                </a:effectLst>
              </a:rPr>
              <a:t>SUMMARY</a:t>
            </a:r>
          </a:p>
        </p:txBody>
      </p:sp>
      <p:sp>
        <p:nvSpPr>
          <p:cNvPr id="129027" name="Rectangle 3"/>
          <p:cNvSpPr>
            <a:spLocks noChangeArrowheads="1"/>
          </p:cNvSpPr>
          <p:nvPr/>
        </p:nvSpPr>
        <p:spPr bwMode="auto">
          <a:xfrm>
            <a:off x="179388" y="1196975"/>
            <a:ext cx="8964612" cy="4114800"/>
          </a:xfrm>
          <a:prstGeom prst="rect">
            <a:avLst/>
          </a:prstGeom>
          <a:noFill/>
          <a:ln>
            <a:noFill/>
          </a:ln>
          <a:extLst>
            <a:ext uri="{909E8E84-426E-40DD-AFC4-6F175D3DCCD1}"/>
            <a:ext uri="{91240B29-F687-4F45-9708-019B960494DF}"/>
          </a:extLst>
        </p:spPr>
        <p:txBody>
          <a:bodyPr/>
          <a:lstStyle/>
          <a:p>
            <a:pPr marL="342900" indent="-342900">
              <a:lnSpc>
                <a:spcPct val="90000"/>
              </a:lnSpc>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Main goal is to either increase oxygen supply or decrease oxygen consumption or both</a:t>
            </a:r>
          </a:p>
          <a:p>
            <a:pPr marL="342900" indent="-342900">
              <a:lnSpc>
                <a:spcPct val="90000"/>
              </a:lnSpc>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lnSpc>
                <a:spcPct val="90000"/>
              </a:lnSpc>
              <a:spcBef>
                <a:spcPct val="20000"/>
              </a:spcBef>
              <a:buClr>
                <a:schemeClr val="hlink"/>
              </a:buClr>
              <a:buSzPct val="70000"/>
              <a:buFont typeface="Wingdings" pitchFamily="2" charset="2"/>
              <a:buChar char="n"/>
              <a:defRPr/>
            </a:pPr>
            <a:r>
              <a:rPr lang="en-US" sz="3200" dirty="0">
                <a:effectLst>
                  <a:outerShdw blurRad="38100" dist="38100" dir="2700000" algn="tl">
                    <a:srgbClr val="000000"/>
                  </a:outerShdw>
                </a:effectLst>
              </a:rPr>
              <a:t>Increase in oxygen supply mainly by surgical intervention and partly by drugs</a:t>
            </a:r>
          </a:p>
          <a:p>
            <a:pPr marL="342900" indent="-342900">
              <a:lnSpc>
                <a:spcPct val="90000"/>
              </a:lnSpc>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lnSpc>
                <a:spcPct val="90000"/>
              </a:lnSpc>
              <a:spcBef>
                <a:spcPct val="20000"/>
              </a:spcBef>
              <a:buClr>
                <a:schemeClr val="hlink"/>
              </a:buClr>
              <a:buSzPct val="70000"/>
              <a:buFont typeface="Wingdings" pitchFamily="2" charset="2"/>
              <a:buChar char="n"/>
              <a:defRPr/>
            </a:pPr>
            <a:r>
              <a:rPr lang="en-US" sz="3600" i="1" dirty="0">
                <a:solidFill>
                  <a:srgbClr val="00FF00"/>
                </a:solidFill>
                <a:effectLst>
                  <a:outerShdw blurRad="38100" dist="38100" dir="2700000" algn="tl">
                    <a:srgbClr val="000000"/>
                  </a:outerShdw>
                </a:effectLst>
                <a:latin typeface="Times New Roman" pitchFamily="18" charset="0"/>
                <a:cs typeface="Times New Roman" pitchFamily="18" charset="0"/>
              </a:rPr>
              <a:t>Decrease in oxygen consumption by Drugs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to="" calcmode="lin" valueType="num">
                                      <p:cBhvr>
                                        <p:cTn id="7" dur="1" fill="hold"/>
                                        <p:tgtEl>
                                          <p:spTgt spid="129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 to="" calcmode="lin" valueType="num">
                                      <p:cBhvr>
                                        <p:cTn id="12" dur="1" fill="hold"/>
                                        <p:tgtEl>
                                          <p:spTgt spid="12902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 to="" calcmode="lin" valueType="num">
                                      <p:cBhvr>
                                        <p:cTn id="17" dur="1" fill="hold"/>
                                        <p:tgtEl>
                                          <p:spTgt spid="12902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29027">
                                            <p:txEl>
                                              <p:pRg st="4" end="4"/>
                                            </p:txEl>
                                          </p:spTgt>
                                        </p:tgtEl>
                                        <p:attrNameLst>
                                          <p:attrName>style.visibility</p:attrName>
                                        </p:attrNameLst>
                                      </p:cBhvr>
                                      <p:to>
                                        <p:strVal val="visible"/>
                                      </p:to>
                                    </p:set>
                                    <p:anim to="" calcmode="lin" valueType="num">
                                      <p:cBhvr>
                                        <p:cTn id="22" dur="1" fill="hold"/>
                                        <p:tgtEl>
                                          <p:spTgt spid="12902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828675" y="247650"/>
            <a:ext cx="6723110" cy="531133"/>
          </a:xfrm>
          <a:prstGeom prst="rect">
            <a:avLst/>
          </a:prstGeom>
          <a:noFill/>
          <a:ln w="9525">
            <a:noFill/>
            <a:miter lim="800000"/>
            <a:headEnd/>
            <a:tailEnd/>
          </a:ln>
        </p:spPr>
        <p:txBody>
          <a:bodyPr wrap="none" lIns="99276" tIns="49638" rIns="99276" bIns="49638">
            <a:spAutoFit/>
          </a:bodyPr>
          <a:lstStyle/>
          <a:p>
            <a:pPr algn="ctr" defTabSz="992188" eaLnBrk="0" hangingPunct="0"/>
            <a:r>
              <a:rPr lang="en-US" sz="2800" u="sng" dirty="0">
                <a:solidFill>
                  <a:schemeClr val="hlink"/>
                </a:solidFill>
                <a:latin typeface="Georgia" pitchFamily="18" charset="0"/>
              </a:rPr>
              <a:t>CLASSIFICATION OF BETA BLOCKERS</a:t>
            </a:r>
          </a:p>
        </p:txBody>
      </p:sp>
      <p:sp>
        <p:nvSpPr>
          <p:cNvPr id="125957" name="Rectangle 5"/>
          <p:cNvSpPr>
            <a:spLocks noChangeArrowheads="1"/>
          </p:cNvSpPr>
          <p:nvPr/>
        </p:nvSpPr>
        <p:spPr bwMode="auto">
          <a:xfrm>
            <a:off x="609600" y="914400"/>
            <a:ext cx="5947257" cy="561910"/>
          </a:xfrm>
          <a:prstGeom prst="rect">
            <a:avLst/>
          </a:prstGeom>
          <a:noFill/>
          <a:ln w="9525">
            <a:noFill/>
            <a:miter lim="800000"/>
            <a:headEnd/>
            <a:tailEnd/>
          </a:ln>
        </p:spPr>
        <p:txBody>
          <a:bodyPr wrap="none" lIns="99276" tIns="49638" rIns="99276" bIns="49638" anchor="ctr">
            <a:spAutoFit/>
          </a:bodyPr>
          <a:lstStyle/>
          <a:p>
            <a:pPr defTabSz="992188" eaLnBrk="0" hangingPunct="0">
              <a:buClr>
                <a:srgbClr val="3333FF"/>
              </a:buClr>
              <a:buFont typeface="Wingdings" pitchFamily="2" charset="2"/>
              <a:buChar char="Ø"/>
              <a:tabLst>
                <a:tab pos="247650" algn="l"/>
              </a:tabLst>
            </a:pPr>
            <a:r>
              <a:rPr lang="en-US" sz="3000" i="1">
                <a:latin typeface="Georgia" pitchFamily="18" charset="0"/>
              </a:rPr>
              <a:t> </a:t>
            </a:r>
            <a:r>
              <a:rPr lang="en-US" sz="2400" i="1" u="sng">
                <a:solidFill>
                  <a:schemeClr val="tx2"/>
                </a:solidFill>
                <a:latin typeface="Georgia" pitchFamily="18" charset="0"/>
              </a:rPr>
              <a:t>NON - SELECTIVE (</a:t>
            </a:r>
            <a:r>
              <a:rPr lang="en-US" sz="2400" i="1" u="sng">
                <a:solidFill>
                  <a:schemeClr val="tx2"/>
                </a:solidFill>
                <a:latin typeface="Georgia" pitchFamily="18" charset="0"/>
                <a:sym typeface="Symbol" pitchFamily="18" charset="2"/>
              </a:rPr>
              <a:t></a:t>
            </a:r>
            <a:r>
              <a:rPr lang="en-US" sz="2400" i="1" u="sng">
                <a:solidFill>
                  <a:schemeClr val="tx2"/>
                </a:solidFill>
                <a:latin typeface="Georgia" pitchFamily="18" charset="0"/>
              </a:rPr>
              <a:t>1</a:t>
            </a:r>
            <a:r>
              <a:rPr lang="en-US" sz="2400" i="1" u="sng">
                <a:solidFill>
                  <a:schemeClr val="tx2"/>
                </a:solidFill>
                <a:latin typeface="Georgia" pitchFamily="18" charset="0"/>
                <a:sym typeface="Symbol" pitchFamily="18" charset="2"/>
              </a:rPr>
              <a:t>,</a:t>
            </a:r>
            <a:r>
              <a:rPr lang="en-US" sz="2400" i="1" u="sng">
                <a:solidFill>
                  <a:schemeClr val="tx2"/>
                </a:solidFill>
                <a:latin typeface="Georgia" pitchFamily="18" charset="0"/>
              </a:rPr>
              <a:t>2</a:t>
            </a:r>
            <a:r>
              <a:rPr lang="en-US" sz="2400" i="1" u="sng">
                <a:solidFill>
                  <a:schemeClr val="tx2"/>
                </a:solidFill>
                <a:latin typeface="Georgia" pitchFamily="18" charset="0"/>
                <a:sym typeface="Symbol" pitchFamily="18" charset="2"/>
              </a:rPr>
              <a:t>) BLOCKERS</a:t>
            </a:r>
          </a:p>
        </p:txBody>
      </p:sp>
      <p:sp>
        <p:nvSpPr>
          <p:cNvPr id="125958" name="Rectangle 6"/>
          <p:cNvSpPr>
            <a:spLocks noChangeArrowheads="1"/>
          </p:cNvSpPr>
          <p:nvPr/>
        </p:nvSpPr>
        <p:spPr bwMode="auto">
          <a:xfrm>
            <a:off x="611188" y="1443038"/>
            <a:ext cx="3034600" cy="469577"/>
          </a:xfrm>
          <a:prstGeom prst="rect">
            <a:avLst/>
          </a:prstGeom>
          <a:noFill/>
          <a:ln w="9525">
            <a:noFill/>
            <a:miter lim="800000"/>
            <a:headEnd/>
            <a:tailEnd/>
          </a:ln>
        </p:spPr>
        <p:txBody>
          <a:bodyPr wrap="none" lIns="99276" tIns="49638" rIns="99276" bIns="49638" anchor="ctr">
            <a:spAutoFit/>
          </a:bodyPr>
          <a:lstStyle/>
          <a:p>
            <a:pPr defTabSz="992188" eaLnBrk="0" hangingPunct="0">
              <a:buFont typeface="Symbol" pitchFamily="18" charset="2"/>
              <a:buChar char="¨"/>
              <a:tabLst>
                <a:tab pos="496888" algn="l"/>
              </a:tabLst>
            </a:pPr>
            <a:r>
              <a:rPr lang="en-US" sz="2400">
                <a:latin typeface="Georgia" pitchFamily="18" charset="0"/>
              </a:rPr>
              <a:t> </a:t>
            </a:r>
            <a:r>
              <a:rPr lang="en-US" sz="2400">
                <a:solidFill>
                  <a:srgbClr val="FFFF00"/>
                </a:solidFill>
                <a:latin typeface="Georgia" pitchFamily="18" charset="0"/>
              </a:rPr>
              <a:t>PURE BLOCKERS</a:t>
            </a:r>
          </a:p>
        </p:txBody>
      </p:sp>
      <p:sp>
        <p:nvSpPr>
          <p:cNvPr id="125959" name="Rectangle 7"/>
          <p:cNvSpPr>
            <a:spLocks noChangeArrowheads="1"/>
          </p:cNvSpPr>
          <p:nvPr/>
        </p:nvSpPr>
        <p:spPr bwMode="auto">
          <a:xfrm>
            <a:off x="1116013" y="1947863"/>
            <a:ext cx="2051960" cy="1239019"/>
          </a:xfrm>
          <a:prstGeom prst="rect">
            <a:avLst/>
          </a:prstGeom>
          <a:noFill/>
          <a:ln w="9525">
            <a:noFill/>
            <a:miter lim="800000"/>
            <a:headEnd/>
            <a:tailEnd/>
          </a:ln>
        </p:spPr>
        <p:txBody>
          <a:bodyPr wrap="none" lIns="99276" tIns="49638" rIns="99276" bIns="49638" anchor="ctr">
            <a:spAutoFit/>
          </a:bodyPr>
          <a:lstStyle/>
          <a:p>
            <a:pPr defTabSz="992188" eaLnBrk="0" hangingPunct="0">
              <a:buClr>
                <a:srgbClr val="FF33CC"/>
              </a:buClr>
              <a:buFont typeface="Wingdings" pitchFamily="2" charset="2"/>
              <a:buChar char="v"/>
              <a:tabLst>
                <a:tab pos="992188" algn="l"/>
              </a:tabLst>
            </a:pPr>
            <a:r>
              <a:rPr lang="en-US" sz="2600" dirty="0">
                <a:latin typeface="Georgia" pitchFamily="18" charset="0"/>
              </a:rPr>
              <a:t> </a:t>
            </a:r>
            <a:r>
              <a:rPr lang="en-US" sz="2400" dirty="0">
                <a:latin typeface="Georgia" pitchFamily="18" charset="0"/>
              </a:rPr>
              <a:t>SOTALOL</a:t>
            </a:r>
          </a:p>
          <a:p>
            <a:pPr defTabSz="992188" eaLnBrk="0" hangingPunct="0">
              <a:buClr>
                <a:srgbClr val="FF33CC"/>
              </a:buClr>
              <a:buFont typeface="Wingdings" pitchFamily="2" charset="2"/>
              <a:buChar char="v"/>
              <a:tabLst>
                <a:tab pos="992188" algn="l"/>
              </a:tabLst>
            </a:pPr>
            <a:r>
              <a:rPr lang="en-US" sz="2400" dirty="0">
                <a:latin typeface="Georgia" pitchFamily="18" charset="0"/>
              </a:rPr>
              <a:t> TIMOLOL</a:t>
            </a:r>
          </a:p>
          <a:p>
            <a:pPr defTabSz="992188" eaLnBrk="0" hangingPunct="0">
              <a:buClr>
                <a:srgbClr val="FF33CC"/>
              </a:buClr>
              <a:buFont typeface="Wingdings" pitchFamily="2" charset="2"/>
              <a:buChar char="v"/>
              <a:tabLst>
                <a:tab pos="992188" algn="l"/>
              </a:tabLst>
            </a:pPr>
            <a:r>
              <a:rPr lang="en-US" sz="2400" dirty="0">
                <a:latin typeface="Georgia" pitchFamily="18" charset="0"/>
              </a:rPr>
              <a:t> NADOLOL</a:t>
            </a:r>
          </a:p>
        </p:txBody>
      </p:sp>
      <p:sp>
        <p:nvSpPr>
          <p:cNvPr id="125960" name="Rectangle 8"/>
          <p:cNvSpPr>
            <a:spLocks noChangeArrowheads="1"/>
          </p:cNvSpPr>
          <p:nvPr/>
        </p:nvSpPr>
        <p:spPr bwMode="auto">
          <a:xfrm>
            <a:off x="323850" y="3068638"/>
            <a:ext cx="7912539" cy="531133"/>
          </a:xfrm>
          <a:prstGeom prst="rect">
            <a:avLst/>
          </a:prstGeom>
          <a:noFill/>
          <a:ln w="9525">
            <a:noFill/>
            <a:miter lim="800000"/>
            <a:headEnd/>
            <a:tailEnd/>
          </a:ln>
        </p:spPr>
        <p:txBody>
          <a:bodyPr wrap="none" lIns="99276" tIns="49638" rIns="99276" bIns="49638" anchor="ctr">
            <a:spAutoFit/>
          </a:bodyPr>
          <a:lstStyle/>
          <a:p>
            <a:pPr defTabSz="992188" eaLnBrk="0" hangingPunct="0">
              <a:buFont typeface="Symbol" pitchFamily="18" charset="2"/>
              <a:buChar char="¨"/>
            </a:pPr>
            <a:r>
              <a:rPr lang="en-US" sz="2800">
                <a:latin typeface="Georgia" pitchFamily="18" charset="0"/>
              </a:rPr>
              <a:t> </a:t>
            </a:r>
            <a:r>
              <a:rPr lang="en-US" sz="2400">
                <a:solidFill>
                  <a:srgbClr val="FFFF00"/>
                </a:solidFill>
                <a:latin typeface="Georgia" pitchFamily="18" charset="0"/>
              </a:rPr>
              <a:t>WITH MEMBRANE STABILIZING ACTIVITY (MSA)</a:t>
            </a:r>
            <a:r>
              <a:rPr lang="en-US" sz="2800">
                <a:latin typeface="Georgia" pitchFamily="18" charset="0"/>
              </a:rPr>
              <a:t> </a:t>
            </a:r>
          </a:p>
        </p:txBody>
      </p:sp>
      <p:sp>
        <p:nvSpPr>
          <p:cNvPr id="125961" name="Rectangle 9"/>
          <p:cNvSpPr>
            <a:spLocks noChangeArrowheads="1"/>
          </p:cNvSpPr>
          <p:nvPr/>
        </p:nvSpPr>
        <p:spPr bwMode="auto">
          <a:xfrm>
            <a:off x="1187450" y="3500438"/>
            <a:ext cx="2842445" cy="830997"/>
          </a:xfrm>
          <a:prstGeom prst="rect">
            <a:avLst/>
          </a:prstGeom>
          <a:noFill/>
          <a:ln w="9525">
            <a:noFill/>
            <a:miter lim="800000"/>
            <a:headEnd/>
            <a:tailEnd/>
          </a:ln>
        </p:spPr>
        <p:txBody>
          <a:bodyPr wrap="none" anchor="ctr">
            <a:spAutoFit/>
          </a:bodyPr>
          <a:lstStyle/>
          <a:p>
            <a:pPr eaLnBrk="0" hangingPunct="0">
              <a:buClr>
                <a:srgbClr val="FF33CC"/>
              </a:buClr>
              <a:buFont typeface="Wingdings" pitchFamily="2" charset="2"/>
              <a:buChar char="v"/>
              <a:tabLst>
                <a:tab pos="914400" algn="l"/>
              </a:tabLst>
            </a:pPr>
            <a:r>
              <a:rPr lang="en-US" sz="2400" dirty="0">
                <a:latin typeface="Georgia" pitchFamily="18" charset="0"/>
              </a:rPr>
              <a:t> PROPRANOLOL</a:t>
            </a:r>
          </a:p>
          <a:p>
            <a:pPr eaLnBrk="0" hangingPunct="0">
              <a:buClr>
                <a:srgbClr val="FF33CC"/>
              </a:buClr>
              <a:buFont typeface="Wingdings" pitchFamily="2" charset="2"/>
              <a:buChar char="v"/>
              <a:tabLst>
                <a:tab pos="914400" algn="l"/>
              </a:tabLst>
            </a:pPr>
            <a:r>
              <a:rPr lang="en-US" sz="2400" dirty="0">
                <a:latin typeface="Georgia" pitchFamily="18" charset="0"/>
              </a:rPr>
              <a:t> PENBUTOLOL</a:t>
            </a:r>
          </a:p>
        </p:txBody>
      </p:sp>
      <p:sp>
        <p:nvSpPr>
          <p:cNvPr id="125962" name="Rectangle 10"/>
          <p:cNvSpPr>
            <a:spLocks noChangeArrowheads="1"/>
          </p:cNvSpPr>
          <p:nvPr/>
        </p:nvSpPr>
        <p:spPr bwMode="auto">
          <a:xfrm>
            <a:off x="0" y="4281488"/>
            <a:ext cx="6361037" cy="400110"/>
          </a:xfrm>
          <a:prstGeom prst="rect">
            <a:avLst/>
          </a:prstGeom>
          <a:noFill/>
          <a:ln w="9525">
            <a:noFill/>
            <a:miter lim="800000"/>
            <a:headEnd/>
            <a:tailEnd/>
          </a:ln>
        </p:spPr>
        <p:txBody>
          <a:bodyPr wrap="none" anchor="ctr">
            <a:spAutoFit/>
          </a:bodyPr>
          <a:lstStyle/>
          <a:p>
            <a:pPr eaLnBrk="0" hangingPunct="0">
              <a:buFont typeface="Symbol" pitchFamily="18" charset="2"/>
              <a:buChar char="¨"/>
              <a:tabLst>
                <a:tab pos="457200" algn="l"/>
              </a:tabLst>
            </a:pPr>
            <a:r>
              <a:rPr lang="en-US" sz="2000">
                <a:latin typeface="Georgia" pitchFamily="18" charset="0"/>
              </a:rPr>
              <a:t> </a:t>
            </a:r>
            <a:r>
              <a:rPr lang="en-US" sz="2000">
                <a:solidFill>
                  <a:srgbClr val="FFFF00"/>
                </a:solidFill>
                <a:latin typeface="Georgia" pitchFamily="18" charset="0"/>
              </a:rPr>
              <a:t>WITH INTRINSIC SYMPATHETIC ACTIVITY (ISA)</a:t>
            </a:r>
          </a:p>
        </p:txBody>
      </p:sp>
      <p:sp>
        <p:nvSpPr>
          <p:cNvPr id="125963" name="Rectangle 11"/>
          <p:cNvSpPr>
            <a:spLocks noChangeArrowheads="1"/>
          </p:cNvSpPr>
          <p:nvPr/>
        </p:nvSpPr>
        <p:spPr bwMode="auto">
          <a:xfrm>
            <a:off x="1042988" y="4652963"/>
            <a:ext cx="3348994" cy="830997"/>
          </a:xfrm>
          <a:prstGeom prst="rect">
            <a:avLst/>
          </a:prstGeom>
          <a:noFill/>
          <a:ln w="9525">
            <a:noFill/>
            <a:miter lim="800000"/>
            <a:headEnd/>
            <a:tailEnd/>
          </a:ln>
        </p:spPr>
        <p:txBody>
          <a:bodyPr wrap="none" anchor="ctr">
            <a:spAutoFit/>
          </a:bodyPr>
          <a:lstStyle/>
          <a:p>
            <a:pPr eaLnBrk="0" hangingPunct="0">
              <a:buClr>
                <a:srgbClr val="FF33CC"/>
              </a:buClr>
              <a:buFont typeface="Wingdings" pitchFamily="2" charset="2"/>
              <a:buChar char="v"/>
              <a:tabLst>
                <a:tab pos="914400" algn="l"/>
              </a:tabLst>
            </a:pPr>
            <a:r>
              <a:rPr lang="en-US" sz="2400" dirty="0">
                <a:latin typeface="Georgia" pitchFamily="18" charset="0"/>
              </a:rPr>
              <a:t> PINDOLOL (MSA </a:t>
            </a:r>
            <a:r>
              <a:rPr lang="en-US" sz="2400" dirty="0">
                <a:latin typeface="Georgia" pitchFamily="18" charset="0"/>
                <a:sym typeface="Symbol" pitchFamily="18" charset="2"/>
              </a:rPr>
              <a:t></a:t>
            </a:r>
            <a:r>
              <a:rPr lang="en-US" sz="2400" dirty="0">
                <a:latin typeface="Georgia" pitchFamily="18" charset="0"/>
              </a:rPr>
              <a:t>)</a:t>
            </a:r>
            <a:endParaRPr lang="en-US" sz="2400" dirty="0">
              <a:latin typeface="Georgia" pitchFamily="18" charset="0"/>
              <a:sym typeface="Symbol" pitchFamily="18" charset="2"/>
            </a:endParaRPr>
          </a:p>
          <a:p>
            <a:pPr eaLnBrk="0" hangingPunct="0">
              <a:buClr>
                <a:srgbClr val="FF33CC"/>
              </a:buClr>
              <a:buFont typeface="Wingdings" pitchFamily="2" charset="2"/>
              <a:buChar char="v"/>
              <a:tabLst>
                <a:tab pos="914400" algn="l"/>
              </a:tabLst>
            </a:pPr>
            <a:r>
              <a:rPr lang="en-US" sz="2400" dirty="0">
                <a:latin typeface="Georgia" pitchFamily="18" charset="0"/>
                <a:sym typeface="Symbol" pitchFamily="18" charset="2"/>
              </a:rPr>
              <a:t> CARTEOLOL </a:t>
            </a:r>
          </a:p>
        </p:txBody>
      </p:sp>
      <p:sp>
        <p:nvSpPr>
          <p:cNvPr id="125964" name="Rectangle 12"/>
          <p:cNvSpPr>
            <a:spLocks noChangeArrowheads="1"/>
          </p:cNvSpPr>
          <p:nvPr/>
        </p:nvSpPr>
        <p:spPr bwMode="auto">
          <a:xfrm>
            <a:off x="827088" y="5373688"/>
            <a:ext cx="2597186" cy="523220"/>
          </a:xfrm>
          <a:prstGeom prst="rect">
            <a:avLst/>
          </a:prstGeom>
          <a:noFill/>
          <a:ln w="9525">
            <a:noFill/>
            <a:miter lim="800000"/>
            <a:headEnd/>
            <a:tailEnd/>
          </a:ln>
        </p:spPr>
        <p:txBody>
          <a:bodyPr wrap="none" anchor="ctr">
            <a:spAutoFit/>
          </a:bodyPr>
          <a:lstStyle/>
          <a:p>
            <a:pPr eaLnBrk="0" hangingPunct="0">
              <a:buFont typeface="Symbol" pitchFamily="18" charset="2"/>
              <a:buChar char="¨"/>
              <a:tabLst>
                <a:tab pos="457200" algn="l"/>
              </a:tabLst>
            </a:pPr>
            <a:r>
              <a:rPr lang="en-US" sz="2800">
                <a:latin typeface="Georgia" pitchFamily="18" charset="0"/>
              </a:rPr>
              <a:t> </a:t>
            </a:r>
            <a:r>
              <a:rPr lang="en-US" sz="2000">
                <a:solidFill>
                  <a:srgbClr val="FFFF00"/>
                </a:solidFill>
                <a:latin typeface="Georgia" pitchFamily="18" charset="0"/>
              </a:rPr>
              <a:t>WITH ISA &amp; MSA</a:t>
            </a:r>
          </a:p>
        </p:txBody>
      </p:sp>
      <p:sp>
        <p:nvSpPr>
          <p:cNvPr id="125965" name="Rectangle 13"/>
          <p:cNvSpPr>
            <a:spLocks noChangeArrowheads="1"/>
          </p:cNvSpPr>
          <p:nvPr/>
        </p:nvSpPr>
        <p:spPr bwMode="auto">
          <a:xfrm>
            <a:off x="1187450" y="5805488"/>
            <a:ext cx="2244525" cy="707886"/>
          </a:xfrm>
          <a:prstGeom prst="rect">
            <a:avLst/>
          </a:prstGeom>
          <a:noFill/>
          <a:ln w="9525">
            <a:noFill/>
            <a:miter lim="800000"/>
            <a:headEnd/>
            <a:tailEnd/>
          </a:ln>
        </p:spPr>
        <p:txBody>
          <a:bodyPr wrap="none" anchor="ctr">
            <a:spAutoFit/>
          </a:bodyPr>
          <a:lstStyle/>
          <a:p>
            <a:pPr algn="ctr" eaLnBrk="0" hangingPunct="0">
              <a:buClr>
                <a:srgbClr val="FF33CC"/>
              </a:buClr>
              <a:buFont typeface="Wingdings" pitchFamily="2" charset="2"/>
              <a:buChar char="v"/>
              <a:tabLst>
                <a:tab pos="914400" algn="l"/>
              </a:tabLst>
            </a:pPr>
            <a:r>
              <a:rPr lang="en-US" sz="2000" dirty="0">
                <a:latin typeface="Georgia" pitchFamily="18" charset="0"/>
              </a:rPr>
              <a:t> OXPRENOLOL</a:t>
            </a:r>
          </a:p>
          <a:p>
            <a:pPr algn="ctr" eaLnBrk="0" hangingPunct="0">
              <a:buClr>
                <a:srgbClr val="FF33CC"/>
              </a:buClr>
              <a:buFont typeface="Wingdings" pitchFamily="2" charset="2"/>
              <a:buChar char="v"/>
              <a:tabLst>
                <a:tab pos="914400" algn="l"/>
              </a:tabLst>
            </a:pPr>
            <a:r>
              <a:rPr lang="en-US" sz="2000" dirty="0">
                <a:latin typeface="Georgia" pitchFamily="18" charset="0"/>
              </a:rPr>
              <a:t> ALPRENOLOL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 to="" calcmode="lin" valueType="num">
                                      <p:cBhvr>
                                        <p:cTn id="7" dur="1" fill="hold"/>
                                        <p:tgtEl>
                                          <p:spTgt spid="12595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 to="" calcmode="lin" valueType="num">
                                      <p:cBhvr>
                                        <p:cTn id="12" dur="1" fill="hold"/>
                                        <p:tgtEl>
                                          <p:spTgt spid="12595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5958"/>
                                        </p:tgtEl>
                                        <p:attrNameLst>
                                          <p:attrName>style.visibility</p:attrName>
                                        </p:attrNameLst>
                                      </p:cBhvr>
                                      <p:to>
                                        <p:strVal val="visible"/>
                                      </p:to>
                                    </p:set>
                                    <p:anim to="" calcmode="lin" valueType="num">
                                      <p:cBhvr>
                                        <p:cTn id="17" dur="1" fill="hold"/>
                                        <p:tgtEl>
                                          <p:spTgt spid="12595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5959"/>
                                        </p:tgtEl>
                                        <p:attrNameLst>
                                          <p:attrName>style.visibility</p:attrName>
                                        </p:attrNameLst>
                                      </p:cBhvr>
                                      <p:to>
                                        <p:strVal val="visible"/>
                                      </p:to>
                                    </p:set>
                                    <p:anim to="" calcmode="lin" valueType="num">
                                      <p:cBhvr>
                                        <p:cTn id="22" dur="1" fill="hold"/>
                                        <p:tgtEl>
                                          <p:spTgt spid="12595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5960"/>
                                        </p:tgtEl>
                                        <p:attrNameLst>
                                          <p:attrName>style.visibility</p:attrName>
                                        </p:attrNameLst>
                                      </p:cBhvr>
                                      <p:to>
                                        <p:strVal val="visible"/>
                                      </p:to>
                                    </p:set>
                                    <p:anim to="" calcmode="lin" valueType="num">
                                      <p:cBhvr>
                                        <p:cTn id="27" dur="1" fill="hold"/>
                                        <p:tgtEl>
                                          <p:spTgt spid="12596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5961"/>
                                        </p:tgtEl>
                                        <p:attrNameLst>
                                          <p:attrName>style.visibility</p:attrName>
                                        </p:attrNameLst>
                                      </p:cBhvr>
                                      <p:to>
                                        <p:strVal val="visible"/>
                                      </p:to>
                                    </p:set>
                                    <p:anim to="" calcmode="lin" valueType="num">
                                      <p:cBhvr>
                                        <p:cTn id="32" dur="1" fill="hold"/>
                                        <p:tgtEl>
                                          <p:spTgt spid="12596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5962"/>
                                        </p:tgtEl>
                                        <p:attrNameLst>
                                          <p:attrName>style.visibility</p:attrName>
                                        </p:attrNameLst>
                                      </p:cBhvr>
                                      <p:to>
                                        <p:strVal val="visible"/>
                                      </p:to>
                                    </p:set>
                                    <p:anim to="" calcmode="lin" valueType="num">
                                      <p:cBhvr>
                                        <p:cTn id="37" dur="1" fill="hold"/>
                                        <p:tgtEl>
                                          <p:spTgt spid="12596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25963"/>
                                        </p:tgtEl>
                                        <p:attrNameLst>
                                          <p:attrName>style.visibility</p:attrName>
                                        </p:attrNameLst>
                                      </p:cBhvr>
                                      <p:to>
                                        <p:strVal val="visible"/>
                                      </p:to>
                                    </p:set>
                                    <p:anim to="" calcmode="lin" valueType="num">
                                      <p:cBhvr>
                                        <p:cTn id="42" dur="1" fill="hold"/>
                                        <p:tgtEl>
                                          <p:spTgt spid="125963"/>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25964"/>
                                        </p:tgtEl>
                                        <p:attrNameLst>
                                          <p:attrName>style.visibility</p:attrName>
                                        </p:attrNameLst>
                                      </p:cBhvr>
                                      <p:to>
                                        <p:strVal val="visible"/>
                                      </p:to>
                                    </p:set>
                                    <p:anim to="" calcmode="lin" valueType="num">
                                      <p:cBhvr>
                                        <p:cTn id="47" dur="1" fill="hold"/>
                                        <p:tgtEl>
                                          <p:spTgt spid="125964"/>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5965"/>
                                        </p:tgtEl>
                                        <p:attrNameLst>
                                          <p:attrName>style.visibility</p:attrName>
                                        </p:attrNameLst>
                                      </p:cBhvr>
                                      <p:to>
                                        <p:strVal val="visible"/>
                                      </p:to>
                                    </p:set>
                                    <p:anim to="" calcmode="lin" valueType="num">
                                      <p:cBhvr>
                                        <p:cTn id="52" dur="1" fill="hold"/>
                                        <p:tgtEl>
                                          <p:spTgt spid="1259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3" grpId="0"/>
      <p:bldP spid="125964" grpId="0"/>
      <p:bldP spid="12596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1"/>
          </p:nvPr>
        </p:nvSpPr>
        <p:spPr>
          <a:noFill/>
          <a:ln>
            <a:miter lim="800000"/>
            <a:headEnd/>
            <a:tailEnd/>
          </a:ln>
        </p:spPr>
        <p:txBody>
          <a:bodyPr/>
          <a:lstStyle/>
          <a:p>
            <a:fld id="{5B1350B7-B8B5-4E24-A990-769566E06687}" type="slidenum">
              <a:rPr lang="en-GB" smtClean="0">
                <a:latin typeface="Georgia" pitchFamily="18" charset="0"/>
              </a:rPr>
              <a:pPr/>
              <a:t>44</a:t>
            </a:fld>
            <a:endParaRPr lang="en-GB" smtClean="0">
              <a:latin typeface="Georgia" pitchFamily="18" charset="0"/>
            </a:endParaRPr>
          </a:p>
        </p:txBody>
      </p:sp>
      <p:sp>
        <p:nvSpPr>
          <p:cNvPr id="126980" name="Rectangle 4"/>
          <p:cNvSpPr>
            <a:spLocks noChangeArrowheads="1"/>
          </p:cNvSpPr>
          <p:nvPr/>
        </p:nvSpPr>
        <p:spPr bwMode="auto">
          <a:xfrm>
            <a:off x="381000" y="244475"/>
            <a:ext cx="7353295" cy="523220"/>
          </a:xfrm>
          <a:prstGeom prst="rect">
            <a:avLst/>
          </a:prstGeom>
          <a:noFill/>
          <a:ln w="9525">
            <a:noFill/>
            <a:miter lim="800000"/>
            <a:headEnd/>
            <a:tailEnd/>
          </a:ln>
        </p:spPr>
        <p:txBody>
          <a:bodyPr wrap="none" anchor="ctr">
            <a:spAutoFit/>
          </a:bodyPr>
          <a:lstStyle/>
          <a:p>
            <a:pPr eaLnBrk="0" hangingPunct="0">
              <a:buClr>
                <a:srgbClr val="3333FF"/>
              </a:buClr>
              <a:buFont typeface="Wingdings" pitchFamily="2" charset="2"/>
              <a:buChar char="Ø"/>
              <a:tabLst>
                <a:tab pos="228600" algn="l"/>
              </a:tabLst>
            </a:pPr>
            <a:r>
              <a:rPr lang="en-US" sz="2800" b="1" i="1">
                <a:solidFill>
                  <a:schemeClr val="tx2"/>
                </a:solidFill>
                <a:latin typeface="Georgia" pitchFamily="18" charset="0"/>
              </a:rPr>
              <a:t> </a:t>
            </a:r>
            <a:r>
              <a:rPr lang="en-US" sz="2800" b="1" i="1" u="sng">
                <a:solidFill>
                  <a:schemeClr val="tx2"/>
                </a:solidFill>
                <a:latin typeface="Georgia" pitchFamily="18" charset="0"/>
              </a:rPr>
              <a:t>CARDIOSELECTIVE (</a:t>
            </a:r>
            <a:r>
              <a:rPr lang="en-US" sz="2800" b="1" i="1" u="sng">
                <a:solidFill>
                  <a:schemeClr val="tx2"/>
                </a:solidFill>
                <a:latin typeface="Georgia" pitchFamily="18" charset="0"/>
                <a:sym typeface="Symbol" pitchFamily="18" charset="2"/>
              </a:rPr>
              <a:t></a:t>
            </a:r>
            <a:r>
              <a:rPr lang="en-US" sz="2800" b="1" i="1" u="sng">
                <a:solidFill>
                  <a:schemeClr val="tx2"/>
                </a:solidFill>
                <a:latin typeface="Georgia" pitchFamily="18" charset="0"/>
              </a:rPr>
              <a:t>1) BLOCKERS</a:t>
            </a:r>
          </a:p>
        </p:txBody>
      </p:sp>
      <p:sp>
        <p:nvSpPr>
          <p:cNvPr id="126981" name="Rectangle 5"/>
          <p:cNvSpPr>
            <a:spLocks noChangeArrowheads="1"/>
          </p:cNvSpPr>
          <p:nvPr/>
        </p:nvSpPr>
        <p:spPr bwMode="auto">
          <a:xfrm>
            <a:off x="809625" y="777875"/>
            <a:ext cx="3879588" cy="523220"/>
          </a:xfrm>
          <a:prstGeom prst="rect">
            <a:avLst/>
          </a:prstGeom>
          <a:noFill/>
          <a:ln w="9525">
            <a:noFill/>
            <a:miter lim="800000"/>
            <a:headEnd/>
            <a:tailEnd/>
          </a:ln>
        </p:spPr>
        <p:txBody>
          <a:bodyPr wrap="none" anchor="ctr">
            <a:spAutoFit/>
          </a:bodyPr>
          <a:lstStyle/>
          <a:p>
            <a:pPr eaLnBrk="0" hangingPunct="0">
              <a:buClr>
                <a:schemeClr val="tx1"/>
              </a:buClr>
              <a:buFont typeface="Symbol" pitchFamily="18" charset="2"/>
              <a:buChar char="¨"/>
              <a:tabLst>
                <a:tab pos="457200" algn="l"/>
              </a:tabLst>
            </a:pPr>
            <a:r>
              <a:rPr lang="en-US" sz="2800" b="1">
                <a:solidFill>
                  <a:srgbClr val="FFFF00"/>
                </a:solidFill>
                <a:latin typeface="Georgia" pitchFamily="18" charset="0"/>
              </a:rPr>
              <a:t> PURE BLOCKERS</a:t>
            </a:r>
          </a:p>
        </p:txBody>
      </p:sp>
      <p:sp>
        <p:nvSpPr>
          <p:cNvPr id="126983" name="Rectangle 7"/>
          <p:cNvSpPr>
            <a:spLocks noChangeArrowheads="1"/>
          </p:cNvSpPr>
          <p:nvPr/>
        </p:nvSpPr>
        <p:spPr bwMode="auto">
          <a:xfrm>
            <a:off x="796925" y="2071688"/>
            <a:ext cx="2648482" cy="523220"/>
          </a:xfrm>
          <a:prstGeom prst="rect">
            <a:avLst/>
          </a:prstGeom>
          <a:noFill/>
          <a:ln w="9525">
            <a:noFill/>
            <a:miter lim="800000"/>
            <a:headEnd/>
            <a:tailEnd/>
          </a:ln>
        </p:spPr>
        <p:txBody>
          <a:bodyPr wrap="none" anchor="ctr">
            <a:spAutoFit/>
          </a:bodyPr>
          <a:lstStyle/>
          <a:p>
            <a:pPr eaLnBrk="0" hangingPunct="0">
              <a:buClr>
                <a:schemeClr val="tx1"/>
              </a:buClr>
              <a:buFont typeface="Symbol" pitchFamily="18" charset="2"/>
              <a:buChar char="¨"/>
              <a:tabLst>
                <a:tab pos="457200" algn="l"/>
              </a:tabLst>
            </a:pPr>
            <a:r>
              <a:rPr lang="en-US" sz="2800" b="1">
                <a:solidFill>
                  <a:srgbClr val="FFFF00"/>
                </a:solidFill>
                <a:latin typeface="Georgia" pitchFamily="18" charset="0"/>
              </a:rPr>
              <a:t> WITH MSA</a:t>
            </a:r>
          </a:p>
        </p:txBody>
      </p:sp>
      <p:sp>
        <p:nvSpPr>
          <p:cNvPr id="126984" name="Rectangle 8"/>
          <p:cNvSpPr>
            <a:spLocks noChangeArrowheads="1"/>
          </p:cNvSpPr>
          <p:nvPr/>
        </p:nvSpPr>
        <p:spPr bwMode="auto">
          <a:xfrm>
            <a:off x="1143000" y="2438400"/>
            <a:ext cx="2468946" cy="707886"/>
          </a:xfrm>
          <a:prstGeom prst="rect">
            <a:avLst/>
          </a:prstGeom>
          <a:noFill/>
          <a:ln w="9525">
            <a:noFill/>
            <a:miter lim="800000"/>
            <a:headEnd/>
            <a:tailEnd/>
          </a:ln>
        </p:spPr>
        <p:txBody>
          <a:bodyPr wrap="none" anchor="ctr">
            <a:spAutoFit/>
          </a:bodyPr>
          <a:lstStyle/>
          <a:p>
            <a:pPr eaLnBrk="0" hangingPunct="0">
              <a:buClr>
                <a:srgbClr val="FF33CC"/>
              </a:buClr>
              <a:buFont typeface="Wingdings" pitchFamily="2" charset="2"/>
              <a:buChar char="v"/>
              <a:tabLst>
                <a:tab pos="971550" algn="l"/>
              </a:tabLst>
            </a:pPr>
            <a:r>
              <a:rPr lang="en-US" sz="2000" b="1">
                <a:latin typeface="Georgia" pitchFamily="18" charset="0"/>
              </a:rPr>
              <a:t> METOPROLOL</a:t>
            </a:r>
            <a:endParaRPr lang="en-US" sz="2000">
              <a:latin typeface="Georgia" pitchFamily="18" charset="0"/>
            </a:endParaRPr>
          </a:p>
          <a:p>
            <a:pPr eaLnBrk="0" hangingPunct="0">
              <a:buClr>
                <a:srgbClr val="FF33CC"/>
              </a:buClr>
              <a:buFont typeface="Wingdings" pitchFamily="2" charset="2"/>
              <a:buChar char="v"/>
              <a:tabLst>
                <a:tab pos="971550" algn="l"/>
              </a:tabLst>
            </a:pPr>
            <a:r>
              <a:rPr lang="en-US" sz="2000" b="1">
                <a:latin typeface="Georgia" pitchFamily="18" charset="0"/>
              </a:rPr>
              <a:t> TOLAMOLOL</a:t>
            </a:r>
          </a:p>
        </p:txBody>
      </p:sp>
      <p:sp>
        <p:nvSpPr>
          <p:cNvPr id="126985" name="Rectangle 9"/>
          <p:cNvSpPr>
            <a:spLocks noChangeArrowheads="1"/>
          </p:cNvSpPr>
          <p:nvPr/>
        </p:nvSpPr>
        <p:spPr bwMode="auto">
          <a:xfrm>
            <a:off x="803275" y="3200400"/>
            <a:ext cx="2441694" cy="523220"/>
          </a:xfrm>
          <a:prstGeom prst="rect">
            <a:avLst/>
          </a:prstGeom>
          <a:noFill/>
          <a:ln w="9525">
            <a:noFill/>
            <a:miter lim="800000"/>
            <a:headEnd/>
            <a:tailEnd/>
          </a:ln>
        </p:spPr>
        <p:txBody>
          <a:bodyPr wrap="none" anchor="ctr">
            <a:spAutoFit/>
          </a:bodyPr>
          <a:lstStyle/>
          <a:p>
            <a:pPr eaLnBrk="0" hangingPunct="0">
              <a:buClr>
                <a:schemeClr val="tx1"/>
              </a:buClr>
              <a:buFont typeface="Symbol" pitchFamily="18" charset="2"/>
              <a:buChar char="¨"/>
              <a:tabLst>
                <a:tab pos="457200" algn="l"/>
              </a:tabLst>
            </a:pPr>
            <a:r>
              <a:rPr lang="en-US" sz="2800" b="1">
                <a:solidFill>
                  <a:srgbClr val="FFFF00"/>
                </a:solidFill>
                <a:latin typeface="Georgia" pitchFamily="18" charset="0"/>
              </a:rPr>
              <a:t> WITH ISA</a:t>
            </a:r>
          </a:p>
        </p:txBody>
      </p:sp>
      <p:sp>
        <p:nvSpPr>
          <p:cNvPr id="126986" name="Rectangle 10"/>
          <p:cNvSpPr>
            <a:spLocks noChangeArrowheads="1"/>
          </p:cNvSpPr>
          <p:nvPr/>
        </p:nvSpPr>
        <p:spPr bwMode="auto">
          <a:xfrm>
            <a:off x="1143000" y="3595688"/>
            <a:ext cx="2294218" cy="707886"/>
          </a:xfrm>
          <a:prstGeom prst="rect">
            <a:avLst/>
          </a:prstGeom>
          <a:noFill/>
          <a:ln w="9525">
            <a:noFill/>
            <a:miter lim="800000"/>
            <a:headEnd/>
            <a:tailEnd/>
          </a:ln>
        </p:spPr>
        <p:txBody>
          <a:bodyPr wrap="none" anchor="ctr">
            <a:spAutoFit/>
          </a:bodyPr>
          <a:lstStyle/>
          <a:p>
            <a:pPr eaLnBrk="0" hangingPunct="0">
              <a:buClr>
                <a:srgbClr val="FF33CC"/>
              </a:buClr>
              <a:buFont typeface="Wingdings" pitchFamily="2" charset="2"/>
              <a:buChar char="v"/>
              <a:tabLst>
                <a:tab pos="1028700" algn="l"/>
              </a:tabLst>
            </a:pPr>
            <a:r>
              <a:rPr lang="en-US" sz="2000" b="1">
                <a:latin typeface="Georgia" pitchFamily="18" charset="0"/>
              </a:rPr>
              <a:t> PRACTOLOL</a:t>
            </a:r>
            <a:endParaRPr lang="en-US" sz="2000">
              <a:latin typeface="Georgia" pitchFamily="18" charset="0"/>
            </a:endParaRPr>
          </a:p>
          <a:p>
            <a:pPr eaLnBrk="0" hangingPunct="0">
              <a:buClr>
                <a:srgbClr val="FF33CC"/>
              </a:buClr>
              <a:buFont typeface="Wingdings" pitchFamily="2" charset="2"/>
              <a:buChar char="v"/>
              <a:tabLst>
                <a:tab pos="1028700" algn="l"/>
              </a:tabLst>
            </a:pPr>
            <a:r>
              <a:rPr lang="en-US" sz="2000" b="1">
                <a:latin typeface="Georgia" pitchFamily="18" charset="0"/>
              </a:rPr>
              <a:t> CELIPROLOL</a:t>
            </a:r>
          </a:p>
        </p:txBody>
      </p:sp>
      <p:sp>
        <p:nvSpPr>
          <p:cNvPr id="126987" name="Rectangle 11"/>
          <p:cNvSpPr>
            <a:spLocks noChangeArrowheads="1"/>
          </p:cNvSpPr>
          <p:nvPr/>
        </p:nvSpPr>
        <p:spPr bwMode="auto">
          <a:xfrm>
            <a:off x="796925" y="4357688"/>
            <a:ext cx="3783408" cy="523220"/>
          </a:xfrm>
          <a:prstGeom prst="rect">
            <a:avLst/>
          </a:prstGeom>
          <a:noFill/>
          <a:ln w="9525">
            <a:noFill/>
            <a:miter lim="800000"/>
            <a:headEnd/>
            <a:tailEnd/>
          </a:ln>
        </p:spPr>
        <p:txBody>
          <a:bodyPr wrap="none" anchor="ctr">
            <a:spAutoFit/>
          </a:bodyPr>
          <a:lstStyle/>
          <a:p>
            <a:pPr eaLnBrk="0" hangingPunct="0">
              <a:buClr>
                <a:schemeClr val="tx1"/>
              </a:buClr>
              <a:buFont typeface="Symbol" pitchFamily="18" charset="2"/>
              <a:buChar char="¨"/>
              <a:tabLst>
                <a:tab pos="457200" algn="l"/>
              </a:tabLst>
            </a:pPr>
            <a:r>
              <a:rPr lang="en-US" sz="2800" b="1">
                <a:solidFill>
                  <a:srgbClr val="FFFF00"/>
                </a:solidFill>
                <a:latin typeface="Georgia" pitchFamily="18" charset="0"/>
              </a:rPr>
              <a:t> WITH ISA &amp; MSA</a:t>
            </a:r>
          </a:p>
        </p:txBody>
      </p:sp>
      <p:sp>
        <p:nvSpPr>
          <p:cNvPr id="126988" name="Rectangle 12"/>
          <p:cNvSpPr>
            <a:spLocks noChangeArrowheads="1"/>
          </p:cNvSpPr>
          <p:nvPr/>
        </p:nvSpPr>
        <p:spPr bwMode="auto">
          <a:xfrm>
            <a:off x="1219200" y="4752975"/>
            <a:ext cx="2395207" cy="400110"/>
          </a:xfrm>
          <a:prstGeom prst="rect">
            <a:avLst/>
          </a:prstGeom>
          <a:noFill/>
          <a:ln w="9525">
            <a:noFill/>
            <a:miter lim="800000"/>
            <a:headEnd/>
            <a:tailEnd/>
          </a:ln>
        </p:spPr>
        <p:txBody>
          <a:bodyPr wrap="none" anchor="ctr">
            <a:spAutoFit/>
          </a:bodyPr>
          <a:lstStyle/>
          <a:p>
            <a:pPr eaLnBrk="0" hangingPunct="0">
              <a:buClr>
                <a:srgbClr val="FF33CC"/>
              </a:buClr>
              <a:buFont typeface="Wingdings" pitchFamily="2" charset="2"/>
              <a:buChar char="v"/>
              <a:tabLst>
                <a:tab pos="1028700" algn="l"/>
              </a:tabLst>
            </a:pPr>
            <a:r>
              <a:rPr lang="en-US" sz="2000" b="1">
                <a:latin typeface="Georgia" pitchFamily="18" charset="0"/>
              </a:rPr>
              <a:t> ACEBUTOLOL</a:t>
            </a:r>
          </a:p>
        </p:txBody>
      </p:sp>
      <p:sp>
        <p:nvSpPr>
          <p:cNvPr id="126989" name="Rectangle 13"/>
          <p:cNvSpPr>
            <a:spLocks noChangeArrowheads="1"/>
          </p:cNvSpPr>
          <p:nvPr/>
        </p:nvSpPr>
        <p:spPr bwMode="auto">
          <a:xfrm>
            <a:off x="457200" y="5091113"/>
            <a:ext cx="8329642" cy="4616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0" hangingPunct="0">
              <a:buClr>
                <a:srgbClr val="3333FF"/>
              </a:buClr>
              <a:buFont typeface="Wingdings" pitchFamily="2" charset="2"/>
              <a:buChar char="Ø"/>
              <a:tabLst>
                <a:tab pos="228600" algn="l"/>
              </a:tabLst>
            </a:pPr>
            <a:r>
              <a:rPr lang="en-US" sz="2400" b="1" i="1" dirty="0">
                <a:solidFill>
                  <a:srgbClr val="FFFF00"/>
                </a:solidFill>
                <a:latin typeface="Georgia" pitchFamily="18" charset="0"/>
              </a:rPr>
              <a:t>  </a:t>
            </a:r>
            <a:r>
              <a:rPr lang="en-US" sz="2400" b="1" i="1" u="sng" dirty="0">
                <a:solidFill>
                  <a:srgbClr val="FFFF00"/>
                </a:solidFill>
                <a:latin typeface="Georgia" pitchFamily="18" charset="0"/>
              </a:rPr>
              <a:t>DRUG THAT BLOCK BOTH  </a:t>
            </a:r>
            <a:r>
              <a:rPr lang="en-US" sz="2400" b="1" i="1" u="sng" dirty="0">
                <a:solidFill>
                  <a:srgbClr val="FFFF00"/>
                </a:solidFill>
                <a:latin typeface="Georgia" pitchFamily="18" charset="0"/>
                <a:sym typeface="Symbol" pitchFamily="18" charset="2"/>
              </a:rPr>
              <a:t></a:t>
            </a:r>
            <a:r>
              <a:rPr lang="en-US" sz="2400" b="1" i="1" u="sng" dirty="0">
                <a:solidFill>
                  <a:srgbClr val="FFFF00"/>
                </a:solidFill>
                <a:latin typeface="Georgia" pitchFamily="18" charset="0"/>
              </a:rPr>
              <a:t> &amp; </a:t>
            </a:r>
            <a:r>
              <a:rPr lang="en-US" sz="2400" b="1" i="1" u="sng" dirty="0">
                <a:solidFill>
                  <a:srgbClr val="FFFF00"/>
                </a:solidFill>
                <a:latin typeface="Georgia" pitchFamily="18" charset="0"/>
                <a:sym typeface="Symbol" pitchFamily="18" charset="2"/>
              </a:rPr>
              <a:t></a:t>
            </a:r>
            <a:r>
              <a:rPr lang="en-US" sz="2400" b="1" i="1" u="sng" dirty="0">
                <a:solidFill>
                  <a:srgbClr val="FFFF00"/>
                </a:solidFill>
                <a:latin typeface="Georgia" pitchFamily="18" charset="0"/>
              </a:rPr>
              <a:t>  RECEPTORS</a:t>
            </a:r>
          </a:p>
        </p:txBody>
      </p:sp>
      <p:sp>
        <p:nvSpPr>
          <p:cNvPr id="126990" name="Rectangle 14"/>
          <p:cNvSpPr>
            <a:spLocks noChangeArrowheads="1"/>
          </p:cNvSpPr>
          <p:nvPr/>
        </p:nvSpPr>
        <p:spPr bwMode="auto">
          <a:xfrm>
            <a:off x="914400" y="5715000"/>
            <a:ext cx="2331087" cy="707886"/>
          </a:xfrm>
          <a:prstGeom prst="rect">
            <a:avLst/>
          </a:prstGeom>
          <a:noFill/>
          <a:ln w="9525">
            <a:noFill/>
            <a:miter lim="800000"/>
            <a:headEnd/>
            <a:tailEnd/>
          </a:ln>
        </p:spPr>
        <p:txBody>
          <a:bodyPr wrap="none" anchor="ctr">
            <a:spAutoFit/>
          </a:bodyPr>
          <a:lstStyle/>
          <a:p>
            <a:pPr eaLnBrk="0" hangingPunct="0">
              <a:buClr>
                <a:srgbClr val="FF33CC"/>
              </a:buClr>
              <a:buFont typeface="Wingdings" pitchFamily="2" charset="2"/>
              <a:buChar char="v"/>
              <a:tabLst>
                <a:tab pos="1028700" algn="l"/>
              </a:tabLst>
            </a:pPr>
            <a:r>
              <a:rPr lang="en-US" sz="2000" b="1">
                <a:latin typeface="Georgia" pitchFamily="18" charset="0"/>
              </a:rPr>
              <a:t> LABETALOL</a:t>
            </a:r>
            <a:endParaRPr lang="en-US" sz="2000">
              <a:latin typeface="Georgia" pitchFamily="18" charset="0"/>
            </a:endParaRPr>
          </a:p>
          <a:p>
            <a:pPr eaLnBrk="0" hangingPunct="0">
              <a:buClr>
                <a:srgbClr val="FF33CC"/>
              </a:buClr>
              <a:buFont typeface="Wingdings" pitchFamily="2" charset="2"/>
              <a:buChar char="v"/>
              <a:tabLst>
                <a:tab pos="1028700" algn="l"/>
              </a:tabLst>
            </a:pPr>
            <a:r>
              <a:rPr lang="en-US" sz="2000" b="1">
                <a:latin typeface="Georgia" pitchFamily="18" charset="0"/>
              </a:rPr>
              <a:t> CARVEDILOL</a:t>
            </a:r>
          </a:p>
        </p:txBody>
      </p:sp>
      <p:grpSp>
        <p:nvGrpSpPr>
          <p:cNvPr id="15" name="Group 14"/>
          <p:cNvGrpSpPr/>
          <p:nvPr/>
        </p:nvGrpSpPr>
        <p:grpSpPr>
          <a:xfrm>
            <a:off x="1143000" y="1143000"/>
            <a:ext cx="5943600" cy="1015663"/>
            <a:chOff x="1143000" y="1143000"/>
            <a:chExt cx="5943600" cy="1015663"/>
          </a:xfrm>
        </p:grpSpPr>
        <p:sp>
          <p:nvSpPr>
            <p:cNvPr id="126982" name="Rectangle 6"/>
            <p:cNvSpPr>
              <a:spLocks noChangeArrowheads="1"/>
            </p:cNvSpPr>
            <p:nvPr/>
          </p:nvSpPr>
          <p:spPr bwMode="auto">
            <a:xfrm>
              <a:off x="1143000" y="1143000"/>
              <a:ext cx="2321469" cy="1015663"/>
            </a:xfrm>
            <a:prstGeom prst="rect">
              <a:avLst/>
            </a:prstGeom>
            <a:noFill/>
            <a:ln w="9525">
              <a:noFill/>
              <a:miter lim="800000"/>
              <a:headEnd/>
              <a:tailEnd/>
            </a:ln>
          </p:spPr>
          <p:txBody>
            <a:bodyPr wrap="none" anchor="ctr">
              <a:spAutoFit/>
            </a:bodyPr>
            <a:lstStyle/>
            <a:p>
              <a:pPr eaLnBrk="0" hangingPunct="0">
                <a:buClr>
                  <a:srgbClr val="FF33CC"/>
                </a:buClr>
                <a:buFont typeface="Wingdings" pitchFamily="2" charset="2"/>
                <a:buChar char="v"/>
                <a:tabLst>
                  <a:tab pos="971550" algn="l"/>
                </a:tabLst>
              </a:pPr>
              <a:r>
                <a:rPr lang="en-US" sz="2000" b="1" dirty="0">
                  <a:latin typeface="Georgia" pitchFamily="18" charset="0"/>
                </a:rPr>
                <a:t> ATENOLOL</a:t>
              </a:r>
              <a:endParaRPr lang="en-US" sz="2000" dirty="0">
                <a:latin typeface="Georgia" pitchFamily="18" charset="0"/>
              </a:endParaRPr>
            </a:p>
            <a:p>
              <a:pPr eaLnBrk="0" hangingPunct="0">
                <a:buClr>
                  <a:srgbClr val="FF33CC"/>
                </a:buClr>
                <a:buFont typeface="Wingdings" pitchFamily="2" charset="2"/>
                <a:buChar char="v"/>
                <a:tabLst>
                  <a:tab pos="971550" algn="l"/>
                </a:tabLst>
              </a:pPr>
              <a:r>
                <a:rPr lang="en-US" sz="2000" b="1" dirty="0">
                  <a:latin typeface="Georgia" pitchFamily="18" charset="0"/>
                </a:rPr>
                <a:t> BISOPROLOL</a:t>
              </a:r>
              <a:endParaRPr lang="en-US" sz="2000" dirty="0">
                <a:latin typeface="Georgia" pitchFamily="18" charset="0"/>
              </a:endParaRPr>
            </a:p>
            <a:p>
              <a:pPr eaLnBrk="0" hangingPunct="0">
                <a:buClr>
                  <a:srgbClr val="FF33CC"/>
                </a:buClr>
                <a:buFont typeface="Wingdings" pitchFamily="2" charset="2"/>
                <a:buChar char="v"/>
                <a:tabLst>
                  <a:tab pos="971550" algn="l"/>
                </a:tabLst>
              </a:pPr>
              <a:r>
                <a:rPr lang="en-US" sz="2000" b="1" dirty="0">
                  <a:latin typeface="Georgia" pitchFamily="18" charset="0"/>
                </a:rPr>
                <a:t> ESMOLOL</a:t>
              </a:r>
            </a:p>
          </p:txBody>
        </p:sp>
        <p:sp>
          <p:nvSpPr>
            <p:cNvPr id="37902" name="Text Box 15"/>
            <p:cNvSpPr txBox="1">
              <a:spLocks noChangeArrowheads="1"/>
            </p:cNvSpPr>
            <p:nvPr/>
          </p:nvSpPr>
          <p:spPr bwMode="auto">
            <a:xfrm>
              <a:off x="5410200" y="1295400"/>
              <a:ext cx="1676400" cy="707886"/>
            </a:xfrm>
            <a:prstGeom prst="rect">
              <a:avLst/>
            </a:prstGeom>
            <a:noFill/>
            <a:ln w="9525">
              <a:solidFill>
                <a:srgbClr val="FFFF00"/>
              </a:solidFill>
              <a:miter lim="800000"/>
              <a:headEnd/>
              <a:tailEnd/>
            </a:ln>
          </p:spPr>
          <p:txBody>
            <a:bodyPr>
              <a:spAutoFit/>
            </a:bodyPr>
            <a:lstStyle/>
            <a:p>
              <a:pPr defTabSz="992188" eaLnBrk="0" hangingPunct="0">
                <a:spcBef>
                  <a:spcPct val="50000"/>
                </a:spcBef>
              </a:pPr>
              <a:r>
                <a:rPr lang="en-US" sz="2000" dirty="0">
                  <a:latin typeface="Georgia" pitchFamily="18" charset="0"/>
                </a:rPr>
                <a:t>BETAXOLOL </a:t>
              </a:r>
              <a:endParaRPr lang="en-GB" sz="2000" dirty="0">
                <a:latin typeface="Georgia" pitchFamily="18" charset="0"/>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 to="" calcmode="lin" valueType="num">
                                      <p:cBhvr>
                                        <p:cTn id="7" dur="1" fill="hold"/>
                                        <p:tgtEl>
                                          <p:spTgt spid="12698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6981"/>
                                        </p:tgtEl>
                                        <p:attrNameLst>
                                          <p:attrName>style.visibility</p:attrName>
                                        </p:attrNameLst>
                                      </p:cBhvr>
                                      <p:to>
                                        <p:strVal val="visible"/>
                                      </p:to>
                                    </p:set>
                                    <p:anim to="" calcmode="lin" valueType="num">
                                      <p:cBhvr>
                                        <p:cTn id="12" dur="1" fill="hold"/>
                                        <p:tgtEl>
                                          <p:spTgt spid="12698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6983"/>
                                        </p:tgtEl>
                                        <p:attrNameLst>
                                          <p:attrName>style.visibility</p:attrName>
                                        </p:attrNameLst>
                                      </p:cBhvr>
                                      <p:to>
                                        <p:strVal val="visible"/>
                                      </p:to>
                                    </p:set>
                                    <p:anim to="" calcmode="lin" valueType="num">
                                      <p:cBhvr>
                                        <p:cTn id="22" dur="1" fill="hold"/>
                                        <p:tgtEl>
                                          <p:spTgt spid="12698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6984"/>
                                        </p:tgtEl>
                                        <p:attrNameLst>
                                          <p:attrName>style.visibility</p:attrName>
                                        </p:attrNameLst>
                                      </p:cBhvr>
                                      <p:to>
                                        <p:strVal val="visible"/>
                                      </p:to>
                                    </p:set>
                                    <p:anim to="" calcmode="lin" valueType="num">
                                      <p:cBhvr>
                                        <p:cTn id="27" dur="1" fill="hold"/>
                                        <p:tgtEl>
                                          <p:spTgt spid="12698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6985"/>
                                        </p:tgtEl>
                                        <p:attrNameLst>
                                          <p:attrName>style.visibility</p:attrName>
                                        </p:attrNameLst>
                                      </p:cBhvr>
                                      <p:to>
                                        <p:strVal val="visible"/>
                                      </p:to>
                                    </p:set>
                                    <p:anim to="" calcmode="lin" valueType="num">
                                      <p:cBhvr>
                                        <p:cTn id="32" dur="1" fill="hold"/>
                                        <p:tgtEl>
                                          <p:spTgt spid="12698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6986"/>
                                        </p:tgtEl>
                                        <p:attrNameLst>
                                          <p:attrName>style.visibility</p:attrName>
                                        </p:attrNameLst>
                                      </p:cBhvr>
                                      <p:to>
                                        <p:strVal val="visible"/>
                                      </p:to>
                                    </p:set>
                                    <p:anim to="" calcmode="lin" valueType="num">
                                      <p:cBhvr>
                                        <p:cTn id="37" dur="1" fill="hold"/>
                                        <p:tgtEl>
                                          <p:spTgt spid="12698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26987"/>
                                        </p:tgtEl>
                                        <p:attrNameLst>
                                          <p:attrName>style.visibility</p:attrName>
                                        </p:attrNameLst>
                                      </p:cBhvr>
                                      <p:to>
                                        <p:strVal val="visible"/>
                                      </p:to>
                                    </p:set>
                                    <p:anim to="" calcmode="lin" valueType="num">
                                      <p:cBhvr>
                                        <p:cTn id="42" dur="1" fill="hold"/>
                                        <p:tgtEl>
                                          <p:spTgt spid="12698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26988"/>
                                        </p:tgtEl>
                                        <p:attrNameLst>
                                          <p:attrName>style.visibility</p:attrName>
                                        </p:attrNameLst>
                                      </p:cBhvr>
                                      <p:to>
                                        <p:strVal val="visible"/>
                                      </p:to>
                                    </p:set>
                                    <p:anim to="" calcmode="lin" valueType="num">
                                      <p:cBhvr>
                                        <p:cTn id="47" dur="1" fill="hold"/>
                                        <p:tgtEl>
                                          <p:spTgt spid="126988"/>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6989"/>
                                        </p:tgtEl>
                                        <p:attrNameLst>
                                          <p:attrName>style.visibility</p:attrName>
                                        </p:attrNameLst>
                                      </p:cBhvr>
                                      <p:to>
                                        <p:strVal val="visible"/>
                                      </p:to>
                                    </p:set>
                                    <p:anim to="" calcmode="lin" valueType="num">
                                      <p:cBhvr>
                                        <p:cTn id="52" dur="1" fill="hold"/>
                                        <p:tgtEl>
                                          <p:spTgt spid="126989"/>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26990"/>
                                        </p:tgtEl>
                                        <p:attrNameLst>
                                          <p:attrName>style.visibility</p:attrName>
                                        </p:attrNameLst>
                                      </p:cBhvr>
                                      <p:to>
                                        <p:strVal val="visible"/>
                                      </p:to>
                                    </p:set>
                                    <p:anim to="" calcmode="lin" valueType="num">
                                      <p:cBhvr>
                                        <p:cTn id="57" dur="1" fill="hold"/>
                                        <p:tgtEl>
                                          <p:spTgt spid="1269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1" grpId="0"/>
      <p:bldP spid="126983" grpId="0"/>
      <p:bldP spid="126984" grpId="0"/>
      <p:bldP spid="126985" grpId="0"/>
      <p:bldP spid="126986" grpId="0"/>
      <p:bldP spid="126987" grpId="0"/>
      <p:bldP spid="126988" grpId="0"/>
      <p:bldP spid="126989" grpId="0" animBg="1"/>
      <p:bldP spid="12699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1"/>
          </p:nvPr>
        </p:nvSpPr>
        <p:spPr>
          <a:noFill/>
          <a:ln>
            <a:miter lim="800000"/>
            <a:headEnd/>
            <a:tailEnd/>
          </a:ln>
        </p:spPr>
        <p:txBody>
          <a:bodyPr/>
          <a:lstStyle/>
          <a:p>
            <a:fld id="{4AFAB322-F24D-44FD-AEC0-276563521351}" type="slidenum">
              <a:rPr lang="en-GB" smtClean="0"/>
              <a:pPr/>
              <a:t>45</a:t>
            </a:fld>
            <a:endParaRPr lang="en-GB" smtClean="0"/>
          </a:p>
        </p:txBody>
      </p:sp>
      <p:sp>
        <p:nvSpPr>
          <p:cNvPr id="38918" name="Oval 7"/>
          <p:cNvSpPr>
            <a:spLocks noChangeArrowheads="1"/>
          </p:cNvSpPr>
          <p:nvPr/>
        </p:nvSpPr>
        <p:spPr bwMode="auto">
          <a:xfrm>
            <a:off x="1295400" y="1600200"/>
            <a:ext cx="838200" cy="7620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38919" name="Oval 8"/>
          <p:cNvSpPr>
            <a:spLocks noChangeArrowheads="1"/>
          </p:cNvSpPr>
          <p:nvPr/>
        </p:nvSpPr>
        <p:spPr bwMode="auto">
          <a:xfrm>
            <a:off x="3013075" y="1608138"/>
            <a:ext cx="838200" cy="7620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38920" name="Oval 9"/>
          <p:cNvSpPr>
            <a:spLocks noChangeArrowheads="1"/>
          </p:cNvSpPr>
          <p:nvPr/>
        </p:nvSpPr>
        <p:spPr bwMode="auto">
          <a:xfrm>
            <a:off x="3048000" y="4800600"/>
            <a:ext cx="1219200" cy="685800"/>
          </a:xfrm>
          <a:prstGeom prst="ellipse">
            <a:avLst/>
          </a:prstGeom>
          <a:solidFill>
            <a:schemeClr val="accent1"/>
          </a:solidFill>
          <a:ln w="38100">
            <a:solidFill>
              <a:schemeClr val="tx1"/>
            </a:solidFill>
            <a:round/>
            <a:headEnd/>
            <a:tailEnd/>
          </a:ln>
        </p:spPr>
        <p:txBody>
          <a:bodyPr wrap="none" anchor="ctr"/>
          <a:lstStyle/>
          <a:p>
            <a:endParaRPr lang="en-US"/>
          </a:p>
        </p:txBody>
      </p:sp>
      <p:grpSp>
        <p:nvGrpSpPr>
          <p:cNvPr id="37" name="Group 36"/>
          <p:cNvGrpSpPr/>
          <p:nvPr/>
        </p:nvGrpSpPr>
        <p:grpSpPr>
          <a:xfrm>
            <a:off x="838200" y="357166"/>
            <a:ext cx="8305832" cy="3094059"/>
            <a:chOff x="838200" y="357166"/>
            <a:chExt cx="8305832" cy="3094059"/>
          </a:xfrm>
        </p:grpSpPr>
        <p:sp>
          <p:nvSpPr>
            <p:cNvPr id="38915" name="AutoShape 4"/>
            <p:cNvSpPr>
              <a:spLocks noChangeArrowheads="1"/>
            </p:cNvSpPr>
            <p:nvPr/>
          </p:nvSpPr>
          <p:spPr bwMode="auto">
            <a:xfrm rot="5400000">
              <a:off x="838200" y="1143000"/>
              <a:ext cx="1752600" cy="1752600"/>
            </a:xfrm>
            <a:prstGeom prst="hexagon">
              <a:avLst>
                <a:gd name="adj" fmla="val 25000"/>
                <a:gd name="vf" fmla="val 115470"/>
              </a:avLst>
            </a:prstGeom>
            <a:solidFill>
              <a:schemeClr val="accent1"/>
            </a:solidFill>
            <a:ln w="57150">
              <a:solidFill>
                <a:schemeClr val="tx1"/>
              </a:solidFill>
              <a:miter lim="800000"/>
              <a:headEnd/>
              <a:tailEnd/>
            </a:ln>
          </p:spPr>
          <p:txBody>
            <a:bodyPr wrap="none" anchor="ctr"/>
            <a:lstStyle/>
            <a:p>
              <a:endParaRPr lang="en-US"/>
            </a:p>
          </p:txBody>
        </p:sp>
        <p:sp>
          <p:nvSpPr>
            <p:cNvPr id="38916" name="AutoShape 5"/>
            <p:cNvSpPr>
              <a:spLocks noChangeArrowheads="1"/>
            </p:cNvSpPr>
            <p:nvPr/>
          </p:nvSpPr>
          <p:spPr bwMode="auto">
            <a:xfrm rot="5400000">
              <a:off x="2555875" y="1125538"/>
              <a:ext cx="1752600" cy="1752600"/>
            </a:xfrm>
            <a:prstGeom prst="hexagon">
              <a:avLst>
                <a:gd name="adj" fmla="val 25000"/>
                <a:gd name="vf" fmla="val 115470"/>
              </a:avLst>
            </a:prstGeom>
            <a:solidFill>
              <a:schemeClr val="accent1"/>
            </a:solidFill>
            <a:ln w="57150">
              <a:solidFill>
                <a:schemeClr val="tx1"/>
              </a:solidFill>
              <a:miter lim="800000"/>
              <a:headEnd/>
              <a:tailEnd/>
            </a:ln>
          </p:spPr>
          <p:txBody>
            <a:bodyPr wrap="none" anchor="ctr"/>
            <a:lstStyle/>
            <a:p>
              <a:endParaRPr lang="en-US"/>
            </a:p>
          </p:txBody>
        </p:sp>
        <p:grpSp>
          <p:nvGrpSpPr>
            <p:cNvPr id="36" name="Group 35"/>
            <p:cNvGrpSpPr/>
            <p:nvPr/>
          </p:nvGrpSpPr>
          <p:grpSpPr>
            <a:xfrm>
              <a:off x="3449669" y="357166"/>
              <a:ext cx="5694363" cy="1393825"/>
              <a:chOff x="3449669" y="357166"/>
              <a:chExt cx="5694363" cy="1393825"/>
            </a:xfrm>
          </p:grpSpPr>
          <p:grpSp>
            <p:nvGrpSpPr>
              <p:cNvPr id="34" name="Group 33"/>
              <p:cNvGrpSpPr/>
              <p:nvPr/>
            </p:nvGrpSpPr>
            <p:grpSpPr>
              <a:xfrm>
                <a:off x="3449669" y="357166"/>
                <a:ext cx="5694363" cy="1393825"/>
                <a:chOff x="3429000" y="393700"/>
                <a:chExt cx="5694363" cy="1393825"/>
              </a:xfrm>
            </p:grpSpPr>
            <p:sp>
              <p:nvSpPr>
                <p:cNvPr id="38929" name="Line 18"/>
                <p:cNvSpPr>
                  <a:spLocks noChangeShapeType="1"/>
                </p:cNvSpPr>
                <p:nvPr/>
              </p:nvSpPr>
              <p:spPr bwMode="auto">
                <a:xfrm>
                  <a:off x="3429000" y="1128713"/>
                  <a:ext cx="1447800" cy="0"/>
                </a:xfrm>
                <a:prstGeom prst="line">
                  <a:avLst/>
                </a:prstGeom>
                <a:noFill/>
                <a:ln w="38100">
                  <a:solidFill>
                    <a:schemeClr val="tx1"/>
                  </a:solidFill>
                  <a:round/>
                  <a:headEnd/>
                  <a:tailEnd/>
                </a:ln>
              </p:spPr>
              <p:txBody>
                <a:bodyPr/>
                <a:lstStyle/>
                <a:p>
                  <a:endParaRPr lang="en-US"/>
                </a:p>
              </p:txBody>
            </p:sp>
            <p:sp>
              <p:nvSpPr>
                <p:cNvPr id="38930" name="Text Box 19"/>
                <p:cNvSpPr txBox="1">
                  <a:spLocks noChangeArrowheads="1"/>
                </p:cNvSpPr>
                <p:nvPr/>
              </p:nvSpPr>
              <p:spPr bwMode="auto">
                <a:xfrm>
                  <a:off x="4860925" y="920750"/>
                  <a:ext cx="3281363" cy="396875"/>
                </a:xfrm>
                <a:prstGeom prst="rect">
                  <a:avLst/>
                </a:prstGeom>
                <a:noFill/>
                <a:ln w="9525">
                  <a:noFill/>
                  <a:miter lim="800000"/>
                  <a:headEnd/>
                  <a:tailEnd/>
                </a:ln>
              </p:spPr>
              <p:txBody>
                <a:bodyPr wrap="none">
                  <a:spAutoFit/>
                </a:bodyPr>
                <a:lstStyle/>
                <a:p>
                  <a:pPr defTabSz="992188" eaLnBrk="0" hangingPunct="0"/>
                  <a:r>
                    <a:rPr lang="en-US" sz="2000" b="1" dirty="0">
                      <a:latin typeface="Tahoma" pitchFamily="34" charset="0"/>
                    </a:rPr>
                    <a:t>CH</a:t>
                  </a:r>
                  <a:r>
                    <a:rPr lang="en-US" sz="2000" b="1" baseline="-25000" dirty="0">
                      <a:latin typeface="Tahoma" pitchFamily="34" charset="0"/>
                    </a:rPr>
                    <a:t>2</a:t>
                  </a:r>
                  <a:r>
                    <a:rPr lang="en-US" sz="2000" b="1" dirty="0">
                      <a:latin typeface="Tahoma" pitchFamily="34" charset="0"/>
                    </a:rPr>
                    <a:t>     CH     CH</a:t>
                  </a:r>
                  <a:r>
                    <a:rPr lang="en-US" sz="2000" b="1" baseline="-25000" dirty="0">
                      <a:latin typeface="Tahoma" pitchFamily="34" charset="0"/>
                    </a:rPr>
                    <a:t>2</a:t>
                  </a:r>
                  <a:r>
                    <a:rPr lang="en-US" sz="2000" b="1" dirty="0">
                      <a:latin typeface="Tahoma" pitchFamily="34" charset="0"/>
                    </a:rPr>
                    <a:t>    NHCH</a:t>
                  </a:r>
                </a:p>
              </p:txBody>
            </p:sp>
            <p:sp>
              <p:nvSpPr>
                <p:cNvPr id="38932" name="Text Box 21"/>
                <p:cNvSpPr txBox="1">
                  <a:spLocks noChangeArrowheads="1"/>
                </p:cNvSpPr>
                <p:nvPr/>
              </p:nvSpPr>
              <p:spPr bwMode="auto">
                <a:xfrm>
                  <a:off x="5754688" y="393700"/>
                  <a:ext cx="573087"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OH</a:t>
                  </a:r>
                </a:p>
              </p:txBody>
            </p:sp>
            <p:sp>
              <p:nvSpPr>
                <p:cNvPr id="38933" name="Line 22"/>
                <p:cNvSpPr>
                  <a:spLocks noChangeShapeType="1"/>
                </p:cNvSpPr>
                <p:nvPr/>
              </p:nvSpPr>
              <p:spPr bwMode="auto">
                <a:xfrm flipV="1">
                  <a:off x="8105775" y="741363"/>
                  <a:ext cx="381000" cy="228600"/>
                </a:xfrm>
                <a:prstGeom prst="line">
                  <a:avLst/>
                </a:prstGeom>
                <a:noFill/>
                <a:ln w="38100">
                  <a:solidFill>
                    <a:schemeClr val="tx1"/>
                  </a:solidFill>
                  <a:round/>
                  <a:headEnd/>
                  <a:tailEnd/>
                </a:ln>
              </p:spPr>
              <p:txBody>
                <a:bodyPr/>
                <a:lstStyle/>
                <a:p>
                  <a:endParaRPr lang="en-US"/>
                </a:p>
              </p:txBody>
            </p:sp>
            <p:sp>
              <p:nvSpPr>
                <p:cNvPr id="38934" name="Line 23"/>
                <p:cNvSpPr>
                  <a:spLocks noChangeShapeType="1"/>
                </p:cNvSpPr>
                <p:nvPr/>
              </p:nvSpPr>
              <p:spPr bwMode="auto">
                <a:xfrm>
                  <a:off x="8105775" y="1274763"/>
                  <a:ext cx="381000" cy="228600"/>
                </a:xfrm>
                <a:prstGeom prst="line">
                  <a:avLst/>
                </a:prstGeom>
                <a:noFill/>
                <a:ln w="38100">
                  <a:solidFill>
                    <a:schemeClr val="tx1"/>
                  </a:solidFill>
                  <a:round/>
                  <a:headEnd/>
                  <a:tailEnd/>
                </a:ln>
              </p:spPr>
              <p:txBody>
                <a:bodyPr/>
                <a:lstStyle/>
                <a:p>
                  <a:endParaRPr lang="en-US"/>
                </a:p>
              </p:txBody>
            </p:sp>
            <p:sp>
              <p:nvSpPr>
                <p:cNvPr id="38935" name="Text Box 24"/>
                <p:cNvSpPr txBox="1">
                  <a:spLocks noChangeArrowheads="1"/>
                </p:cNvSpPr>
                <p:nvPr/>
              </p:nvSpPr>
              <p:spPr bwMode="auto">
                <a:xfrm>
                  <a:off x="8470900" y="442913"/>
                  <a:ext cx="652463"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CH</a:t>
                  </a:r>
                  <a:r>
                    <a:rPr lang="en-US" sz="2000" b="1" baseline="-25000">
                      <a:latin typeface="Tahoma" pitchFamily="34" charset="0"/>
                    </a:rPr>
                    <a:t>3</a:t>
                  </a:r>
                </a:p>
              </p:txBody>
            </p:sp>
            <p:sp>
              <p:nvSpPr>
                <p:cNvPr id="38936" name="Text Box 25"/>
                <p:cNvSpPr txBox="1">
                  <a:spLocks noChangeArrowheads="1"/>
                </p:cNvSpPr>
                <p:nvPr/>
              </p:nvSpPr>
              <p:spPr bwMode="auto">
                <a:xfrm>
                  <a:off x="8458200" y="1390650"/>
                  <a:ext cx="652463"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CH</a:t>
                  </a:r>
                  <a:r>
                    <a:rPr lang="en-US" sz="2000" b="1" baseline="-25000">
                      <a:latin typeface="Tahoma" pitchFamily="34" charset="0"/>
                    </a:rPr>
                    <a:t>3</a:t>
                  </a:r>
                </a:p>
              </p:txBody>
            </p:sp>
          </p:grpSp>
          <p:grpSp>
            <p:nvGrpSpPr>
              <p:cNvPr id="35" name="Group 34"/>
              <p:cNvGrpSpPr/>
              <p:nvPr/>
            </p:nvGrpSpPr>
            <p:grpSpPr>
              <a:xfrm>
                <a:off x="5410200" y="741363"/>
                <a:ext cx="1833563" cy="360362"/>
                <a:chOff x="5410200" y="741363"/>
                <a:chExt cx="1833563" cy="360362"/>
              </a:xfrm>
            </p:grpSpPr>
            <p:sp>
              <p:nvSpPr>
                <p:cNvPr id="38931" name="Line 20"/>
                <p:cNvSpPr>
                  <a:spLocks noChangeShapeType="1"/>
                </p:cNvSpPr>
                <p:nvPr/>
              </p:nvSpPr>
              <p:spPr bwMode="auto">
                <a:xfrm flipV="1">
                  <a:off x="6019800" y="741363"/>
                  <a:ext cx="0" cy="228600"/>
                </a:xfrm>
                <a:prstGeom prst="line">
                  <a:avLst/>
                </a:prstGeom>
                <a:noFill/>
                <a:ln w="38100">
                  <a:solidFill>
                    <a:schemeClr val="tx1"/>
                  </a:solidFill>
                  <a:round/>
                  <a:headEnd/>
                  <a:tailEnd/>
                </a:ln>
              </p:spPr>
              <p:txBody>
                <a:bodyPr/>
                <a:lstStyle/>
                <a:p>
                  <a:endParaRPr lang="en-US"/>
                </a:p>
              </p:txBody>
            </p:sp>
            <p:sp>
              <p:nvSpPr>
                <p:cNvPr id="38939" name="Line 28"/>
                <p:cNvSpPr>
                  <a:spLocks noChangeShapeType="1"/>
                </p:cNvSpPr>
                <p:nvPr/>
              </p:nvSpPr>
              <p:spPr bwMode="auto">
                <a:xfrm>
                  <a:off x="5410200" y="1095375"/>
                  <a:ext cx="304800" cy="0"/>
                </a:xfrm>
                <a:prstGeom prst="line">
                  <a:avLst/>
                </a:prstGeom>
                <a:noFill/>
                <a:ln w="38100">
                  <a:solidFill>
                    <a:schemeClr val="tx1"/>
                  </a:solidFill>
                  <a:round/>
                  <a:headEnd/>
                  <a:tailEnd/>
                </a:ln>
              </p:spPr>
              <p:txBody>
                <a:bodyPr/>
                <a:lstStyle/>
                <a:p>
                  <a:endParaRPr lang="en-US"/>
                </a:p>
              </p:txBody>
            </p:sp>
            <p:sp>
              <p:nvSpPr>
                <p:cNvPr id="38940" name="Line 29"/>
                <p:cNvSpPr>
                  <a:spLocks noChangeShapeType="1"/>
                </p:cNvSpPr>
                <p:nvPr/>
              </p:nvSpPr>
              <p:spPr bwMode="auto">
                <a:xfrm>
                  <a:off x="6164263" y="1101725"/>
                  <a:ext cx="304800" cy="0"/>
                </a:xfrm>
                <a:prstGeom prst="line">
                  <a:avLst/>
                </a:prstGeom>
                <a:noFill/>
                <a:ln w="38100">
                  <a:solidFill>
                    <a:schemeClr val="tx1"/>
                  </a:solidFill>
                  <a:round/>
                  <a:headEnd/>
                  <a:tailEnd/>
                </a:ln>
              </p:spPr>
              <p:txBody>
                <a:bodyPr/>
                <a:lstStyle/>
                <a:p>
                  <a:endParaRPr lang="en-US"/>
                </a:p>
              </p:txBody>
            </p:sp>
            <p:sp>
              <p:nvSpPr>
                <p:cNvPr id="38941" name="Line 30"/>
                <p:cNvSpPr>
                  <a:spLocks noChangeShapeType="1"/>
                </p:cNvSpPr>
                <p:nvPr/>
              </p:nvSpPr>
              <p:spPr bwMode="auto">
                <a:xfrm>
                  <a:off x="6938963" y="1087438"/>
                  <a:ext cx="304800" cy="0"/>
                </a:xfrm>
                <a:prstGeom prst="line">
                  <a:avLst/>
                </a:prstGeom>
                <a:noFill/>
                <a:ln w="38100">
                  <a:solidFill>
                    <a:schemeClr val="tx1"/>
                  </a:solidFill>
                  <a:round/>
                  <a:headEnd/>
                  <a:tailEnd/>
                </a:ln>
              </p:spPr>
              <p:txBody>
                <a:bodyPr/>
                <a:lstStyle/>
                <a:p>
                  <a:endParaRPr lang="en-US"/>
                </a:p>
              </p:txBody>
            </p:sp>
          </p:grpSp>
        </p:grpSp>
        <p:sp>
          <p:nvSpPr>
            <p:cNvPr id="38944" name="Text Box 33"/>
            <p:cNvSpPr txBox="1">
              <a:spLocks noChangeArrowheads="1"/>
            </p:cNvSpPr>
            <p:nvPr/>
          </p:nvSpPr>
          <p:spPr bwMode="auto">
            <a:xfrm>
              <a:off x="3870325" y="3054350"/>
              <a:ext cx="2133600"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PROPRANOLOL</a:t>
              </a:r>
            </a:p>
          </p:txBody>
        </p:sp>
      </p:grpSp>
      <p:grpSp>
        <p:nvGrpSpPr>
          <p:cNvPr id="38" name="Group 37"/>
          <p:cNvGrpSpPr/>
          <p:nvPr/>
        </p:nvGrpSpPr>
        <p:grpSpPr>
          <a:xfrm>
            <a:off x="142844" y="4137045"/>
            <a:ext cx="9323388" cy="2149475"/>
            <a:chOff x="228600" y="4273550"/>
            <a:chExt cx="9323388" cy="2149475"/>
          </a:xfrm>
        </p:grpSpPr>
        <p:sp>
          <p:nvSpPr>
            <p:cNvPr id="38917" name="AutoShape 6"/>
            <p:cNvSpPr>
              <a:spLocks noChangeArrowheads="1"/>
            </p:cNvSpPr>
            <p:nvPr/>
          </p:nvSpPr>
          <p:spPr bwMode="auto">
            <a:xfrm>
              <a:off x="2268538" y="4437063"/>
              <a:ext cx="2743200" cy="1371600"/>
            </a:xfrm>
            <a:prstGeom prst="hexagon">
              <a:avLst>
                <a:gd name="adj" fmla="val 50000"/>
                <a:gd name="vf" fmla="val 115470"/>
              </a:avLst>
            </a:prstGeom>
            <a:solidFill>
              <a:schemeClr val="accent1"/>
            </a:solidFill>
            <a:ln w="57150">
              <a:solidFill>
                <a:schemeClr val="tx1"/>
              </a:solidFill>
              <a:miter lim="800000"/>
              <a:headEnd/>
              <a:tailEnd/>
            </a:ln>
          </p:spPr>
          <p:txBody>
            <a:bodyPr wrap="none" anchor="ctr"/>
            <a:lstStyle/>
            <a:p>
              <a:endParaRPr lang="en-US"/>
            </a:p>
          </p:txBody>
        </p:sp>
        <p:sp>
          <p:nvSpPr>
            <p:cNvPr id="38921" name="Text Box 10"/>
            <p:cNvSpPr txBox="1">
              <a:spLocks noChangeArrowheads="1"/>
            </p:cNvSpPr>
            <p:nvPr/>
          </p:nvSpPr>
          <p:spPr bwMode="auto">
            <a:xfrm>
              <a:off x="5546725" y="4902200"/>
              <a:ext cx="3221038" cy="396875"/>
            </a:xfrm>
            <a:prstGeom prst="rect">
              <a:avLst/>
            </a:prstGeom>
            <a:noFill/>
            <a:ln w="9525">
              <a:noFill/>
              <a:miter lim="800000"/>
              <a:headEnd/>
              <a:tailEnd/>
            </a:ln>
          </p:spPr>
          <p:txBody>
            <a:bodyPr wrap="none">
              <a:spAutoFit/>
            </a:bodyPr>
            <a:lstStyle/>
            <a:p>
              <a:pPr defTabSz="992188" eaLnBrk="0" hangingPunct="0"/>
              <a:r>
                <a:rPr lang="en-US" sz="2000" b="1" dirty="0">
                  <a:latin typeface="Arial" charset="0"/>
                </a:rPr>
                <a:t>OCH</a:t>
              </a:r>
              <a:r>
                <a:rPr lang="en-US" sz="2000" b="1" baseline="-25000" dirty="0">
                  <a:latin typeface="Arial" charset="0"/>
                </a:rPr>
                <a:t>2 </a:t>
              </a:r>
              <a:r>
                <a:rPr lang="en-US" sz="2000" b="1" dirty="0">
                  <a:latin typeface="Arial" charset="0"/>
                </a:rPr>
                <a:t>     CH      CH</a:t>
              </a:r>
              <a:r>
                <a:rPr lang="en-US" sz="2000" b="1" baseline="-25000" dirty="0">
                  <a:latin typeface="Arial" charset="0"/>
                </a:rPr>
                <a:t>2</a:t>
              </a:r>
              <a:r>
                <a:rPr lang="en-US" sz="2000" b="1" dirty="0">
                  <a:latin typeface="Arial" charset="0"/>
                </a:rPr>
                <a:t>NHCH</a:t>
              </a:r>
            </a:p>
          </p:txBody>
        </p:sp>
        <p:sp>
          <p:nvSpPr>
            <p:cNvPr id="38922" name="Line 11"/>
            <p:cNvSpPr>
              <a:spLocks noChangeShapeType="1"/>
            </p:cNvSpPr>
            <p:nvPr/>
          </p:nvSpPr>
          <p:spPr bwMode="auto">
            <a:xfrm>
              <a:off x="5029200" y="5105400"/>
              <a:ext cx="381000" cy="0"/>
            </a:xfrm>
            <a:prstGeom prst="line">
              <a:avLst/>
            </a:prstGeom>
            <a:noFill/>
            <a:ln w="38100">
              <a:solidFill>
                <a:schemeClr val="tx1"/>
              </a:solidFill>
              <a:round/>
              <a:headEnd/>
              <a:tailEnd/>
            </a:ln>
          </p:spPr>
          <p:txBody>
            <a:bodyPr/>
            <a:lstStyle/>
            <a:p>
              <a:endParaRPr lang="en-US"/>
            </a:p>
          </p:txBody>
        </p:sp>
        <p:sp>
          <p:nvSpPr>
            <p:cNvPr id="38923" name="Line 12"/>
            <p:cNvSpPr>
              <a:spLocks noChangeShapeType="1"/>
            </p:cNvSpPr>
            <p:nvPr/>
          </p:nvSpPr>
          <p:spPr bwMode="auto">
            <a:xfrm flipV="1">
              <a:off x="8534400" y="4724400"/>
              <a:ext cx="381000" cy="228600"/>
            </a:xfrm>
            <a:prstGeom prst="line">
              <a:avLst/>
            </a:prstGeom>
            <a:noFill/>
            <a:ln w="38100">
              <a:solidFill>
                <a:schemeClr val="tx1"/>
              </a:solidFill>
              <a:round/>
              <a:headEnd/>
              <a:tailEnd/>
            </a:ln>
          </p:spPr>
          <p:txBody>
            <a:bodyPr/>
            <a:lstStyle/>
            <a:p>
              <a:endParaRPr lang="en-US"/>
            </a:p>
          </p:txBody>
        </p:sp>
        <p:sp>
          <p:nvSpPr>
            <p:cNvPr id="38924" name="Line 13"/>
            <p:cNvSpPr>
              <a:spLocks noChangeShapeType="1"/>
            </p:cNvSpPr>
            <p:nvPr/>
          </p:nvSpPr>
          <p:spPr bwMode="auto">
            <a:xfrm>
              <a:off x="8534400" y="5257800"/>
              <a:ext cx="381000" cy="228600"/>
            </a:xfrm>
            <a:prstGeom prst="line">
              <a:avLst/>
            </a:prstGeom>
            <a:noFill/>
            <a:ln w="38100">
              <a:solidFill>
                <a:schemeClr val="tx1"/>
              </a:solidFill>
              <a:round/>
              <a:headEnd/>
              <a:tailEnd/>
            </a:ln>
          </p:spPr>
          <p:txBody>
            <a:bodyPr/>
            <a:lstStyle/>
            <a:p>
              <a:endParaRPr lang="en-US"/>
            </a:p>
          </p:txBody>
        </p:sp>
        <p:sp>
          <p:nvSpPr>
            <p:cNvPr id="38925" name="Text Box 14"/>
            <p:cNvSpPr txBox="1">
              <a:spLocks noChangeArrowheads="1"/>
            </p:cNvSpPr>
            <p:nvPr/>
          </p:nvSpPr>
          <p:spPr bwMode="auto">
            <a:xfrm>
              <a:off x="8899525" y="4425950"/>
              <a:ext cx="652463"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CH</a:t>
              </a:r>
              <a:r>
                <a:rPr lang="en-US" sz="2000" b="1" baseline="-25000">
                  <a:latin typeface="Tahoma" pitchFamily="34" charset="0"/>
                </a:rPr>
                <a:t>3</a:t>
              </a:r>
            </a:p>
          </p:txBody>
        </p:sp>
        <p:sp>
          <p:nvSpPr>
            <p:cNvPr id="38926" name="Text Box 15"/>
            <p:cNvSpPr txBox="1">
              <a:spLocks noChangeArrowheads="1"/>
            </p:cNvSpPr>
            <p:nvPr/>
          </p:nvSpPr>
          <p:spPr bwMode="auto">
            <a:xfrm>
              <a:off x="8886825" y="5373688"/>
              <a:ext cx="652463"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CH</a:t>
              </a:r>
              <a:r>
                <a:rPr lang="en-US" sz="2000" b="1" baseline="-25000">
                  <a:latin typeface="Tahoma" pitchFamily="34" charset="0"/>
                </a:rPr>
                <a:t>3</a:t>
              </a:r>
            </a:p>
          </p:txBody>
        </p:sp>
        <p:sp>
          <p:nvSpPr>
            <p:cNvPr id="38927" name="Line 16"/>
            <p:cNvSpPr>
              <a:spLocks noChangeShapeType="1"/>
            </p:cNvSpPr>
            <p:nvPr/>
          </p:nvSpPr>
          <p:spPr bwMode="auto">
            <a:xfrm flipV="1">
              <a:off x="6858000" y="4648200"/>
              <a:ext cx="0" cy="304800"/>
            </a:xfrm>
            <a:prstGeom prst="line">
              <a:avLst/>
            </a:prstGeom>
            <a:noFill/>
            <a:ln w="38100">
              <a:solidFill>
                <a:schemeClr val="tx1"/>
              </a:solidFill>
              <a:round/>
              <a:headEnd/>
              <a:tailEnd/>
            </a:ln>
          </p:spPr>
          <p:txBody>
            <a:bodyPr/>
            <a:lstStyle/>
            <a:p>
              <a:endParaRPr lang="en-US"/>
            </a:p>
          </p:txBody>
        </p:sp>
        <p:sp>
          <p:nvSpPr>
            <p:cNvPr id="38928" name="Text Box 17"/>
            <p:cNvSpPr txBox="1">
              <a:spLocks noChangeArrowheads="1"/>
            </p:cNvSpPr>
            <p:nvPr/>
          </p:nvSpPr>
          <p:spPr bwMode="auto">
            <a:xfrm>
              <a:off x="6572250" y="4273550"/>
              <a:ext cx="573088"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OH</a:t>
              </a:r>
            </a:p>
          </p:txBody>
        </p:sp>
        <p:sp>
          <p:nvSpPr>
            <p:cNvPr id="38937" name="Line 26"/>
            <p:cNvSpPr>
              <a:spLocks noChangeShapeType="1"/>
            </p:cNvSpPr>
            <p:nvPr/>
          </p:nvSpPr>
          <p:spPr bwMode="auto">
            <a:xfrm>
              <a:off x="6318250" y="5105400"/>
              <a:ext cx="304800" cy="0"/>
            </a:xfrm>
            <a:prstGeom prst="line">
              <a:avLst/>
            </a:prstGeom>
            <a:noFill/>
            <a:ln w="38100">
              <a:solidFill>
                <a:schemeClr val="tx1"/>
              </a:solidFill>
              <a:round/>
              <a:headEnd/>
              <a:tailEnd/>
            </a:ln>
          </p:spPr>
          <p:txBody>
            <a:bodyPr/>
            <a:lstStyle/>
            <a:p>
              <a:endParaRPr lang="en-US"/>
            </a:p>
          </p:txBody>
        </p:sp>
        <p:sp>
          <p:nvSpPr>
            <p:cNvPr id="38938" name="Line 27"/>
            <p:cNvSpPr>
              <a:spLocks noChangeShapeType="1"/>
            </p:cNvSpPr>
            <p:nvPr/>
          </p:nvSpPr>
          <p:spPr bwMode="auto">
            <a:xfrm>
              <a:off x="7092950" y="5113338"/>
              <a:ext cx="304800" cy="0"/>
            </a:xfrm>
            <a:prstGeom prst="line">
              <a:avLst/>
            </a:prstGeom>
            <a:noFill/>
            <a:ln w="38100">
              <a:solidFill>
                <a:schemeClr val="tx1"/>
              </a:solidFill>
              <a:round/>
              <a:headEnd/>
              <a:tailEnd/>
            </a:ln>
          </p:spPr>
          <p:txBody>
            <a:bodyPr/>
            <a:lstStyle/>
            <a:p>
              <a:endParaRPr lang="en-US"/>
            </a:p>
          </p:txBody>
        </p:sp>
        <p:sp>
          <p:nvSpPr>
            <p:cNvPr id="38942" name="Line 31"/>
            <p:cNvSpPr>
              <a:spLocks noChangeShapeType="1"/>
            </p:cNvSpPr>
            <p:nvPr/>
          </p:nvSpPr>
          <p:spPr bwMode="auto">
            <a:xfrm flipH="1">
              <a:off x="1905000" y="5105400"/>
              <a:ext cx="381000" cy="0"/>
            </a:xfrm>
            <a:prstGeom prst="line">
              <a:avLst/>
            </a:prstGeom>
            <a:noFill/>
            <a:ln w="38100">
              <a:solidFill>
                <a:schemeClr val="tx1"/>
              </a:solidFill>
              <a:round/>
              <a:headEnd/>
              <a:tailEnd/>
            </a:ln>
          </p:spPr>
          <p:txBody>
            <a:bodyPr/>
            <a:lstStyle/>
            <a:p>
              <a:endParaRPr lang="en-US"/>
            </a:p>
          </p:txBody>
        </p:sp>
        <p:sp>
          <p:nvSpPr>
            <p:cNvPr id="38943" name="Text Box 32"/>
            <p:cNvSpPr txBox="1">
              <a:spLocks noChangeArrowheads="1"/>
            </p:cNvSpPr>
            <p:nvPr/>
          </p:nvSpPr>
          <p:spPr bwMode="auto">
            <a:xfrm>
              <a:off x="228600" y="4883150"/>
              <a:ext cx="1727200" cy="396875"/>
            </a:xfrm>
            <a:prstGeom prst="rect">
              <a:avLst/>
            </a:prstGeom>
            <a:noFill/>
            <a:ln w="9525">
              <a:noFill/>
              <a:miter lim="800000"/>
              <a:headEnd/>
              <a:tailEnd/>
            </a:ln>
          </p:spPr>
          <p:txBody>
            <a:bodyPr wrap="none">
              <a:spAutoFit/>
            </a:bodyPr>
            <a:lstStyle/>
            <a:p>
              <a:pPr defTabSz="992188" eaLnBrk="0" hangingPunct="0"/>
              <a:r>
                <a:rPr lang="en-US" sz="2000" b="1" dirty="0">
                  <a:latin typeface="Tahoma" pitchFamily="34" charset="0"/>
                </a:rPr>
                <a:t>CH</a:t>
              </a:r>
              <a:r>
                <a:rPr lang="en-US" sz="2000" b="1" baseline="-25000" dirty="0">
                  <a:latin typeface="Tahoma" pitchFamily="34" charset="0"/>
                </a:rPr>
                <a:t>3 </a:t>
              </a:r>
              <a:r>
                <a:rPr lang="en-US" sz="2000" b="1" dirty="0">
                  <a:latin typeface="Tahoma" pitchFamily="34" charset="0"/>
                </a:rPr>
                <a:t>OCHCH</a:t>
              </a:r>
              <a:r>
                <a:rPr lang="en-US" sz="2000" b="1" baseline="-25000" dirty="0">
                  <a:latin typeface="Tahoma" pitchFamily="34" charset="0"/>
                </a:rPr>
                <a:t>2</a:t>
              </a:r>
            </a:p>
          </p:txBody>
        </p:sp>
        <p:sp>
          <p:nvSpPr>
            <p:cNvPr id="38945" name="Text Box 34"/>
            <p:cNvSpPr txBox="1">
              <a:spLocks noChangeArrowheads="1"/>
            </p:cNvSpPr>
            <p:nvPr/>
          </p:nvSpPr>
          <p:spPr bwMode="auto">
            <a:xfrm>
              <a:off x="4251325" y="6026150"/>
              <a:ext cx="1951038" cy="396875"/>
            </a:xfrm>
            <a:prstGeom prst="rect">
              <a:avLst/>
            </a:prstGeom>
            <a:noFill/>
            <a:ln w="9525">
              <a:noFill/>
              <a:miter lim="800000"/>
              <a:headEnd/>
              <a:tailEnd/>
            </a:ln>
          </p:spPr>
          <p:txBody>
            <a:bodyPr wrap="none">
              <a:spAutoFit/>
            </a:bodyPr>
            <a:lstStyle/>
            <a:p>
              <a:pPr defTabSz="992188" eaLnBrk="0" hangingPunct="0"/>
              <a:r>
                <a:rPr lang="en-US" sz="2000" b="1">
                  <a:latin typeface="Tahoma" pitchFamily="34" charset="0"/>
                </a:rPr>
                <a:t>METOPROLOL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to="" calcmode="lin" valueType="num">
                                      <p:cBhvr>
                                        <p:cTn id="12" dur="1" fill="hold"/>
                                        <p:tgtEl>
                                          <p:spTgt spid="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1"/>
          </p:nvPr>
        </p:nvSpPr>
        <p:spPr>
          <a:noFill/>
          <a:ln>
            <a:miter lim="800000"/>
            <a:headEnd/>
            <a:tailEnd/>
          </a:ln>
        </p:spPr>
        <p:txBody>
          <a:bodyPr/>
          <a:lstStyle/>
          <a:p>
            <a:fld id="{A7BDA942-F702-4B76-9ECF-E387C1E644D3}" type="slidenum">
              <a:rPr lang="en-GB" smtClean="0">
                <a:latin typeface="+mj-lt"/>
              </a:rPr>
              <a:pPr/>
              <a:t>46</a:t>
            </a:fld>
            <a:endParaRPr lang="en-GB" smtClean="0">
              <a:latin typeface="+mj-lt"/>
            </a:endParaRPr>
          </a:p>
        </p:txBody>
      </p:sp>
      <p:sp>
        <p:nvSpPr>
          <p:cNvPr id="129028" name="Rectangle 4"/>
          <p:cNvSpPr>
            <a:spLocks noChangeArrowheads="1"/>
          </p:cNvSpPr>
          <p:nvPr/>
        </p:nvSpPr>
        <p:spPr bwMode="auto">
          <a:xfrm>
            <a:off x="323850" y="188913"/>
            <a:ext cx="7632700" cy="1617662"/>
          </a:xfrm>
          <a:prstGeom prst="rect">
            <a:avLst/>
          </a:prstGeom>
          <a:noFill/>
          <a:ln w="9525">
            <a:noFill/>
            <a:miter lim="800000"/>
            <a:headEnd/>
            <a:tailEnd/>
          </a:ln>
        </p:spPr>
        <p:txBody>
          <a:bodyPr anchor="ctr">
            <a:spAutoFit/>
          </a:bodyPr>
          <a:lstStyle/>
          <a:p>
            <a:pPr algn="ctr" eaLnBrk="0" hangingPunct="0"/>
            <a:r>
              <a:rPr lang="en-US" sz="2800" b="1" u="sng" dirty="0">
                <a:solidFill>
                  <a:srgbClr val="FFFF00"/>
                </a:solidFill>
                <a:latin typeface="+mj-lt"/>
              </a:rPr>
              <a:t>BETA ADRENOCEPTOR BLOCKERS</a:t>
            </a:r>
            <a:endParaRPr lang="en-US" sz="2800" b="1" dirty="0">
              <a:solidFill>
                <a:srgbClr val="FFFF00"/>
              </a:solidFill>
              <a:latin typeface="+mj-lt"/>
            </a:endParaRPr>
          </a:p>
          <a:p>
            <a:pPr algn="ctr" eaLnBrk="0" hangingPunct="0"/>
            <a:endParaRPr lang="en-US" sz="3600" b="1" dirty="0">
              <a:solidFill>
                <a:srgbClr val="FFFF00"/>
              </a:solidFill>
              <a:latin typeface="+mj-lt"/>
            </a:endParaRPr>
          </a:p>
          <a:p>
            <a:pPr eaLnBrk="0" hangingPunct="0"/>
            <a:r>
              <a:rPr lang="en-US" sz="3600" i="1" u="sng" dirty="0">
                <a:solidFill>
                  <a:schemeClr val="hlink"/>
                </a:solidFill>
                <a:latin typeface="+mj-lt"/>
              </a:rPr>
              <a:t>Pharmacokinetic Properties</a:t>
            </a:r>
          </a:p>
        </p:txBody>
      </p:sp>
      <p:sp>
        <p:nvSpPr>
          <p:cNvPr id="129029" name="Rectangle 5"/>
          <p:cNvSpPr>
            <a:spLocks noChangeArrowheads="1"/>
          </p:cNvSpPr>
          <p:nvPr/>
        </p:nvSpPr>
        <p:spPr bwMode="auto">
          <a:xfrm>
            <a:off x="395288" y="1989138"/>
            <a:ext cx="6858000" cy="579437"/>
          </a:xfrm>
          <a:prstGeom prst="rect">
            <a:avLst/>
          </a:prstGeom>
          <a:noFill/>
          <a:ln w="9525">
            <a:noFill/>
            <a:miter lim="800000"/>
            <a:headEnd/>
            <a:tailEnd/>
          </a:ln>
        </p:spPr>
        <p:txBody>
          <a:bodyPr anchor="ctr">
            <a:spAutoFit/>
          </a:bodyPr>
          <a:lstStyle/>
          <a:p>
            <a:pPr eaLnBrk="0" hangingPunct="0"/>
            <a:r>
              <a:rPr lang="en-US" sz="3200" b="1" i="1" u="sng">
                <a:solidFill>
                  <a:schemeClr val="tx2"/>
                </a:solidFill>
                <a:latin typeface="+mj-lt"/>
              </a:rPr>
              <a:t>LIPID  /  WATER  SOLUBILITY</a:t>
            </a:r>
          </a:p>
        </p:txBody>
      </p:sp>
      <p:sp>
        <p:nvSpPr>
          <p:cNvPr id="129030" name="Rectangle 6"/>
          <p:cNvSpPr>
            <a:spLocks noChangeArrowheads="1"/>
          </p:cNvSpPr>
          <p:nvPr/>
        </p:nvSpPr>
        <p:spPr bwMode="auto">
          <a:xfrm>
            <a:off x="684213" y="2636838"/>
            <a:ext cx="2981907" cy="523220"/>
          </a:xfrm>
          <a:prstGeom prst="rect">
            <a:avLst/>
          </a:prstGeom>
          <a:noFill/>
          <a:ln w="9525">
            <a:noFill/>
            <a:miter lim="800000"/>
            <a:headEnd/>
            <a:tailEnd/>
          </a:ln>
        </p:spPr>
        <p:txBody>
          <a:bodyPr wrap="none" anchor="ctr">
            <a:spAutoFit/>
          </a:bodyPr>
          <a:lstStyle/>
          <a:p>
            <a:pPr eaLnBrk="0" hangingPunct="0"/>
            <a:r>
              <a:rPr lang="en-US" sz="2800" b="1" dirty="0">
                <a:solidFill>
                  <a:srgbClr val="FFFF00"/>
                </a:solidFill>
                <a:latin typeface="+mj-lt"/>
              </a:rPr>
              <a:t>LIPID SOLUBLE</a:t>
            </a:r>
          </a:p>
        </p:txBody>
      </p:sp>
      <p:sp>
        <p:nvSpPr>
          <p:cNvPr id="129031" name="Rectangle 7"/>
          <p:cNvSpPr>
            <a:spLocks noChangeArrowheads="1"/>
          </p:cNvSpPr>
          <p:nvPr/>
        </p:nvSpPr>
        <p:spPr bwMode="auto">
          <a:xfrm>
            <a:off x="539750" y="3141663"/>
            <a:ext cx="3388941" cy="1323439"/>
          </a:xfrm>
          <a:prstGeom prst="rect">
            <a:avLst/>
          </a:prstGeom>
          <a:noFill/>
          <a:ln w="9525">
            <a:noFill/>
            <a:miter lim="800000"/>
            <a:headEnd/>
            <a:tailEnd/>
          </a:ln>
        </p:spPr>
        <p:txBody>
          <a:bodyPr wrap="none" anchor="ctr">
            <a:spAutoFit/>
          </a:bodyPr>
          <a:lstStyle/>
          <a:p>
            <a:pPr indent="1143000" eaLnBrk="0" hangingPunct="0"/>
            <a:r>
              <a:rPr lang="en-US" sz="2000" b="1" dirty="0">
                <a:latin typeface="+mj-lt"/>
              </a:rPr>
              <a:t>PROPRANOLOL</a:t>
            </a:r>
            <a:endParaRPr lang="en-US" sz="2000" dirty="0">
              <a:latin typeface="+mj-lt"/>
            </a:endParaRPr>
          </a:p>
          <a:p>
            <a:pPr indent="1143000" eaLnBrk="0" hangingPunct="0"/>
            <a:r>
              <a:rPr lang="en-US" sz="2000" b="1" dirty="0">
                <a:latin typeface="+mj-lt"/>
              </a:rPr>
              <a:t>TIMOLOL</a:t>
            </a:r>
            <a:endParaRPr lang="en-US" sz="2000" dirty="0">
              <a:latin typeface="+mj-lt"/>
            </a:endParaRPr>
          </a:p>
          <a:p>
            <a:pPr indent="1143000" eaLnBrk="0" hangingPunct="0"/>
            <a:r>
              <a:rPr lang="en-US" sz="2000" b="1" dirty="0">
                <a:latin typeface="+mj-lt"/>
              </a:rPr>
              <a:t>METOPROLOL   </a:t>
            </a:r>
            <a:endParaRPr lang="en-US" sz="2000" dirty="0">
              <a:latin typeface="+mj-lt"/>
            </a:endParaRPr>
          </a:p>
          <a:p>
            <a:pPr indent="1143000" eaLnBrk="0" hangingPunct="0"/>
            <a:r>
              <a:rPr lang="en-US" sz="2000" b="1" dirty="0">
                <a:latin typeface="+mj-lt"/>
              </a:rPr>
              <a:t>PENBUTOLOL</a:t>
            </a:r>
          </a:p>
        </p:txBody>
      </p:sp>
      <p:sp>
        <p:nvSpPr>
          <p:cNvPr id="129032" name="Rectangle 8"/>
          <p:cNvSpPr>
            <a:spLocks noChangeArrowheads="1"/>
          </p:cNvSpPr>
          <p:nvPr/>
        </p:nvSpPr>
        <p:spPr bwMode="auto">
          <a:xfrm>
            <a:off x="755650" y="4508500"/>
            <a:ext cx="3284538" cy="519113"/>
          </a:xfrm>
          <a:prstGeom prst="rect">
            <a:avLst/>
          </a:prstGeom>
          <a:noFill/>
          <a:ln w="9525">
            <a:noFill/>
            <a:miter lim="800000"/>
            <a:headEnd/>
            <a:tailEnd/>
          </a:ln>
        </p:spPr>
        <p:txBody>
          <a:bodyPr wrap="none" anchor="ctr">
            <a:spAutoFit/>
          </a:bodyPr>
          <a:lstStyle/>
          <a:p>
            <a:pPr eaLnBrk="0" hangingPunct="0"/>
            <a:r>
              <a:rPr lang="en-US" sz="2800" b="1" dirty="0">
                <a:solidFill>
                  <a:srgbClr val="FFFF00"/>
                </a:solidFill>
                <a:latin typeface="+mj-lt"/>
              </a:rPr>
              <a:t>WATER SOLUBLE</a:t>
            </a:r>
          </a:p>
        </p:txBody>
      </p:sp>
      <p:sp>
        <p:nvSpPr>
          <p:cNvPr id="129033" name="Rectangle 9"/>
          <p:cNvSpPr>
            <a:spLocks noChangeArrowheads="1"/>
          </p:cNvSpPr>
          <p:nvPr/>
        </p:nvSpPr>
        <p:spPr bwMode="auto">
          <a:xfrm>
            <a:off x="827088" y="5084763"/>
            <a:ext cx="3197350" cy="1015663"/>
          </a:xfrm>
          <a:prstGeom prst="rect">
            <a:avLst/>
          </a:prstGeom>
          <a:noFill/>
          <a:ln w="9525">
            <a:noFill/>
            <a:miter lim="800000"/>
            <a:headEnd/>
            <a:tailEnd/>
          </a:ln>
        </p:spPr>
        <p:txBody>
          <a:bodyPr wrap="none" anchor="ctr">
            <a:spAutoFit/>
          </a:bodyPr>
          <a:lstStyle/>
          <a:p>
            <a:pPr indent="1143000" eaLnBrk="0" hangingPunct="0"/>
            <a:r>
              <a:rPr lang="en-US" sz="2000" b="1" dirty="0">
                <a:latin typeface="+mj-lt"/>
              </a:rPr>
              <a:t>NADOLOL</a:t>
            </a:r>
            <a:endParaRPr lang="en-US" sz="2000" dirty="0">
              <a:latin typeface="+mj-lt"/>
            </a:endParaRPr>
          </a:p>
          <a:p>
            <a:pPr indent="1143000" eaLnBrk="0" hangingPunct="0"/>
            <a:r>
              <a:rPr lang="en-US" sz="2000" b="1" dirty="0">
                <a:latin typeface="+mj-lt"/>
              </a:rPr>
              <a:t>ATENOLOL</a:t>
            </a:r>
          </a:p>
          <a:p>
            <a:pPr indent="1143000" eaLnBrk="0" hangingPunct="0"/>
            <a:r>
              <a:rPr lang="en-US" sz="2000" b="1" dirty="0">
                <a:latin typeface="+mj-lt"/>
              </a:rPr>
              <a:t>ACEBUTOLOL</a:t>
            </a:r>
            <a:r>
              <a:rPr lang="en-US" sz="2000" dirty="0">
                <a:latin typeface="+mj-lt"/>
              </a:rPr>
              <a: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 to="" calcmode="lin" valueType="num">
                                      <p:cBhvr>
                                        <p:cTn id="7" dur="1" fill="hold"/>
                                        <p:tgtEl>
                                          <p:spTgt spid="12902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9028">
                                            <p:txEl>
                                              <p:pRg st="2" end="2"/>
                                            </p:txEl>
                                          </p:spTgt>
                                        </p:tgtEl>
                                        <p:attrNameLst>
                                          <p:attrName>style.visibility</p:attrName>
                                        </p:attrNameLst>
                                      </p:cBhvr>
                                      <p:to>
                                        <p:strVal val="visible"/>
                                      </p:to>
                                    </p:set>
                                    <p:anim to="" calcmode="lin" valueType="num">
                                      <p:cBhvr>
                                        <p:cTn id="12" dur="1" fill="hold"/>
                                        <p:tgtEl>
                                          <p:spTgt spid="129028">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 to="" calcmode="lin" valueType="num">
                                      <p:cBhvr>
                                        <p:cTn id="17" dur="1" fill="hold"/>
                                        <p:tgtEl>
                                          <p:spTgt spid="12902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9030"/>
                                        </p:tgtEl>
                                        <p:attrNameLst>
                                          <p:attrName>style.visibility</p:attrName>
                                        </p:attrNameLst>
                                      </p:cBhvr>
                                      <p:to>
                                        <p:strVal val="visible"/>
                                      </p:to>
                                    </p:set>
                                    <p:anim to="" calcmode="lin" valueType="num">
                                      <p:cBhvr>
                                        <p:cTn id="22" dur="1" fill="hold"/>
                                        <p:tgtEl>
                                          <p:spTgt spid="12903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29031">
                                            <p:txEl>
                                              <p:pRg st="0" end="0"/>
                                            </p:txEl>
                                          </p:spTgt>
                                        </p:tgtEl>
                                        <p:attrNameLst>
                                          <p:attrName>style.visibility</p:attrName>
                                        </p:attrNameLst>
                                      </p:cBhvr>
                                      <p:to>
                                        <p:strVal val="visible"/>
                                      </p:to>
                                    </p:set>
                                    <p:anim to="" calcmode="lin" valueType="num">
                                      <p:cBhvr>
                                        <p:cTn id="27" dur="1" fill="hold"/>
                                        <p:tgtEl>
                                          <p:spTgt spid="129031">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29031">
                                            <p:txEl>
                                              <p:pRg st="1" end="1"/>
                                            </p:txEl>
                                          </p:spTgt>
                                        </p:tgtEl>
                                        <p:attrNameLst>
                                          <p:attrName>style.visibility</p:attrName>
                                        </p:attrNameLst>
                                      </p:cBhvr>
                                      <p:to>
                                        <p:strVal val="visible"/>
                                      </p:to>
                                    </p:set>
                                    <p:anim to="" calcmode="lin" valueType="num">
                                      <p:cBhvr>
                                        <p:cTn id="32" dur="1" fill="hold"/>
                                        <p:tgtEl>
                                          <p:spTgt spid="129031">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29031">
                                            <p:txEl>
                                              <p:pRg st="2" end="2"/>
                                            </p:txEl>
                                          </p:spTgt>
                                        </p:tgtEl>
                                        <p:attrNameLst>
                                          <p:attrName>style.visibility</p:attrName>
                                        </p:attrNameLst>
                                      </p:cBhvr>
                                      <p:to>
                                        <p:strVal val="visible"/>
                                      </p:to>
                                    </p:set>
                                    <p:anim to="" calcmode="lin" valueType="num">
                                      <p:cBhvr>
                                        <p:cTn id="37" dur="1" fill="hold"/>
                                        <p:tgtEl>
                                          <p:spTgt spid="129031">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29031">
                                            <p:txEl>
                                              <p:pRg st="3" end="3"/>
                                            </p:txEl>
                                          </p:spTgt>
                                        </p:tgtEl>
                                        <p:attrNameLst>
                                          <p:attrName>style.visibility</p:attrName>
                                        </p:attrNameLst>
                                      </p:cBhvr>
                                      <p:to>
                                        <p:strVal val="visible"/>
                                      </p:to>
                                    </p:set>
                                    <p:anim to="" calcmode="lin" valueType="num">
                                      <p:cBhvr>
                                        <p:cTn id="42" dur="1" fill="hold"/>
                                        <p:tgtEl>
                                          <p:spTgt spid="129031">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29032"/>
                                        </p:tgtEl>
                                        <p:attrNameLst>
                                          <p:attrName>style.visibility</p:attrName>
                                        </p:attrNameLst>
                                      </p:cBhvr>
                                      <p:to>
                                        <p:strVal val="visible"/>
                                      </p:to>
                                    </p:set>
                                    <p:anim to="" calcmode="lin" valueType="num">
                                      <p:cBhvr>
                                        <p:cTn id="47" dur="1" fill="hold"/>
                                        <p:tgtEl>
                                          <p:spTgt spid="129032"/>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29033">
                                            <p:txEl>
                                              <p:pRg st="0" end="0"/>
                                            </p:txEl>
                                          </p:spTgt>
                                        </p:tgtEl>
                                        <p:attrNameLst>
                                          <p:attrName>style.visibility</p:attrName>
                                        </p:attrNameLst>
                                      </p:cBhvr>
                                      <p:to>
                                        <p:strVal val="visible"/>
                                      </p:to>
                                    </p:set>
                                    <p:anim to="" calcmode="lin" valueType="num">
                                      <p:cBhvr>
                                        <p:cTn id="52" dur="1" fill="hold"/>
                                        <p:tgtEl>
                                          <p:spTgt spid="129033">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29033">
                                            <p:txEl>
                                              <p:pRg st="1" end="1"/>
                                            </p:txEl>
                                          </p:spTgt>
                                        </p:tgtEl>
                                        <p:attrNameLst>
                                          <p:attrName>style.visibility</p:attrName>
                                        </p:attrNameLst>
                                      </p:cBhvr>
                                      <p:to>
                                        <p:strVal val="visible"/>
                                      </p:to>
                                    </p:set>
                                    <p:anim to="" calcmode="lin" valueType="num">
                                      <p:cBhvr>
                                        <p:cTn id="57" dur="1" fill="hold"/>
                                        <p:tgtEl>
                                          <p:spTgt spid="129033">
                                            <p:txEl>
                                              <p:pRg st="1" end="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129033">
                                            <p:txEl>
                                              <p:pRg st="2" end="2"/>
                                            </p:txEl>
                                          </p:spTgt>
                                        </p:tgtEl>
                                        <p:attrNameLst>
                                          <p:attrName>style.visibility</p:attrName>
                                        </p:attrNameLst>
                                      </p:cBhvr>
                                      <p:to>
                                        <p:strVal val="visible"/>
                                      </p:to>
                                    </p:set>
                                    <p:anim to="" calcmode="lin" valueType="num">
                                      <p:cBhvr>
                                        <p:cTn id="62" dur="1" fill="hold"/>
                                        <p:tgtEl>
                                          <p:spTgt spid="12903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P spid="129030" grpId="0"/>
      <p:bldP spid="1290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1"/>
          </p:nvPr>
        </p:nvSpPr>
        <p:spPr>
          <a:noFill/>
          <a:ln>
            <a:miter lim="800000"/>
            <a:headEnd/>
            <a:tailEnd/>
          </a:ln>
        </p:spPr>
        <p:txBody>
          <a:bodyPr/>
          <a:lstStyle/>
          <a:p>
            <a:fld id="{F0B9097F-2077-4C92-946B-E29E85F6A131}" type="slidenum">
              <a:rPr lang="en-GB" smtClean="0">
                <a:latin typeface="+mj-lt"/>
              </a:rPr>
              <a:pPr/>
              <a:t>47</a:t>
            </a:fld>
            <a:endParaRPr lang="en-GB" smtClean="0">
              <a:latin typeface="+mj-lt"/>
            </a:endParaRPr>
          </a:p>
        </p:txBody>
      </p:sp>
      <p:sp>
        <p:nvSpPr>
          <p:cNvPr id="130052" name="Rectangle 4"/>
          <p:cNvSpPr>
            <a:spLocks noChangeArrowheads="1"/>
          </p:cNvSpPr>
          <p:nvPr/>
        </p:nvSpPr>
        <p:spPr bwMode="auto">
          <a:xfrm>
            <a:off x="827088" y="401638"/>
            <a:ext cx="6265862" cy="519112"/>
          </a:xfrm>
          <a:prstGeom prst="rect">
            <a:avLst/>
          </a:prstGeom>
          <a:noFill/>
          <a:ln w="9525">
            <a:noFill/>
            <a:miter lim="800000"/>
            <a:headEnd/>
            <a:tailEnd/>
          </a:ln>
        </p:spPr>
        <p:txBody>
          <a:bodyPr anchor="ctr">
            <a:spAutoFit/>
          </a:bodyPr>
          <a:lstStyle/>
          <a:p>
            <a:pPr eaLnBrk="0" hangingPunct="0"/>
            <a:r>
              <a:rPr lang="en-US" sz="2800" b="1" i="1" u="sng" dirty="0">
                <a:solidFill>
                  <a:schemeClr val="tx2"/>
                </a:solidFill>
                <a:latin typeface="+mj-lt"/>
              </a:rPr>
              <a:t>DURATION OF ACTION</a:t>
            </a:r>
          </a:p>
        </p:txBody>
      </p:sp>
      <p:sp>
        <p:nvSpPr>
          <p:cNvPr id="130053" name="Rectangle 5"/>
          <p:cNvSpPr>
            <a:spLocks noChangeArrowheads="1"/>
          </p:cNvSpPr>
          <p:nvPr/>
        </p:nvSpPr>
        <p:spPr bwMode="auto">
          <a:xfrm>
            <a:off x="250825" y="1773238"/>
            <a:ext cx="8202613" cy="4543425"/>
          </a:xfrm>
          <a:prstGeom prst="rect">
            <a:avLst/>
          </a:prstGeom>
          <a:noFill/>
          <a:ln w="9525">
            <a:noFill/>
            <a:miter lim="800000"/>
            <a:headEnd/>
            <a:tailEnd/>
          </a:ln>
        </p:spPr>
        <p:txBody>
          <a:bodyPr anchor="ctr">
            <a:spAutoFit/>
          </a:bodyPr>
          <a:lstStyle/>
          <a:p>
            <a:pPr indent="457200" eaLnBrk="0" hangingPunct="0"/>
            <a:r>
              <a:rPr lang="en-US" sz="2800" b="1" dirty="0">
                <a:solidFill>
                  <a:srgbClr val="FFFF00"/>
                </a:solidFill>
                <a:latin typeface="+mj-lt"/>
              </a:rPr>
              <a:t>ULTRA SHORT ACTING</a:t>
            </a:r>
            <a:endParaRPr lang="en-US" sz="2800" dirty="0">
              <a:solidFill>
                <a:srgbClr val="FFFF00"/>
              </a:solidFill>
              <a:latin typeface="+mj-lt"/>
            </a:endParaRPr>
          </a:p>
          <a:p>
            <a:pPr indent="457200" eaLnBrk="0" hangingPunct="0"/>
            <a:r>
              <a:rPr lang="en-US" sz="2000" b="1" dirty="0">
                <a:latin typeface="+mj-lt"/>
              </a:rPr>
              <a:t>ESMOLOL			</a:t>
            </a:r>
            <a:r>
              <a:rPr lang="en-US" sz="2800" b="1" dirty="0">
                <a:latin typeface="+mj-lt"/>
              </a:rPr>
              <a:t>t </a:t>
            </a:r>
            <a:r>
              <a:rPr lang="en-US" sz="2800" b="1" baseline="30000" dirty="0">
                <a:latin typeface="+mj-lt"/>
              </a:rPr>
              <a:t>½</a:t>
            </a:r>
            <a:r>
              <a:rPr lang="en-US" sz="2000" dirty="0">
                <a:latin typeface="+mj-lt"/>
              </a:rPr>
              <a:t>  =       </a:t>
            </a:r>
            <a:r>
              <a:rPr lang="en-US" sz="2000" b="1" dirty="0">
                <a:latin typeface="+mj-lt"/>
              </a:rPr>
              <a:t>9 min</a:t>
            </a:r>
          </a:p>
          <a:p>
            <a:pPr indent="457200" eaLnBrk="0" hangingPunct="0"/>
            <a:endParaRPr lang="en-US" sz="2000" dirty="0">
              <a:latin typeface="+mj-lt"/>
            </a:endParaRPr>
          </a:p>
          <a:p>
            <a:pPr indent="457200" eaLnBrk="0" hangingPunct="0"/>
            <a:r>
              <a:rPr lang="en-US" sz="2800" b="1" dirty="0">
                <a:solidFill>
                  <a:srgbClr val="FFFF00"/>
                </a:solidFill>
                <a:latin typeface="+mj-lt"/>
              </a:rPr>
              <a:t>INTERMEDIATE ACTING</a:t>
            </a:r>
            <a:endParaRPr lang="en-US" sz="2800" dirty="0">
              <a:solidFill>
                <a:srgbClr val="FFFF00"/>
              </a:solidFill>
              <a:latin typeface="+mj-lt"/>
            </a:endParaRPr>
          </a:p>
          <a:p>
            <a:pPr indent="457200" eaLnBrk="0" hangingPunct="0"/>
            <a:r>
              <a:rPr lang="en-US" sz="2000" b="1" dirty="0">
                <a:latin typeface="+mj-lt"/>
              </a:rPr>
              <a:t>PROPRANOLOL			3-5 HOURS</a:t>
            </a:r>
            <a:endParaRPr lang="en-US" sz="2000" dirty="0">
              <a:latin typeface="+mj-lt"/>
            </a:endParaRPr>
          </a:p>
          <a:p>
            <a:pPr indent="457200" eaLnBrk="0" hangingPunct="0"/>
            <a:r>
              <a:rPr lang="en-US" sz="2000" b="1" dirty="0">
                <a:latin typeface="+mj-lt"/>
              </a:rPr>
              <a:t>TIMOLOL				3-5 HOURS</a:t>
            </a:r>
            <a:endParaRPr lang="en-US" sz="2000" dirty="0">
              <a:latin typeface="+mj-lt"/>
            </a:endParaRPr>
          </a:p>
          <a:p>
            <a:pPr indent="457200" eaLnBrk="0" hangingPunct="0"/>
            <a:r>
              <a:rPr lang="en-US" sz="2000" b="1" dirty="0">
                <a:latin typeface="+mj-lt"/>
              </a:rPr>
              <a:t>PINDOLOL 			3-4 HOURS</a:t>
            </a:r>
            <a:endParaRPr lang="en-US" sz="2000" dirty="0">
              <a:latin typeface="+mj-lt"/>
            </a:endParaRPr>
          </a:p>
          <a:p>
            <a:pPr indent="457200" eaLnBrk="0" hangingPunct="0"/>
            <a:r>
              <a:rPr lang="en-US" sz="2000" b="1" dirty="0">
                <a:latin typeface="+mj-lt"/>
              </a:rPr>
              <a:t>METOPROLOL			3-4 HOURS</a:t>
            </a:r>
          </a:p>
          <a:p>
            <a:pPr indent="457200" eaLnBrk="0" hangingPunct="0"/>
            <a:endParaRPr lang="en-US" sz="2000" dirty="0">
              <a:latin typeface="+mj-lt"/>
            </a:endParaRPr>
          </a:p>
          <a:p>
            <a:pPr indent="457200" eaLnBrk="0" hangingPunct="0"/>
            <a:r>
              <a:rPr lang="en-US" sz="2800" b="1" dirty="0">
                <a:solidFill>
                  <a:srgbClr val="FFFF00"/>
                </a:solidFill>
                <a:latin typeface="+mj-lt"/>
              </a:rPr>
              <a:t>LONG ACTING</a:t>
            </a:r>
            <a:endParaRPr lang="en-US" sz="2800" dirty="0">
              <a:solidFill>
                <a:srgbClr val="FFFF00"/>
              </a:solidFill>
              <a:latin typeface="+mj-lt"/>
            </a:endParaRPr>
          </a:p>
          <a:p>
            <a:pPr indent="457200" eaLnBrk="0" hangingPunct="0"/>
            <a:r>
              <a:rPr lang="en-US" sz="2000" b="1" dirty="0">
                <a:latin typeface="+mj-lt"/>
              </a:rPr>
              <a:t>NADOLOL				10-20 HOURS</a:t>
            </a:r>
            <a:endParaRPr lang="en-US" sz="2000" dirty="0">
              <a:latin typeface="+mj-lt"/>
            </a:endParaRPr>
          </a:p>
          <a:p>
            <a:pPr indent="457200" eaLnBrk="0" hangingPunct="0"/>
            <a:r>
              <a:rPr lang="en-US" sz="2000" b="1" dirty="0">
                <a:latin typeface="+mj-lt"/>
              </a:rPr>
              <a:t>ATENOLOL			05-08 HOURS </a:t>
            </a:r>
            <a:endParaRPr lang="en-US" sz="2000" dirty="0">
              <a:latin typeface="+mj-lt"/>
            </a:endParaRPr>
          </a:p>
          <a:p>
            <a:pPr indent="457200" eaLnBrk="0" hangingPunct="0"/>
            <a:r>
              <a:rPr lang="en-US" sz="2000" b="1" dirty="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to="" calcmode="lin" valueType="num">
                                      <p:cBhvr>
                                        <p:cTn id="7" dur="1" fill="hold"/>
                                        <p:tgtEl>
                                          <p:spTgt spid="13005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0053">
                                            <p:txEl>
                                              <p:pRg st="0" end="0"/>
                                            </p:txEl>
                                          </p:spTgt>
                                        </p:tgtEl>
                                        <p:attrNameLst>
                                          <p:attrName>style.visibility</p:attrName>
                                        </p:attrNameLst>
                                      </p:cBhvr>
                                      <p:to>
                                        <p:strVal val="visible"/>
                                      </p:to>
                                    </p:set>
                                    <p:anim to="" calcmode="lin" valueType="num">
                                      <p:cBhvr>
                                        <p:cTn id="12" dur="1" fill="hold"/>
                                        <p:tgtEl>
                                          <p:spTgt spid="13005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0053">
                                            <p:txEl>
                                              <p:pRg st="1" end="1"/>
                                            </p:txEl>
                                          </p:spTgt>
                                        </p:tgtEl>
                                        <p:attrNameLst>
                                          <p:attrName>style.visibility</p:attrName>
                                        </p:attrNameLst>
                                      </p:cBhvr>
                                      <p:to>
                                        <p:strVal val="visible"/>
                                      </p:to>
                                    </p:set>
                                    <p:anim to="" calcmode="lin" valueType="num">
                                      <p:cBhvr>
                                        <p:cTn id="17" dur="1" fill="hold"/>
                                        <p:tgtEl>
                                          <p:spTgt spid="13005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0053">
                                            <p:txEl>
                                              <p:pRg st="3" end="3"/>
                                            </p:txEl>
                                          </p:spTgt>
                                        </p:tgtEl>
                                        <p:attrNameLst>
                                          <p:attrName>style.visibility</p:attrName>
                                        </p:attrNameLst>
                                      </p:cBhvr>
                                      <p:to>
                                        <p:strVal val="visible"/>
                                      </p:to>
                                    </p:set>
                                    <p:anim to="" calcmode="lin" valueType="num">
                                      <p:cBhvr>
                                        <p:cTn id="22" dur="1" fill="hold"/>
                                        <p:tgtEl>
                                          <p:spTgt spid="13005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0053">
                                            <p:txEl>
                                              <p:pRg st="4" end="4"/>
                                            </p:txEl>
                                          </p:spTgt>
                                        </p:tgtEl>
                                        <p:attrNameLst>
                                          <p:attrName>style.visibility</p:attrName>
                                        </p:attrNameLst>
                                      </p:cBhvr>
                                      <p:to>
                                        <p:strVal val="visible"/>
                                      </p:to>
                                    </p:set>
                                    <p:anim to="" calcmode="lin" valueType="num">
                                      <p:cBhvr>
                                        <p:cTn id="27" dur="1" fill="hold"/>
                                        <p:tgtEl>
                                          <p:spTgt spid="13005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30053">
                                            <p:txEl>
                                              <p:pRg st="5" end="5"/>
                                            </p:txEl>
                                          </p:spTgt>
                                        </p:tgtEl>
                                        <p:attrNameLst>
                                          <p:attrName>style.visibility</p:attrName>
                                        </p:attrNameLst>
                                      </p:cBhvr>
                                      <p:to>
                                        <p:strVal val="visible"/>
                                      </p:to>
                                    </p:set>
                                    <p:anim to="" calcmode="lin" valueType="num">
                                      <p:cBhvr>
                                        <p:cTn id="32" dur="1" fill="hold"/>
                                        <p:tgtEl>
                                          <p:spTgt spid="13005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30053">
                                            <p:txEl>
                                              <p:pRg st="6" end="6"/>
                                            </p:txEl>
                                          </p:spTgt>
                                        </p:tgtEl>
                                        <p:attrNameLst>
                                          <p:attrName>style.visibility</p:attrName>
                                        </p:attrNameLst>
                                      </p:cBhvr>
                                      <p:to>
                                        <p:strVal val="visible"/>
                                      </p:to>
                                    </p:set>
                                    <p:anim to="" calcmode="lin" valueType="num">
                                      <p:cBhvr>
                                        <p:cTn id="37" dur="1" fill="hold"/>
                                        <p:tgtEl>
                                          <p:spTgt spid="13005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30053">
                                            <p:txEl>
                                              <p:pRg st="7" end="7"/>
                                            </p:txEl>
                                          </p:spTgt>
                                        </p:tgtEl>
                                        <p:attrNameLst>
                                          <p:attrName>style.visibility</p:attrName>
                                        </p:attrNameLst>
                                      </p:cBhvr>
                                      <p:to>
                                        <p:strVal val="visible"/>
                                      </p:to>
                                    </p:set>
                                    <p:anim to="" calcmode="lin" valueType="num">
                                      <p:cBhvr>
                                        <p:cTn id="42" dur="1" fill="hold"/>
                                        <p:tgtEl>
                                          <p:spTgt spid="13005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30053">
                                            <p:txEl>
                                              <p:pRg st="9" end="9"/>
                                            </p:txEl>
                                          </p:spTgt>
                                        </p:tgtEl>
                                        <p:attrNameLst>
                                          <p:attrName>style.visibility</p:attrName>
                                        </p:attrNameLst>
                                      </p:cBhvr>
                                      <p:to>
                                        <p:strVal val="visible"/>
                                      </p:to>
                                    </p:set>
                                    <p:anim to="" calcmode="lin" valueType="num">
                                      <p:cBhvr>
                                        <p:cTn id="47" dur="1" fill="hold"/>
                                        <p:tgtEl>
                                          <p:spTgt spid="130053">
                                            <p:txEl>
                                              <p:pRg st="9" end="9"/>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30053">
                                            <p:txEl>
                                              <p:pRg st="10" end="10"/>
                                            </p:txEl>
                                          </p:spTgt>
                                        </p:tgtEl>
                                        <p:attrNameLst>
                                          <p:attrName>style.visibility</p:attrName>
                                        </p:attrNameLst>
                                      </p:cBhvr>
                                      <p:to>
                                        <p:strVal val="visible"/>
                                      </p:to>
                                    </p:set>
                                    <p:anim to="" calcmode="lin" valueType="num">
                                      <p:cBhvr>
                                        <p:cTn id="52" dur="1" fill="hold"/>
                                        <p:tgtEl>
                                          <p:spTgt spid="130053">
                                            <p:txEl>
                                              <p:pRg st="10" end="1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30053">
                                            <p:txEl>
                                              <p:pRg st="11" end="11"/>
                                            </p:txEl>
                                          </p:spTgt>
                                        </p:tgtEl>
                                        <p:attrNameLst>
                                          <p:attrName>style.visibility</p:attrName>
                                        </p:attrNameLst>
                                      </p:cBhvr>
                                      <p:to>
                                        <p:strVal val="visible"/>
                                      </p:to>
                                    </p:set>
                                    <p:anim to="" calcmode="lin" valueType="num">
                                      <p:cBhvr>
                                        <p:cTn id="57" dur="1" fill="hold"/>
                                        <p:tgtEl>
                                          <p:spTgt spid="13005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1"/>
          </p:nvPr>
        </p:nvSpPr>
        <p:spPr>
          <a:noFill/>
          <a:ln>
            <a:miter lim="800000"/>
            <a:headEnd/>
            <a:tailEnd/>
          </a:ln>
        </p:spPr>
        <p:txBody>
          <a:bodyPr/>
          <a:lstStyle/>
          <a:p>
            <a:fld id="{9BB2149F-0C32-4E2C-BE9A-8053EFBD576F}" type="slidenum">
              <a:rPr lang="en-GB" smtClean="0"/>
              <a:pPr/>
              <a:t>48</a:t>
            </a:fld>
            <a:endParaRPr lang="en-GB" smtClean="0"/>
          </a:p>
        </p:txBody>
      </p:sp>
      <p:sp>
        <p:nvSpPr>
          <p:cNvPr id="41987" name="Rectangle 4"/>
          <p:cNvSpPr>
            <a:spLocks noChangeArrowheads="1"/>
          </p:cNvSpPr>
          <p:nvPr/>
        </p:nvSpPr>
        <p:spPr bwMode="auto">
          <a:xfrm>
            <a:off x="214282" y="476250"/>
            <a:ext cx="8715436" cy="5139869"/>
          </a:xfrm>
          <a:prstGeom prst="rect">
            <a:avLst/>
          </a:prstGeom>
          <a:noFill/>
          <a:ln w="9525">
            <a:noFill/>
            <a:miter lim="800000"/>
            <a:headEnd/>
            <a:tailEnd/>
          </a:ln>
        </p:spPr>
        <p:txBody>
          <a:bodyPr wrap="square">
            <a:spAutoFit/>
          </a:bodyPr>
          <a:lstStyle/>
          <a:p>
            <a:pPr marL="342900" indent="-342900">
              <a:buFont typeface="Symbol" pitchFamily="18" charset="2"/>
              <a:buChar char="b"/>
            </a:pPr>
            <a:r>
              <a:rPr lang="en-US" sz="4000" b="1" u="sng" dirty="0">
                <a:solidFill>
                  <a:schemeClr val="tx2"/>
                </a:solidFill>
              </a:rPr>
              <a:t>Adrenergic Blockers:</a:t>
            </a:r>
            <a:r>
              <a:rPr lang="en-US" dirty="0">
                <a:solidFill>
                  <a:schemeClr val="tx2"/>
                </a:solidFill>
              </a:rPr>
              <a:t>	</a:t>
            </a:r>
          </a:p>
          <a:p>
            <a:pPr marL="342900" indent="-342900">
              <a:buFont typeface="Symbol" pitchFamily="18" charset="2"/>
              <a:buChar char="b"/>
            </a:pPr>
            <a:endParaRPr lang="en-US" sz="2800" dirty="0">
              <a:solidFill>
                <a:schemeClr val="tx2"/>
              </a:solidFill>
            </a:endParaRPr>
          </a:p>
          <a:p>
            <a:pPr marL="342900" indent="-342900">
              <a:buFont typeface="Symbol" pitchFamily="18" charset="2"/>
              <a:buNone/>
            </a:pPr>
            <a:r>
              <a:rPr lang="en-US" sz="3600" b="1" dirty="0">
                <a:solidFill>
                  <a:schemeClr val="tx2"/>
                </a:solidFill>
              </a:rPr>
              <a:t>Mechanism:</a:t>
            </a:r>
            <a:r>
              <a:rPr lang="en-US" sz="2800" dirty="0">
                <a:solidFill>
                  <a:schemeClr val="tx2"/>
                </a:solidFill>
              </a:rPr>
              <a:t> </a:t>
            </a:r>
          </a:p>
          <a:p>
            <a:pPr marL="342900" indent="-342900">
              <a:buFont typeface="Symbol" pitchFamily="18" charset="2"/>
              <a:buNone/>
            </a:pPr>
            <a:r>
              <a:rPr lang="en-US" sz="2800" dirty="0">
                <a:solidFill>
                  <a:schemeClr val="tx2"/>
                </a:solidFill>
              </a:rPr>
              <a:t>a. Block </a:t>
            </a:r>
            <a:r>
              <a:rPr lang="en-US" sz="2800" dirty="0">
                <a:solidFill>
                  <a:schemeClr val="tx2"/>
                </a:solidFill>
                <a:sym typeface="Symbol" pitchFamily="18" charset="2"/>
              </a:rPr>
              <a:t></a:t>
            </a:r>
            <a:r>
              <a:rPr lang="en-US" sz="2800" dirty="0">
                <a:solidFill>
                  <a:schemeClr val="tx2"/>
                </a:solidFill>
              </a:rPr>
              <a:t>1 receptors in heart decrease cardiac output, </a:t>
            </a:r>
          </a:p>
          <a:p>
            <a:pPr marL="342900" indent="-342900">
              <a:buFontTx/>
              <a:buAutoNum type="alphaUcPeriod" startAt="2"/>
            </a:pPr>
            <a:endParaRPr lang="en-US" sz="2800" dirty="0">
              <a:solidFill>
                <a:schemeClr val="tx2"/>
              </a:solidFill>
              <a:sym typeface="Wingdings" pitchFamily="2" charset="2"/>
            </a:endParaRPr>
          </a:p>
          <a:p>
            <a:pPr marL="342900" indent="-342900"/>
            <a:r>
              <a:rPr lang="en-US" sz="2800" dirty="0">
                <a:solidFill>
                  <a:schemeClr val="tx2"/>
                </a:solidFill>
                <a:sym typeface="Wingdings" pitchFamily="2" charset="2"/>
              </a:rPr>
              <a:t>b. </a:t>
            </a:r>
            <a:r>
              <a:rPr lang="en-US" sz="2800" dirty="0">
                <a:solidFill>
                  <a:schemeClr val="tx2"/>
                </a:solidFill>
              </a:rPr>
              <a:t> heart rate Work load of heart is reduced so is the O2 consumption and requirement. </a:t>
            </a:r>
          </a:p>
          <a:p>
            <a:pPr marL="342900" indent="-342900"/>
            <a:endParaRPr lang="en-US" sz="2800" dirty="0">
              <a:solidFill>
                <a:schemeClr val="tx2"/>
              </a:solidFill>
            </a:endParaRPr>
          </a:p>
          <a:p>
            <a:pPr marL="342900" indent="-342900"/>
            <a:endParaRPr lang="en-US" sz="2800" dirty="0">
              <a:solidFill>
                <a:schemeClr val="tx2"/>
              </a:solidFill>
            </a:endParaRPr>
          </a:p>
          <a:p>
            <a:pPr marL="342900" indent="-342900"/>
            <a:r>
              <a:rPr lang="en-US" sz="2800" dirty="0">
                <a:solidFill>
                  <a:schemeClr val="tx2"/>
                </a:solidFill>
              </a:rPr>
              <a:t>c. Anti-</a:t>
            </a:r>
            <a:r>
              <a:rPr lang="en-US" sz="2800" dirty="0" err="1">
                <a:solidFill>
                  <a:schemeClr val="tx2"/>
                </a:solidFill>
              </a:rPr>
              <a:t>anginal</a:t>
            </a:r>
            <a:r>
              <a:rPr lang="en-US" sz="2800" dirty="0">
                <a:solidFill>
                  <a:schemeClr val="tx2"/>
                </a:solidFill>
              </a:rPr>
              <a:t> effect due to its </a:t>
            </a:r>
            <a:r>
              <a:rPr lang="en-US" sz="2800" dirty="0" err="1">
                <a:solidFill>
                  <a:schemeClr val="tx2"/>
                </a:solidFill>
              </a:rPr>
              <a:t>haemodynamic</a:t>
            </a:r>
            <a:r>
              <a:rPr lang="en-US" sz="2800" dirty="0">
                <a:solidFill>
                  <a:schemeClr val="tx2"/>
                </a:solidFill>
              </a:rPr>
              <a:t> effects.</a:t>
            </a:r>
            <a:br>
              <a:rPr lang="en-US" sz="2800" dirty="0">
                <a:solidFill>
                  <a:schemeClr val="tx2"/>
                </a:solidFill>
              </a:rPr>
            </a:br>
            <a:endParaRPr lang="en-US" sz="2800" dirty="0">
              <a:solidFill>
                <a:schemeClr val="tx2"/>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to="" calcmode="lin" valueType="num">
                                      <p:cBhvr>
                                        <p:cTn id="7" dur="1" fill="hold"/>
                                        <p:tgtEl>
                                          <p:spTgt spid="4198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 to="" calcmode="lin" valueType="num">
                                      <p:cBhvr>
                                        <p:cTn id="12" dur="1" fill="hold"/>
                                        <p:tgtEl>
                                          <p:spTgt spid="4198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 to="" calcmode="lin" valueType="num">
                                      <p:cBhvr>
                                        <p:cTn id="17" dur="1" fill="hold"/>
                                        <p:tgtEl>
                                          <p:spTgt spid="4198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 to="" calcmode="lin" valueType="num">
                                      <p:cBhvr>
                                        <p:cTn id="22" dur="1" fill="hold"/>
                                        <p:tgtEl>
                                          <p:spTgt spid="41987">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 to="" calcmode="lin" valueType="num">
                                      <p:cBhvr>
                                        <p:cTn id="27" dur="1" fill="hold"/>
                                        <p:tgtEl>
                                          <p:spTgt spid="4198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1"/>
          </p:nvPr>
        </p:nvSpPr>
        <p:spPr>
          <a:noFill/>
          <a:ln>
            <a:miter lim="800000"/>
            <a:headEnd/>
            <a:tailEnd/>
          </a:ln>
        </p:spPr>
        <p:txBody>
          <a:bodyPr/>
          <a:lstStyle/>
          <a:p>
            <a:fld id="{978DB626-E7DE-47F6-8EAE-827FBEC7A789}" type="slidenum">
              <a:rPr lang="en-GB" smtClean="0"/>
              <a:pPr/>
              <a:t>49</a:t>
            </a:fld>
            <a:endParaRPr lang="en-GB" smtClean="0"/>
          </a:p>
        </p:txBody>
      </p:sp>
      <p:sp>
        <p:nvSpPr>
          <p:cNvPr id="131076" name="Text Box 4"/>
          <p:cNvSpPr txBox="1">
            <a:spLocks noChangeArrowheads="1"/>
          </p:cNvSpPr>
          <p:nvPr/>
        </p:nvSpPr>
        <p:spPr bwMode="auto">
          <a:xfrm>
            <a:off x="900113" y="188913"/>
            <a:ext cx="5105400" cy="579437"/>
          </a:xfrm>
          <a:prstGeom prst="rect">
            <a:avLst/>
          </a:prstGeom>
          <a:noFill/>
          <a:ln w="9525">
            <a:noFill/>
            <a:miter lim="800000"/>
            <a:headEnd/>
            <a:tailEnd/>
          </a:ln>
        </p:spPr>
        <p:txBody>
          <a:bodyPr>
            <a:spAutoFit/>
          </a:bodyPr>
          <a:lstStyle/>
          <a:p>
            <a:pPr defTabSz="992188" eaLnBrk="0" hangingPunct="0"/>
            <a:r>
              <a:rPr lang="en-US" sz="3200" b="1" u="sng" dirty="0">
                <a:solidFill>
                  <a:srgbClr val="66FF33"/>
                </a:solidFill>
                <a:latin typeface="Arial" charset="0"/>
              </a:rPr>
              <a:t>THERAPEUTICS USES  </a:t>
            </a:r>
          </a:p>
        </p:txBody>
      </p:sp>
      <p:sp>
        <p:nvSpPr>
          <p:cNvPr id="131077" name="Text Box 5"/>
          <p:cNvSpPr txBox="1">
            <a:spLocks noChangeArrowheads="1"/>
          </p:cNvSpPr>
          <p:nvPr/>
        </p:nvSpPr>
        <p:spPr bwMode="auto">
          <a:xfrm>
            <a:off x="265113" y="838200"/>
            <a:ext cx="6005512" cy="519113"/>
          </a:xfrm>
          <a:prstGeom prst="rect">
            <a:avLst/>
          </a:prstGeom>
          <a:noFill/>
          <a:ln w="9525">
            <a:noFill/>
            <a:miter lim="800000"/>
            <a:headEnd/>
            <a:tailEnd/>
          </a:ln>
        </p:spPr>
        <p:txBody>
          <a:bodyPr wrap="none">
            <a:spAutoFit/>
          </a:bodyPr>
          <a:lstStyle/>
          <a:p>
            <a:pPr defTabSz="992188" eaLnBrk="0" hangingPunct="0">
              <a:buClr>
                <a:schemeClr val="tx1"/>
              </a:buClr>
              <a:buFont typeface="Wingdings" pitchFamily="2" charset="2"/>
              <a:buChar char="u"/>
            </a:pPr>
            <a:r>
              <a:rPr lang="en-US" sz="2800" b="1" dirty="0">
                <a:solidFill>
                  <a:schemeClr val="tx2"/>
                </a:solidFill>
                <a:latin typeface="Arial" charset="0"/>
              </a:rPr>
              <a:t>  </a:t>
            </a:r>
            <a:r>
              <a:rPr lang="en-US" sz="2800" b="1" dirty="0">
                <a:solidFill>
                  <a:srgbClr val="FFFF00"/>
                </a:solidFill>
                <a:latin typeface="Arial" charset="0"/>
              </a:rPr>
              <a:t>CARDIOVASCULAR DISEASES</a:t>
            </a:r>
          </a:p>
        </p:txBody>
      </p:sp>
      <p:sp>
        <p:nvSpPr>
          <p:cNvPr id="131078" name="Text Box 6"/>
          <p:cNvSpPr txBox="1">
            <a:spLocks noChangeArrowheads="1"/>
          </p:cNvSpPr>
          <p:nvPr/>
        </p:nvSpPr>
        <p:spPr bwMode="auto">
          <a:xfrm>
            <a:off x="814388" y="1219200"/>
            <a:ext cx="5124450" cy="1187450"/>
          </a:xfrm>
          <a:prstGeom prst="rect">
            <a:avLst/>
          </a:prstGeom>
          <a:noFill/>
          <a:ln w="9525">
            <a:noFill/>
            <a:miter lim="800000"/>
            <a:headEnd/>
            <a:tailEnd/>
          </a:ln>
        </p:spPr>
        <p:txBody>
          <a:bodyPr wrap="none">
            <a:spAutoFit/>
          </a:bodyPr>
          <a:lstStyle/>
          <a:p>
            <a:pPr defTabSz="992188" eaLnBrk="0" hangingPunct="0">
              <a:buClr>
                <a:srgbClr val="3333FF"/>
              </a:buClr>
              <a:buFont typeface="Wingdings" pitchFamily="2" charset="2"/>
              <a:buChar char="Ø"/>
            </a:pPr>
            <a:r>
              <a:rPr lang="en-US" sz="2400" b="1" dirty="0">
                <a:latin typeface="Arial" charset="0"/>
              </a:rPr>
              <a:t> </a:t>
            </a:r>
            <a:r>
              <a:rPr lang="en-US" sz="2400" dirty="0">
                <a:latin typeface="Arial" charset="0"/>
              </a:rPr>
              <a:t>Hypertension (Cardio protective)</a:t>
            </a:r>
          </a:p>
          <a:p>
            <a:pPr defTabSz="992188" eaLnBrk="0" hangingPunct="0">
              <a:buClr>
                <a:srgbClr val="3333FF"/>
              </a:buClr>
              <a:buFont typeface="Wingdings" pitchFamily="2" charset="2"/>
              <a:buChar char="Ø"/>
            </a:pPr>
            <a:r>
              <a:rPr lang="en-US" sz="2400" dirty="0">
                <a:latin typeface="Arial" charset="0"/>
              </a:rPr>
              <a:t> Angina pectoris (Prophylaxis only)</a:t>
            </a:r>
          </a:p>
          <a:p>
            <a:pPr defTabSz="992188" eaLnBrk="0" hangingPunct="0">
              <a:buClr>
                <a:srgbClr val="3333FF"/>
              </a:buClr>
              <a:buFont typeface="Wingdings" pitchFamily="2" charset="2"/>
              <a:buChar char="Ø"/>
            </a:pPr>
            <a:r>
              <a:rPr lang="en-US" sz="2400" dirty="0">
                <a:latin typeface="Arial" charset="0"/>
              </a:rPr>
              <a:t> Myocardial infarction</a:t>
            </a:r>
          </a:p>
        </p:txBody>
      </p:sp>
      <p:sp>
        <p:nvSpPr>
          <p:cNvPr id="131079" name="Text Box 7"/>
          <p:cNvSpPr txBox="1">
            <a:spLocks noChangeArrowheads="1"/>
          </p:cNvSpPr>
          <p:nvPr/>
        </p:nvSpPr>
        <p:spPr bwMode="auto">
          <a:xfrm>
            <a:off x="1119188" y="2362200"/>
            <a:ext cx="3057525" cy="1006475"/>
          </a:xfrm>
          <a:prstGeom prst="rect">
            <a:avLst/>
          </a:prstGeom>
          <a:noFill/>
          <a:ln w="9525">
            <a:noFill/>
            <a:miter lim="800000"/>
            <a:headEnd/>
            <a:tailEnd/>
          </a:ln>
        </p:spPr>
        <p:txBody>
          <a:bodyPr wrap="none">
            <a:spAutoFit/>
          </a:bodyPr>
          <a:lstStyle/>
          <a:p>
            <a:pPr defTabSz="992188" eaLnBrk="0" hangingPunct="0">
              <a:buClr>
                <a:srgbClr val="FF33CC"/>
              </a:buClr>
              <a:buFont typeface="Wingdings" pitchFamily="2" charset="2"/>
              <a:buChar char="v"/>
            </a:pPr>
            <a:r>
              <a:rPr lang="en-US" sz="2000" b="1" dirty="0">
                <a:latin typeface="Tahoma" pitchFamily="34" charset="0"/>
              </a:rPr>
              <a:t> </a:t>
            </a:r>
            <a:r>
              <a:rPr lang="en-US" sz="2000" dirty="0">
                <a:latin typeface="Tahoma" pitchFamily="34" charset="0"/>
              </a:rPr>
              <a:t>Primary prevention</a:t>
            </a:r>
          </a:p>
          <a:p>
            <a:pPr defTabSz="992188" eaLnBrk="0" hangingPunct="0">
              <a:buClr>
                <a:srgbClr val="FF33CC"/>
              </a:buClr>
              <a:buFont typeface="Wingdings" pitchFamily="2" charset="2"/>
              <a:buChar char="v"/>
            </a:pPr>
            <a:r>
              <a:rPr lang="en-US" sz="2000" dirty="0">
                <a:latin typeface="Tahoma" pitchFamily="34" charset="0"/>
              </a:rPr>
              <a:t> Limit the size of infarct</a:t>
            </a:r>
          </a:p>
          <a:p>
            <a:pPr defTabSz="992188" eaLnBrk="0" hangingPunct="0">
              <a:buClr>
                <a:srgbClr val="FF33CC"/>
              </a:buClr>
              <a:buFont typeface="Wingdings" pitchFamily="2" charset="2"/>
              <a:buChar char="v"/>
            </a:pPr>
            <a:r>
              <a:rPr lang="en-US" sz="2000" dirty="0">
                <a:latin typeface="Tahoma" pitchFamily="34" charset="0"/>
              </a:rPr>
              <a:t> Secondary prevention</a:t>
            </a:r>
          </a:p>
        </p:txBody>
      </p:sp>
      <p:sp>
        <p:nvSpPr>
          <p:cNvPr id="131080" name="Text Box 8"/>
          <p:cNvSpPr txBox="1">
            <a:spLocks noChangeArrowheads="1"/>
          </p:cNvSpPr>
          <p:nvPr/>
        </p:nvSpPr>
        <p:spPr bwMode="auto">
          <a:xfrm>
            <a:off x="814388" y="3336925"/>
            <a:ext cx="3167983" cy="4616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defTabSz="992188" eaLnBrk="0" hangingPunct="0">
              <a:buClr>
                <a:srgbClr val="3333FF"/>
              </a:buClr>
              <a:buFont typeface="Wingdings" pitchFamily="2" charset="2"/>
              <a:buChar char="Ø"/>
            </a:pPr>
            <a:r>
              <a:rPr lang="en-US" sz="2400" b="1" dirty="0">
                <a:latin typeface="Arial" charset="0"/>
              </a:rPr>
              <a:t> </a:t>
            </a:r>
            <a:r>
              <a:rPr lang="en-US" sz="2400" b="1" dirty="0">
                <a:solidFill>
                  <a:srgbClr val="FFFF00"/>
                </a:solidFill>
                <a:latin typeface="+mj-lt"/>
              </a:rPr>
              <a:t>Cardiac arrhythmias</a:t>
            </a:r>
          </a:p>
        </p:txBody>
      </p:sp>
      <p:sp>
        <p:nvSpPr>
          <p:cNvPr id="43016" name="Text Box 9"/>
          <p:cNvSpPr txBox="1">
            <a:spLocks noChangeArrowheads="1"/>
          </p:cNvSpPr>
          <p:nvPr/>
        </p:nvSpPr>
        <p:spPr bwMode="auto">
          <a:xfrm>
            <a:off x="1408113" y="4349750"/>
            <a:ext cx="411162" cy="396875"/>
          </a:xfrm>
          <a:prstGeom prst="rect">
            <a:avLst/>
          </a:prstGeom>
          <a:noFill/>
          <a:ln w="9525">
            <a:noFill/>
            <a:miter lim="800000"/>
            <a:headEnd/>
            <a:tailEnd/>
          </a:ln>
        </p:spPr>
        <p:txBody>
          <a:bodyPr wrap="none">
            <a:spAutoFit/>
          </a:bodyPr>
          <a:lstStyle/>
          <a:p>
            <a:pPr defTabSz="992188" eaLnBrk="0" hangingPunct="0">
              <a:buFont typeface="Wingdings" pitchFamily="2" charset="2"/>
              <a:buChar char="v"/>
            </a:pPr>
            <a:endParaRPr lang="en-US" sz="2000">
              <a:latin typeface="Tahoma" pitchFamily="34" charset="0"/>
            </a:endParaRPr>
          </a:p>
        </p:txBody>
      </p:sp>
      <p:sp>
        <p:nvSpPr>
          <p:cNvPr id="131082" name="Text Box 10"/>
          <p:cNvSpPr txBox="1">
            <a:spLocks noChangeArrowheads="1"/>
          </p:cNvSpPr>
          <p:nvPr/>
        </p:nvSpPr>
        <p:spPr bwMode="auto">
          <a:xfrm>
            <a:off x="1154113" y="3717925"/>
            <a:ext cx="4405312" cy="396875"/>
          </a:xfrm>
          <a:prstGeom prst="rect">
            <a:avLst/>
          </a:prstGeom>
          <a:noFill/>
          <a:ln w="9525">
            <a:noFill/>
            <a:miter lim="800000"/>
            <a:headEnd/>
            <a:tailEnd/>
          </a:ln>
        </p:spPr>
        <p:txBody>
          <a:bodyPr wrap="none">
            <a:spAutoFit/>
          </a:bodyPr>
          <a:lstStyle/>
          <a:p>
            <a:pPr defTabSz="992188" eaLnBrk="0" hangingPunct="0">
              <a:buClr>
                <a:srgbClr val="FF33CC"/>
              </a:buClr>
              <a:buFont typeface="Wingdings" pitchFamily="2" charset="2"/>
              <a:buChar char="v"/>
            </a:pPr>
            <a:r>
              <a:rPr lang="en-US" sz="2000" b="1" dirty="0">
                <a:latin typeface="Tahoma" pitchFamily="34" charset="0"/>
              </a:rPr>
              <a:t> </a:t>
            </a:r>
            <a:r>
              <a:rPr lang="en-US" sz="2000" dirty="0">
                <a:latin typeface="Tahoma" pitchFamily="34" charset="0"/>
              </a:rPr>
              <a:t>More effective in </a:t>
            </a:r>
            <a:r>
              <a:rPr lang="en-US" sz="2000" dirty="0" err="1">
                <a:latin typeface="Tahoma" pitchFamily="34" charset="0"/>
              </a:rPr>
              <a:t>atrial</a:t>
            </a:r>
            <a:r>
              <a:rPr lang="en-US" sz="2000" dirty="0">
                <a:latin typeface="Tahoma" pitchFamily="34" charset="0"/>
              </a:rPr>
              <a:t> arrhythmias</a:t>
            </a:r>
          </a:p>
        </p:txBody>
      </p:sp>
      <p:sp>
        <p:nvSpPr>
          <p:cNvPr id="131083" name="Text Box 11"/>
          <p:cNvSpPr txBox="1">
            <a:spLocks noChangeArrowheads="1"/>
          </p:cNvSpPr>
          <p:nvPr/>
        </p:nvSpPr>
        <p:spPr bwMode="auto">
          <a:xfrm>
            <a:off x="792163" y="4114800"/>
            <a:ext cx="4597400" cy="457200"/>
          </a:xfrm>
          <a:prstGeom prst="rect">
            <a:avLst/>
          </a:prstGeom>
          <a:noFill/>
          <a:ln w="9525">
            <a:noFill/>
            <a:miter lim="800000"/>
            <a:headEnd/>
            <a:tailEnd/>
          </a:ln>
        </p:spPr>
        <p:txBody>
          <a:bodyPr wrap="none">
            <a:spAutoFit/>
          </a:bodyPr>
          <a:lstStyle/>
          <a:p>
            <a:pPr defTabSz="992188" eaLnBrk="0" hangingPunct="0">
              <a:buClr>
                <a:srgbClr val="3333FF"/>
              </a:buClr>
              <a:buFont typeface="Wingdings" pitchFamily="2" charset="2"/>
              <a:buChar char="Ø"/>
            </a:pPr>
            <a:r>
              <a:rPr lang="en-US" sz="2400" b="1" dirty="0">
                <a:latin typeface="Arial" charset="0"/>
              </a:rPr>
              <a:t> </a:t>
            </a:r>
            <a:r>
              <a:rPr lang="en-US" sz="2400" dirty="0">
                <a:latin typeface="Arial" charset="0"/>
              </a:rPr>
              <a:t>Obstructive </a:t>
            </a:r>
            <a:r>
              <a:rPr lang="en-US" sz="2400" dirty="0" err="1">
                <a:latin typeface="Arial" charset="0"/>
              </a:rPr>
              <a:t>Cardiomyopathies</a:t>
            </a:r>
            <a:endParaRPr lang="en-US" sz="2400" dirty="0">
              <a:latin typeface="Arial" charset="0"/>
            </a:endParaRPr>
          </a:p>
        </p:txBody>
      </p:sp>
      <p:sp>
        <p:nvSpPr>
          <p:cNvPr id="131084" name="Text Box 12"/>
          <p:cNvSpPr txBox="1">
            <a:spLocks noChangeArrowheads="1"/>
          </p:cNvSpPr>
          <p:nvPr/>
        </p:nvSpPr>
        <p:spPr bwMode="auto">
          <a:xfrm>
            <a:off x="1166813" y="4494213"/>
            <a:ext cx="4075112" cy="701675"/>
          </a:xfrm>
          <a:prstGeom prst="rect">
            <a:avLst/>
          </a:prstGeom>
          <a:noFill/>
          <a:ln w="9525">
            <a:noFill/>
            <a:miter lim="800000"/>
            <a:headEnd/>
            <a:tailEnd/>
          </a:ln>
        </p:spPr>
        <p:txBody>
          <a:bodyPr wrap="none">
            <a:spAutoFit/>
          </a:bodyPr>
          <a:lstStyle/>
          <a:p>
            <a:pPr defTabSz="992188" eaLnBrk="0" hangingPunct="0">
              <a:buClr>
                <a:srgbClr val="FF33CC"/>
              </a:buClr>
              <a:buFont typeface="Wingdings" pitchFamily="2" charset="2"/>
              <a:buChar char="v"/>
            </a:pPr>
            <a:r>
              <a:rPr lang="en-US" sz="2000" b="1" dirty="0">
                <a:latin typeface="Tahoma" pitchFamily="34" charset="0"/>
              </a:rPr>
              <a:t> </a:t>
            </a:r>
            <a:r>
              <a:rPr lang="en-US" sz="2000" dirty="0">
                <a:latin typeface="Tahoma" pitchFamily="34" charset="0"/>
              </a:rPr>
              <a:t>Hypertrophic sub aortic </a:t>
            </a:r>
            <a:r>
              <a:rPr lang="en-US" sz="2000" dirty="0" err="1">
                <a:latin typeface="Tahoma" pitchFamily="34" charset="0"/>
              </a:rPr>
              <a:t>stenosis</a:t>
            </a:r>
            <a:endParaRPr lang="en-US" sz="2000" dirty="0">
              <a:latin typeface="Tahoma" pitchFamily="34" charset="0"/>
            </a:endParaRPr>
          </a:p>
          <a:p>
            <a:pPr defTabSz="992188" eaLnBrk="0" hangingPunct="0">
              <a:buClr>
                <a:srgbClr val="FF33CC"/>
              </a:buClr>
              <a:buFont typeface="Wingdings" pitchFamily="2" charset="2"/>
              <a:buChar char="v"/>
            </a:pPr>
            <a:r>
              <a:rPr lang="en-US" sz="2000" dirty="0">
                <a:latin typeface="Tahoma" pitchFamily="34" charset="0"/>
              </a:rPr>
              <a:t> </a:t>
            </a:r>
            <a:r>
              <a:rPr lang="en-US" sz="2000" dirty="0" err="1">
                <a:latin typeface="Tahoma" pitchFamily="34" charset="0"/>
              </a:rPr>
              <a:t>Fallot’s</a:t>
            </a:r>
            <a:r>
              <a:rPr lang="en-US" sz="2000" dirty="0">
                <a:latin typeface="Tahoma" pitchFamily="34" charset="0"/>
              </a:rPr>
              <a:t> </a:t>
            </a:r>
            <a:r>
              <a:rPr lang="en-US" sz="2000" dirty="0" err="1">
                <a:latin typeface="Tahoma" pitchFamily="34" charset="0"/>
              </a:rPr>
              <a:t>tetrology</a:t>
            </a:r>
            <a:endParaRPr lang="en-US" sz="2000" dirty="0">
              <a:latin typeface="Tahoma" pitchFamily="34" charset="0"/>
            </a:endParaRPr>
          </a:p>
        </p:txBody>
      </p:sp>
      <p:sp>
        <p:nvSpPr>
          <p:cNvPr id="131085" name="Text Box 13"/>
          <p:cNvSpPr txBox="1">
            <a:spLocks noChangeArrowheads="1"/>
          </p:cNvSpPr>
          <p:nvPr/>
        </p:nvSpPr>
        <p:spPr bwMode="auto">
          <a:xfrm>
            <a:off x="814388" y="5289550"/>
            <a:ext cx="4464050" cy="1187450"/>
          </a:xfrm>
          <a:prstGeom prst="rect">
            <a:avLst/>
          </a:prstGeom>
          <a:noFill/>
          <a:ln w="9525">
            <a:noFill/>
            <a:miter lim="800000"/>
            <a:headEnd/>
            <a:tailEnd/>
          </a:ln>
        </p:spPr>
        <p:txBody>
          <a:bodyPr wrap="none">
            <a:spAutoFit/>
          </a:bodyPr>
          <a:lstStyle/>
          <a:p>
            <a:pPr defTabSz="992188" eaLnBrk="0" hangingPunct="0">
              <a:buClr>
                <a:srgbClr val="3333FF"/>
              </a:buClr>
              <a:buFont typeface="Wingdings" pitchFamily="2" charset="2"/>
              <a:buChar char="Ø"/>
            </a:pPr>
            <a:r>
              <a:rPr lang="en-US" sz="2400" b="1" dirty="0">
                <a:latin typeface="Arial" charset="0"/>
              </a:rPr>
              <a:t> </a:t>
            </a:r>
            <a:r>
              <a:rPr lang="en-US" sz="2400" dirty="0">
                <a:latin typeface="Arial" charset="0"/>
              </a:rPr>
              <a:t>Dissecting aneurysm of aorta</a:t>
            </a:r>
          </a:p>
          <a:p>
            <a:pPr defTabSz="992188" eaLnBrk="0" hangingPunct="0">
              <a:buClr>
                <a:srgbClr val="3333FF"/>
              </a:buClr>
              <a:buFont typeface="Wingdings" pitchFamily="2" charset="2"/>
              <a:buChar char="Ø"/>
            </a:pPr>
            <a:r>
              <a:rPr lang="en-US" sz="2400" dirty="0">
                <a:latin typeface="Arial" charset="0"/>
              </a:rPr>
              <a:t> Portal hypertension</a:t>
            </a:r>
          </a:p>
          <a:p>
            <a:pPr defTabSz="992188" eaLnBrk="0" hangingPunct="0">
              <a:buClr>
                <a:srgbClr val="3333FF"/>
              </a:buClr>
              <a:buFont typeface="Wingdings" pitchFamily="2" charset="2"/>
              <a:buChar char="Ø"/>
            </a:pPr>
            <a:r>
              <a:rPr lang="en-US" sz="2400" dirty="0">
                <a:latin typeface="Arial" charset="0"/>
              </a:rPr>
              <a:t> Sub </a:t>
            </a:r>
            <a:r>
              <a:rPr lang="en-US" sz="2400" dirty="0" err="1">
                <a:latin typeface="Arial" charset="0"/>
              </a:rPr>
              <a:t>arachnoid</a:t>
            </a:r>
            <a:r>
              <a:rPr lang="en-US" sz="2400" dirty="0">
                <a:latin typeface="Arial" charset="0"/>
              </a:rPr>
              <a:t> </a:t>
            </a:r>
            <a:r>
              <a:rPr lang="en-US" sz="2400" dirty="0" err="1">
                <a:latin typeface="Arial" charset="0"/>
              </a:rPr>
              <a:t>haemorrhage</a:t>
            </a:r>
            <a:r>
              <a:rPr lang="en-US" sz="2400" b="1" dirty="0">
                <a:latin typeface="Arial" charset="0"/>
              </a:rPr>
              <a:t> </a:t>
            </a:r>
          </a:p>
        </p:txBody>
      </p:sp>
      <p:sp>
        <p:nvSpPr>
          <p:cNvPr id="43021" name="Text Box 14"/>
          <p:cNvSpPr txBox="1">
            <a:spLocks noChangeArrowheads="1"/>
          </p:cNvSpPr>
          <p:nvPr/>
        </p:nvSpPr>
        <p:spPr bwMode="auto">
          <a:xfrm>
            <a:off x="5364163" y="2852738"/>
            <a:ext cx="3124200" cy="588962"/>
          </a:xfrm>
          <a:prstGeom prst="rect">
            <a:avLst/>
          </a:prstGeom>
          <a:noFill/>
          <a:ln w="9525">
            <a:solidFill>
              <a:srgbClr val="FF33CC"/>
            </a:solidFill>
            <a:miter lim="800000"/>
            <a:headEnd/>
            <a:tailEnd/>
          </a:ln>
        </p:spPr>
        <p:txBody>
          <a:bodyPr>
            <a:spAutoFit/>
          </a:bodyPr>
          <a:lstStyle/>
          <a:p>
            <a:pPr defTabSz="992188" eaLnBrk="0" hangingPunct="0">
              <a:spcBef>
                <a:spcPct val="50000"/>
              </a:spcBef>
            </a:pPr>
            <a:r>
              <a:rPr lang="en-US" sz="3200" dirty="0">
                <a:solidFill>
                  <a:srgbClr val="FFFF00"/>
                </a:solidFill>
                <a:latin typeface="Tahoma" pitchFamily="34" charset="0"/>
              </a:rPr>
              <a:t>Mechanisms ?</a:t>
            </a:r>
            <a:endParaRPr lang="en-GB" sz="3200" dirty="0">
              <a:solidFill>
                <a:srgbClr val="FFFF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 to="" calcmode="lin" valueType="num">
                                      <p:cBhvr>
                                        <p:cTn id="7" dur="1" fill="hold"/>
                                        <p:tgtEl>
                                          <p:spTgt spid="13107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 to="" calcmode="lin" valueType="num">
                                      <p:cBhvr>
                                        <p:cTn id="12" dur="1" fill="hold"/>
                                        <p:tgtEl>
                                          <p:spTgt spid="13107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1078">
                                            <p:txEl>
                                              <p:pRg st="0" end="0"/>
                                            </p:txEl>
                                          </p:spTgt>
                                        </p:tgtEl>
                                        <p:attrNameLst>
                                          <p:attrName>style.visibility</p:attrName>
                                        </p:attrNameLst>
                                      </p:cBhvr>
                                      <p:to>
                                        <p:strVal val="visible"/>
                                      </p:to>
                                    </p:set>
                                    <p:anim to="" calcmode="lin" valueType="num">
                                      <p:cBhvr>
                                        <p:cTn id="17" dur="1" fill="hold"/>
                                        <p:tgtEl>
                                          <p:spTgt spid="131078">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1078">
                                            <p:txEl>
                                              <p:pRg st="1" end="1"/>
                                            </p:txEl>
                                          </p:spTgt>
                                        </p:tgtEl>
                                        <p:attrNameLst>
                                          <p:attrName>style.visibility</p:attrName>
                                        </p:attrNameLst>
                                      </p:cBhvr>
                                      <p:to>
                                        <p:strVal val="visible"/>
                                      </p:to>
                                    </p:set>
                                    <p:anim to="" calcmode="lin" valueType="num">
                                      <p:cBhvr>
                                        <p:cTn id="22" dur="1" fill="hold"/>
                                        <p:tgtEl>
                                          <p:spTgt spid="131078">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1078">
                                            <p:txEl>
                                              <p:pRg st="2" end="2"/>
                                            </p:txEl>
                                          </p:spTgt>
                                        </p:tgtEl>
                                        <p:attrNameLst>
                                          <p:attrName>style.visibility</p:attrName>
                                        </p:attrNameLst>
                                      </p:cBhvr>
                                      <p:to>
                                        <p:strVal val="visible"/>
                                      </p:to>
                                    </p:set>
                                    <p:anim to="" calcmode="lin" valueType="num">
                                      <p:cBhvr>
                                        <p:cTn id="27" dur="1" fill="hold"/>
                                        <p:tgtEl>
                                          <p:spTgt spid="131078">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31079">
                                            <p:txEl>
                                              <p:pRg st="0" end="0"/>
                                            </p:txEl>
                                          </p:spTgt>
                                        </p:tgtEl>
                                        <p:attrNameLst>
                                          <p:attrName>style.visibility</p:attrName>
                                        </p:attrNameLst>
                                      </p:cBhvr>
                                      <p:to>
                                        <p:strVal val="visible"/>
                                      </p:to>
                                    </p:set>
                                    <p:anim to="" calcmode="lin" valueType="num">
                                      <p:cBhvr>
                                        <p:cTn id="32" dur="1" fill="hold"/>
                                        <p:tgtEl>
                                          <p:spTgt spid="131079">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31079">
                                            <p:txEl>
                                              <p:pRg st="1" end="1"/>
                                            </p:txEl>
                                          </p:spTgt>
                                        </p:tgtEl>
                                        <p:attrNameLst>
                                          <p:attrName>style.visibility</p:attrName>
                                        </p:attrNameLst>
                                      </p:cBhvr>
                                      <p:to>
                                        <p:strVal val="visible"/>
                                      </p:to>
                                    </p:set>
                                    <p:anim to="" calcmode="lin" valueType="num">
                                      <p:cBhvr>
                                        <p:cTn id="37" dur="1" fill="hold"/>
                                        <p:tgtEl>
                                          <p:spTgt spid="131079">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31079">
                                            <p:txEl>
                                              <p:pRg st="2" end="2"/>
                                            </p:txEl>
                                          </p:spTgt>
                                        </p:tgtEl>
                                        <p:attrNameLst>
                                          <p:attrName>style.visibility</p:attrName>
                                        </p:attrNameLst>
                                      </p:cBhvr>
                                      <p:to>
                                        <p:strVal val="visible"/>
                                      </p:to>
                                    </p:set>
                                    <p:anim to="" calcmode="lin" valueType="num">
                                      <p:cBhvr>
                                        <p:cTn id="42" dur="1" fill="hold"/>
                                        <p:tgtEl>
                                          <p:spTgt spid="131079">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3021"/>
                                        </p:tgtEl>
                                        <p:attrNameLst>
                                          <p:attrName>style.visibility</p:attrName>
                                        </p:attrNameLst>
                                      </p:cBhvr>
                                      <p:to>
                                        <p:strVal val="visible"/>
                                      </p:to>
                                    </p:set>
                                    <p:anim to="" calcmode="lin" valueType="num">
                                      <p:cBhvr>
                                        <p:cTn id="47" dur="1" fill="hold"/>
                                        <p:tgtEl>
                                          <p:spTgt spid="43021"/>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1080"/>
                                        </p:tgtEl>
                                        <p:attrNameLst>
                                          <p:attrName>style.visibility</p:attrName>
                                        </p:attrNameLst>
                                      </p:cBhvr>
                                      <p:to>
                                        <p:strVal val="visible"/>
                                      </p:to>
                                    </p:set>
                                    <p:anim to="" calcmode="lin" valueType="num">
                                      <p:cBhvr>
                                        <p:cTn id="52" dur="1" fill="hold"/>
                                        <p:tgtEl>
                                          <p:spTgt spid="131080"/>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31082"/>
                                        </p:tgtEl>
                                        <p:attrNameLst>
                                          <p:attrName>style.visibility</p:attrName>
                                        </p:attrNameLst>
                                      </p:cBhvr>
                                      <p:to>
                                        <p:strVal val="visible"/>
                                      </p:to>
                                    </p:set>
                                    <p:anim to="" calcmode="lin" valueType="num">
                                      <p:cBhvr>
                                        <p:cTn id="57" dur="1" fill="hold"/>
                                        <p:tgtEl>
                                          <p:spTgt spid="131082"/>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31083"/>
                                        </p:tgtEl>
                                        <p:attrNameLst>
                                          <p:attrName>style.visibility</p:attrName>
                                        </p:attrNameLst>
                                      </p:cBhvr>
                                      <p:to>
                                        <p:strVal val="visible"/>
                                      </p:to>
                                    </p:set>
                                    <p:anim to="" calcmode="lin" valueType="num">
                                      <p:cBhvr>
                                        <p:cTn id="62" dur="1" fill="hold"/>
                                        <p:tgtEl>
                                          <p:spTgt spid="131083"/>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131084"/>
                                        </p:tgtEl>
                                        <p:attrNameLst>
                                          <p:attrName>style.visibility</p:attrName>
                                        </p:attrNameLst>
                                      </p:cBhvr>
                                      <p:to>
                                        <p:strVal val="visible"/>
                                      </p:to>
                                    </p:set>
                                    <p:anim to="" calcmode="lin" valueType="num">
                                      <p:cBhvr>
                                        <p:cTn id="67" dur="1" fill="hold"/>
                                        <p:tgtEl>
                                          <p:spTgt spid="131084"/>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131085">
                                            <p:txEl>
                                              <p:pRg st="0" end="0"/>
                                            </p:txEl>
                                          </p:spTgt>
                                        </p:tgtEl>
                                        <p:attrNameLst>
                                          <p:attrName>style.visibility</p:attrName>
                                        </p:attrNameLst>
                                      </p:cBhvr>
                                      <p:to>
                                        <p:strVal val="visible"/>
                                      </p:to>
                                    </p:set>
                                    <p:anim to="" calcmode="lin" valueType="num">
                                      <p:cBhvr>
                                        <p:cTn id="72" dur="1" fill="hold"/>
                                        <p:tgtEl>
                                          <p:spTgt spid="131085">
                                            <p:txEl>
                                              <p:pRg st="0" end="0"/>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131085">
                                            <p:txEl>
                                              <p:pRg st="1" end="1"/>
                                            </p:txEl>
                                          </p:spTgt>
                                        </p:tgtEl>
                                        <p:attrNameLst>
                                          <p:attrName>style.visibility</p:attrName>
                                        </p:attrNameLst>
                                      </p:cBhvr>
                                      <p:to>
                                        <p:strVal val="visible"/>
                                      </p:to>
                                    </p:set>
                                    <p:anim to="" calcmode="lin" valueType="num">
                                      <p:cBhvr>
                                        <p:cTn id="77" dur="1" fill="hold"/>
                                        <p:tgtEl>
                                          <p:spTgt spid="131085">
                                            <p:txEl>
                                              <p:pRg st="1" end="1"/>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131085">
                                            <p:txEl>
                                              <p:pRg st="2" end="2"/>
                                            </p:txEl>
                                          </p:spTgt>
                                        </p:tgtEl>
                                        <p:attrNameLst>
                                          <p:attrName>style.visibility</p:attrName>
                                        </p:attrNameLst>
                                      </p:cBhvr>
                                      <p:to>
                                        <p:strVal val="visible"/>
                                      </p:to>
                                    </p:set>
                                    <p:anim to="" calcmode="lin" valueType="num">
                                      <p:cBhvr>
                                        <p:cTn id="82" dur="1" fill="hold"/>
                                        <p:tgtEl>
                                          <p:spTgt spid="13108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7" grpId="0"/>
      <p:bldP spid="131080" grpId="0" animBg="1"/>
      <p:bldP spid="131082" grpId="0"/>
      <p:bldP spid="131083" grpId="0"/>
      <p:bldP spid="131084" grpId="0"/>
      <p:bldP spid="430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5</a:t>
            </a:fld>
            <a:endParaRPr lang="en-GB"/>
          </a:p>
        </p:txBody>
      </p:sp>
      <p:pic>
        <p:nvPicPr>
          <p:cNvPr id="3" name="Picture 4" descr="http://islamgreatreligion.files.wordpress.com/2011/05/dua-for-concentration_dua-for-exams.jpg?w=480&amp;h=133"/>
          <p:cNvPicPr>
            <a:picLocks noChangeAspect="1" noChangeArrowheads="1"/>
          </p:cNvPicPr>
          <p:nvPr/>
        </p:nvPicPr>
        <p:blipFill>
          <a:blip r:embed="rId2"/>
          <a:srcRect/>
          <a:stretch>
            <a:fillRect/>
          </a:stretch>
        </p:blipFill>
        <p:spPr bwMode="auto">
          <a:xfrm>
            <a:off x="0" y="0"/>
            <a:ext cx="4572000" cy="2643206"/>
          </a:xfrm>
          <a:prstGeom prst="rect">
            <a:avLst/>
          </a:prstGeom>
          <a:noFill/>
        </p:spPr>
      </p:pic>
      <p:sp>
        <p:nvSpPr>
          <p:cNvPr id="4" name="Rectangle 3"/>
          <p:cNvSpPr/>
          <p:nvPr/>
        </p:nvSpPr>
        <p:spPr>
          <a:xfrm>
            <a:off x="0" y="4549676"/>
            <a:ext cx="5000660"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b="1" dirty="0" smtClean="0"/>
              <a:t>“Blessings of god be upon Muhammad and his progeny. O God, I ask you, the one who mentions goodness and actualizes it and commands it, remind me of that which the </a:t>
            </a:r>
            <a:r>
              <a:rPr lang="en-US" sz="2400" b="1" dirty="0" err="1" smtClean="0"/>
              <a:t>shaytan</a:t>
            </a:r>
            <a:r>
              <a:rPr lang="en-US" sz="2400" b="1" dirty="0" smtClean="0"/>
              <a:t> makes me forget.”</a:t>
            </a:r>
            <a:endParaRPr lang="en-US" sz="2400" dirty="0"/>
          </a:p>
        </p:txBody>
      </p:sp>
      <p:pic>
        <p:nvPicPr>
          <p:cNvPr id="5" name="Picture 4" descr="http://islamgreatreligion.files.wordpress.com/2011/05/230810_214734611887803_149936975034234_796735_8329628_n.jpg?w=480&amp;h=640"/>
          <p:cNvPicPr/>
          <p:nvPr/>
        </p:nvPicPr>
        <p:blipFill>
          <a:blip r:embed="rId3"/>
          <a:srcRect/>
          <a:stretch>
            <a:fillRect/>
          </a:stretch>
        </p:blipFill>
        <p:spPr bwMode="auto">
          <a:xfrm>
            <a:off x="5643570" y="3571876"/>
            <a:ext cx="3357586" cy="3286124"/>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1"/>
          </p:nvPr>
        </p:nvSpPr>
        <p:spPr>
          <a:noFill/>
          <a:ln>
            <a:miter lim="800000"/>
            <a:headEnd/>
            <a:tailEnd/>
          </a:ln>
        </p:spPr>
        <p:txBody>
          <a:bodyPr/>
          <a:lstStyle/>
          <a:p>
            <a:fld id="{F9531F32-9E06-4F81-9B54-DCD7DA06E80F}" type="slidenum">
              <a:rPr lang="en-GB" smtClean="0"/>
              <a:pPr/>
              <a:t>50</a:t>
            </a:fld>
            <a:endParaRPr lang="en-GB" smtClean="0"/>
          </a:p>
        </p:txBody>
      </p:sp>
      <p:sp>
        <p:nvSpPr>
          <p:cNvPr id="132100" name="Text Box 4"/>
          <p:cNvSpPr txBox="1">
            <a:spLocks noChangeArrowheads="1"/>
          </p:cNvSpPr>
          <p:nvPr/>
        </p:nvSpPr>
        <p:spPr bwMode="auto">
          <a:xfrm>
            <a:off x="250825" y="333375"/>
            <a:ext cx="8008938" cy="519113"/>
          </a:xfrm>
          <a:prstGeom prst="rect">
            <a:avLst/>
          </a:prstGeom>
          <a:noFill/>
          <a:ln w="9525">
            <a:noFill/>
            <a:miter lim="800000"/>
            <a:headEnd/>
            <a:tailEnd/>
          </a:ln>
        </p:spPr>
        <p:txBody>
          <a:bodyPr wrap="none">
            <a:spAutoFit/>
          </a:bodyPr>
          <a:lstStyle/>
          <a:p>
            <a:pPr defTabSz="992188" eaLnBrk="0" hangingPunct="0">
              <a:buClr>
                <a:schemeClr val="tx1"/>
              </a:buClr>
              <a:buFont typeface="Wingdings" pitchFamily="2" charset="2"/>
              <a:buChar char="u"/>
            </a:pPr>
            <a:r>
              <a:rPr lang="en-US" sz="2800" b="1" dirty="0">
                <a:solidFill>
                  <a:schemeClr val="tx2"/>
                </a:solidFill>
                <a:latin typeface="Arial" charset="0"/>
              </a:rPr>
              <a:t>  </a:t>
            </a:r>
            <a:r>
              <a:rPr lang="en-US" sz="2400" b="1" dirty="0">
                <a:solidFill>
                  <a:srgbClr val="FFFF00"/>
                </a:solidFill>
                <a:latin typeface="Arial" charset="0"/>
              </a:rPr>
              <a:t>CONDITIONS ASSOCIATED WITH SYMP ACTIVITY</a:t>
            </a:r>
          </a:p>
        </p:txBody>
      </p:sp>
      <p:sp>
        <p:nvSpPr>
          <p:cNvPr id="132101" name="Text Box 5"/>
          <p:cNvSpPr txBox="1">
            <a:spLocks noChangeArrowheads="1"/>
          </p:cNvSpPr>
          <p:nvPr/>
        </p:nvSpPr>
        <p:spPr bwMode="auto">
          <a:xfrm>
            <a:off x="1258888" y="981075"/>
            <a:ext cx="7348537" cy="2282825"/>
          </a:xfrm>
          <a:prstGeom prst="rect">
            <a:avLst/>
          </a:prstGeom>
          <a:noFill/>
          <a:ln w="9525">
            <a:noFill/>
            <a:miter lim="800000"/>
            <a:headEnd/>
            <a:tailEnd/>
          </a:ln>
        </p:spPr>
        <p:txBody>
          <a:bodyPr wrap="none">
            <a:spAutoFit/>
          </a:bodyPr>
          <a:lstStyle/>
          <a:p>
            <a:pPr defTabSz="992188" eaLnBrk="0" hangingPunct="0">
              <a:buClr>
                <a:srgbClr val="3333FF"/>
              </a:buClr>
              <a:buFont typeface="Wingdings" pitchFamily="2" charset="2"/>
              <a:buChar char="Ø"/>
            </a:pPr>
            <a:r>
              <a:rPr lang="en-US" sz="2400" b="1" dirty="0">
                <a:latin typeface="Arial" charset="0"/>
              </a:rPr>
              <a:t> </a:t>
            </a:r>
            <a:r>
              <a:rPr lang="en-US" sz="2400" b="1" dirty="0" err="1">
                <a:latin typeface="Arial" charset="0"/>
              </a:rPr>
              <a:t>Thyrotoxicosis</a:t>
            </a:r>
            <a:endParaRPr lang="en-US" sz="2400" b="1" dirty="0">
              <a:latin typeface="Arial" charset="0"/>
            </a:endParaRPr>
          </a:p>
          <a:p>
            <a:pPr defTabSz="992188" eaLnBrk="0" hangingPunct="0">
              <a:buClr>
                <a:srgbClr val="3333FF"/>
              </a:buClr>
              <a:buFont typeface="Wingdings" pitchFamily="2" charset="2"/>
              <a:buChar char="Ø"/>
            </a:pPr>
            <a:r>
              <a:rPr lang="en-US" sz="2400" b="1" dirty="0">
                <a:latin typeface="Arial" charset="0"/>
              </a:rPr>
              <a:t> Acute anxiety states (Panic syndromes)</a:t>
            </a:r>
          </a:p>
          <a:p>
            <a:pPr defTabSz="992188" eaLnBrk="0" hangingPunct="0">
              <a:buClr>
                <a:srgbClr val="3333FF"/>
              </a:buClr>
              <a:buFont typeface="Wingdings" pitchFamily="2" charset="2"/>
              <a:buChar char="Ø"/>
            </a:pPr>
            <a:r>
              <a:rPr lang="en-US" sz="2400" b="1" dirty="0">
                <a:latin typeface="Arial" charset="0"/>
              </a:rPr>
              <a:t> Childhood phobias</a:t>
            </a:r>
          </a:p>
          <a:p>
            <a:pPr defTabSz="992188" eaLnBrk="0" hangingPunct="0">
              <a:buClr>
                <a:srgbClr val="3333FF"/>
              </a:buClr>
              <a:buFont typeface="Wingdings" pitchFamily="2" charset="2"/>
              <a:buChar char="Ø"/>
            </a:pPr>
            <a:r>
              <a:rPr lang="en-US" sz="2400" b="1" dirty="0">
                <a:latin typeface="Arial" charset="0"/>
              </a:rPr>
              <a:t> Acute </a:t>
            </a:r>
            <a:r>
              <a:rPr lang="en-US" sz="2400" b="1" dirty="0" err="1">
                <a:latin typeface="Arial" charset="0"/>
              </a:rPr>
              <a:t>porphyrias</a:t>
            </a:r>
            <a:r>
              <a:rPr lang="en-US" sz="2400" b="1" dirty="0">
                <a:latin typeface="Arial" charset="0"/>
              </a:rPr>
              <a:t>.</a:t>
            </a:r>
          </a:p>
          <a:p>
            <a:pPr defTabSz="992188" eaLnBrk="0" hangingPunct="0">
              <a:buClr>
                <a:srgbClr val="3333FF"/>
              </a:buClr>
              <a:buFont typeface="Wingdings" pitchFamily="2" charset="2"/>
              <a:buChar char="Ø"/>
            </a:pPr>
            <a:r>
              <a:rPr lang="en-US" sz="2400" b="1" dirty="0">
                <a:latin typeface="Arial" charset="0"/>
              </a:rPr>
              <a:t> Drug withdrawal syndrome</a:t>
            </a:r>
          </a:p>
          <a:p>
            <a:pPr defTabSz="992188" eaLnBrk="0" hangingPunct="0">
              <a:buClr>
                <a:srgbClr val="3333FF"/>
              </a:buClr>
              <a:buFont typeface="Wingdings" pitchFamily="2" charset="2"/>
              <a:buChar char="Ø"/>
            </a:pPr>
            <a:r>
              <a:rPr lang="en-US" sz="2400" b="1" dirty="0">
                <a:latin typeface="Arial" charset="0"/>
              </a:rPr>
              <a:t> </a:t>
            </a:r>
            <a:r>
              <a:rPr lang="en-US" sz="2400" b="1" dirty="0" err="1">
                <a:latin typeface="Arial" charset="0"/>
              </a:rPr>
              <a:t>pheochromocytoma</a:t>
            </a:r>
            <a:r>
              <a:rPr lang="en-US" sz="2400" b="1" dirty="0">
                <a:latin typeface="Arial" charset="0"/>
              </a:rPr>
              <a:t> (</a:t>
            </a:r>
            <a:r>
              <a:rPr lang="en-US" sz="2400" b="1" dirty="0" err="1">
                <a:latin typeface="Arial" charset="0"/>
              </a:rPr>
              <a:t>alongwith</a:t>
            </a:r>
            <a:r>
              <a:rPr lang="en-US" sz="2400" b="1" dirty="0">
                <a:latin typeface="Arial" charset="0"/>
              </a:rPr>
              <a:t> alpha blockers)</a:t>
            </a:r>
          </a:p>
        </p:txBody>
      </p:sp>
      <p:sp>
        <p:nvSpPr>
          <p:cNvPr id="132102" name="Text Box 6"/>
          <p:cNvSpPr txBox="1">
            <a:spLocks noChangeArrowheads="1"/>
          </p:cNvSpPr>
          <p:nvPr/>
        </p:nvSpPr>
        <p:spPr bwMode="auto">
          <a:xfrm>
            <a:off x="685800" y="3408363"/>
            <a:ext cx="3167063" cy="519112"/>
          </a:xfrm>
          <a:prstGeom prst="rect">
            <a:avLst/>
          </a:prstGeom>
          <a:noFill/>
          <a:ln w="9525">
            <a:noFill/>
            <a:miter lim="800000"/>
            <a:headEnd/>
            <a:tailEnd/>
          </a:ln>
        </p:spPr>
        <p:txBody>
          <a:bodyPr wrap="none">
            <a:spAutoFit/>
          </a:bodyPr>
          <a:lstStyle/>
          <a:p>
            <a:pPr defTabSz="992188" eaLnBrk="0" hangingPunct="0">
              <a:buClr>
                <a:schemeClr val="tx1"/>
              </a:buClr>
              <a:buFont typeface="Wingdings" pitchFamily="2" charset="2"/>
              <a:buChar char="u"/>
            </a:pPr>
            <a:r>
              <a:rPr lang="en-US" sz="2800" b="1" dirty="0">
                <a:solidFill>
                  <a:srgbClr val="FFFF00"/>
                </a:solidFill>
                <a:latin typeface="Arial" charset="0"/>
              </a:rPr>
              <a:t>  Miscellaneous</a:t>
            </a:r>
          </a:p>
        </p:txBody>
      </p:sp>
      <p:sp>
        <p:nvSpPr>
          <p:cNvPr id="132103" name="Text Box 7"/>
          <p:cNvSpPr txBox="1">
            <a:spLocks noChangeArrowheads="1"/>
          </p:cNvSpPr>
          <p:nvPr/>
        </p:nvSpPr>
        <p:spPr bwMode="auto">
          <a:xfrm>
            <a:off x="1254125" y="3797300"/>
            <a:ext cx="6264275" cy="1917700"/>
          </a:xfrm>
          <a:prstGeom prst="rect">
            <a:avLst/>
          </a:prstGeom>
          <a:noFill/>
          <a:ln w="9525">
            <a:noFill/>
            <a:miter lim="800000"/>
            <a:headEnd/>
            <a:tailEnd/>
          </a:ln>
        </p:spPr>
        <p:txBody>
          <a:bodyPr wrap="none">
            <a:spAutoFit/>
          </a:bodyPr>
          <a:lstStyle/>
          <a:p>
            <a:pPr defTabSz="992188" eaLnBrk="0" hangingPunct="0">
              <a:buClr>
                <a:srgbClr val="3333FF"/>
              </a:buClr>
              <a:buFont typeface="Wingdings" pitchFamily="2" charset="2"/>
              <a:buChar char="Ø"/>
            </a:pPr>
            <a:r>
              <a:rPr lang="en-US" sz="2400" b="1" dirty="0">
                <a:latin typeface="Arial" charset="0"/>
              </a:rPr>
              <a:t> Glaucoma (Simple open angle, </a:t>
            </a:r>
            <a:r>
              <a:rPr lang="en-US" sz="2400" b="1" dirty="0" err="1">
                <a:latin typeface="Arial" charset="0"/>
              </a:rPr>
              <a:t>aphakic</a:t>
            </a:r>
            <a:r>
              <a:rPr lang="en-US" sz="2400" b="1" dirty="0">
                <a:latin typeface="Arial" charset="0"/>
              </a:rPr>
              <a:t>)</a:t>
            </a:r>
            <a:br>
              <a:rPr lang="en-US" sz="2400" b="1" dirty="0">
                <a:latin typeface="Arial" charset="0"/>
              </a:rPr>
            </a:br>
            <a:r>
              <a:rPr lang="en-US" sz="2400" b="1" dirty="0">
                <a:latin typeface="Arial" charset="0"/>
              </a:rPr>
              <a:t>    </a:t>
            </a:r>
            <a:r>
              <a:rPr lang="en-US" sz="2400" b="1" dirty="0" err="1">
                <a:latin typeface="Arial" charset="0"/>
              </a:rPr>
              <a:t>Levobunolol</a:t>
            </a:r>
            <a:r>
              <a:rPr lang="en-US" sz="2400" b="1" dirty="0">
                <a:latin typeface="Arial" charset="0"/>
              </a:rPr>
              <a:t>, </a:t>
            </a:r>
            <a:r>
              <a:rPr lang="en-US" sz="2400" b="1" dirty="0" err="1">
                <a:latin typeface="Arial" charset="0"/>
              </a:rPr>
              <a:t>Betaxotol</a:t>
            </a:r>
            <a:r>
              <a:rPr lang="en-US" sz="2400" b="1" dirty="0">
                <a:latin typeface="Arial" charset="0"/>
              </a:rPr>
              <a:t>, </a:t>
            </a:r>
            <a:r>
              <a:rPr lang="en-US" sz="2400" b="1" dirty="0" err="1">
                <a:latin typeface="Arial" charset="0"/>
              </a:rPr>
              <a:t>Timolol</a:t>
            </a:r>
            <a:endParaRPr lang="en-US" sz="2400" b="1" dirty="0">
              <a:latin typeface="Arial" charset="0"/>
            </a:endParaRPr>
          </a:p>
          <a:p>
            <a:pPr defTabSz="992188" eaLnBrk="0" hangingPunct="0">
              <a:buClr>
                <a:srgbClr val="3333FF"/>
              </a:buClr>
              <a:buFont typeface="Wingdings" pitchFamily="2" charset="2"/>
              <a:buChar char="Ø"/>
            </a:pPr>
            <a:r>
              <a:rPr lang="en-US" sz="2400" b="1" dirty="0">
                <a:latin typeface="Arial" charset="0"/>
              </a:rPr>
              <a:t> Migraine (Prophylaxis)</a:t>
            </a:r>
          </a:p>
          <a:p>
            <a:pPr defTabSz="992188" eaLnBrk="0" hangingPunct="0">
              <a:buClr>
                <a:srgbClr val="3333FF"/>
              </a:buClr>
              <a:buFont typeface="Wingdings" pitchFamily="2" charset="2"/>
              <a:buChar char="Ø"/>
            </a:pPr>
            <a:r>
              <a:rPr lang="en-US" sz="2400" b="1" dirty="0">
                <a:latin typeface="Arial" charset="0"/>
              </a:rPr>
              <a:t> Familial Tremors</a:t>
            </a:r>
          </a:p>
          <a:p>
            <a:pPr defTabSz="992188" eaLnBrk="0" hangingPunct="0">
              <a:buClr>
                <a:srgbClr val="3333FF"/>
              </a:buClr>
              <a:buFont typeface="Wingdings" pitchFamily="2" charset="2"/>
              <a:buChar char="Ø"/>
            </a:pPr>
            <a:r>
              <a:rPr lang="en-US" sz="2400" b="1" dirty="0">
                <a:latin typeface="Arial" charset="0"/>
              </a:rPr>
              <a:t> </a:t>
            </a:r>
            <a:r>
              <a:rPr lang="en-US" sz="2400" b="1" dirty="0" err="1">
                <a:latin typeface="Arial" charset="0"/>
              </a:rPr>
              <a:t>Torticollis</a:t>
            </a:r>
            <a:r>
              <a:rPr lang="en-US" sz="2400" b="1" dirty="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to="" calcmode="lin" valueType="num">
                                      <p:cBhvr>
                                        <p:cTn id="7" dur="1" fill="hold"/>
                                        <p:tgtEl>
                                          <p:spTgt spid="132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2101">
                                            <p:txEl>
                                              <p:pRg st="0" end="0"/>
                                            </p:txEl>
                                          </p:spTgt>
                                        </p:tgtEl>
                                        <p:attrNameLst>
                                          <p:attrName>style.visibility</p:attrName>
                                        </p:attrNameLst>
                                      </p:cBhvr>
                                      <p:to>
                                        <p:strVal val="visible"/>
                                      </p:to>
                                    </p:set>
                                    <p:anim to="" calcmode="lin" valueType="num">
                                      <p:cBhvr>
                                        <p:cTn id="12" dur="1" fill="hold"/>
                                        <p:tgtEl>
                                          <p:spTgt spid="13210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2101">
                                            <p:txEl>
                                              <p:pRg st="1" end="1"/>
                                            </p:txEl>
                                          </p:spTgt>
                                        </p:tgtEl>
                                        <p:attrNameLst>
                                          <p:attrName>style.visibility</p:attrName>
                                        </p:attrNameLst>
                                      </p:cBhvr>
                                      <p:to>
                                        <p:strVal val="visible"/>
                                      </p:to>
                                    </p:set>
                                    <p:anim to="" calcmode="lin" valueType="num">
                                      <p:cBhvr>
                                        <p:cTn id="17" dur="1" fill="hold"/>
                                        <p:tgtEl>
                                          <p:spTgt spid="13210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2101">
                                            <p:txEl>
                                              <p:pRg st="2" end="2"/>
                                            </p:txEl>
                                          </p:spTgt>
                                        </p:tgtEl>
                                        <p:attrNameLst>
                                          <p:attrName>style.visibility</p:attrName>
                                        </p:attrNameLst>
                                      </p:cBhvr>
                                      <p:to>
                                        <p:strVal val="visible"/>
                                      </p:to>
                                    </p:set>
                                    <p:anim to="" calcmode="lin" valueType="num">
                                      <p:cBhvr>
                                        <p:cTn id="22" dur="1" fill="hold"/>
                                        <p:tgtEl>
                                          <p:spTgt spid="13210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2101">
                                            <p:txEl>
                                              <p:pRg st="3" end="3"/>
                                            </p:txEl>
                                          </p:spTgt>
                                        </p:tgtEl>
                                        <p:attrNameLst>
                                          <p:attrName>style.visibility</p:attrName>
                                        </p:attrNameLst>
                                      </p:cBhvr>
                                      <p:to>
                                        <p:strVal val="visible"/>
                                      </p:to>
                                    </p:set>
                                    <p:anim to="" calcmode="lin" valueType="num">
                                      <p:cBhvr>
                                        <p:cTn id="27" dur="1" fill="hold"/>
                                        <p:tgtEl>
                                          <p:spTgt spid="13210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32101">
                                            <p:txEl>
                                              <p:pRg st="4" end="4"/>
                                            </p:txEl>
                                          </p:spTgt>
                                        </p:tgtEl>
                                        <p:attrNameLst>
                                          <p:attrName>style.visibility</p:attrName>
                                        </p:attrNameLst>
                                      </p:cBhvr>
                                      <p:to>
                                        <p:strVal val="visible"/>
                                      </p:to>
                                    </p:set>
                                    <p:anim to="" calcmode="lin" valueType="num">
                                      <p:cBhvr>
                                        <p:cTn id="32" dur="1" fill="hold"/>
                                        <p:tgtEl>
                                          <p:spTgt spid="13210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32101">
                                            <p:txEl>
                                              <p:pRg st="5" end="5"/>
                                            </p:txEl>
                                          </p:spTgt>
                                        </p:tgtEl>
                                        <p:attrNameLst>
                                          <p:attrName>style.visibility</p:attrName>
                                        </p:attrNameLst>
                                      </p:cBhvr>
                                      <p:to>
                                        <p:strVal val="visible"/>
                                      </p:to>
                                    </p:set>
                                    <p:anim to="" calcmode="lin" valueType="num">
                                      <p:cBhvr>
                                        <p:cTn id="37" dur="1" fill="hold"/>
                                        <p:tgtEl>
                                          <p:spTgt spid="13210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2102"/>
                                        </p:tgtEl>
                                        <p:attrNameLst>
                                          <p:attrName>style.visibility</p:attrName>
                                        </p:attrNameLst>
                                      </p:cBhvr>
                                      <p:to>
                                        <p:strVal val="visible"/>
                                      </p:to>
                                    </p:set>
                                    <p:anim to="" calcmode="lin" valueType="num">
                                      <p:cBhvr>
                                        <p:cTn id="42" dur="1" fill="hold"/>
                                        <p:tgtEl>
                                          <p:spTgt spid="132102"/>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32103">
                                            <p:txEl>
                                              <p:pRg st="0" end="0"/>
                                            </p:txEl>
                                          </p:spTgt>
                                        </p:tgtEl>
                                        <p:attrNameLst>
                                          <p:attrName>style.visibility</p:attrName>
                                        </p:attrNameLst>
                                      </p:cBhvr>
                                      <p:to>
                                        <p:strVal val="visible"/>
                                      </p:to>
                                    </p:set>
                                    <p:anim to="" calcmode="lin" valueType="num">
                                      <p:cBhvr>
                                        <p:cTn id="47" dur="1" fill="hold"/>
                                        <p:tgtEl>
                                          <p:spTgt spid="132103">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32103">
                                            <p:txEl>
                                              <p:pRg st="1" end="1"/>
                                            </p:txEl>
                                          </p:spTgt>
                                        </p:tgtEl>
                                        <p:attrNameLst>
                                          <p:attrName>style.visibility</p:attrName>
                                        </p:attrNameLst>
                                      </p:cBhvr>
                                      <p:to>
                                        <p:strVal val="visible"/>
                                      </p:to>
                                    </p:set>
                                    <p:anim to="" calcmode="lin" valueType="num">
                                      <p:cBhvr>
                                        <p:cTn id="52" dur="1" fill="hold"/>
                                        <p:tgtEl>
                                          <p:spTgt spid="132103">
                                            <p:txEl>
                                              <p:pRg st="1" end="1"/>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32103">
                                            <p:txEl>
                                              <p:pRg st="2" end="2"/>
                                            </p:txEl>
                                          </p:spTgt>
                                        </p:tgtEl>
                                        <p:attrNameLst>
                                          <p:attrName>style.visibility</p:attrName>
                                        </p:attrNameLst>
                                      </p:cBhvr>
                                      <p:to>
                                        <p:strVal val="visible"/>
                                      </p:to>
                                    </p:set>
                                    <p:anim to="" calcmode="lin" valueType="num">
                                      <p:cBhvr>
                                        <p:cTn id="57" dur="1" fill="hold"/>
                                        <p:tgtEl>
                                          <p:spTgt spid="132103">
                                            <p:txEl>
                                              <p:pRg st="2" end="2"/>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132103">
                                            <p:txEl>
                                              <p:pRg st="3" end="3"/>
                                            </p:txEl>
                                          </p:spTgt>
                                        </p:tgtEl>
                                        <p:attrNameLst>
                                          <p:attrName>style.visibility</p:attrName>
                                        </p:attrNameLst>
                                      </p:cBhvr>
                                      <p:to>
                                        <p:strVal val="visible"/>
                                      </p:to>
                                    </p:set>
                                    <p:anim to="" calcmode="lin" valueType="num">
                                      <p:cBhvr>
                                        <p:cTn id="62" dur="1" fill="hold"/>
                                        <p:tgtEl>
                                          <p:spTgt spid="1321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1"/>
          </p:nvPr>
        </p:nvSpPr>
        <p:spPr>
          <a:noFill/>
          <a:ln>
            <a:miter lim="800000"/>
            <a:headEnd/>
            <a:tailEnd/>
          </a:ln>
        </p:spPr>
        <p:txBody>
          <a:bodyPr/>
          <a:lstStyle/>
          <a:p>
            <a:fld id="{053899CE-61D7-474C-92B3-3790CCE2ED14}" type="slidenum">
              <a:rPr lang="en-GB" smtClean="0"/>
              <a:pPr/>
              <a:t>51</a:t>
            </a:fld>
            <a:endParaRPr lang="en-GB" smtClean="0"/>
          </a:p>
        </p:txBody>
      </p:sp>
      <p:sp>
        <p:nvSpPr>
          <p:cNvPr id="133124" name="Rectangle 4"/>
          <p:cNvSpPr>
            <a:spLocks noChangeArrowheads="1"/>
          </p:cNvSpPr>
          <p:nvPr/>
        </p:nvSpPr>
        <p:spPr bwMode="auto">
          <a:xfrm>
            <a:off x="684213" y="30163"/>
            <a:ext cx="7559675" cy="944562"/>
          </a:xfrm>
          <a:prstGeom prst="rect">
            <a:avLst/>
          </a:prstGeom>
          <a:noFill/>
          <a:ln w="9525">
            <a:noFill/>
            <a:miter lim="800000"/>
            <a:headEnd/>
            <a:tailEnd/>
          </a:ln>
        </p:spPr>
        <p:txBody>
          <a:bodyPr anchor="ctr">
            <a:spAutoFit/>
          </a:bodyPr>
          <a:lstStyle/>
          <a:p>
            <a:pPr algn="ctr" eaLnBrk="0" hangingPunct="0"/>
            <a:r>
              <a:rPr lang="el-GR" sz="2400" b="1" u="sng">
                <a:solidFill>
                  <a:schemeClr val="hlink"/>
                </a:solidFill>
                <a:latin typeface="Batang" pitchFamily="18" charset="-127"/>
                <a:ea typeface="Batang" pitchFamily="18" charset="-127"/>
              </a:rPr>
              <a:t>β</a:t>
            </a:r>
            <a:r>
              <a:rPr lang="en-US" sz="2400" b="1" u="sng">
                <a:solidFill>
                  <a:schemeClr val="hlink"/>
                </a:solidFill>
                <a:latin typeface="Batang" pitchFamily="18" charset="-127"/>
                <a:ea typeface="Batang" pitchFamily="18" charset="-127"/>
              </a:rPr>
              <a:t>- Adrenoceptor Blockers</a:t>
            </a:r>
            <a:endParaRPr lang="en-US" sz="2400">
              <a:solidFill>
                <a:schemeClr val="hlink"/>
              </a:solidFill>
              <a:latin typeface="Batang" pitchFamily="18" charset="-127"/>
              <a:ea typeface="Batang" pitchFamily="18" charset="-127"/>
            </a:endParaRPr>
          </a:p>
          <a:p>
            <a:pPr eaLnBrk="0" hangingPunct="0"/>
            <a:r>
              <a:rPr lang="en-US" sz="2400" b="1" u="sng">
                <a:solidFill>
                  <a:srgbClr val="66FF33"/>
                </a:solidFill>
                <a:latin typeface="Batang" pitchFamily="18" charset="-127"/>
                <a:ea typeface="Batang" pitchFamily="18" charset="-127"/>
              </a:rPr>
              <a:t>Therapeutic  Uses</a:t>
            </a:r>
            <a:r>
              <a:rPr lang="en-US" sz="3200" b="1">
                <a:solidFill>
                  <a:srgbClr val="66FF33"/>
                </a:solidFill>
                <a:latin typeface="Arial" charset="0"/>
                <a:ea typeface="Batang" pitchFamily="18" charset="-127"/>
              </a:rPr>
              <a:t> </a:t>
            </a:r>
            <a:r>
              <a:rPr lang="en-US" sz="2000" b="1">
                <a:solidFill>
                  <a:srgbClr val="66FF33"/>
                </a:solidFill>
                <a:latin typeface="Arial" charset="0"/>
                <a:ea typeface="Batang" pitchFamily="18" charset="-127"/>
              </a:rPr>
              <a:t>(Repeated / Summary)</a:t>
            </a:r>
          </a:p>
        </p:txBody>
      </p:sp>
      <p:sp>
        <p:nvSpPr>
          <p:cNvPr id="133125" name="Rectangle 5"/>
          <p:cNvSpPr>
            <a:spLocks noChangeArrowheads="1"/>
          </p:cNvSpPr>
          <p:nvPr/>
        </p:nvSpPr>
        <p:spPr bwMode="auto">
          <a:xfrm>
            <a:off x="539750" y="1773238"/>
            <a:ext cx="8208963" cy="3935412"/>
          </a:xfrm>
          <a:prstGeom prst="rect">
            <a:avLst/>
          </a:prstGeom>
          <a:noFill/>
          <a:ln w="9525">
            <a:noFill/>
            <a:miter lim="800000"/>
            <a:headEnd/>
            <a:tailEnd/>
          </a:ln>
        </p:spPr>
        <p:txBody>
          <a:bodyPr anchor="ctr">
            <a:spAutoFit/>
          </a:bodyPr>
          <a:lstStyle/>
          <a:p>
            <a:pPr eaLnBrk="0" hangingPunct="0">
              <a:buClr>
                <a:srgbClr val="FF33CC"/>
              </a:buClr>
              <a:buFont typeface="Wingdings" pitchFamily="2" charset="2"/>
              <a:buChar char="v"/>
            </a:pPr>
            <a:r>
              <a:rPr lang="en-US" sz="2800" dirty="0">
                <a:latin typeface="Times New Roman" pitchFamily="18" charset="0"/>
                <a:cs typeface="Times New Roman" pitchFamily="18" charset="0"/>
              </a:rPr>
              <a:t>Hypertension</a:t>
            </a:r>
          </a:p>
          <a:p>
            <a:pPr eaLnBrk="0" hangingPunct="0">
              <a:buClr>
                <a:srgbClr val="FF33CC"/>
              </a:buClr>
              <a:buFont typeface="Wingdings" pitchFamily="2" charset="2"/>
              <a:buChar char="v"/>
            </a:pPr>
            <a:r>
              <a:rPr lang="en-US" sz="2800" dirty="0">
                <a:latin typeface="Times New Roman" pitchFamily="18" charset="0"/>
                <a:cs typeface="Times New Roman" pitchFamily="18" charset="0"/>
              </a:rPr>
              <a:t>Angina Pectoris (Prophylaxis)</a:t>
            </a:r>
          </a:p>
          <a:p>
            <a:pPr eaLnBrk="0" hangingPunct="0">
              <a:buClr>
                <a:srgbClr val="FF33CC"/>
              </a:buClr>
              <a:buFont typeface="Wingdings" pitchFamily="2" charset="2"/>
              <a:buChar char="v"/>
            </a:pPr>
            <a:r>
              <a:rPr lang="en-US" sz="2800" dirty="0">
                <a:latin typeface="Times New Roman" pitchFamily="18" charset="0"/>
                <a:cs typeface="Times New Roman" pitchFamily="18" charset="0"/>
              </a:rPr>
              <a:t>Myocardial Infarction</a:t>
            </a:r>
          </a:p>
          <a:p>
            <a:pPr eaLnBrk="0" hangingPunct="0">
              <a:buClr>
                <a:srgbClr val="FF33CC"/>
              </a:buClr>
              <a:buFont typeface="Wingdings" pitchFamily="2" charset="2"/>
              <a:buChar char="v"/>
            </a:pPr>
            <a:r>
              <a:rPr lang="en-US" sz="2800" dirty="0">
                <a:latin typeface="Times New Roman" pitchFamily="18" charset="0"/>
                <a:cs typeface="Times New Roman" pitchFamily="18" charset="0"/>
              </a:rPr>
              <a:t>Cardiac Arrhythmias</a:t>
            </a:r>
          </a:p>
          <a:p>
            <a:pPr eaLnBrk="0" hangingPunct="0">
              <a:buClr>
                <a:srgbClr val="FF33CC"/>
              </a:buClr>
              <a:buFont typeface="Wingdings" pitchFamily="2" charset="2"/>
              <a:buChar char="v"/>
            </a:pPr>
            <a:r>
              <a:rPr lang="en-US" sz="2800" dirty="0">
                <a:latin typeface="Times New Roman" pitchFamily="18" charset="0"/>
                <a:cs typeface="Times New Roman" pitchFamily="18" charset="0"/>
              </a:rPr>
              <a:t>Obstructive </a:t>
            </a:r>
            <a:r>
              <a:rPr lang="en-US" sz="2800" dirty="0" err="1">
                <a:latin typeface="Times New Roman" pitchFamily="18" charset="0"/>
                <a:cs typeface="Times New Roman" pitchFamily="18" charset="0"/>
              </a:rPr>
              <a:t>Cardiomyopathies</a:t>
            </a:r>
            <a:endParaRPr lang="en-US" sz="2800" dirty="0">
              <a:latin typeface="Times New Roman" pitchFamily="18" charset="0"/>
              <a:cs typeface="Times New Roman" pitchFamily="18" charset="0"/>
            </a:endParaRPr>
          </a:p>
          <a:p>
            <a:pPr eaLnBrk="0" hangingPunct="0">
              <a:buClr>
                <a:srgbClr val="FF33CC"/>
              </a:buClr>
              <a:buFont typeface="Wingdings" pitchFamily="2" charset="2"/>
              <a:buChar char="v"/>
            </a:pPr>
            <a:r>
              <a:rPr lang="en-US" sz="2800" dirty="0" err="1">
                <a:latin typeface="Times New Roman" pitchFamily="18" charset="0"/>
                <a:cs typeface="Times New Roman" pitchFamily="18" charset="0"/>
              </a:rPr>
              <a:t>Thyrotoxicosis</a:t>
            </a:r>
            <a:endParaRPr lang="en-US" sz="2800" dirty="0">
              <a:latin typeface="Times New Roman" pitchFamily="18" charset="0"/>
              <a:cs typeface="Times New Roman" pitchFamily="18" charset="0"/>
            </a:endParaRPr>
          </a:p>
          <a:p>
            <a:pPr eaLnBrk="0" hangingPunct="0">
              <a:buClr>
                <a:srgbClr val="FF33CC"/>
              </a:buClr>
              <a:buFont typeface="Wingdings" pitchFamily="2" charset="2"/>
              <a:buChar char="v"/>
            </a:pPr>
            <a:r>
              <a:rPr lang="en-US" sz="2800" dirty="0">
                <a:latin typeface="Times New Roman" pitchFamily="18" charset="0"/>
                <a:cs typeface="Times New Roman" pitchFamily="18" charset="0"/>
              </a:rPr>
              <a:t>Migraine (Prophylaxis)</a:t>
            </a:r>
          </a:p>
          <a:p>
            <a:pPr eaLnBrk="0" hangingPunct="0">
              <a:buClr>
                <a:srgbClr val="FF33CC"/>
              </a:buClr>
              <a:buFont typeface="Wingdings" pitchFamily="2" charset="2"/>
              <a:buChar char="v"/>
            </a:pPr>
            <a:r>
              <a:rPr lang="en-US" sz="2800" dirty="0">
                <a:latin typeface="Times New Roman" pitchFamily="18" charset="0"/>
                <a:cs typeface="Times New Roman" pitchFamily="18" charset="0"/>
              </a:rPr>
              <a:t>Glaucoma (</a:t>
            </a:r>
            <a:r>
              <a:rPr lang="en-US" sz="2800" dirty="0" err="1">
                <a:latin typeface="Times New Roman" pitchFamily="18" charset="0"/>
                <a:cs typeface="Times New Roman" pitchFamily="18" charset="0"/>
              </a:rPr>
              <a:t>Betaxolol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Levobunolol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Timolol</a:t>
            </a:r>
            <a:r>
              <a:rPr lang="en-US" sz="2800" dirty="0">
                <a:latin typeface="Times New Roman" pitchFamily="18" charset="0"/>
                <a:cs typeface="Times New Roman" pitchFamily="18" charset="0"/>
              </a:rPr>
              <a:t>)</a:t>
            </a:r>
          </a:p>
          <a:p>
            <a:pPr eaLnBrk="0" hangingPunct="0">
              <a:buClr>
                <a:srgbClr val="FF33CC"/>
              </a:buClr>
              <a:buFont typeface="Wingdings" pitchFamily="2" charset="2"/>
              <a:buChar char="v"/>
            </a:pPr>
            <a:r>
              <a:rPr lang="en-US" sz="2800" dirty="0">
                <a:latin typeface="Times New Roman" pitchFamily="18" charset="0"/>
                <a:cs typeface="Times New Roman" pitchFamily="18" charset="0"/>
              </a:rPr>
              <a:t>Acute Anxiety (Panic Syndrome)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p:cTn id="7" dur="5000" fill="hold"/>
                                        <p:tgtEl>
                                          <p:spTgt spid="133124"/>
                                        </p:tgtEl>
                                        <p:attrNameLst>
                                          <p:attrName>ppt_w</p:attrName>
                                        </p:attrNameLst>
                                      </p:cBhvr>
                                      <p:tavLst>
                                        <p:tav tm="0" fmla="#ppt_w*sin(2.5*pi*$)">
                                          <p:val>
                                            <p:fltVal val="0"/>
                                          </p:val>
                                        </p:tav>
                                        <p:tav tm="100000">
                                          <p:val>
                                            <p:fltVal val="1"/>
                                          </p:val>
                                        </p:tav>
                                      </p:tavLst>
                                    </p:anim>
                                    <p:anim calcmode="lin" valueType="num">
                                      <p:cBhvr>
                                        <p:cTn id="8" dur="5000" fill="hold"/>
                                        <p:tgtEl>
                                          <p:spTgt spid="13312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1" nodeType="clickEffect">
                                  <p:stCondLst>
                                    <p:cond delay="0"/>
                                  </p:stCondLst>
                                  <p:childTnLst>
                                    <p:set>
                                      <p:cBhvr>
                                        <p:cTn id="12" dur="1" fill="hold">
                                          <p:stCondLst>
                                            <p:cond delay="0"/>
                                          </p:stCondLst>
                                        </p:cTn>
                                        <p:tgtEl>
                                          <p:spTgt spid="133124"/>
                                        </p:tgtEl>
                                        <p:attrNameLst>
                                          <p:attrName>style.visibility</p:attrName>
                                        </p:attrNameLst>
                                      </p:cBhvr>
                                      <p:to>
                                        <p:strVal val="visible"/>
                                      </p:to>
                                    </p:set>
                                    <p:anim to="" calcmode="lin" valueType="num">
                                      <p:cBhvr>
                                        <p:cTn id="13" dur="1" fill="hold"/>
                                        <p:tgtEl>
                                          <p:spTgt spid="13312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33125">
                                            <p:txEl>
                                              <p:pRg st="0" end="0"/>
                                            </p:txEl>
                                          </p:spTgt>
                                        </p:tgtEl>
                                        <p:attrNameLst>
                                          <p:attrName>style.visibility</p:attrName>
                                        </p:attrNameLst>
                                      </p:cBhvr>
                                      <p:to>
                                        <p:strVal val="visible"/>
                                      </p:to>
                                    </p:set>
                                    <p:anim to="" calcmode="lin" valueType="num">
                                      <p:cBhvr>
                                        <p:cTn id="18" dur="1" fill="hold"/>
                                        <p:tgtEl>
                                          <p:spTgt spid="133125">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3125">
                                            <p:txEl>
                                              <p:pRg st="1" end="1"/>
                                            </p:txEl>
                                          </p:spTgt>
                                        </p:tgtEl>
                                        <p:attrNameLst>
                                          <p:attrName>style.visibility</p:attrName>
                                        </p:attrNameLst>
                                      </p:cBhvr>
                                      <p:to>
                                        <p:strVal val="visible"/>
                                      </p:to>
                                    </p:set>
                                    <p:anim to="" calcmode="lin" valueType="num">
                                      <p:cBhvr>
                                        <p:cTn id="23" dur="1" fill="hold"/>
                                        <p:tgtEl>
                                          <p:spTgt spid="133125">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33125">
                                            <p:txEl>
                                              <p:pRg st="2" end="2"/>
                                            </p:txEl>
                                          </p:spTgt>
                                        </p:tgtEl>
                                        <p:attrNameLst>
                                          <p:attrName>style.visibility</p:attrName>
                                        </p:attrNameLst>
                                      </p:cBhvr>
                                      <p:to>
                                        <p:strVal val="visible"/>
                                      </p:to>
                                    </p:set>
                                    <p:anim to="" calcmode="lin" valueType="num">
                                      <p:cBhvr>
                                        <p:cTn id="28" dur="1" fill="hold"/>
                                        <p:tgtEl>
                                          <p:spTgt spid="133125">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33125">
                                            <p:txEl>
                                              <p:pRg st="3" end="3"/>
                                            </p:txEl>
                                          </p:spTgt>
                                        </p:tgtEl>
                                        <p:attrNameLst>
                                          <p:attrName>style.visibility</p:attrName>
                                        </p:attrNameLst>
                                      </p:cBhvr>
                                      <p:to>
                                        <p:strVal val="visible"/>
                                      </p:to>
                                    </p:set>
                                    <p:anim to="" calcmode="lin" valueType="num">
                                      <p:cBhvr>
                                        <p:cTn id="33" dur="1" fill="hold"/>
                                        <p:tgtEl>
                                          <p:spTgt spid="133125">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33125">
                                            <p:txEl>
                                              <p:pRg st="4" end="4"/>
                                            </p:txEl>
                                          </p:spTgt>
                                        </p:tgtEl>
                                        <p:attrNameLst>
                                          <p:attrName>style.visibility</p:attrName>
                                        </p:attrNameLst>
                                      </p:cBhvr>
                                      <p:to>
                                        <p:strVal val="visible"/>
                                      </p:to>
                                    </p:set>
                                    <p:anim to="" calcmode="lin" valueType="num">
                                      <p:cBhvr>
                                        <p:cTn id="38" dur="1" fill="hold"/>
                                        <p:tgtEl>
                                          <p:spTgt spid="133125">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33125">
                                            <p:txEl>
                                              <p:pRg st="5" end="5"/>
                                            </p:txEl>
                                          </p:spTgt>
                                        </p:tgtEl>
                                        <p:attrNameLst>
                                          <p:attrName>style.visibility</p:attrName>
                                        </p:attrNameLst>
                                      </p:cBhvr>
                                      <p:to>
                                        <p:strVal val="visible"/>
                                      </p:to>
                                    </p:set>
                                    <p:anim to="" calcmode="lin" valueType="num">
                                      <p:cBhvr>
                                        <p:cTn id="43" dur="1" fill="hold"/>
                                        <p:tgtEl>
                                          <p:spTgt spid="133125">
                                            <p:txEl>
                                              <p:pRg st="5" end="5"/>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133125">
                                            <p:txEl>
                                              <p:pRg st="6" end="6"/>
                                            </p:txEl>
                                          </p:spTgt>
                                        </p:tgtEl>
                                        <p:attrNameLst>
                                          <p:attrName>style.visibility</p:attrName>
                                        </p:attrNameLst>
                                      </p:cBhvr>
                                      <p:to>
                                        <p:strVal val="visible"/>
                                      </p:to>
                                    </p:set>
                                    <p:anim to="" calcmode="lin" valueType="num">
                                      <p:cBhvr>
                                        <p:cTn id="48" dur="1" fill="hold"/>
                                        <p:tgtEl>
                                          <p:spTgt spid="133125">
                                            <p:txEl>
                                              <p:pRg st="6" end="6"/>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133125">
                                            <p:txEl>
                                              <p:pRg st="7" end="7"/>
                                            </p:txEl>
                                          </p:spTgt>
                                        </p:tgtEl>
                                        <p:attrNameLst>
                                          <p:attrName>style.visibility</p:attrName>
                                        </p:attrNameLst>
                                      </p:cBhvr>
                                      <p:to>
                                        <p:strVal val="visible"/>
                                      </p:to>
                                    </p:set>
                                    <p:anim to="" calcmode="lin" valueType="num">
                                      <p:cBhvr>
                                        <p:cTn id="53" dur="1" fill="hold"/>
                                        <p:tgtEl>
                                          <p:spTgt spid="133125">
                                            <p:txEl>
                                              <p:pRg st="7" end="7"/>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133125">
                                            <p:txEl>
                                              <p:pRg st="8" end="8"/>
                                            </p:txEl>
                                          </p:spTgt>
                                        </p:tgtEl>
                                        <p:attrNameLst>
                                          <p:attrName>style.visibility</p:attrName>
                                        </p:attrNameLst>
                                      </p:cBhvr>
                                      <p:to>
                                        <p:strVal val="visible"/>
                                      </p:to>
                                    </p:set>
                                    <p:anim to="" calcmode="lin" valueType="num">
                                      <p:cBhvr>
                                        <p:cTn id="58" dur="1" fill="hold"/>
                                        <p:tgtEl>
                                          <p:spTgt spid="13312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4"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a:ln>
            <a:miter lim="800000"/>
            <a:headEnd/>
            <a:tailEnd/>
          </a:ln>
        </p:spPr>
        <p:txBody>
          <a:bodyPr/>
          <a:lstStyle/>
          <a:p>
            <a:fld id="{88EBA704-8E78-4705-BC9C-E3C15B5002AE}" type="slidenum">
              <a:rPr lang="en-GB" smtClean="0"/>
              <a:pPr/>
              <a:t>52</a:t>
            </a:fld>
            <a:endParaRPr lang="en-GB" smtClean="0"/>
          </a:p>
        </p:txBody>
      </p:sp>
      <p:sp>
        <p:nvSpPr>
          <p:cNvPr id="134147" name="Rectangle 3"/>
          <p:cNvSpPr>
            <a:spLocks noGrp="1" noChangeArrowheads="1"/>
          </p:cNvSpPr>
          <p:nvPr>
            <p:ph type="body" idx="1"/>
          </p:nvPr>
        </p:nvSpPr>
        <p:spPr/>
        <p:txBody>
          <a:bodyPr/>
          <a:lstStyle/>
          <a:p>
            <a:pPr eaLnBrk="1" hangingPunct="1">
              <a:lnSpc>
                <a:spcPct val="90000"/>
              </a:lnSpc>
              <a:defRPr/>
            </a:pPr>
            <a:r>
              <a:rPr lang="en-US" dirty="0" smtClean="0">
                <a:effectLst/>
              </a:rPr>
              <a:t>Childhood Phobias</a:t>
            </a:r>
          </a:p>
          <a:p>
            <a:pPr eaLnBrk="1" hangingPunct="1">
              <a:lnSpc>
                <a:spcPct val="90000"/>
              </a:lnSpc>
              <a:defRPr/>
            </a:pPr>
            <a:r>
              <a:rPr lang="en-US" dirty="0" smtClean="0">
                <a:effectLst/>
              </a:rPr>
              <a:t>Essential Tremor</a:t>
            </a:r>
          </a:p>
          <a:p>
            <a:pPr eaLnBrk="1" hangingPunct="1">
              <a:lnSpc>
                <a:spcPct val="90000"/>
              </a:lnSpc>
              <a:defRPr/>
            </a:pPr>
            <a:r>
              <a:rPr lang="en-US" dirty="0" smtClean="0">
                <a:effectLst/>
              </a:rPr>
              <a:t>Drug Withdrawal Syndrome</a:t>
            </a:r>
          </a:p>
          <a:p>
            <a:pPr eaLnBrk="1" hangingPunct="1">
              <a:lnSpc>
                <a:spcPct val="90000"/>
              </a:lnSpc>
              <a:defRPr/>
            </a:pPr>
            <a:r>
              <a:rPr lang="en-US" dirty="0" smtClean="0">
                <a:effectLst/>
              </a:rPr>
              <a:t>Acute </a:t>
            </a:r>
            <a:r>
              <a:rPr lang="en-US" dirty="0" err="1" smtClean="0">
                <a:effectLst/>
              </a:rPr>
              <a:t>Porphyria</a:t>
            </a:r>
            <a:endParaRPr lang="en-US" dirty="0" smtClean="0">
              <a:effectLst/>
            </a:endParaRPr>
          </a:p>
          <a:p>
            <a:pPr eaLnBrk="1" hangingPunct="1">
              <a:lnSpc>
                <a:spcPct val="90000"/>
              </a:lnSpc>
              <a:defRPr/>
            </a:pPr>
            <a:r>
              <a:rPr lang="en-US" dirty="0" err="1" smtClean="0">
                <a:effectLst/>
              </a:rPr>
              <a:t>Pheochromocytoma</a:t>
            </a:r>
            <a:r>
              <a:rPr lang="en-US" dirty="0" smtClean="0">
                <a:effectLst/>
              </a:rPr>
              <a:t> (Always Combined With </a:t>
            </a:r>
            <a:br>
              <a:rPr lang="en-US" dirty="0" smtClean="0">
                <a:effectLst/>
              </a:rPr>
            </a:br>
            <a:r>
              <a:rPr lang="en-US" dirty="0" smtClean="0">
                <a:effectLst/>
              </a:rPr>
              <a:t>   Alpha Blocker)</a:t>
            </a:r>
          </a:p>
          <a:p>
            <a:pPr eaLnBrk="1" hangingPunct="1">
              <a:lnSpc>
                <a:spcPct val="90000"/>
              </a:lnSpc>
              <a:defRPr/>
            </a:pPr>
            <a:r>
              <a:rPr lang="en-US" dirty="0" smtClean="0">
                <a:effectLst/>
              </a:rPr>
              <a:t>Subarachnoid </a:t>
            </a:r>
            <a:r>
              <a:rPr lang="en-US" dirty="0" err="1" smtClean="0">
                <a:effectLst/>
              </a:rPr>
              <a:t>Haemorrhage</a:t>
            </a:r>
            <a:endParaRPr lang="en-US" dirty="0" smtClean="0">
              <a:effectLst/>
            </a:endParaRPr>
          </a:p>
          <a:p>
            <a:pPr eaLnBrk="1" hangingPunct="1">
              <a:lnSpc>
                <a:spcPct val="90000"/>
              </a:lnSpc>
              <a:defRPr/>
            </a:pPr>
            <a:r>
              <a:rPr lang="en-US" dirty="0" smtClean="0">
                <a:effectLst/>
              </a:rPr>
              <a:t>Portal Hypertension?</a:t>
            </a:r>
          </a:p>
          <a:p>
            <a:pPr eaLnBrk="1" hangingPunct="1">
              <a:lnSpc>
                <a:spcPct val="90000"/>
              </a:lnSpc>
              <a:defRPr/>
            </a:pP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to="" calcmode="lin" valueType="num">
                                      <p:cBhvr>
                                        <p:cTn id="7" dur="1" fill="hold"/>
                                        <p:tgtEl>
                                          <p:spTgt spid="13414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 to="" calcmode="lin" valueType="num">
                                      <p:cBhvr>
                                        <p:cTn id="12" dur="1" fill="hold"/>
                                        <p:tgtEl>
                                          <p:spTgt spid="13414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 to="" calcmode="lin" valueType="num">
                                      <p:cBhvr>
                                        <p:cTn id="17" dur="1" fill="hold"/>
                                        <p:tgtEl>
                                          <p:spTgt spid="1341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anim to="" calcmode="lin" valueType="num">
                                      <p:cBhvr>
                                        <p:cTn id="22" dur="1" fill="hold"/>
                                        <p:tgtEl>
                                          <p:spTgt spid="13414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4147">
                                            <p:txEl>
                                              <p:pRg st="4" end="4"/>
                                            </p:txEl>
                                          </p:spTgt>
                                        </p:tgtEl>
                                        <p:attrNameLst>
                                          <p:attrName>style.visibility</p:attrName>
                                        </p:attrNameLst>
                                      </p:cBhvr>
                                      <p:to>
                                        <p:strVal val="visible"/>
                                      </p:to>
                                    </p:set>
                                    <p:anim to="" calcmode="lin" valueType="num">
                                      <p:cBhvr>
                                        <p:cTn id="27" dur="1" fill="hold"/>
                                        <p:tgtEl>
                                          <p:spTgt spid="13414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34147">
                                            <p:txEl>
                                              <p:pRg st="5" end="5"/>
                                            </p:txEl>
                                          </p:spTgt>
                                        </p:tgtEl>
                                        <p:attrNameLst>
                                          <p:attrName>style.visibility</p:attrName>
                                        </p:attrNameLst>
                                      </p:cBhvr>
                                      <p:to>
                                        <p:strVal val="visible"/>
                                      </p:to>
                                    </p:set>
                                    <p:anim to="" calcmode="lin" valueType="num">
                                      <p:cBhvr>
                                        <p:cTn id="32" dur="1" fill="hold"/>
                                        <p:tgtEl>
                                          <p:spTgt spid="13414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34147">
                                            <p:txEl>
                                              <p:pRg st="6" end="6"/>
                                            </p:txEl>
                                          </p:spTgt>
                                        </p:tgtEl>
                                        <p:attrNameLst>
                                          <p:attrName>style.visibility</p:attrName>
                                        </p:attrNameLst>
                                      </p:cBhvr>
                                      <p:to>
                                        <p:strVal val="visible"/>
                                      </p:to>
                                    </p:set>
                                    <p:anim to="" calcmode="lin" valueType="num">
                                      <p:cBhvr>
                                        <p:cTn id="37" dur="1" fill="hold"/>
                                        <p:tgtEl>
                                          <p:spTgt spid="13414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a:ln>
            <a:miter lim="800000"/>
            <a:headEnd/>
            <a:tailEnd/>
          </a:ln>
        </p:spPr>
        <p:txBody>
          <a:bodyPr/>
          <a:lstStyle/>
          <a:p>
            <a:fld id="{B5260022-3397-4BA3-8957-B6ABE93B9A5C}" type="slidenum">
              <a:rPr lang="en-GB" smtClean="0"/>
              <a:pPr/>
              <a:t>53</a:t>
            </a:fld>
            <a:endParaRPr lang="en-GB" smtClean="0"/>
          </a:p>
        </p:txBody>
      </p:sp>
      <p:sp>
        <p:nvSpPr>
          <p:cNvPr id="100354" name="Rectangle 2"/>
          <p:cNvSpPr>
            <a:spLocks noGrp="1" noRot="1" noChangeArrowheads="1"/>
          </p:cNvSpPr>
          <p:nvPr>
            <p:ph type="title"/>
          </p:nvPr>
        </p:nvSpPr>
        <p:spPr/>
        <p:txBody>
          <a:bodyPr/>
          <a:lstStyle/>
          <a:p>
            <a:pPr eaLnBrk="1" hangingPunct="1">
              <a:lnSpc>
                <a:spcPct val="70000"/>
              </a:lnSpc>
              <a:defRPr/>
            </a:pPr>
            <a:r>
              <a:rPr lang="en-US" u="sng" dirty="0" smtClean="0"/>
              <a:t>Adverse effects of beta-blocking drugs</a:t>
            </a:r>
          </a:p>
        </p:txBody>
      </p:sp>
      <p:sp>
        <p:nvSpPr>
          <p:cNvPr id="100355" name="Rectangle 3"/>
          <p:cNvSpPr>
            <a:spLocks noGrp="1" noChangeArrowheads="1"/>
          </p:cNvSpPr>
          <p:nvPr>
            <p:ph type="body" idx="1"/>
          </p:nvPr>
        </p:nvSpPr>
        <p:spPr>
          <a:xfrm>
            <a:off x="457200" y="1412875"/>
            <a:ext cx="8229600" cy="4713288"/>
          </a:xfrm>
        </p:spPr>
        <p:txBody>
          <a:bodyPr/>
          <a:lstStyle/>
          <a:p>
            <a:pPr eaLnBrk="1" hangingPunct="1">
              <a:defRPr/>
            </a:pPr>
            <a:r>
              <a:rPr lang="en-US" sz="2800" dirty="0" smtClean="0"/>
              <a:t>1.hypotension</a:t>
            </a:r>
          </a:p>
          <a:p>
            <a:pPr eaLnBrk="1" hangingPunct="1">
              <a:defRPr/>
            </a:pPr>
            <a:endParaRPr lang="en-US" sz="2800" dirty="0" smtClean="0"/>
          </a:p>
          <a:p>
            <a:pPr eaLnBrk="1" hangingPunct="1">
              <a:defRPr/>
            </a:pPr>
            <a:r>
              <a:rPr lang="en-US" sz="2800" dirty="0" smtClean="0"/>
              <a:t>2.bradycardia</a:t>
            </a:r>
          </a:p>
          <a:p>
            <a:pPr eaLnBrk="1" hangingPunct="1">
              <a:defRPr/>
            </a:pPr>
            <a:endParaRPr lang="en-US" sz="2800" dirty="0" smtClean="0"/>
          </a:p>
          <a:p>
            <a:pPr eaLnBrk="1" hangingPunct="1">
              <a:defRPr/>
            </a:pPr>
            <a:r>
              <a:rPr lang="en-US" sz="2800" dirty="0" smtClean="0"/>
              <a:t>3. heart block</a:t>
            </a:r>
          </a:p>
          <a:p>
            <a:pPr eaLnBrk="1" hangingPunct="1">
              <a:defRPr/>
            </a:pPr>
            <a:endParaRPr lang="en-US" sz="2800" dirty="0" smtClean="0"/>
          </a:p>
          <a:p>
            <a:pPr eaLnBrk="1" hangingPunct="1">
              <a:defRPr/>
            </a:pPr>
            <a:r>
              <a:rPr lang="en-US" sz="2800" dirty="0" smtClean="0"/>
              <a:t>4. </a:t>
            </a:r>
            <a:r>
              <a:rPr lang="en-US" sz="2800" dirty="0" err="1" smtClean="0"/>
              <a:t>bronchoconstriction</a:t>
            </a:r>
            <a:endParaRPr lang="en-US" sz="2800" dirty="0" smtClean="0"/>
          </a:p>
          <a:p>
            <a:pPr eaLnBrk="1" hangingPunct="1">
              <a:defRPr/>
            </a:pPr>
            <a:endParaRPr lang="en-US" sz="2800" dirty="0" smtClean="0"/>
          </a:p>
          <a:p>
            <a:pPr eaLnBrk="1" hangingPunct="1">
              <a:defRPr/>
            </a:pPr>
            <a:r>
              <a:rPr lang="en-US" sz="2800" dirty="0" smtClean="0"/>
              <a:t>5. Misc:</a:t>
            </a:r>
          </a:p>
        </p:txBody>
      </p:sp>
      <p:sp>
        <p:nvSpPr>
          <p:cNvPr id="100356" name="Text Box 4"/>
          <p:cNvSpPr txBox="1">
            <a:spLocks noChangeArrowheads="1"/>
          </p:cNvSpPr>
          <p:nvPr/>
        </p:nvSpPr>
        <p:spPr bwMode="auto">
          <a:xfrm>
            <a:off x="5795963" y="1341438"/>
            <a:ext cx="2665412" cy="4975225"/>
          </a:xfrm>
          <a:prstGeom prst="rect">
            <a:avLst/>
          </a:prstGeom>
          <a:noFill/>
          <a:ln w="76200" cmpd="tri">
            <a:solidFill>
              <a:srgbClr val="FF0000"/>
            </a:solidFill>
            <a:miter lim="800000"/>
            <a:headEnd/>
            <a:tailEnd/>
          </a:ln>
          <a:effectLst/>
          <a:extLst>
            <a:ext uri="{909E8E84-426E-40DD-AFC4-6F175D3DCCD1}"/>
            <a:ext uri="{AF507438-7753-43E0-B8FC-AC1667EBCBE1}"/>
          </a:extLst>
        </p:spPr>
        <p:txBody>
          <a:bodyPr>
            <a:spAutoFit/>
          </a:bodyPr>
          <a:lstStyle/>
          <a:p>
            <a:pPr>
              <a:defRPr/>
            </a:pPr>
            <a:r>
              <a:rPr lang="en-US" dirty="0">
                <a:effectLst>
                  <a:outerShdw blurRad="38100" dist="38100" dir="2700000" algn="tl">
                    <a:srgbClr val="000000"/>
                  </a:outerShdw>
                </a:effectLst>
              </a:rPr>
              <a:t>HYPOTENSION</a:t>
            </a:r>
          </a:p>
          <a:p>
            <a:pPr>
              <a:defRPr/>
            </a:pPr>
            <a:r>
              <a:rPr lang="en-US" dirty="0">
                <a:effectLst>
                  <a:outerShdw blurRad="38100" dist="38100" dir="2700000" algn="tl">
                    <a:srgbClr val="000000"/>
                  </a:outerShdw>
                </a:effectLst>
              </a:rPr>
              <a:t>BRADYCARDIA</a:t>
            </a:r>
          </a:p>
          <a:p>
            <a:pPr>
              <a:defRPr/>
            </a:pPr>
            <a:r>
              <a:rPr lang="en-US" dirty="0">
                <a:effectLst>
                  <a:outerShdw blurRad="38100" dist="38100" dir="2700000" algn="tl">
                    <a:srgbClr val="000000"/>
                  </a:outerShdw>
                </a:effectLst>
              </a:rPr>
              <a:t>HEART BLOCKS</a:t>
            </a:r>
          </a:p>
          <a:p>
            <a:pPr>
              <a:defRPr/>
            </a:pPr>
            <a:r>
              <a:rPr lang="en-US" dirty="0">
                <a:effectLst>
                  <a:outerShdw blurRad="38100" dist="38100" dir="2700000" algn="tl">
                    <a:srgbClr val="000000"/>
                  </a:outerShdw>
                </a:effectLst>
              </a:rPr>
              <a:t>BRONCHOSPASM</a:t>
            </a:r>
          </a:p>
          <a:p>
            <a:pPr>
              <a:defRPr/>
            </a:pPr>
            <a:r>
              <a:rPr lang="en-US" dirty="0">
                <a:effectLst>
                  <a:outerShdw blurRad="38100" dist="38100" dir="2700000" algn="tl">
                    <a:srgbClr val="000000"/>
                  </a:outerShdw>
                </a:effectLst>
              </a:rPr>
              <a:t>HYPERGLYCEMIA</a:t>
            </a:r>
          </a:p>
          <a:p>
            <a:pPr>
              <a:defRPr/>
            </a:pPr>
            <a:r>
              <a:rPr lang="en-US" dirty="0">
                <a:effectLst>
                  <a:outerShdw blurRad="38100" dist="38100" dir="2700000" algn="tl">
                    <a:srgbClr val="000000"/>
                  </a:outerShdw>
                </a:effectLst>
              </a:rPr>
              <a:t>Masking effect of hypoglycemic symptoms</a:t>
            </a:r>
          </a:p>
          <a:p>
            <a:pPr>
              <a:defRPr/>
            </a:pPr>
            <a:r>
              <a:rPr lang="en-US" dirty="0">
                <a:effectLst>
                  <a:outerShdw blurRad="38100" dist="38100" dir="2700000" algn="tl">
                    <a:srgbClr val="000000"/>
                  </a:outerShdw>
                </a:effectLst>
              </a:rPr>
              <a:t>HYPERLIPIDEMIA</a:t>
            </a:r>
          </a:p>
          <a:p>
            <a:pPr>
              <a:defRPr/>
            </a:pPr>
            <a:r>
              <a:rPr lang="en-US" dirty="0">
                <a:effectLst>
                  <a:outerShdw blurRad="38100" dist="38100" dir="2700000" algn="tl">
                    <a:srgbClr val="000000"/>
                  </a:outerShdw>
                </a:effectLst>
              </a:rPr>
              <a:t>HYPERKALEMIA</a:t>
            </a:r>
          </a:p>
          <a:p>
            <a:pPr>
              <a:defRPr/>
            </a:pPr>
            <a:r>
              <a:rPr lang="en-US" dirty="0" smtClean="0">
                <a:effectLst>
                  <a:outerShdw blurRad="38100" dist="38100" dir="2700000" algn="tl">
                    <a:srgbClr val="000000"/>
                  </a:outerShdw>
                </a:effectLst>
              </a:rPr>
              <a:t>LASSITUDE</a:t>
            </a: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LOSS OF LIBIDO</a:t>
            </a:r>
          </a:p>
          <a:p>
            <a:pPr>
              <a:defRPr/>
            </a:pPr>
            <a:r>
              <a:rPr lang="en-US" dirty="0">
                <a:effectLst>
                  <a:outerShdw blurRad="38100" dist="38100" dir="2700000" algn="tl">
                    <a:srgbClr val="000000"/>
                  </a:outerShdw>
                </a:effectLst>
              </a:rPr>
              <a:t>IMPOTENCE</a:t>
            </a:r>
          </a:p>
          <a:p>
            <a:pPr>
              <a:defRPr/>
            </a:pPr>
            <a:r>
              <a:rPr lang="en-US" dirty="0">
                <a:effectLst>
                  <a:outerShdw blurRad="38100" dist="38100" dir="2700000" algn="tl">
                    <a:srgbClr val="000000"/>
                  </a:outerShdw>
                </a:effectLst>
              </a:rPr>
              <a:t>MENTAL DEPRESSION</a:t>
            </a:r>
          </a:p>
          <a:p>
            <a:pPr>
              <a:defRPr/>
            </a:pPr>
            <a:r>
              <a:rPr lang="en-US" dirty="0">
                <a:effectLst>
                  <a:outerShdw blurRad="38100" dist="38100" dir="2700000" algn="tl">
                    <a:srgbClr val="000000"/>
                  </a:outerShdw>
                </a:effectLst>
              </a:rPr>
              <a:t>NIGHT MARES</a:t>
            </a:r>
          </a:p>
          <a:p>
            <a:pPr>
              <a:defRPr/>
            </a:pPr>
            <a:r>
              <a:rPr lang="en-US" dirty="0">
                <a:effectLst>
                  <a:outerShdw blurRad="38100" dist="38100" dir="2700000" algn="tl">
                    <a:srgbClr val="000000"/>
                  </a:outerShdw>
                </a:effectLst>
              </a:rPr>
              <a:t>DIARRHEA</a:t>
            </a:r>
            <a:endParaRPr lang="en-GB" dirty="0">
              <a:effectLst>
                <a:outerShdw blurRad="38100" dist="38100" dir="2700000" algn="tl">
                  <a:srgbClr val="000000"/>
                </a:outerShdw>
              </a:effectLst>
            </a:endParaRPr>
          </a:p>
          <a:p>
            <a:pPr>
              <a:spcBef>
                <a:spcPct val="50000"/>
              </a:spcBef>
              <a:defRPr/>
            </a:pP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to="" calcmode="lin" valueType="num">
                                      <p:cBhvr>
                                        <p:cTn id="7" dur="1" fill="hold"/>
                                        <p:tgtEl>
                                          <p:spTgt spid="1003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 to="" calcmode="lin" valueType="num">
                                      <p:cBhvr>
                                        <p:cTn id="12" dur="1" fill="hold"/>
                                        <p:tgtEl>
                                          <p:spTgt spid="10035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 to="" calcmode="lin" valueType="num">
                                      <p:cBhvr>
                                        <p:cTn id="17" dur="1" fill="hold"/>
                                        <p:tgtEl>
                                          <p:spTgt spid="1003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0355">
                                            <p:txEl>
                                              <p:pRg st="4" end="4"/>
                                            </p:txEl>
                                          </p:spTgt>
                                        </p:tgtEl>
                                        <p:attrNameLst>
                                          <p:attrName>style.visibility</p:attrName>
                                        </p:attrNameLst>
                                      </p:cBhvr>
                                      <p:to>
                                        <p:strVal val="visible"/>
                                      </p:to>
                                    </p:set>
                                    <p:anim to="" calcmode="lin" valueType="num">
                                      <p:cBhvr>
                                        <p:cTn id="22" dur="1" fill="hold"/>
                                        <p:tgtEl>
                                          <p:spTgt spid="10035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0355">
                                            <p:txEl>
                                              <p:pRg st="6" end="6"/>
                                            </p:txEl>
                                          </p:spTgt>
                                        </p:tgtEl>
                                        <p:attrNameLst>
                                          <p:attrName>style.visibility</p:attrName>
                                        </p:attrNameLst>
                                      </p:cBhvr>
                                      <p:to>
                                        <p:strVal val="visible"/>
                                      </p:to>
                                    </p:set>
                                    <p:anim to="" calcmode="lin" valueType="num">
                                      <p:cBhvr>
                                        <p:cTn id="27" dur="1" fill="hold"/>
                                        <p:tgtEl>
                                          <p:spTgt spid="100355">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0355">
                                            <p:txEl>
                                              <p:pRg st="8" end="8"/>
                                            </p:txEl>
                                          </p:spTgt>
                                        </p:tgtEl>
                                        <p:attrNameLst>
                                          <p:attrName>style.visibility</p:attrName>
                                        </p:attrNameLst>
                                      </p:cBhvr>
                                      <p:to>
                                        <p:strVal val="visible"/>
                                      </p:to>
                                    </p:set>
                                    <p:anim to="" calcmode="lin" valueType="num">
                                      <p:cBhvr>
                                        <p:cTn id="32" dur="1" fill="hold"/>
                                        <p:tgtEl>
                                          <p:spTgt spid="100355">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0356">
                                            <p:txEl>
                                              <p:pRg st="0" end="0"/>
                                            </p:txEl>
                                          </p:spTgt>
                                        </p:tgtEl>
                                        <p:attrNameLst>
                                          <p:attrName>style.visibility</p:attrName>
                                        </p:attrNameLst>
                                      </p:cBhvr>
                                      <p:to>
                                        <p:strVal val="visible"/>
                                      </p:to>
                                    </p:set>
                                    <p:anim to="" calcmode="lin" valueType="num">
                                      <p:cBhvr>
                                        <p:cTn id="37" dur="1" fill="hold"/>
                                        <p:tgtEl>
                                          <p:spTgt spid="100356">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0356">
                                            <p:txEl>
                                              <p:pRg st="1" end="1"/>
                                            </p:txEl>
                                          </p:spTgt>
                                        </p:tgtEl>
                                        <p:attrNameLst>
                                          <p:attrName>style.visibility</p:attrName>
                                        </p:attrNameLst>
                                      </p:cBhvr>
                                      <p:to>
                                        <p:strVal val="visible"/>
                                      </p:to>
                                    </p:set>
                                    <p:anim to="" calcmode="lin" valueType="num">
                                      <p:cBhvr>
                                        <p:cTn id="42" dur="1" fill="hold"/>
                                        <p:tgtEl>
                                          <p:spTgt spid="100356">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0356">
                                            <p:txEl>
                                              <p:pRg st="2" end="2"/>
                                            </p:txEl>
                                          </p:spTgt>
                                        </p:tgtEl>
                                        <p:attrNameLst>
                                          <p:attrName>style.visibility</p:attrName>
                                        </p:attrNameLst>
                                      </p:cBhvr>
                                      <p:to>
                                        <p:strVal val="visible"/>
                                      </p:to>
                                    </p:set>
                                    <p:anim to="" calcmode="lin" valueType="num">
                                      <p:cBhvr>
                                        <p:cTn id="47" dur="1" fill="hold"/>
                                        <p:tgtEl>
                                          <p:spTgt spid="100356">
                                            <p:txEl>
                                              <p:pRg st="2" end="2"/>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00356">
                                            <p:txEl>
                                              <p:pRg st="3" end="3"/>
                                            </p:txEl>
                                          </p:spTgt>
                                        </p:tgtEl>
                                        <p:attrNameLst>
                                          <p:attrName>style.visibility</p:attrName>
                                        </p:attrNameLst>
                                      </p:cBhvr>
                                      <p:to>
                                        <p:strVal val="visible"/>
                                      </p:to>
                                    </p:set>
                                    <p:anim to="" calcmode="lin" valueType="num">
                                      <p:cBhvr>
                                        <p:cTn id="52" dur="1" fill="hold"/>
                                        <p:tgtEl>
                                          <p:spTgt spid="100356">
                                            <p:txEl>
                                              <p:pRg st="3" end="3"/>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00356">
                                            <p:txEl>
                                              <p:pRg st="4" end="4"/>
                                            </p:txEl>
                                          </p:spTgt>
                                        </p:tgtEl>
                                        <p:attrNameLst>
                                          <p:attrName>style.visibility</p:attrName>
                                        </p:attrNameLst>
                                      </p:cBhvr>
                                      <p:to>
                                        <p:strVal val="visible"/>
                                      </p:to>
                                    </p:set>
                                    <p:anim to="" calcmode="lin" valueType="num">
                                      <p:cBhvr>
                                        <p:cTn id="57" dur="1" fill="hold"/>
                                        <p:tgtEl>
                                          <p:spTgt spid="100356">
                                            <p:txEl>
                                              <p:pRg st="4" end="4"/>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100356">
                                            <p:txEl>
                                              <p:pRg st="5" end="5"/>
                                            </p:txEl>
                                          </p:spTgt>
                                        </p:tgtEl>
                                        <p:attrNameLst>
                                          <p:attrName>style.visibility</p:attrName>
                                        </p:attrNameLst>
                                      </p:cBhvr>
                                      <p:to>
                                        <p:strVal val="visible"/>
                                      </p:to>
                                    </p:set>
                                    <p:anim to="" calcmode="lin" valueType="num">
                                      <p:cBhvr>
                                        <p:cTn id="62" dur="1" fill="hold"/>
                                        <p:tgtEl>
                                          <p:spTgt spid="100356">
                                            <p:txEl>
                                              <p:pRg st="5" end="5"/>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00356">
                                            <p:txEl>
                                              <p:pRg st="6" end="6"/>
                                            </p:txEl>
                                          </p:spTgt>
                                        </p:tgtEl>
                                        <p:attrNameLst>
                                          <p:attrName>style.visibility</p:attrName>
                                        </p:attrNameLst>
                                      </p:cBhvr>
                                      <p:to>
                                        <p:strVal val="visible"/>
                                      </p:to>
                                    </p:set>
                                    <p:anim to="" calcmode="lin" valueType="num">
                                      <p:cBhvr>
                                        <p:cTn id="67" dur="1" fill="hold"/>
                                        <p:tgtEl>
                                          <p:spTgt spid="100356">
                                            <p:txEl>
                                              <p:pRg st="6" end="6"/>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100356">
                                            <p:txEl>
                                              <p:pRg st="7" end="7"/>
                                            </p:txEl>
                                          </p:spTgt>
                                        </p:tgtEl>
                                        <p:attrNameLst>
                                          <p:attrName>style.visibility</p:attrName>
                                        </p:attrNameLst>
                                      </p:cBhvr>
                                      <p:to>
                                        <p:strVal val="visible"/>
                                      </p:to>
                                    </p:set>
                                    <p:anim to="" calcmode="lin" valueType="num">
                                      <p:cBhvr>
                                        <p:cTn id="72" dur="1" fill="hold"/>
                                        <p:tgtEl>
                                          <p:spTgt spid="100356">
                                            <p:txEl>
                                              <p:pRg st="7" end="7"/>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100356">
                                            <p:txEl>
                                              <p:pRg st="8" end="8"/>
                                            </p:txEl>
                                          </p:spTgt>
                                        </p:tgtEl>
                                        <p:attrNameLst>
                                          <p:attrName>style.visibility</p:attrName>
                                        </p:attrNameLst>
                                      </p:cBhvr>
                                      <p:to>
                                        <p:strVal val="visible"/>
                                      </p:to>
                                    </p:set>
                                    <p:anim to="" calcmode="lin" valueType="num">
                                      <p:cBhvr>
                                        <p:cTn id="77" dur="1" fill="hold"/>
                                        <p:tgtEl>
                                          <p:spTgt spid="100356">
                                            <p:txEl>
                                              <p:pRg st="8" end="8"/>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100356">
                                            <p:txEl>
                                              <p:pRg st="9" end="9"/>
                                            </p:txEl>
                                          </p:spTgt>
                                        </p:tgtEl>
                                        <p:attrNameLst>
                                          <p:attrName>style.visibility</p:attrName>
                                        </p:attrNameLst>
                                      </p:cBhvr>
                                      <p:to>
                                        <p:strVal val="visible"/>
                                      </p:to>
                                    </p:set>
                                    <p:anim to="" calcmode="lin" valueType="num">
                                      <p:cBhvr>
                                        <p:cTn id="82" dur="1" fill="hold"/>
                                        <p:tgtEl>
                                          <p:spTgt spid="100356">
                                            <p:txEl>
                                              <p:pRg st="9" end="9"/>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nodeType="clickEffect">
                                  <p:stCondLst>
                                    <p:cond delay="0"/>
                                  </p:stCondLst>
                                  <p:childTnLst>
                                    <p:set>
                                      <p:cBhvr>
                                        <p:cTn id="86" dur="1" fill="hold">
                                          <p:stCondLst>
                                            <p:cond delay="0"/>
                                          </p:stCondLst>
                                        </p:cTn>
                                        <p:tgtEl>
                                          <p:spTgt spid="100356">
                                            <p:txEl>
                                              <p:pRg st="10" end="10"/>
                                            </p:txEl>
                                          </p:spTgt>
                                        </p:tgtEl>
                                        <p:attrNameLst>
                                          <p:attrName>style.visibility</p:attrName>
                                        </p:attrNameLst>
                                      </p:cBhvr>
                                      <p:to>
                                        <p:strVal val="visible"/>
                                      </p:to>
                                    </p:set>
                                    <p:anim to="" calcmode="lin" valueType="num">
                                      <p:cBhvr>
                                        <p:cTn id="87" dur="1" fill="hold"/>
                                        <p:tgtEl>
                                          <p:spTgt spid="100356">
                                            <p:txEl>
                                              <p:pRg st="10" end="10"/>
                                            </p:txEl>
                                          </p:spTgt>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nodeType="clickEffect">
                                  <p:stCondLst>
                                    <p:cond delay="0"/>
                                  </p:stCondLst>
                                  <p:childTnLst>
                                    <p:set>
                                      <p:cBhvr>
                                        <p:cTn id="91" dur="1" fill="hold">
                                          <p:stCondLst>
                                            <p:cond delay="0"/>
                                          </p:stCondLst>
                                        </p:cTn>
                                        <p:tgtEl>
                                          <p:spTgt spid="100356">
                                            <p:txEl>
                                              <p:pRg st="11" end="11"/>
                                            </p:txEl>
                                          </p:spTgt>
                                        </p:tgtEl>
                                        <p:attrNameLst>
                                          <p:attrName>style.visibility</p:attrName>
                                        </p:attrNameLst>
                                      </p:cBhvr>
                                      <p:to>
                                        <p:strVal val="visible"/>
                                      </p:to>
                                    </p:set>
                                    <p:anim to="" calcmode="lin" valueType="num">
                                      <p:cBhvr>
                                        <p:cTn id="92" dur="1" fill="hold"/>
                                        <p:tgtEl>
                                          <p:spTgt spid="100356">
                                            <p:txEl>
                                              <p:pRg st="11" end="11"/>
                                            </p:txEl>
                                          </p:spTgt>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nodeType="clickEffect">
                                  <p:stCondLst>
                                    <p:cond delay="0"/>
                                  </p:stCondLst>
                                  <p:childTnLst>
                                    <p:set>
                                      <p:cBhvr>
                                        <p:cTn id="96" dur="1" fill="hold">
                                          <p:stCondLst>
                                            <p:cond delay="0"/>
                                          </p:stCondLst>
                                        </p:cTn>
                                        <p:tgtEl>
                                          <p:spTgt spid="100356">
                                            <p:txEl>
                                              <p:pRg st="12" end="12"/>
                                            </p:txEl>
                                          </p:spTgt>
                                        </p:tgtEl>
                                        <p:attrNameLst>
                                          <p:attrName>style.visibility</p:attrName>
                                        </p:attrNameLst>
                                      </p:cBhvr>
                                      <p:to>
                                        <p:strVal val="visible"/>
                                      </p:to>
                                    </p:set>
                                    <p:anim to="" calcmode="lin" valueType="num">
                                      <p:cBhvr>
                                        <p:cTn id="97" dur="1" fill="hold"/>
                                        <p:tgtEl>
                                          <p:spTgt spid="100356">
                                            <p:txEl>
                                              <p:pRg st="12" end="12"/>
                                            </p:txEl>
                                          </p:spTgt>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nodeType="clickEffect">
                                  <p:stCondLst>
                                    <p:cond delay="0"/>
                                  </p:stCondLst>
                                  <p:childTnLst>
                                    <p:set>
                                      <p:cBhvr>
                                        <p:cTn id="101" dur="1" fill="hold">
                                          <p:stCondLst>
                                            <p:cond delay="0"/>
                                          </p:stCondLst>
                                        </p:cTn>
                                        <p:tgtEl>
                                          <p:spTgt spid="100356">
                                            <p:txEl>
                                              <p:pRg st="13" end="13"/>
                                            </p:txEl>
                                          </p:spTgt>
                                        </p:tgtEl>
                                        <p:attrNameLst>
                                          <p:attrName>style.visibility</p:attrName>
                                        </p:attrNameLst>
                                      </p:cBhvr>
                                      <p:to>
                                        <p:strVal val="visible"/>
                                      </p:to>
                                    </p:set>
                                    <p:anim to="" calcmode="lin" valueType="num">
                                      <p:cBhvr>
                                        <p:cTn id="102" dur="1" fill="hold"/>
                                        <p:tgtEl>
                                          <p:spTgt spid="100356">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1"/>
          </p:nvPr>
        </p:nvSpPr>
        <p:spPr>
          <a:noFill/>
          <a:ln>
            <a:miter lim="800000"/>
            <a:headEnd/>
            <a:tailEnd/>
          </a:ln>
        </p:spPr>
        <p:txBody>
          <a:bodyPr/>
          <a:lstStyle/>
          <a:p>
            <a:fld id="{F4FCA143-DB7D-486F-BC7A-F1ECEEA7E995}" type="slidenum">
              <a:rPr lang="en-GB" smtClean="0"/>
              <a:pPr/>
              <a:t>54</a:t>
            </a:fld>
            <a:endParaRPr lang="en-GB" smtClean="0"/>
          </a:p>
        </p:txBody>
      </p:sp>
      <p:sp>
        <p:nvSpPr>
          <p:cNvPr id="136196" name="Rectangle 4"/>
          <p:cNvSpPr>
            <a:spLocks noChangeArrowheads="1"/>
          </p:cNvSpPr>
          <p:nvPr/>
        </p:nvSpPr>
        <p:spPr bwMode="auto">
          <a:xfrm>
            <a:off x="468313" y="260350"/>
            <a:ext cx="7775575" cy="620713"/>
          </a:xfrm>
          <a:prstGeom prst="rect">
            <a:avLst/>
          </a:prstGeom>
          <a:solidFill>
            <a:srgbClr val="FFFF00"/>
          </a:solidFill>
          <a:ln w="9525">
            <a:solidFill>
              <a:srgbClr val="FF33CC"/>
            </a:solidFill>
            <a:miter lim="800000"/>
            <a:headEnd/>
            <a:tailEnd/>
          </a:ln>
          <a:effectLst/>
          <a:extLst>
            <a:ext uri="{AF507438-7753-43E0-B8FC-AC1667EBCBE1}"/>
          </a:extLst>
        </p:spPr>
        <p:txBody>
          <a:bodyPr lIns="99276" tIns="49638" rIns="99276" bIns="49638" anchor="ctr"/>
          <a:lstStyle/>
          <a:p>
            <a:pPr algn="ctr">
              <a:defRPr/>
            </a:pPr>
            <a:r>
              <a:rPr lang="en-US" sz="2800">
                <a:solidFill>
                  <a:srgbClr val="FF0000"/>
                </a:solidFill>
                <a:effectLst>
                  <a:outerShdw blurRad="38100" dist="38100" dir="2700000" algn="tl">
                    <a:srgbClr val="000000"/>
                  </a:outerShdw>
                </a:effectLst>
              </a:rPr>
              <a:t>CONTRAINDICATIONS</a:t>
            </a:r>
            <a:endParaRPr lang="en-GB" sz="2800">
              <a:solidFill>
                <a:srgbClr val="FF0000"/>
              </a:solidFill>
              <a:effectLst>
                <a:outerShdw blurRad="38100" dist="38100" dir="2700000" algn="tl">
                  <a:srgbClr val="000000"/>
                </a:outerShdw>
              </a:effectLst>
            </a:endParaRPr>
          </a:p>
        </p:txBody>
      </p:sp>
      <p:sp>
        <p:nvSpPr>
          <p:cNvPr id="136197" name="Rectangle 5"/>
          <p:cNvSpPr>
            <a:spLocks noChangeArrowheads="1"/>
          </p:cNvSpPr>
          <p:nvPr/>
        </p:nvSpPr>
        <p:spPr bwMode="auto">
          <a:xfrm>
            <a:off x="533400" y="1143000"/>
            <a:ext cx="8253442" cy="5500710"/>
          </a:xfrm>
          <a:prstGeom prst="rect">
            <a:avLst/>
          </a:prstGeom>
          <a:noFill/>
          <a:ln>
            <a:noFill/>
          </a:ln>
          <a:effectLst/>
          <a:extLst>
            <a:ext uri="{909E8E84-426E-40DD-AFC4-6F175D3DCCD1}"/>
            <a:ext uri="{91240B29-F687-4F45-9708-019B960494DF}"/>
            <a:ext uri="{AF507438-7753-43E0-B8FC-AC1667EBCBE1}"/>
          </a:extLst>
        </p:spPr>
        <p:txBody>
          <a:bodyPr lIns="99276" tIns="49638" rIns="99276" bIns="49638"/>
          <a:lstStyle/>
          <a:p>
            <a:pPr marL="342900" indent="-342900">
              <a:spcBef>
                <a:spcPct val="20000"/>
              </a:spcBef>
              <a:buClr>
                <a:schemeClr val="hlink"/>
              </a:buClr>
              <a:buSzPct val="70000"/>
              <a:buFont typeface="Wingdings" pitchFamily="2" charset="2"/>
              <a:buChar char="n"/>
              <a:defRPr/>
            </a:pPr>
            <a:r>
              <a:rPr lang="en-US" sz="3200" dirty="0" smtClean="0">
                <a:effectLst>
                  <a:outerShdw blurRad="38100" dist="38100" dir="2700000" algn="tl">
                    <a:srgbClr val="000000"/>
                  </a:outerShdw>
                </a:effectLst>
              </a:rPr>
              <a:t>Bronchial asthma</a:t>
            </a:r>
          </a:p>
          <a:p>
            <a:pPr marL="342900" indent="-342900">
              <a:spcBef>
                <a:spcPct val="20000"/>
              </a:spcBef>
              <a:buClr>
                <a:schemeClr val="hlink"/>
              </a:buClr>
              <a:buSzPct val="70000"/>
              <a:buFont typeface="Wingdings" pitchFamily="2" charset="2"/>
              <a:buChar char="n"/>
              <a:defRPr/>
            </a:pPr>
            <a:r>
              <a:rPr lang="en-US" sz="3200" dirty="0" err="1" smtClean="0">
                <a:effectLst>
                  <a:outerShdw blurRad="38100" dist="38100" dir="2700000" algn="tl">
                    <a:srgbClr val="000000"/>
                  </a:outerShdw>
                </a:effectLst>
              </a:rPr>
              <a:t>Bradycardia</a:t>
            </a:r>
            <a:endParaRPr lang="en-US" sz="3200" dirty="0" smtClean="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r>
              <a:rPr lang="en-US" sz="3200" dirty="0" smtClean="0">
                <a:effectLst>
                  <a:outerShdw blurRad="38100" dist="38100" dir="2700000" algn="tl">
                    <a:srgbClr val="000000"/>
                  </a:outerShdw>
                </a:effectLst>
              </a:rPr>
              <a:t>Heart blocks</a:t>
            </a:r>
          </a:p>
          <a:p>
            <a:pPr marL="342900" indent="-342900">
              <a:spcBef>
                <a:spcPct val="20000"/>
              </a:spcBef>
              <a:buClr>
                <a:schemeClr val="hlink"/>
              </a:buClr>
              <a:buSzPct val="70000"/>
              <a:buFont typeface="Wingdings" pitchFamily="2" charset="2"/>
              <a:buChar char="n"/>
              <a:defRPr/>
            </a:pPr>
            <a:r>
              <a:rPr lang="en-US" sz="3200" dirty="0" smtClean="0">
                <a:effectLst>
                  <a:outerShdw blurRad="38100" dist="38100" dir="2700000" algn="tl">
                    <a:srgbClr val="000000"/>
                  </a:outerShdw>
                </a:effectLst>
              </a:rPr>
              <a:t>Hypotension</a:t>
            </a:r>
            <a:endParaRPr lang="en-US" sz="3200" dirty="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endParaRPr lang="en-US" sz="3200" dirty="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r>
              <a:rPr lang="en-US" sz="2600" dirty="0">
                <a:solidFill>
                  <a:srgbClr val="FF0000"/>
                </a:solidFill>
                <a:effectLst>
                  <a:outerShdw blurRad="38100" dist="38100" dir="2700000" algn="tl">
                    <a:srgbClr val="000000"/>
                  </a:outerShdw>
                </a:effectLst>
              </a:rPr>
              <a:t>RELATIVE CONTRAINDICATIONS</a:t>
            </a:r>
          </a:p>
          <a:p>
            <a:pPr marL="742950" lvl="1" indent="-285750">
              <a:spcBef>
                <a:spcPct val="20000"/>
              </a:spcBef>
              <a:buClr>
                <a:schemeClr val="accent2"/>
              </a:buClr>
              <a:buSzPct val="70000"/>
              <a:buFont typeface="Wingdings" pitchFamily="2" charset="2"/>
              <a:buChar char="n"/>
              <a:defRPr/>
            </a:pPr>
            <a:r>
              <a:rPr lang="en-US" sz="2200" dirty="0">
                <a:effectLst>
                  <a:outerShdw blurRad="38100" dist="38100" dir="2700000" algn="tl">
                    <a:srgbClr val="000000"/>
                  </a:outerShdw>
                </a:effectLst>
              </a:rPr>
              <a:t>Insulin dependent diabetes</a:t>
            </a:r>
          </a:p>
          <a:p>
            <a:pPr marL="742950" lvl="1" indent="-285750">
              <a:spcBef>
                <a:spcPct val="20000"/>
              </a:spcBef>
              <a:buClr>
                <a:schemeClr val="accent2"/>
              </a:buClr>
              <a:buSzPct val="70000"/>
              <a:buFont typeface="Wingdings" pitchFamily="2" charset="2"/>
              <a:buChar char="n"/>
              <a:defRPr/>
            </a:pPr>
            <a:r>
              <a:rPr lang="en-US" sz="2200" dirty="0">
                <a:effectLst>
                  <a:outerShdw blurRad="38100" dist="38100" dir="2700000" algn="tl">
                    <a:srgbClr val="000000"/>
                  </a:outerShdw>
                </a:effectLst>
              </a:rPr>
              <a:t>Mental depression</a:t>
            </a:r>
          </a:p>
          <a:p>
            <a:pPr marL="342900" indent="-342900">
              <a:spcBef>
                <a:spcPct val="20000"/>
              </a:spcBef>
              <a:buClr>
                <a:schemeClr val="hlink"/>
              </a:buClr>
              <a:buSzPct val="70000"/>
              <a:buFont typeface="Wingdings" pitchFamily="2" charset="2"/>
              <a:buChar char="n"/>
              <a:defRPr/>
            </a:pPr>
            <a:endParaRPr lang="en-GB" sz="3200" dirty="0">
              <a:effectLst>
                <a:outerShdw blurRad="38100" dist="38100" dir="2700000" algn="tl">
                  <a:srgbClr val="000000"/>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to="" calcmode="lin" valueType="num">
                                      <p:cBhvr>
                                        <p:cTn id="7" dur="1" fill="hold"/>
                                        <p:tgtEl>
                                          <p:spTgt spid="13619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6197">
                                            <p:txEl>
                                              <p:pRg st="0" end="0"/>
                                            </p:txEl>
                                          </p:spTgt>
                                        </p:tgtEl>
                                        <p:attrNameLst>
                                          <p:attrName>style.visibility</p:attrName>
                                        </p:attrNameLst>
                                      </p:cBhvr>
                                      <p:to>
                                        <p:strVal val="visible"/>
                                      </p:to>
                                    </p:set>
                                    <p:anim to="" calcmode="lin" valueType="num">
                                      <p:cBhvr>
                                        <p:cTn id="12" dur="1" fill="hold"/>
                                        <p:tgtEl>
                                          <p:spTgt spid="13619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6197">
                                            <p:txEl>
                                              <p:pRg st="1" end="1"/>
                                            </p:txEl>
                                          </p:spTgt>
                                        </p:tgtEl>
                                        <p:attrNameLst>
                                          <p:attrName>style.visibility</p:attrName>
                                        </p:attrNameLst>
                                      </p:cBhvr>
                                      <p:to>
                                        <p:strVal val="visible"/>
                                      </p:to>
                                    </p:set>
                                    <p:anim to="" calcmode="lin" valueType="num">
                                      <p:cBhvr>
                                        <p:cTn id="17" dur="1" fill="hold"/>
                                        <p:tgtEl>
                                          <p:spTgt spid="13619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6197">
                                            <p:txEl>
                                              <p:pRg st="2" end="2"/>
                                            </p:txEl>
                                          </p:spTgt>
                                        </p:tgtEl>
                                        <p:attrNameLst>
                                          <p:attrName>style.visibility</p:attrName>
                                        </p:attrNameLst>
                                      </p:cBhvr>
                                      <p:to>
                                        <p:strVal val="visible"/>
                                      </p:to>
                                    </p:set>
                                    <p:anim to="" calcmode="lin" valueType="num">
                                      <p:cBhvr>
                                        <p:cTn id="22" dur="1" fill="hold"/>
                                        <p:tgtEl>
                                          <p:spTgt spid="13619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6197">
                                            <p:txEl>
                                              <p:pRg st="3" end="3"/>
                                            </p:txEl>
                                          </p:spTgt>
                                        </p:tgtEl>
                                        <p:attrNameLst>
                                          <p:attrName>style.visibility</p:attrName>
                                        </p:attrNameLst>
                                      </p:cBhvr>
                                      <p:to>
                                        <p:strVal val="visible"/>
                                      </p:to>
                                    </p:set>
                                    <p:anim to="" calcmode="lin" valueType="num">
                                      <p:cBhvr>
                                        <p:cTn id="27" dur="1" fill="hold"/>
                                        <p:tgtEl>
                                          <p:spTgt spid="136197">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36197">
                                            <p:txEl>
                                              <p:pRg st="6" end="6"/>
                                            </p:txEl>
                                          </p:spTgt>
                                        </p:tgtEl>
                                        <p:attrNameLst>
                                          <p:attrName>style.visibility</p:attrName>
                                        </p:attrNameLst>
                                      </p:cBhvr>
                                      <p:to>
                                        <p:strVal val="visible"/>
                                      </p:to>
                                    </p:set>
                                    <p:anim to="" calcmode="lin" valueType="num">
                                      <p:cBhvr>
                                        <p:cTn id="32" dur="1" fill="hold"/>
                                        <p:tgtEl>
                                          <p:spTgt spid="136197">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36197">
                                            <p:txEl>
                                              <p:pRg st="7" end="7"/>
                                            </p:txEl>
                                          </p:spTgt>
                                        </p:tgtEl>
                                        <p:attrNameLst>
                                          <p:attrName>style.visibility</p:attrName>
                                        </p:attrNameLst>
                                      </p:cBhvr>
                                      <p:to>
                                        <p:strVal val="visible"/>
                                      </p:to>
                                    </p:set>
                                    <p:anim to="" calcmode="lin" valueType="num">
                                      <p:cBhvr>
                                        <p:cTn id="37" dur="1" fill="hold"/>
                                        <p:tgtEl>
                                          <p:spTgt spid="136197">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36197">
                                            <p:txEl>
                                              <p:pRg st="8" end="8"/>
                                            </p:txEl>
                                          </p:spTgt>
                                        </p:tgtEl>
                                        <p:attrNameLst>
                                          <p:attrName>style.visibility</p:attrName>
                                        </p:attrNameLst>
                                      </p:cBhvr>
                                      <p:to>
                                        <p:strVal val="visible"/>
                                      </p:to>
                                    </p:set>
                                    <p:anim to="" calcmode="lin" valueType="num">
                                      <p:cBhvr>
                                        <p:cTn id="42" dur="1" fill="hold"/>
                                        <p:tgtEl>
                                          <p:spTgt spid="13619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1"/>
          </p:nvPr>
        </p:nvSpPr>
        <p:spPr>
          <a:noFill/>
          <a:ln>
            <a:miter lim="800000"/>
            <a:headEnd/>
            <a:tailEnd/>
          </a:ln>
        </p:spPr>
        <p:txBody>
          <a:bodyPr/>
          <a:lstStyle/>
          <a:p>
            <a:fld id="{37F90B09-36AD-4586-ABE3-15A4171B4806}" type="slidenum">
              <a:rPr lang="en-GB" smtClean="0"/>
              <a:pPr/>
              <a:t>55</a:t>
            </a:fld>
            <a:endParaRPr lang="en-GB" smtClean="0"/>
          </a:p>
        </p:txBody>
      </p:sp>
      <p:sp>
        <p:nvSpPr>
          <p:cNvPr id="96260" name="Rectangle 4"/>
          <p:cNvSpPr>
            <a:spLocks noChangeArrowheads="1"/>
          </p:cNvSpPr>
          <p:nvPr/>
        </p:nvSpPr>
        <p:spPr bwMode="auto">
          <a:xfrm>
            <a:off x="1331913" y="2349500"/>
            <a:ext cx="6615112" cy="1568450"/>
          </a:xfrm>
          <a:prstGeom prst="rect">
            <a:avLst/>
          </a:prstGeom>
          <a:noFill/>
          <a:ln w="9525">
            <a:solidFill>
              <a:schemeClr val="accent2">
                <a:lumMod val="75000"/>
              </a:schemeClr>
            </a:solidFill>
            <a:miter lim="800000"/>
            <a:headEnd/>
            <a:tailEnd/>
          </a:ln>
          <a:effectLst/>
          <a:extLst>
            <a:ext uri="{909E8E84-426E-40DD-AFC4-6F175D3DCCD1}"/>
            <a:ext uri="{AF507438-7753-43E0-B8FC-AC1667EBCBE1}"/>
          </a:extLst>
        </p:spPr>
        <p:txBody>
          <a:bodyPr wrap="none">
            <a:spAutoFit/>
          </a:bodyPr>
          <a:lstStyle/>
          <a:p>
            <a:pPr>
              <a:defRPr/>
            </a:pPr>
            <a:r>
              <a:rPr lang="en-US" sz="4800" b="1" dirty="0">
                <a:solidFill>
                  <a:schemeClr val="tx2"/>
                </a:solidFill>
                <a:latin typeface="Times New Roman" pitchFamily="18" charset="0"/>
                <a:cs typeface="Times New Roman" pitchFamily="18" charset="0"/>
              </a:rPr>
              <a:t>CALCIUM CHANNEL </a:t>
            </a:r>
          </a:p>
          <a:p>
            <a:pPr algn="ctr">
              <a:defRPr/>
            </a:pPr>
            <a:r>
              <a:rPr lang="en-US" sz="4800" b="1" dirty="0">
                <a:solidFill>
                  <a:schemeClr val="tx2"/>
                </a:solidFill>
                <a:latin typeface="Times New Roman" pitchFamily="18" charset="0"/>
                <a:cs typeface="Times New Roman" pitchFamily="18" charset="0"/>
              </a:rPr>
              <a:t>BLOCKERS</a:t>
            </a:r>
          </a:p>
        </p:txBody>
      </p:sp>
    </p:spTree>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a:ln>
            <a:miter lim="800000"/>
            <a:headEnd/>
            <a:tailEnd/>
          </a:ln>
        </p:spPr>
        <p:txBody>
          <a:bodyPr/>
          <a:lstStyle/>
          <a:p>
            <a:fld id="{402CCF9D-8E45-4672-863B-94B69962BF81}" type="slidenum">
              <a:rPr lang="en-GB" smtClean="0"/>
              <a:pPr/>
              <a:t>56</a:t>
            </a:fld>
            <a:endParaRPr lang="en-GB" smtClean="0"/>
          </a:p>
        </p:txBody>
      </p:sp>
      <p:sp>
        <p:nvSpPr>
          <p:cNvPr id="110595" name="Rectangle 3"/>
          <p:cNvSpPr>
            <a:spLocks noGrp="1" noChangeArrowheads="1"/>
          </p:cNvSpPr>
          <p:nvPr>
            <p:ph type="body" idx="1"/>
          </p:nvPr>
        </p:nvSpPr>
        <p:spPr>
          <a:xfrm>
            <a:off x="457200" y="333375"/>
            <a:ext cx="8229600" cy="6524625"/>
          </a:xfrm>
        </p:spPr>
        <p:txBody>
          <a:bodyPr/>
          <a:lstStyle/>
          <a:p>
            <a:pPr eaLnBrk="1" hangingPunct="1">
              <a:lnSpc>
                <a:spcPct val="110000"/>
              </a:lnSpc>
              <a:buFont typeface="Wingdings" pitchFamily="2" charset="2"/>
              <a:buNone/>
              <a:defRPr/>
            </a:pPr>
            <a:r>
              <a:rPr lang="en-US" sz="4000" b="1" i="1" u="sng" dirty="0" smtClean="0">
                <a:solidFill>
                  <a:srgbClr val="FFC000"/>
                </a:solidFill>
                <a:cs typeface="Times New Roman" pitchFamily="18" charset="0"/>
              </a:rPr>
              <a:t>CALCIUM CHANNEL BLOCKERS</a:t>
            </a:r>
            <a:r>
              <a:rPr lang="en-US" u="sng" dirty="0" smtClean="0">
                <a:cs typeface="Times New Roman" pitchFamily="18" charset="0"/>
              </a:rPr>
              <a:t/>
            </a:r>
            <a:br>
              <a:rPr lang="en-US" u="sng" dirty="0" smtClean="0">
                <a:cs typeface="Times New Roman" pitchFamily="18" charset="0"/>
              </a:rPr>
            </a:br>
            <a:r>
              <a:rPr lang="en-US" sz="4400" b="1" u="sng" dirty="0" smtClean="0">
                <a:solidFill>
                  <a:srgbClr val="FFFF00"/>
                </a:solidFill>
                <a:cs typeface="Times New Roman" pitchFamily="18" charset="0"/>
              </a:rPr>
              <a:t>I-	</a:t>
            </a:r>
            <a:r>
              <a:rPr lang="en-US" sz="4000" b="1" u="sng" dirty="0" err="1" smtClean="0">
                <a:solidFill>
                  <a:srgbClr val="FFFF00"/>
                </a:solidFill>
                <a:cs typeface="Times New Roman" pitchFamily="18" charset="0"/>
              </a:rPr>
              <a:t>Dihydropyridines</a:t>
            </a:r>
            <a:endParaRPr lang="en-US" sz="4000" b="1" u="sng" dirty="0" smtClean="0">
              <a:solidFill>
                <a:srgbClr val="FFFF00"/>
              </a:solidFill>
              <a:cs typeface="Times New Roman" pitchFamily="18" charset="0"/>
            </a:endParaRPr>
          </a:p>
          <a:p>
            <a:pPr eaLnBrk="1" hangingPunct="1">
              <a:lnSpc>
                <a:spcPct val="110000"/>
              </a:lnSpc>
              <a:buFont typeface="Wingdings" pitchFamily="2" charset="2"/>
              <a:buNone/>
              <a:defRPr/>
            </a:pPr>
            <a:r>
              <a:rPr lang="en-US" sz="2800" dirty="0" smtClean="0">
                <a:cs typeface="Times New Roman" pitchFamily="18" charset="0"/>
              </a:rPr>
              <a:t>	</a:t>
            </a:r>
            <a:r>
              <a:rPr lang="en-US" sz="2800" dirty="0" err="1" smtClean="0">
                <a:cs typeface="Times New Roman" pitchFamily="18" charset="0"/>
              </a:rPr>
              <a:t>Nifedipine</a:t>
            </a:r>
            <a:r>
              <a:rPr lang="en-US" sz="2800" dirty="0" smtClean="0">
                <a:cs typeface="Times New Roman" pitchFamily="18" charset="0"/>
              </a:rPr>
              <a:t> (</a:t>
            </a:r>
            <a:r>
              <a:rPr lang="en-US" sz="2800" dirty="0" err="1" smtClean="0">
                <a:cs typeface="Times New Roman" pitchFamily="18" charset="0"/>
              </a:rPr>
              <a:t>Adalat</a:t>
            </a:r>
            <a:r>
              <a:rPr lang="en-US" sz="2800" dirty="0" smtClean="0">
                <a:cs typeface="Times New Roman" pitchFamily="18" charset="0"/>
              </a:rPr>
              <a:t>)</a:t>
            </a:r>
          </a:p>
          <a:p>
            <a:pPr eaLnBrk="1" hangingPunct="1">
              <a:lnSpc>
                <a:spcPct val="110000"/>
              </a:lnSpc>
              <a:buFont typeface="Wingdings" pitchFamily="2" charset="2"/>
              <a:buNone/>
              <a:defRPr/>
            </a:pPr>
            <a:r>
              <a:rPr lang="en-US" sz="2800" dirty="0" smtClean="0">
                <a:cs typeface="Times New Roman" pitchFamily="18" charset="0"/>
              </a:rPr>
              <a:t>	</a:t>
            </a:r>
            <a:r>
              <a:rPr lang="en-US" sz="2800" dirty="0" err="1" smtClean="0">
                <a:cs typeface="Times New Roman" pitchFamily="18" charset="0"/>
              </a:rPr>
              <a:t>Nicardipine</a:t>
            </a:r>
            <a:endParaRPr lang="en-US" sz="2800" dirty="0" smtClean="0">
              <a:cs typeface="Times New Roman" pitchFamily="18" charset="0"/>
            </a:endParaRPr>
          </a:p>
          <a:p>
            <a:pPr eaLnBrk="1" hangingPunct="1">
              <a:lnSpc>
                <a:spcPct val="110000"/>
              </a:lnSpc>
              <a:buFont typeface="Wingdings" pitchFamily="2" charset="2"/>
              <a:buNone/>
              <a:defRPr/>
            </a:pPr>
            <a:r>
              <a:rPr lang="en-US" sz="2800" dirty="0" smtClean="0">
                <a:cs typeface="Times New Roman" pitchFamily="18" charset="0"/>
              </a:rPr>
              <a:t>	</a:t>
            </a:r>
            <a:r>
              <a:rPr lang="en-US" sz="2800" dirty="0" err="1" smtClean="0">
                <a:cs typeface="Times New Roman" pitchFamily="18" charset="0"/>
              </a:rPr>
              <a:t>Nimodipine</a:t>
            </a:r>
            <a:endParaRPr lang="en-US" sz="2800" dirty="0" smtClean="0">
              <a:cs typeface="Times New Roman" pitchFamily="18" charset="0"/>
            </a:endParaRPr>
          </a:p>
          <a:p>
            <a:pPr eaLnBrk="1" hangingPunct="1">
              <a:lnSpc>
                <a:spcPct val="110000"/>
              </a:lnSpc>
              <a:buFont typeface="Wingdings" pitchFamily="2" charset="2"/>
              <a:buNone/>
              <a:defRPr/>
            </a:pPr>
            <a:r>
              <a:rPr lang="en-US" sz="2800" dirty="0" smtClean="0">
                <a:cs typeface="Times New Roman" pitchFamily="18" charset="0"/>
              </a:rPr>
              <a:t>	Amlodipine</a:t>
            </a:r>
          </a:p>
          <a:p>
            <a:pPr eaLnBrk="1" hangingPunct="1">
              <a:lnSpc>
                <a:spcPct val="110000"/>
              </a:lnSpc>
              <a:buFont typeface="Wingdings" pitchFamily="2" charset="2"/>
              <a:buNone/>
              <a:defRPr/>
            </a:pPr>
            <a:r>
              <a:rPr lang="en-US" sz="2800" dirty="0" smtClean="0">
                <a:cs typeface="Times New Roman" pitchFamily="18" charset="0"/>
              </a:rPr>
              <a:t>	</a:t>
            </a:r>
            <a:r>
              <a:rPr lang="en-US" sz="2800" dirty="0" err="1" smtClean="0">
                <a:cs typeface="Times New Roman" pitchFamily="18" charset="0"/>
              </a:rPr>
              <a:t>Nisoldipine</a:t>
            </a:r>
            <a:endParaRPr lang="en-US" sz="2800" dirty="0" smtClean="0">
              <a:cs typeface="Times New Roman" pitchFamily="18" charset="0"/>
            </a:endParaRPr>
          </a:p>
          <a:p>
            <a:pPr eaLnBrk="1" hangingPunct="1">
              <a:lnSpc>
                <a:spcPct val="110000"/>
              </a:lnSpc>
              <a:buFont typeface="Wingdings" pitchFamily="2" charset="2"/>
              <a:buNone/>
              <a:defRPr/>
            </a:pPr>
            <a:r>
              <a:rPr lang="en-US" sz="2800" dirty="0" smtClean="0">
                <a:cs typeface="Times New Roman" pitchFamily="18" charset="0"/>
              </a:rPr>
              <a:t>	</a:t>
            </a:r>
            <a:r>
              <a:rPr lang="en-US" sz="2800" dirty="0" err="1" smtClean="0">
                <a:cs typeface="Times New Roman" pitchFamily="18" charset="0"/>
              </a:rPr>
              <a:t>Nitrendipine</a:t>
            </a:r>
            <a:endParaRPr lang="en-US" sz="2800" dirty="0" smtClean="0">
              <a:cs typeface="Times New Roman" pitchFamily="18" charset="0"/>
            </a:endParaRPr>
          </a:p>
          <a:p>
            <a:pPr eaLnBrk="1" hangingPunct="1">
              <a:lnSpc>
                <a:spcPct val="110000"/>
              </a:lnSpc>
              <a:buFont typeface="Wingdings" pitchFamily="2" charset="2"/>
              <a:buNone/>
              <a:defRPr/>
            </a:pPr>
            <a:r>
              <a:rPr lang="en-US" sz="2800" dirty="0" smtClean="0">
                <a:cs typeface="Times New Roman" pitchFamily="18" charset="0"/>
              </a:rPr>
              <a:t>	</a:t>
            </a:r>
            <a:r>
              <a:rPr lang="en-US" sz="2800" dirty="0" err="1" smtClean="0">
                <a:cs typeface="Times New Roman" pitchFamily="18" charset="0"/>
              </a:rPr>
              <a:t>Felodipine</a:t>
            </a:r>
            <a:endParaRPr lang="en-US" sz="2800" dirty="0" smtClean="0">
              <a:cs typeface="Times New Roman" pitchFamily="18" charset="0"/>
            </a:endParaRPr>
          </a:p>
          <a:p>
            <a:pPr eaLnBrk="1" hangingPunct="1">
              <a:lnSpc>
                <a:spcPct val="110000"/>
              </a:lnSpc>
              <a:buFont typeface="Wingdings" pitchFamily="2" charset="2"/>
              <a:buNone/>
              <a:defRPr/>
            </a:pPr>
            <a:r>
              <a:rPr lang="en-US" sz="2800" dirty="0" smtClean="0">
                <a:cs typeface="Times New Roman" pitchFamily="18" charset="0"/>
              </a:rPr>
              <a:t>	</a:t>
            </a:r>
            <a:r>
              <a:rPr lang="en-US" sz="2800" dirty="0" err="1" smtClean="0">
                <a:cs typeface="Times New Roman" pitchFamily="18" charset="0"/>
              </a:rPr>
              <a:t>Isradipine</a:t>
            </a:r>
            <a:endParaRPr lang="en-US" sz="2800" dirty="0" smtClean="0">
              <a:cs typeface="Times New Roman" pitchFamily="18" charset="0"/>
            </a:endParaRPr>
          </a:p>
          <a:p>
            <a:pPr eaLnBrk="1" hangingPunct="1">
              <a:lnSpc>
                <a:spcPct val="110000"/>
              </a:lnSpc>
              <a:buFont typeface="Wingdings" pitchFamily="2" charset="2"/>
              <a:buNone/>
              <a:defRPr/>
            </a:pPr>
            <a:r>
              <a:rPr lang="en-US" sz="2800" dirty="0" smtClean="0">
                <a:cs typeface="Times New Roman" pitchFamily="18" charset="0"/>
              </a:rPr>
              <a:t>		</a:t>
            </a:r>
            <a:endParaRPr lang="en-US" sz="2800" dirty="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to="" calcmode="lin" valueType="num">
                                      <p:cBhvr>
                                        <p:cTn id="7" dur="1" fill="hold"/>
                                        <p:tgtEl>
                                          <p:spTgt spid="1105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 to="" calcmode="lin" valueType="num">
                                      <p:cBhvr>
                                        <p:cTn id="12" dur="1" fill="hold"/>
                                        <p:tgtEl>
                                          <p:spTgt spid="11059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 to="" calcmode="lin" valueType="num">
                                      <p:cBhvr>
                                        <p:cTn id="17" dur="1" fill="hold"/>
                                        <p:tgtEl>
                                          <p:spTgt spid="1105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 to="" calcmode="lin" valueType="num">
                                      <p:cBhvr>
                                        <p:cTn id="22" dur="1" fill="hold"/>
                                        <p:tgtEl>
                                          <p:spTgt spid="11059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 to="" calcmode="lin" valueType="num">
                                      <p:cBhvr>
                                        <p:cTn id="27" dur="1" fill="hold"/>
                                        <p:tgtEl>
                                          <p:spTgt spid="11059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0595">
                                            <p:txEl>
                                              <p:pRg st="5" end="5"/>
                                            </p:txEl>
                                          </p:spTgt>
                                        </p:tgtEl>
                                        <p:attrNameLst>
                                          <p:attrName>style.visibility</p:attrName>
                                        </p:attrNameLst>
                                      </p:cBhvr>
                                      <p:to>
                                        <p:strVal val="visible"/>
                                      </p:to>
                                    </p:set>
                                    <p:anim to="" calcmode="lin" valueType="num">
                                      <p:cBhvr>
                                        <p:cTn id="32" dur="1" fill="hold"/>
                                        <p:tgtEl>
                                          <p:spTgt spid="11059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0595">
                                            <p:txEl>
                                              <p:pRg st="6" end="6"/>
                                            </p:txEl>
                                          </p:spTgt>
                                        </p:tgtEl>
                                        <p:attrNameLst>
                                          <p:attrName>style.visibility</p:attrName>
                                        </p:attrNameLst>
                                      </p:cBhvr>
                                      <p:to>
                                        <p:strVal val="visible"/>
                                      </p:to>
                                    </p:set>
                                    <p:anim to="" calcmode="lin" valueType="num">
                                      <p:cBhvr>
                                        <p:cTn id="37" dur="1" fill="hold"/>
                                        <p:tgtEl>
                                          <p:spTgt spid="110595">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10595">
                                            <p:txEl>
                                              <p:pRg st="7" end="7"/>
                                            </p:txEl>
                                          </p:spTgt>
                                        </p:tgtEl>
                                        <p:attrNameLst>
                                          <p:attrName>style.visibility</p:attrName>
                                        </p:attrNameLst>
                                      </p:cBhvr>
                                      <p:to>
                                        <p:strVal val="visible"/>
                                      </p:to>
                                    </p:set>
                                    <p:anim to="" calcmode="lin" valueType="num">
                                      <p:cBhvr>
                                        <p:cTn id="42" dur="1" fill="hold"/>
                                        <p:tgtEl>
                                          <p:spTgt spid="110595">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10595">
                                            <p:txEl>
                                              <p:pRg st="8" end="8"/>
                                            </p:txEl>
                                          </p:spTgt>
                                        </p:tgtEl>
                                        <p:attrNameLst>
                                          <p:attrName>style.visibility</p:attrName>
                                        </p:attrNameLst>
                                      </p:cBhvr>
                                      <p:to>
                                        <p:strVal val="visible"/>
                                      </p:to>
                                    </p:set>
                                    <p:anim to="" calcmode="lin" valueType="num">
                                      <p:cBhvr>
                                        <p:cTn id="47" dur="1" fill="hold"/>
                                        <p:tgtEl>
                                          <p:spTgt spid="11059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a:ln>
            <a:miter lim="800000"/>
            <a:headEnd/>
            <a:tailEnd/>
          </a:ln>
        </p:spPr>
        <p:txBody>
          <a:bodyPr/>
          <a:lstStyle/>
          <a:p>
            <a:fld id="{30482867-7E31-4200-A60B-CCE925136A37}" type="slidenum">
              <a:rPr lang="en-GB" smtClean="0"/>
              <a:pPr/>
              <a:t>57</a:t>
            </a:fld>
            <a:endParaRPr lang="en-GB" smtClean="0"/>
          </a:p>
        </p:txBody>
      </p:sp>
      <p:sp>
        <p:nvSpPr>
          <p:cNvPr id="111619" name="Rectangle 3"/>
          <p:cNvSpPr>
            <a:spLocks noGrp="1" noChangeArrowheads="1"/>
          </p:cNvSpPr>
          <p:nvPr>
            <p:ph type="body" idx="1"/>
          </p:nvPr>
        </p:nvSpPr>
        <p:spPr>
          <a:xfrm>
            <a:off x="457200" y="404813"/>
            <a:ext cx="8229600" cy="5721350"/>
          </a:xfrm>
        </p:spPr>
        <p:txBody>
          <a:bodyPr/>
          <a:lstStyle/>
          <a:p>
            <a:pPr lvl="1" eaLnBrk="1" hangingPunct="1">
              <a:buFont typeface="Wingdings" pitchFamily="2" charset="2"/>
              <a:buNone/>
              <a:defRPr/>
            </a:pPr>
            <a:endParaRPr lang="en-US" dirty="0" smtClean="0"/>
          </a:p>
          <a:p>
            <a:pPr eaLnBrk="1" hangingPunct="1">
              <a:lnSpc>
                <a:spcPct val="110000"/>
              </a:lnSpc>
              <a:buFont typeface="Wingdings" pitchFamily="2" charset="2"/>
              <a:buNone/>
              <a:defRPr/>
            </a:pPr>
            <a:r>
              <a:rPr lang="en-US" sz="4400" u="sng" dirty="0" smtClean="0">
                <a:solidFill>
                  <a:srgbClr val="FFFF00"/>
                </a:solidFill>
                <a:cs typeface="Times New Roman" pitchFamily="18" charset="0"/>
              </a:rPr>
              <a:t>II-	</a:t>
            </a:r>
            <a:r>
              <a:rPr lang="en-US" sz="4400" u="sng" dirty="0" err="1" smtClean="0">
                <a:solidFill>
                  <a:srgbClr val="FFFF00"/>
                </a:solidFill>
                <a:cs typeface="Times New Roman" pitchFamily="18" charset="0"/>
              </a:rPr>
              <a:t>Phenylalkylamines</a:t>
            </a:r>
            <a:endParaRPr lang="en-US" sz="4400" u="sng" dirty="0" smtClean="0">
              <a:solidFill>
                <a:srgbClr val="FFFF00"/>
              </a:solidFill>
              <a:cs typeface="Times New Roman" pitchFamily="18" charset="0"/>
            </a:endParaRPr>
          </a:p>
          <a:p>
            <a:pPr eaLnBrk="1" hangingPunct="1">
              <a:lnSpc>
                <a:spcPct val="110000"/>
              </a:lnSpc>
              <a:buFont typeface="Wingdings" pitchFamily="2" charset="2"/>
              <a:buNone/>
              <a:defRPr/>
            </a:pPr>
            <a:r>
              <a:rPr lang="en-US" dirty="0" smtClean="0">
                <a:cs typeface="Times New Roman" pitchFamily="18" charset="0"/>
              </a:rPr>
              <a:t>		Verapamil (</a:t>
            </a:r>
            <a:r>
              <a:rPr lang="en-US" dirty="0" err="1" smtClean="0">
                <a:cs typeface="Times New Roman" pitchFamily="18" charset="0"/>
              </a:rPr>
              <a:t>Calan</a:t>
            </a:r>
            <a:r>
              <a:rPr lang="en-US" dirty="0" smtClean="0">
                <a:cs typeface="Times New Roman" pitchFamily="18" charset="0"/>
              </a:rPr>
              <a:t>)</a:t>
            </a:r>
          </a:p>
          <a:p>
            <a:pPr eaLnBrk="1" hangingPunct="1">
              <a:lnSpc>
                <a:spcPct val="110000"/>
              </a:lnSpc>
              <a:buFont typeface="Wingdings" pitchFamily="2" charset="2"/>
              <a:buNone/>
              <a:defRPr/>
            </a:pPr>
            <a:r>
              <a:rPr lang="en-US" dirty="0" smtClean="0">
                <a:cs typeface="Times New Roman" pitchFamily="18" charset="0"/>
              </a:rPr>
              <a:t>		</a:t>
            </a:r>
            <a:r>
              <a:rPr lang="en-US" dirty="0" err="1" smtClean="0">
                <a:cs typeface="Times New Roman" pitchFamily="18" charset="0"/>
              </a:rPr>
              <a:t>Gallopamil</a:t>
            </a:r>
            <a:endParaRPr lang="en-US" dirty="0" smtClean="0">
              <a:solidFill>
                <a:schemeClr val="hlink"/>
              </a:solidFill>
              <a:cs typeface="Times New Roman" pitchFamily="18" charset="0"/>
            </a:endParaRPr>
          </a:p>
          <a:p>
            <a:pPr eaLnBrk="1" hangingPunct="1">
              <a:lnSpc>
                <a:spcPct val="110000"/>
              </a:lnSpc>
              <a:buFont typeface="Wingdings" pitchFamily="2" charset="2"/>
              <a:buNone/>
              <a:defRPr/>
            </a:pPr>
            <a:r>
              <a:rPr lang="en-US" dirty="0" smtClean="0"/>
              <a:t> </a:t>
            </a:r>
          </a:p>
          <a:p>
            <a:pPr eaLnBrk="1" hangingPunct="1">
              <a:lnSpc>
                <a:spcPct val="110000"/>
              </a:lnSpc>
              <a:buFont typeface="Wingdings" pitchFamily="2" charset="2"/>
              <a:buNone/>
              <a:defRPr/>
            </a:pPr>
            <a:r>
              <a:rPr lang="en-US" sz="4400" u="sng" dirty="0" smtClean="0">
                <a:solidFill>
                  <a:srgbClr val="FFFF00"/>
                </a:solidFill>
              </a:rPr>
              <a:t>III-	</a:t>
            </a:r>
            <a:r>
              <a:rPr lang="en-US" sz="4400" u="sng" dirty="0" err="1" smtClean="0">
                <a:solidFill>
                  <a:srgbClr val="FFFF00"/>
                </a:solidFill>
              </a:rPr>
              <a:t>Benzothiazepines</a:t>
            </a:r>
            <a:endParaRPr lang="en-US" sz="4400" u="sng" dirty="0" smtClean="0">
              <a:solidFill>
                <a:srgbClr val="FFFF00"/>
              </a:solidFill>
            </a:endParaRPr>
          </a:p>
          <a:p>
            <a:pPr lvl="2" eaLnBrk="1" hangingPunct="1">
              <a:defRPr/>
            </a:pPr>
            <a:r>
              <a:rPr lang="en-US" sz="3200" dirty="0" err="1" smtClean="0"/>
              <a:t>Diltiazem</a:t>
            </a:r>
            <a:endParaRPr lang="en-US" sz="32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to="" calcmode="lin" valueType="num">
                                      <p:cBhvr>
                                        <p:cTn id="7" dur="1" fill="hold"/>
                                        <p:tgtEl>
                                          <p:spTgt spid="111619">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 to="" calcmode="lin" valueType="num">
                                      <p:cBhvr>
                                        <p:cTn id="12" dur="1" fill="hold"/>
                                        <p:tgtEl>
                                          <p:spTgt spid="11161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anim to="" calcmode="lin" valueType="num">
                                      <p:cBhvr>
                                        <p:cTn id="17" dur="1" fill="hold"/>
                                        <p:tgtEl>
                                          <p:spTgt spid="11161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1619">
                                            <p:txEl>
                                              <p:pRg st="5" end="5"/>
                                            </p:txEl>
                                          </p:spTgt>
                                        </p:tgtEl>
                                        <p:attrNameLst>
                                          <p:attrName>style.visibility</p:attrName>
                                        </p:attrNameLst>
                                      </p:cBhvr>
                                      <p:to>
                                        <p:strVal val="visible"/>
                                      </p:to>
                                    </p:set>
                                    <p:anim to="" calcmode="lin" valueType="num">
                                      <p:cBhvr>
                                        <p:cTn id="22" dur="1" fill="hold"/>
                                        <p:tgtEl>
                                          <p:spTgt spid="111619">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anim to="" calcmode="lin" valueType="num">
                                      <p:cBhvr>
                                        <p:cTn id="27" dur="1" fill="hold"/>
                                        <p:tgtEl>
                                          <p:spTgt spid="1116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p:cNvSpPr>
            <a:spLocks noGrp="1"/>
          </p:cNvSpPr>
          <p:nvPr>
            <p:ph type="sldNum" sz="quarter" idx="11"/>
          </p:nvPr>
        </p:nvSpPr>
        <p:spPr>
          <a:noFill/>
          <a:ln>
            <a:miter lim="800000"/>
            <a:headEnd/>
            <a:tailEnd/>
          </a:ln>
        </p:spPr>
        <p:txBody>
          <a:bodyPr/>
          <a:lstStyle/>
          <a:p>
            <a:fld id="{EE0A6C53-90CC-428D-A8FA-EB359FE6BC32}" type="slidenum">
              <a:rPr lang="en-GB" smtClean="0"/>
              <a:pPr/>
              <a:t>58</a:t>
            </a:fld>
            <a:endParaRPr lang="en-GB" smtClean="0"/>
          </a:p>
        </p:txBody>
      </p:sp>
      <p:sp>
        <p:nvSpPr>
          <p:cNvPr id="97284" name="Rectangle 4"/>
          <p:cNvSpPr>
            <a:spLocks noChangeArrowheads="1"/>
          </p:cNvSpPr>
          <p:nvPr/>
        </p:nvSpPr>
        <p:spPr bwMode="auto">
          <a:xfrm>
            <a:off x="0" y="692150"/>
            <a:ext cx="8964613" cy="60690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en-US" sz="3600" b="1" u="sng" dirty="0">
                <a:effectLst>
                  <a:outerShdw blurRad="38100" dist="38100" dir="2700000" algn="tl">
                    <a:srgbClr val="000000"/>
                  </a:outerShdw>
                </a:effectLst>
              </a:rPr>
              <a:t>Types of Voltage gated or voltage Dependent Calcium Channels</a:t>
            </a:r>
          </a:p>
          <a:p>
            <a:pPr>
              <a:defRPr/>
            </a:pPr>
            <a:endParaRPr lang="en-US" sz="2800" b="1" dirty="0">
              <a:effectLst>
                <a:outerShdw blurRad="38100" dist="38100" dir="2700000" algn="tl">
                  <a:srgbClr val="000000"/>
                </a:outerShdw>
              </a:effectLst>
            </a:endParaRPr>
          </a:p>
          <a:p>
            <a:pPr>
              <a:defRPr/>
            </a:pPr>
            <a:r>
              <a:rPr lang="en-US" sz="3200" b="1" dirty="0">
                <a:effectLst>
                  <a:outerShdw blurRad="38100" dist="38100" dir="2700000" algn="tl">
                    <a:srgbClr val="000000"/>
                  </a:outerShdw>
                </a:effectLst>
              </a:rPr>
              <a:t>L Type </a:t>
            </a:r>
          </a:p>
          <a:p>
            <a:pPr>
              <a:defRPr/>
            </a:pPr>
            <a:r>
              <a:rPr lang="en-US" sz="2800" dirty="0">
                <a:effectLst>
                  <a:outerShdw blurRad="38100" dist="38100" dir="2700000" algn="tl">
                    <a:srgbClr val="000000"/>
                  </a:outerShdw>
                </a:effectLst>
              </a:rPr>
              <a:t>	·	  Heart more sensitive to </a:t>
            </a:r>
            <a:r>
              <a:rPr lang="en-US" sz="2800" dirty="0" err="1">
                <a:effectLst>
                  <a:outerShdw blurRad="38100" dist="38100" dir="2700000" algn="tl">
                    <a:srgbClr val="000000"/>
                  </a:outerShdw>
                </a:effectLst>
              </a:rPr>
              <a:t>verapamil</a:t>
            </a:r>
            <a:endParaRPr lang="en-US" sz="2800" dirty="0">
              <a:effectLst>
                <a:outerShdw blurRad="38100" dist="38100" dir="2700000" algn="tl">
                  <a:srgbClr val="000000"/>
                </a:outerShdw>
              </a:effectLst>
            </a:endParaRPr>
          </a:p>
          <a:p>
            <a:pPr>
              <a:defRPr/>
            </a:pPr>
            <a:r>
              <a:rPr lang="en-US" sz="2800" dirty="0">
                <a:effectLst>
                  <a:outerShdw blurRad="38100" dist="38100" dir="2700000" algn="tl">
                    <a:srgbClr val="000000"/>
                  </a:outerShdw>
                </a:effectLst>
              </a:rPr>
              <a:t>	·       	 B.V</a:t>
            </a:r>
          </a:p>
          <a:p>
            <a:pPr>
              <a:defRPr/>
            </a:pPr>
            <a:endParaRPr lang="en-US" sz="2800" b="1" dirty="0">
              <a:effectLst>
                <a:outerShdw blurRad="38100" dist="38100" dir="2700000" algn="tl">
                  <a:srgbClr val="000000"/>
                </a:outerShdw>
              </a:effectLst>
            </a:endParaRPr>
          </a:p>
          <a:p>
            <a:pPr>
              <a:defRPr/>
            </a:pPr>
            <a:r>
              <a:rPr lang="en-US" sz="3200" b="1" dirty="0">
                <a:effectLst>
                  <a:outerShdw blurRad="38100" dist="38100" dir="2700000" algn="tl">
                    <a:srgbClr val="000000"/>
                  </a:outerShdw>
                </a:effectLst>
              </a:rPr>
              <a:t>T Type</a:t>
            </a:r>
          </a:p>
          <a:p>
            <a:pPr>
              <a:defRPr/>
            </a:pPr>
            <a:r>
              <a:rPr lang="en-US" sz="2800" b="1" dirty="0">
                <a:effectLst>
                  <a:outerShdw blurRad="38100" dist="38100" dir="2700000" algn="tl">
                    <a:srgbClr val="000000"/>
                  </a:outerShdw>
                </a:effectLst>
              </a:rPr>
              <a:t>		</a:t>
            </a:r>
            <a:r>
              <a:rPr lang="en-US" sz="2800" dirty="0">
                <a:effectLst>
                  <a:outerShdw blurRad="38100" dist="38100" dir="2700000" algn="tl">
                    <a:srgbClr val="000000"/>
                  </a:outerShdw>
                </a:effectLst>
              </a:rPr>
              <a:t>Exocrine glands</a:t>
            </a:r>
          </a:p>
          <a:p>
            <a:pPr>
              <a:defRPr/>
            </a:pPr>
            <a:endParaRPr lang="en-US" sz="2800" b="1" dirty="0">
              <a:effectLst>
                <a:outerShdw blurRad="38100" dist="38100" dir="2700000" algn="tl">
                  <a:srgbClr val="000000"/>
                </a:outerShdw>
              </a:effectLst>
            </a:endParaRPr>
          </a:p>
          <a:p>
            <a:pPr>
              <a:defRPr/>
            </a:pPr>
            <a:endParaRPr lang="en-US" sz="2800" b="1" dirty="0">
              <a:effectLst>
                <a:outerShdw blurRad="38100" dist="38100" dir="2700000" algn="tl">
                  <a:srgbClr val="000000"/>
                </a:outerShdw>
              </a:effectLst>
            </a:endParaRPr>
          </a:p>
          <a:p>
            <a:pPr>
              <a:defRPr/>
            </a:pPr>
            <a:r>
              <a:rPr lang="en-US" sz="3200" b="1" dirty="0">
                <a:effectLst>
                  <a:outerShdw blurRad="38100" dist="38100" dir="2700000" algn="tl">
                    <a:srgbClr val="000000"/>
                  </a:outerShdw>
                </a:effectLst>
              </a:rPr>
              <a:t>N Type</a:t>
            </a:r>
          </a:p>
          <a:p>
            <a:pPr>
              <a:defRPr/>
            </a:pPr>
            <a:r>
              <a:rPr lang="en-US" sz="2800" b="1" dirty="0">
                <a:effectLst>
                  <a:outerShdw blurRad="38100" dist="38100" dir="2700000" algn="tl">
                    <a:srgbClr val="000000"/>
                  </a:outerShdw>
                </a:effectLst>
              </a:rPr>
              <a:t>		</a:t>
            </a:r>
            <a:r>
              <a:rPr lang="en-US" sz="2800" dirty="0">
                <a:effectLst>
                  <a:outerShdw blurRad="38100" dist="38100" dir="2700000" algn="tl">
                    <a:srgbClr val="000000"/>
                  </a:outerShdw>
                </a:effectLst>
              </a:rPr>
              <a:t>Neurons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anim to="" calcmode="lin" valueType="num">
                                      <p:cBhvr>
                                        <p:cTn id="7" dur="1" fill="hold"/>
                                        <p:tgtEl>
                                          <p:spTgt spid="9728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7284">
                                            <p:txEl>
                                              <p:pRg st="2" end="2"/>
                                            </p:txEl>
                                          </p:spTgt>
                                        </p:tgtEl>
                                        <p:attrNameLst>
                                          <p:attrName>style.visibility</p:attrName>
                                        </p:attrNameLst>
                                      </p:cBhvr>
                                      <p:to>
                                        <p:strVal val="visible"/>
                                      </p:to>
                                    </p:set>
                                    <p:anim to="" calcmode="lin" valueType="num">
                                      <p:cBhvr>
                                        <p:cTn id="12" dur="1" fill="hold"/>
                                        <p:tgtEl>
                                          <p:spTgt spid="9728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7284">
                                            <p:txEl>
                                              <p:pRg st="3" end="3"/>
                                            </p:txEl>
                                          </p:spTgt>
                                        </p:tgtEl>
                                        <p:attrNameLst>
                                          <p:attrName>style.visibility</p:attrName>
                                        </p:attrNameLst>
                                      </p:cBhvr>
                                      <p:to>
                                        <p:strVal val="visible"/>
                                      </p:to>
                                    </p:set>
                                    <p:anim to="" calcmode="lin" valueType="num">
                                      <p:cBhvr>
                                        <p:cTn id="17" dur="1" fill="hold"/>
                                        <p:tgtEl>
                                          <p:spTgt spid="9728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7284">
                                            <p:txEl>
                                              <p:pRg st="4" end="4"/>
                                            </p:txEl>
                                          </p:spTgt>
                                        </p:tgtEl>
                                        <p:attrNameLst>
                                          <p:attrName>style.visibility</p:attrName>
                                        </p:attrNameLst>
                                      </p:cBhvr>
                                      <p:to>
                                        <p:strVal val="visible"/>
                                      </p:to>
                                    </p:set>
                                    <p:anim to="" calcmode="lin" valueType="num">
                                      <p:cBhvr>
                                        <p:cTn id="22" dur="1" fill="hold"/>
                                        <p:tgtEl>
                                          <p:spTgt spid="9728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7284">
                                            <p:txEl>
                                              <p:pRg st="6" end="6"/>
                                            </p:txEl>
                                          </p:spTgt>
                                        </p:tgtEl>
                                        <p:attrNameLst>
                                          <p:attrName>style.visibility</p:attrName>
                                        </p:attrNameLst>
                                      </p:cBhvr>
                                      <p:to>
                                        <p:strVal val="visible"/>
                                      </p:to>
                                    </p:set>
                                    <p:anim to="" calcmode="lin" valueType="num">
                                      <p:cBhvr>
                                        <p:cTn id="27" dur="1" fill="hold"/>
                                        <p:tgtEl>
                                          <p:spTgt spid="97284">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7284">
                                            <p:txEl>
                                              <p:pRg st="7" end="7"/>
                                            </p:txEl>
                                          </p:spTgt>
                                        </p:tgtEl>
                                        <p:attrNameLst>
                                          <p:attrName>style.visibility</p:attrName>
                                        </p:attrNameLst>
                                      </p:cBhvr>
                                      <p:to>
                                        <p:strVal val="visible"/>
                                      </p:to>
                                    </p:set>
                                    <p:anim to="" calcmode="lin" valueType="num">
                                      <p:cBhvr>
                                        <p:cTn id="32" dur="1" fill="hold"/>
                                        <p:tgtEl>
                                          <p:spTgt spid="97284">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7284">
                                            <p:txEl>
                                              <p:pRg st="10" end="10"/>
                                            </p:txEl>
                                          </p:spTgt>
                                        </p:tgtEl>
                                        <p:attrNameLst>
                                          <p:attrName>style.visibility</p:attrName>
                                        </p:attrNameLst>
                                      </p:cBhvr>
                                      <p:to>
                                        <p:strVal val="visible"/>
                                      </p:to>
                                    </p:set>
                                    <p:anim to="" calcmode="lin" valueType="num">
                                      <p:cBhvr>
                                        <p:cTn id="37" dur="1" fill="hold"/>
                                        <p:tgtEl>
                                          <p:spTgt spid="97284">
                                            <p:txEl>
                                              <p:pRg st="10" end="1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97284">
                                            <p:txEl>
                                              <p:pRg st="11" end="11"/>
                                            </p:txEl>
                                          </p:spTgt>
                                        </p:tgtEl>
                                        <p:attrNameLst>
                                          <p:attrName>style.visibility</p:attrName>
                                        </p:attrNameLst>
                                      </p:cBhvr>
                                      <p:to>
                                        <p:strVal val="visible"/>
                                      </p:to>
                                    </p:set>
                                    <p:anim to="" calcmode="lin" valueType="num">
                                      <p:cBhvr>
                                        <p:cTn id="42" dur="1" fill="hold"/>
                                        <p:tgtEl>
                                          <p:spTgt spid="97284">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a:ln>
            <a:miter lim="800000"/>
            <a:headEnd/>
            <a:tailEnd/>
          </a:ln>
        </p:spPr>
        <p:txBody>
          <a:bodyPr/>
          <a:lstStyle/>
          <a:p>
            <a:fld id="{31D56FAF-9F64-4E44-A646-70BEC61A53A7}" type="slidenum">
              <a:rPr lang="en-GB" smtClean="0"/>
              <a:pPr/>
              <a:t>59</a:t>
            </a:fld>
            <a:endParaRPr lang="en-GB" smtClean="0"/>
          </a:p>
        </p:txBody>
      </p:sp>
      <p:sp>
        <p:nvSpPr>
          <p:cNvPr id="101378" name="Rectangle 2"/>
          <p:cNvSpPr>
            <a:spLocks noGrp="1" noRot="1" noChangeArrowheads="1"/>
          </p:cNvSpPr>
          <p:nvPr>
            <p:ph type="title"/>
          </p:nvPr>
        </p:nvSpPr>
        <p:spPr>
          <a:xfrm>
            <a:off x="457200" y="274638"/>
            <a:ext cx="8229600" cy="346075"/>
          </a:xfrm>
        </p:spPr>
        <p:txBody>
          <a:bodyPr/>
          <a:lstStyle/>
          <a:p>
            <a:pPr eaLnBrk="1" hangingPunct="1">
              <a:defRPr/>
            </a:pPr>
            <a:r>
              <a:rPr lang="en-US" sz="4000" b="0" u="sng" dirty="0" smtClean="0">
                <a:cs typeface="Times New Roman" pitchFamily="18" charset="0"/>
              </a:rPr>
              <a:t>Mechanism of action.</a:t>
            </a:r>
          </a:p>
        </p:txBody>
      </p:sp>
      <p:sp>
        <p:nvSpPr>
          <p:cNvPr id="101379" name="Rectangle 3"/>
          <p:cNvSpPr>
            <a:spLocks noGrp="1" noChangeArrowheads="1"/>
          </p:cNvSpPr>
          <p:nvPr>
            <p:ph type="body" idx="1"/>
          </p:nvPr>
        </p:nvSpPr>
        <p:spPr>
          <a:xfrm>
            <a:off x="457200" y="765175"/>
            <a:ext cx="8229600" cy="5903913"/>
          </a:xfrm>
        </p:spPr>
        <p:txBody>
          <a:bodyPr/>
          <a:lstStyle/>
          <a:p>
            <a:pPr algn="ctr" eaLnBrk="1" hangingPunct="1">
              <a:lnSpc>
                <a:spcPct val="80000"/>
              </a:lnSpc>
              <a:buFont typeface="Wingdings" pitchFamily="2" charset="2"/>
              <a:buNone/>
              <a:defRPr/>
            </a:pPr>
            <a:r>
              <a:rPr lang="en-US" sz="2400" b="1" dirty="0" smtClean="0">
                <a:cs typeface="Times New Roman" pitchFamily="18" charset="0"/>
              </a:rPr>
              <a:t>In Blood Vessels</a:t>
            </a:r>
          </a:p>
          <a:p>
            <a:pPr algn="ctr" eaLnBrk="1" hangingPunct="1">
              <a:lnSpc>
                <a:spcPct val="80000"/>
              </a:lnSpc>
              <a:buFont typeface="Wingdings" pitchFamily="2" charset="2"/>
              <a:buNone/>
              <a:defRPr/>
            </a:pPr>
            <a:r>
              <a:rPr lang="en-US" sz="2400" dirty="0" smtClean="0">
                <a:cs typeface="Times New Roman" pitchFamily="18" charset="0"/>
              </a:rPr>
              <a:t>Blocking of voltage gated-calcium channels</a:t>
            </a:r>
          </a:p>
          <a:p>
            <a:pPr algn="ctr" eaLnBrk="1" hangingPunct="1">
              <a:lnSpc>
                <a:spcPct val="80000"/>
              </a:lnSpc>
              <a:buFont typeface="Wingdings" pitchFamily="2" charset="2"/>
              <a:buNone/>
              <a:defRPr/>
            </a:pPr>
            <a:r>
              <a:rPr lang="en-US" sz="2400" dirty="0" smtClean="0">
                <a:cs typeface="Times New Roman" pitchFamily="18" charset="0"/>
                <a:sym typeface="Wingdings" pitchFamily="2" charset="2"/>
              </a:rPr>
              <a:t></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smtClean="0">
                <a:cs typeface="Times New Roman" pitchFamily="18" charset="0"/>
              </a:rPr>
              <a:t>Reduced Ca</a:t>
            </a:r>
            <a:r>
              <a:rPr lang="en-US" sz="2400" baseline="30000" dirty="0" smtClean="0">
                <a:cs typeface="Times New Roman" pitchFamily="18" charset="0"/>
              </a:rPr>
              <a:t>++</a:t>
            </a:r>
            <a:r>
              <a:rPr lang="en-US" sz="2400" dirty="0" smtClean="0">
                <a:cs typeface="Times New Roman" pitchFamily="18" charset="0"/>
              </a:rPr>
              <a:t> in smooth muscle cells</a:t>
            </a:r>
          </a:p>
          <a:p>
            <a:pPr algn="ctr" eaLnBrk="1" hangingPunct="1">
              <a:lnSpc>
                <a:spcPct val="80000"/>
              </a:lnSpc>
              <a:buFont typeface="Wingdings" pitchFamily="2" charset="2"/>
              <a:buNone/>
              <a:defRPr/>
            </a:pPr>
            <a:r>
              <a:rPr lang="en-US" sz="2400" dirty="0" smtClean="0">
                <a:cs typeface="Times New Roman" pitchFamily="18" charset="0"/>
                <a:sym typeface="Wingdings" pitchFamily="2" charset="2"/>
              </a:rPr>
              <a:t></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smtClean="0">
                <a:cs typeface="Times New Roman" pitchFamily="18" charset="0"/>
              </a:rPr>
              <a:t>Reduced formation of Ca++/</a:t>
            </a:r>
            <a:r>
              <a:rPr lang="en-US" sz="2400" dirty="0" err="1" smtClean="0">
                <a:cs typeface="Times New Roman" pitchFamily="18" charset="0"/>
              </a:rPr>
              <a:t>calmodulin</a:t>
            </a:r>
            <a:r>
              <a:rPr lang="en-US" sz="2400" dirty="0" smtClean="0">
                <a:cs typeface="Times New Roman" pitchFamily="18" charset="0"/>
              </a:rPr>
              <a:t> complex</a:t>
            </a:r>
          </a:p>
          <a:p>
            <a:pPr algn="ctr" eaLnBrk="1" hangingPunct="1">
              <a:lnSpc>
                <a:spcPct val="80000"/>
              </a:lnSpc>
              <a:buFont typeface="Wingdings" pitchFamily="2" charset="2"/>
              <a:buNone/>
              <a:defRPr/>
            </a:pPr>
            <a:r>
              <a:rPr lang="en-US" sz="2400" dirty="0" smtClean="0">
                <a:cs typeface="Times New Roman" pitchFamily="18" charset="0"/>
                <a:sym typeface="Wingdings" pitchFamily="2" charset="2"/>
              </a:rPr>
              <a:t></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smtClean="0">
                <a:cs typeface="Times New Roman" pitchFamily="18" charset="0"/>
              </a:rPr>
              <a:t>No activation of myosin Light chain </a:t>
            </a:r>
            <a:r>
              <a:rPr lang="en-US" sz="2400" dirty="0" err="1" smtClean="0">
                <a:cs typeface="Times New Roman" pitchFamily="18" charset="0"/>
              </a:rPr>
              <a:t>kinase</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smtClean="0">
                <a:cs typeface="Times New Roman" pitchFamily="18" charset="0"/>
                <a:sym typeface="Wingdings" pitchFamily="2" charset="2"/>
              </a:rPr>
              <a:t></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err="1" smtClean="0">
                <a:cs typeface="Times New Roman" pitchFamily="18" charset="0"/>
              </a:rPr>
              <a:t>Dephosphorylation</a:t>
            </a:r>
            <a:r>
              <a:rPr lang="en-US" sz="2400" dirty="0" smtClean="0">
                <a:cs typeface="Times New Roman" pitchFamily="18" charset="0"/>
              </a:rPr>
              <a:t> of myosin Light chain</a:t>
            </a:r>
          </a:p>
          <a:p>
            <a:pPr algn="ctr" eaLnBrk="1" hangingPunct="1">
              <a:lnSpc>
                <a:spcPct val="80000"/>
              </a:lnSpc>
              <a:buFont typeface="Wingdings" pitchFamily="2" charset="2"/>
              <a:buNone/>
              <a:defRPr/>
            </a:pPr>
            <a:r>
              <a:rPr lang="en-US" sz="2400" dirty="0" smtClean="0">
                <a:cs typeface="Times New Roman" pitchFamily="18" charset="0"/>
                <a:sym typeface="Wingdings" pitchFamily="2" charset="2"/>
              </a:rPr>
              <a:t></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smtClean="0">
                <a:cs typeface="Times New Roman" pitchFamily="18" charset="0"/>
              </a:rPr>
              <a:t>Vasodilatation</a:t>
            </a:r>
          </a:p>
          <a:p>
            <a:pPr algn="ctr" eaLnBrk="1" hangingPunct="1">
              <a:lnSpc>
                <a:spcPct val="80000"/>
              </a:lnSpc>
              <a:buFont typeface="Wingdings" pitchFamily="2" charset="2"/>
              <a:buNone/>
              <a:defRPr/>
            </a:pPr>
            <a:r>
              <a:rPr lang="en-US" sz="2400" dirty="0" smtClean="0">
                <a:cs typeface="Times New Roman" pitchFamily="18" charset="0"/>
                <a:sym typeface="Wingdings" pitchFamily="2" charset="2"/>
              </a:rPr>
              <a:t></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smtClean="0">
                <a:cs typeface="Times New Roman" pitchFamily="18" charset="0"/>
              </a:rPr>
              <a:t>Reduced after &amp; Preload in heart</a:t>
            </a:r>
          </a:p>
          <a:p>
            <a:pPr algn="ctr" eaLnBrk="1" hangingPunct="1">
              <a:lnSpc>
                <a:spcPct val="80000"/>
              </a:lnSpc>
              <a:buFont typeface="Wingdings" pitchFamily="2" charset="2"/>
              <a:buNone/>
              <a:defRPr/>
            </a:pPr>
            <a:r>
              <a:rPr lang="en-US" sz="2400" dirty="0" smtClean="0">
                <a:cs typeface="Times New Roman" pitchFamily="18" charset="0"/>
                <a:sym typeface="Wingdings" pitchFamily="2" charset="2"/>
              </a:rPr>
              <a:t></a:t>
            </a:r>
            <a:endParaRPr lang="en-US" sz="2400" dirty="0" smtClean="0">
              <a:cs typeface="Times New Roman" pitchFamily="18" charset="0"/>
            </a:endParaRPr>
          </a:p>
          <a:p>
            <a:pPr algn="ctr" eaLnBrk="1" hangingPunct="1">
              <a:lnSpc>
                <a:spcPct val="80000"/>
              </a:lnSpc>
              <a:buFont typeface="Wingdings" pitchFamily="2" charset="2"/>
              <a:buNone/>
              <a:defRPr/>
            </a:pPr>
            <a:r>
              <a:rPr lang="en-US" sz="2400" dirty="0" smtClean="0">
                <a:cs typeface="Times New Roman" pitchFamily="18" charset="0"/>
              </a:rPr>
              <a:t>Reduced O2 requirement</a:t>
            </a:r>
          </a:p>
          <a:p>
            <a:pPr algn="ctr" eaLnBrk="1" hangingPunct="1">
              <a:lnSpc>
                <a:spcPct val="80000"/>
              </a:lnSpc>
              <a:buFont typeface="Wingdings" pitchFamily="2" charset="2"/>
              <a:buNone/>
              <a:defRPr/>
            </a:pPr>
            <a:endParaRPr lang="en-US" sz="24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to="" calcmode="lin" valueType="num">
                                      <p:cBhvr>
                                        <p:cTn id="7" dur="1" fill="hold"/>
                                        <p:tgtEl>
                                          <p:spTgt spid="1013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 to="" calcmode="lin" valueType="num">
                                      <p:cBhvr>
                                        <p:cTn id="12" dur="1" fill="hold"/>
                                        <p:tgtEl>
                                          <p:spTgt spid="10137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 to="" calcmode="lin" valueType="num">
                                      <p:cBhvr>
                                        <p:cTn id="17" dur="1" fill="hold"/>
                                        <p:tgtEl>
                                          <p:spTgt spid="10137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 to="" calcmode="lin" valueType="num">
                                      <p:cBhvr>
                                        <p:cTn id="22" dur="1" fill="hold"/>
                                        <p:tgtEl>
                                          <p:spTgt spid="10137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1379">
                                            <p:txEl>
                                              <p:pRg st="3" end="3"/>
                                            </p:txEl>
                                          </p:spTgt>
                                        </p:tgtEl>
                                        <p:attrNameLst>
                                          <p:attrName>style.visibility</p:attrName>
                                        </p:attrNameLst>
                                      </p:cBhvr>
                                      <p:to>
                                        <p:strVal val="visible"/>
                                      </p:to>
                                    </p:set>
                                    <p:anim to="" calcmode="lin" valueType="num">
                                      <p:cBhvr>
                                        <p:cTn id="27" dur="1" fill="hold"/>
                                        <p:tgtEl>
                                          <p:spTgt spid="10137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1379">
                                            <p:txEl>
                                              <p:pRg st="4" end="4"/>
                                            </p:txEl>
                                          </p:spTgt>
                                        </p:tgtEl>
                                        <p:attrNameLst>
                                          <p:attrName>style.visibility</p:attrName>
                                        </p:attrNameLst>
                                      </p:cBhvr>
                                      <p:to>
                                        <p:strVal val="visible"/>
                                      </p:to>
                                    </p:set>
                                    <p:anim to="" calcmode="lin" valueType="num">
                                      <p:cBhvr>
                                        <p:cTn id="32" dur="1" fill="hold"/>
                                        <p:tgtEl>
                                          <p:spTgt spid="10137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1379">
                                            <p:txEl>
                                              <p:pRg st="5" end="5"/>
                                            </p:txEl>
                                          </p:spTgt>
                                        </p:tgtEl>
                                        <p:attrNameLst>
                                          <p:attrName>style.visibility</p:attrName>
                                        </p:attrNameLst>
                                      </p:cBhvr>
                                      <p:to>
                                        <p:strVal val="visible"/>
                                      </p:to>
                                    </p:set>
                                    <p:anim to="" calcmode="lin" valueType="num">
                                      <p:cBhvr>
                                        <p:cTn id="37" dur="1" fill="hold"/>
                                        <p:tgtEl>
                                          <p:spTgt spid="101379">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1379">
                                            <p:txEl>
                                              <p:pRg st="6" end="6"/>
                                            </p:txEl>
                                          </p:spTgt>
                                        </p:tgtEl>
                                        <p:attrNameLst>
                                          <p:attrName>style.visibility</p:attrName>
                                        </p:attrNameLst>
                                      </p:cBhvr>
                                      <p:to>
                                        <p:strVal val="visible"/>
                                      </p:to>
                                    </p:set>
                                    <p:anim to="" calcmode="lin" valueType="num">
                                      <p:cBhvr>
                                        <p:cTn id="42" dur="1" fill="hold"/>
                                        <p:tgtEl>
                                          <p:spTgt spid="101379">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1379">
                                            <p:txEl>
                                              <p:pRg st="7" end="7"/>
                                            </p:txEl>
                                          </p:spTgt>
                                        </p:tgtEl>
                                        <p:attrNameLst>
                                          <p:attrName>style.visibility</p:attrName>
                                        </p:attrNameLst>
                                      </p:cBhvr>
                                      <p:to>
                                        <p:strVal val="visible"/>
                                      </p:to>
                                    </p:set>
                                    <p:anim to="" calcmode="lin" valueType="num">
                                      <p:cBhvr>
                                        <p:cTn id="47" dur="1" fill="hold"/>
                                        <p:tgtEl>
                                          <p:spTgt spid="101379">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01379">
                                            <p:txEl>
                                              <p:pRg st="8" end="8"/>
                                            </p:txEl>
                                          </p:spTgt>
                                        </p:tgtEl>
                                        <p:attrNameLst>
                                          <p:attrName>style.visibility</p:attrName>
                                        </p:attrNameLst>
                                      </p:cBhvr>
                                      <p:to>
                                        <p:strVal val="visible"/>
                                      </p:to>
                                    </p:set>
                                    <p:anim to="" calcmode="lin" valueType="num">
                                      <p:cBhvr>
                                        <p:cTn id="52" dur="1" fill="hold"/>
                                        <p:tgtEl>
                                          <p:spTgt spid="101379">
                                            <p:txEl>
                                              <p:pRg st="8" end="8"/>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01379">
                                            <p:txEl>
                                              <p:pRg st="9" end="9"/>
                                            </p:txEl>
                                          </p:spTgt>
                                        </p:tgtEl>
                                        <p:attrNameLst>
                                          <p:attrName>style.visibility</p:attrName>
                                        </p:attrNameLst>
                                      </p:cBhvr>
                                      <p:to>
                                        <p:strVal val="visible"/>
                                      </p:to>
                                    </p:set>
                                    <p:anim to="" calcmode="lin" valueType="num">
                                      <p:cBhvr>
                                        <p:cTn id="57" dur="1" fill="hold"/>
                                        <p:tgtEl>
                                          <p:spTgt spid="101379">
                                            <p:txEl>
                                              <p:pRg st="9" end="9"/>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101379">
                                            <p:txEl>
                                              <p:pRg st="10" end="10"/>
                                            </p:txEl>
                                          </p:spTgt>
                                        </p:tgtEl>
                                        <p:attrNameLst>
                                          <p:attrName>style.visibility</p:attrName>
                                        </p:attrNameLst>
                                      </p:cBhvr>
                                      <p:to>
                                        <p:strVal val="visible"/>
                                      </p:to>
                                    </p:set>
                                    <p:anim to="" calcmode="lin" valueType="num">
                                      <p:cBhvr>
                                        <p:cTn id="62" dur="1" fill="hold"/>
                                        <p:tgtEl>
                                          <p:spTgt spid="101379">
                                            <p:txEl>
                                              <p:pRg st="10" end="1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01379">
                                            <p:txEl>
                                              <p:pRg st="11" end="11"/>
                                            </p:txEl>
                                          </p:spTgt>
                                        </p:tgtEl>
                                        <p:attrNameLst>
                                          <p:attrName>style.visibility</p:attrName>
                                        </p:attrNameLst>
                                      </p:cBhvr>
                                      <p:to>
                                        <p:strVal val="visible"/>
                                      </p:to>
                                    </p:set>
                                    <p:anim to="" calcmode="lin" valueType="num">
                                      <p:cBhvr>
                                        <p:cTn id="67" dur="1" fill="hold"/>
                                        <p:tgtEl>
                                          <p:spTgt spid="101379">
                                            <p:txEl>
                                              <p:pRg st="11" end="11"/>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101379">
                                            <p:txEl>
                                              <p:pRg st="12" end="12"/>
                                            </p:txEl>
                                          </p:spTgt>
                                        </p:tgtEl>
                                        <p:attrNameLst>
                                          <p:attrName>style.visibility</p:attrName>
                                        </p:attrNameLst>
                                      </p:cBhvr>
                                      <p:to>
                                        <p:strVal val="visible"/>
                                      </p:to>
                                    </p:set>
                                    <p:anim to="" calcmode="lin" valueType="num">
                                      <p:cBhvr>
                                        <p:cTn id="72" dur="1" fill="hold"/>
                                        <p:tgtEl>
                                          <p:spTgt spid="101379">
                                            <p:txEl>
                                              <p:pRg st="12" end="12"/>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101379">
                                            <p:txEl>
                                              <p:pRg st="13" end="13"/>
                                            </p:txEl>
                                          </p:spTgt>
                                        </p:tgtEl>
                                        <p:attrNameLst>
                                          <p:attrName>style.visibility</p:attrName>
                                        </p:attrNameLst>
                                      </p:cBhvr>
                                      <p:to>
                                        <p:strVal val="visible"/>
                                      </p:to>
                                    </p:set>
                                    <p:anim to="" calcmode="lin" valueType="num">
                                      <p:cBhvr>
                                        <p:cTn id="77" dur="1" fill="hold"/>
                                        <p:tgtEl>
                                          <p:spTgt spid="101379">
                                            <p:txEl>
                                              <p:pRg st="13" end="13"/>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101379">
                                            <p:txEl>
                                              <p:pRg st="14" end="14"/>
                                            </p:txEl>
                                          </p:spTgt>
                                        </p:tgtEl>
                                        <p:attrNameLst>
                                          <p:attrName>style.visibility</p:attrName>
                                        </p:attrNameLst>
                                      </p:cBhvr>
                                      <p:to>
                                        <p:strVal val="visible"/>
                                      </p:to>
                                    </p:set>
                                    <p:anim to="" calcmode="lin" valueType="num">
                                      <p:cBhvr>
                                        <p:cTn id="82" dur="1" fill="hold"/>
                                        <p:tgtEl>
                                          <p:spTgt spid="101379">
                                            <p:txEl>
                                              <p:pRg st="14" end="14"/>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nodeType="clickEffect">
                                  <p:stCondLst>
                                    <p:cond delay="0"/>
                                  </p:stCondLst>
                                  <p:childTnLst>
                                    <p:set>
                                      <p:cBhvr>
                                        <p:cTn id="86" dur="1" fill="hold">
                                          <p:stCondLst>
                                            <p:cond delay="0"/>
                                          </p:stCondLst>
                                        </p:cTn>
                                        <p:tgtEl>
                                          <p:spTgt spid="101379">
                                            <p:txEl>
                                              <p:pRg st="15" end="15"/>
                                            </p:txEl>
                                          </p:spTgt>
                                        </p:tgtEl>
                                        <p:attrNameLst>
                                          <p:attrName>style.visibility</p:attrName>
                                        </p:attrNameLst>
                                      </p:cBhvr>
                                      <p:to>
                                        <p:strVal val="visible"/>
                                      </p:to>
                                    </p:set>
                                    <p:anim to="" calcmode="lin" valueType="num">
                                      <p:cBhvr>
                                        <p:cTn id="87" dur="1" fill="hold"/>
                                        <p:tgtEl>
                                          <p:spTgt spid="101379">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6</a:t>
            </a:fld>
            <a:endParaRPr lang="en-GB"/>
          </a:p>
        </p:txBody>
      </p:sp>
      <p:pic>
        <p:nvPicPr>
          <p:cNvPr id="84994" name="Picture 2" descr="http://islamgreatreligion.files.wordpress.com/2011/05/dua-before-exams.jpg?w=480&amp;h=123"/>
          <p:cNvPicPr>
            <a:picLocks noChangeAspect="1" noChangeArrowheads="1"/>
          </p:cNvPicPr>
          <p:nvPr/>
        </p:nvPicPr>
        <p:blipFill>
          <a:blip r:embed="rId2"/>
          <a:srcRect/>
          <a:stretch>
            <a:fillRect/>
          </a:stretch>
        </p:blipFill>
        <p:spPr bwMode="auto">
          <a:xfrm>
            <a:off x="214282" y="214290"/>
            <a:ext cx="4572000" cy="2500330"/>
          </a:xfrm>
          <a:prstGeom prst="rect">
            <a:avLst/>
          </a:prstGeom>
          <a:noFill/>
        </p:spPr>
      </p:pic>
      <p:sp>
        <p:nvSpPr>
          <p:cNvPr id="4" name="Rectangle 3"/>
          <p:cNvSpPr/>
          <p:nvPr/>
        </p:nvSpPr>
        <p:spPr>
          <a:xfrm>
            <a:off x="4000496" y="4071942"/>
            <a:ext cx="5000628"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dirty="0" smtClean="0"/>
              <a:t>“O </a:t>
            </a:r>
            <a:r>
              <a:rPr lang="en-US" sz="2800" dirty="0" err="1" smtClean="0"/>
              <a:t>Allaah</a:t>
            </a:r>
            <a:r>
              <a:rPr lang="en-US" sz="2800" dirty="0" smtClean="0"/>
              <a:t>, there is no ease except what You make easy. And if You wish, You make the difficult easy.” </a:t>
            </a:r>
            <a:r>
              <a:rPr lang="en-US" sz="1200" dirty="0" smtClean="0"/>
              <a:t>[recorded in </a:t>
            </a:r>
            <a:r>
              <a:rPr lang="en-US" sz="1200" dirty="0" err="1" smtClean="0"/>
              <a:t>Hisnul</a:t>
            </a:r>
            <a:r>
              <a:rPr lang="en-US" sz="1200" dirty="0" smtClean="0"/>
              <a:t>-Muslim</a:t>
            </a:r>
            <a:r>
              <a:rPr lang="en-US" sz="1200" b="1" dirty="0" smtClean="0"/>
              <a:t>]</a:t>
            </a:r>
            <a:endParaRPr lang="en-US" sz="1200" dirty="0"/>
          </a:p>
        </p:txBody>
      </p:sp>
      <p:pic>
        <p:nvPicPr>
          <p:cNvPr id="5" name="Picture 4" descr="http://islamgreatreligion.files.wordpress.com/2011/05/230810_214734611887803_149936975034234_796735_8329628_n.jpg?w=480&amp;h=640"/>
          <p:cNvPicPr/>
          <p:nvPr/>
        </p:nvPicPr>
        <p:blipFill>
          <a:blip r:embed="rId3"/>
          <a:srcRect/>
          <a:stretch>
            <a:fillRect/>
          </a:stretch>
        </p:blipFill>
        <p:spPr bwMode="auto">
          <a:xfrm>
            <a:off x="0" y="3357562"/>
            <a:ext cx="3929058" cy="3500438"/>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a:ln>
            <a:miter lim="800000"/>
            <a:headEnd/>
            <a:tailEnd/>
          </a:ln>
        </p:spPr>
        <p:txBody>
          <a:bodyPr/>
          <a:lstStyle/>
          <a:p>
            <a:fld id="{E3CA9923-5862-49E2-85DF-94501F843513}" type="slidenum">
              <a:rPr lang="en-GB" smtClean="0"/>
              <a:pPr/>
              <a:t>60</a:t>
            </a:fld>
            <a:endParaRPr lang="en-GB" smtClean="0"/>
          </a:p>
        </p:txBody>
      </p:sp>
      <p:sp>
        <p:nvSpPr>
          <p:cNvPr id="98308" name="Rectangle 4"/>
          <p:cNvSpPr>
            <a:spLocks noGrp="1" noRot="1" noChangeArrowheads="1"/>
          </p:cNvSpPr>
          <p:nvPr>
            <p:ph type="title"/>
          </p:nvPr>
        </p:nvSpPr>
        <p:spPr/>
        <p:txBody>
          <a:bodyPr/>
          <a:lstStyle/>
          <a:p>
            <a:pPr eaLnBrk="1" hangingPunct="1">
              <a:defRPr/>
            </a:pPr>
            <a:r>
              <a:rPr lang="en-US" sz="5400" b="0" u="sng" dirty="0" smtClean="0"/>
              <a:t>MOA</a:t>
            </a:r>
            <a:br>
              <a:rPr lang="en-US" sz="5400" b="0" u="sng" dirty="0" smtClean="0"/>
            </a:br>
            <a:endParaRPr lang="en-US" sz="5400" b="0" u="sng" dirty="0" smtClean="0"/>
          </a:p>
        </p:txBody>
      </p:sp>
      <p:sp>
        <p:nvSpPr>
          <p:cNvPr id="98309" name="Rectangle 5"/>
          <p:cNvSpPr>
            <a:spLocks noGrp="1" noChangeArrowheads="1"/>
          </p:cNvSpPr>
          <p:nvPr>
            <p:ph type="body" idx="1"/>
          </p:nvPr>
        </p:nvSpPr>
        <p:spPr>
          <a:xfrm>
            <a:off x="468313" y="1268413"/>
            <a:ext cx="8229600" cy="4525962"/>
          </a:xfrm>
        </p:spPr>
        <p:txBody>
          <a:bodyPr/>
          <a:lstStyle/>
          <a:p>
            <a:pPr eaLnBrk="1" hangingPunct="1">
              <a:defRPr/>
            </a:pPr>
            <a:r>
              <a:rPr lang="en-US" dirty="0" smtClean="0"/>
              <a:t>Block L- type channels</a:t>
            </a:r>
          </a:p>
          <a:p>
            <a:pPr eaLnBrk="1" hangingPunct="1">
              <a:lnSpc>
                <a:spcPct val="140000"/>
              </a:lnSpc>
              <a:defRPr/>
            </a:pPr>
            <a:r>
              <a:rPr lang="en-US" dirty="0" smtClean="0"/>
              <a:t> decrease </a:t>
            </a:r>
            <a:r>
              <a:rPr lang="en-US" dirty="0" err="1" smtClean="0"/>
              <a:t>transmembranes</a:t>
            </a:r>
            <a:r>
              <a:rPr lang="en-US" dirty="0" smtClean="0"/>
              <a:t> Ca++ channels</a:t>
            </a:r>
          </a:p>
          <a:p>
            <a:pPr eaLnBrk="1" hangingPunct="1">
              <a:lnSpc>
                <a:spcPct val="140000"/>
              </a:lnSpc>
              <a:defRPr/>
            </a:pPr>
            <a:r>
              <a:rPr lang="en-US" dirty="0" smtClean="0"/>
              <a:t> decrease myocardial activity</a:t>
            </a:r>
          </a:p>
          <a:p>
            <a:pPr eaLnBrk="1" hangingPunct="1">
              <a:lnSpc>
                <a:spcPct val="140000"/>
              </a:lnSpc>
              <a:defRPr/>
            </a:pPr>
            <a:r>
              <a:rPr lang="en-US" dirty="0" smtClean="0"/>
              <a:t> decrease SA node activity</a:t>
            </a:r>
          </a:p>
          <a:p>
            <a:pPr eaLnBrk="1" hangingPunct="1">
              <a:lnSpc>
                <a:spcPct val="140000"/>
              </a:lnSpc>
              <a:defRPr/>
            </a:pPr>
            <a:r>
              <a:rPr lang="en-US" dirty="0" smtClean="0"/>
              <a:t> decrease A.V node conduction </a:t>
            </a:r>
          </a:p>
          <a:p>
            <a:pPr eaLnBrk="1" hangingPunct="1">
              <a:lnSpc>
                <a:spcPct val="140000"/>
              </a:lnSpc>
              <a:defRPr/>
            </a:pPr>
            <a:r>
              <a:rPr lang="en-US" dirty="0" smtClean="0"/>
              <a:t> Relaxation of smooth muscle</a:t>
            </a:r>
          </a:p>
          <a:p>
            <a:pPr eaLnBrk="1" hangingPunct="1">
              <a:defRPr/>
            </a:pPr>
            <a:endParaRPr lang="en-US" dirty="0" smtClean="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to="" calcmode="lin" valueType="num">
                                      <p:cBhvr>
                                        <p:cTn id="7" dur="1" fill="hold"/>
                                        <p:tgtEl>
                                          <p:spTgt spid="9830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8309">
                                            <p:txEl>
                                              <p:pRg st="0" end="0"/>
                                            </p:txEl>
                                          </p:spTgt>
                                        </p:tgtEl>
                                        <p:attrNameLst>
                                          <p:attrName>style.visibility</p:attrName>
                                        </p:attrNameLst>
                                      </p:cBhvr>
                                      <p:to>
                                        <p:strVal val="visible"/>
                                      </p:to>
                                    </p:set>
                                    <p:anim to="" calcmode="lin" valueType="num">
                                      <p:cBhvr>
                                        <p:cTn id="12" dur="1" fill="hold"/>
                                        <p:tgtEl>
                                          <p:spTgt spid="9830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8309">
                                            <p:txEl>
                                              <p:pRg st="1" end="1"/>
                                            </p:txEl>
                                          </p:spTgt>
                                        </p:tgtEl>
                                        <p:attrNameLst>
                                          <p:attrName>style.visibility</p:attrName>
                                        </p:attrNameLst>
                                      </p:cBhvr>
                                      <p:to>
                                        <p:strVal val="visible"/>
                                      </p:to>
                                    </p:set>
                                    <p:anim to="" calcmode="lin" valueType="num">
                                      <p:cBhvr>
                                        <p:cTn id="17" dur="1" fill="hold"/>
                                        <p:tgtEl>
                                          <p:spTgt spid="9830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8309">
                                            <p:txEl>
                                              <p:pRg st="2" end="2"/>
                                            </p:txEl>
                                          </p:spTgt>
                                        </p:tgtEl>
                                        <p:attrNameLst>
                                          <p:attrName>style.visibility</p:attrName>
                                        </p:attrNameLst>
                                      </p:cBhvr>
                                      <p:to>
                                        <p:strVal val="visible"/>
                                      </p:to>
                                    </p:set>
                                    <p:anim to="" calcmode="lin" valueType="num">
                                      <p:cBhvr>
                                        <p:cTn id="22" dur="1" fill="hold"/>
                                        <p:tgtEl>
                                          <p:spTgt spid="9830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8309">
                                            <p:txEl>
                                              <p:pRg st="3" end="3"/>
                                            </p:txEl>
                                          </p:spTgt>
                                        </p:tgtEl>
                                        <p:attrNameLst>
                                          <p:attrName>style.visibility</p:attrName>
                                        </p:attrNameLst>
                                      </p:cBhvr>
                                      <p:to>
                                        <p:strVal val="visible"/>
                                      </p:to>
                                    </p:set>
                                    <p:anim to="" calcmode="lin" valueType="num">
                                      <p:cBhvr>
                                        <p:cTn id="27" dur="1" fill="hold"/>
                                        <p:tgtEl>
                                          <p:spTgt spid="9830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8309">
                                            <p:txEl>
                                              <p:pRg st="4" end="4"/>
                                            </p:txEl>
                                          </p:spTgt>
                                        </p:tgtEl>
                                        <p:attrNameLst>
                                          <p:attrName>style.visibility</p:attrName>
                                        </p:attrNameLst>
                                      </p:cBhvr>
                                      <p:to>
                                        <p:strVal val="visible"/>
                                      </p:to>
                                    </p:set>
                                    <p:anim to="" calcmode="lin" valueType="num">
                                      <p:cBhvr>
                                        <p:cTn id="32" dur="1" fill="hold"/>
                                        <p:tgtEl>
                                          <p:spTgt spid="9830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8309">
                                            <p:txEl>
                                              <p:pRg st="5" end="5"/>
                                            </p:txEl>
                                          </p:spTgt>
                                        </p:tgtEl>
                                        <p:attrNameLst>
                                          <p:attrName>style.visibility</p:attrName>
                                        </p:attrNameLst>
                                      </p:cBhvr>
                                      <p:to>
                                        <p:strVal val="visible"/>
                                      </p:to>
                                    </p:set>
                                    <p:anim to="" calcmode="lin" valueType="num">
                                      <p:cBhvr>
                                        <p:cTn id="37" dur="1" fill="hold"/>
                                        <p:tgtEl>
                                          <p:spTgt spid="9830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a:ln>
            <a:miter lim="800000"/>
            <a:headEnd/>
            <a:tailEnd/>
          </a:ln>
        </p:spPr>
        <p:txBody>
          <a:bodyPr/>
          <a:lstStyle/>
          <a:p>
            <a:fld id="{CDC0D7CE-AAE5-48B4-ADD3-3824629CB4C4}" type="slidenum">
              <a:rPr lang="en-GB" smtClean="0"/>
              <a:pPr/>
              <a:t>61</a:t>
            </a:fld>
            <a:endParaRPr lang="en-GB" smtClean="0"/>
          </a:p>
        </p:txBody>
      </p:sp>
      <p:sp>
        <p:nvSpPr>
          <p:cNvPr id="102402" name="Rectangle 2"/>
          <p:cNvSpPr>
            <a:spLocks noGrp="1" noRot="1" noChangeArrowheads="1"/>
          </p:cNvSpPr>
          <p:nvPr>
            <p:ph type="title"/>
          </p:nvPr>
        </p:nvSpPr>
        <p:spPr>
          <a:xfrm>
            <a:off x="468313" y="188913"/>
            <a:ext cx="8229600" cy="849312"/>
          </a:xfrm>
        </p:spPr>
        <p:txBody>
          <a:bodyPr/>
          <a:lstStyle/>
          <a:p>
            <a:pPr eaLnBrk="1" hangingPunct="1">
              <a:defRPr/>
            </a:pPr>
            <a:r>
              <a:rPr lang="en-US" sz="3600" b="0" dirty="0" smtClean="0">
                <a:cs typeface="Times New Roman" pitchFamily="18" charset="0"/>
              </a:rPr>
              <a:t/>
            </a:r>
            <a:br>
              <a:rPr lang="en-US" sz="3600" b="0" dirty="0" smtClean="0">
                <a:cs typeface="Times New Roman" pitchFamily="18" charset="0"/>
              </a:rPr>
            </a:br>
            <a:r>
              <a:rPr lang="en-US" sz="3600" b="0" u="sng" dirty="0" smtClean="0">
                <a:cs typeface="Times New Roman" pitchFamily="18" charset="0"/>
              </a:rPr>
              <a:t>On Heart</a:t>
            </a:r>
            <a:br>
              <a:rPr lang="en-US" sz="3600" b="0" u="sng" dirty="0" smtClean="0">
                <a:cs typeface="Times New Roman" pitchFamily="18" charset="0"/>
              </a:rPr>
            </a:br>
            <a:endParaRPr lang="en-US" sz="3600" b="0" u="sng" dirty="0" smtClean="0">
              <a:cs typeface="Times New Roman" pitchFamily="18" charset="0"/>
            </a:endParaRPr>
          </a:p>
        </p:txBody>
      </p:sp>
      <p:sp>
        <p:nvSpPr>
          <p:cNvPr id="102403" name="Rectangle 3"/>
          <p:cNvSpPr>
            <a:spLocks noGrp="1" noChangeArrowheads="1"/>
          </p:cNvSpPr>
          <p:nvPr>
            <p:ph type="body" idx="1"/>
          </p:nvPr>
        </p:nvSpPr>
        <p:spPr>
          <a:xfrm>
            <a:off x="457200" y="1600200"/>
            <a:ext cx="8435975" cy="5068888"/>
          </a:xfrm>
        </p:spPr>
        <p:txBody>
          <a:bodyPr/>
          <a:lstStyle/>
          <a:p>
            <a:pPr algn="ctr" eaLnBrk="1" hangingPunct="1">
              <a:lnSpc>
                <a:spcPct val="90000"/>
              </a:lnSpc>
              <a:buFont typeface="Wingdings" pitchFamily="2" charset="2"/>
              <a:buNone/>
              <a:defRPr/>
            </a:pPr>
            <a:r>
              <a:rPr lang="en-US" dirty="0" smtClean="0">
                <a:cs typeface="Times New Roman" pitchFamily="18" charset="0"/>
              </a:rPr>
              <a:t>Blockade of voltage gated calcium channels</a:t>
            </a:r>
          </a:p>
          <a:p>
            <a:pPr algn="ctr" eaLnBrk="1" hangingPunct="1">
              <a:lnSpc>
                <a:spcPct val="90000"/>
              </a:lnSpc>
              <a:buFont typeface="Wingdings" pitchFamily="2" charset="2"/>
              <a:buNone/>
              <a:defRPr/>
            </a:pPr>
            <a:r>
              <a:rPr lang="en-US" dirty="0" smtClean="0">
                <a:cs typeface="Times New Roman" pitchFamily="18" charset="0"/>
                <a:sym typeface="Wingdings" pitchFamily="2" charset="2"/>
              </a:rPr>
              <a:t></a:t>
            </a:r>
            <a:endParaRPr lang="en-US" dirty="0" smtClean="0">
              <a:cs typeface="Times New Roman" pitchFamily="18" charset="0"/>
            </a:endParaRPr>
          </a:p>
          <a:p>
            <a:pPr algn="ctr" eaLnBrk="1" hangingPunct="1">
              <a:lnSpc>
                <a:spcPct val="90000"/>
              </a:lnSpc>
              <a:buFont typeface="Wingdings" pitchFamily="2" charset="2"/>
              <a:buNone/>
              <a:defRPr/>
            </a:pPr>
            <a:r>
              <a:rPr lang="en-US" dirty="0" smtClean="0">
                <a:cs typeface="Times New Roman" pitchFamily="18" charset="0"/>
              </a:rPr>
              <a:t>Reduced Ca</a:t>
            </a:r>
            <a:r>
              <a:rPr lang="en-US" baseline="30000" dirty="0" smtClean="0">
                <a:cs typeface="Times New Roman" pitchFamily="18" charset="0"/>
              </a:rPr>
              <a:t>++</a:t>
            </a:r>
            <a:r>
              <a:rPr lang="en-US" dirty="0" smtClean="0">
                <a:cs typeface="Times New Roman" pitchFamily="18" charset="0"/>
              </a:rPr>
              <a:t> influx into cardiac cells</a:t>
            </a:r>
          </a:p>
          <a:p>
            <a:pPr algn="ctr" eaLnBrk="1" hangingPunct="1">
              <a:lnSpc>
                <a:spcPct val="90000"/>
              </a:lnSpc>
              <a:buFont typeface="Wingdings" pitchFamily="2" charset="2"/>
              <a:buNone/>
              <a:defRPr/>
            </a:pPr>
            <a:r>
              <a:rPr lang="en-US" dirty="0" smtClean="0">
                <a:cs typeface="Times New Roman" pitchFamily="18" charset="0"/>
                <a:sym typeface="Wingdings" pitchFamily="2" charset="2"/>
              </a:rPr>
              <a:t></a:t>
            </a:r>
            <a:endParaRPr lang="en-US" dirty="0" smtClean="0">
              <a:cs typeface="Times New Roman" pitchFamily="18" charset="0"/>
            </a:endParaRPr>
          </a:p>
          <a:p>
            <a:pPr algn="ctr" eaLnBrk="1" hangingPunct="1">
              <a:lnSpc>
                <a:spcPct val="90000"/>
              </a:lnSpc>
              <a:buFont typeface="Wingdings" pitchFamily="2" charset="2"/>
              <a:buNone/>
              <a:defRPr/>
            </a:pPr>
            <a:r>
              <a:rPr lang="en-US" dirty="0" smtClean="0">
                <a:cs typeface="Times New Roman" pitchFamily="18" charset="0"/>
              </a:rPr>
              <a:t>No breaking of </a:t>
            </a:r>
            <a:r>
              <a:rPr lang="en-US" dirty="0" err="1" smtClean="0">
                <a:cs typeface="Times New Roman" pitchFamily="18" charset="0"/>
              </a:rPr>
              <a:t>troponin</a:t>
            </a:r>
            <a:r>
              <a:rPr lang="en-US" dirty="0" smtClean="0">
                <a:cs typeface="Times New Roman" pitchFamily="18" charset="0"/>
              </a:rPr>
              <a:t> bridge</a:t>
            </a:r>
          </a:p>
          <a:p>
            <a:pPr algn="ctr" eaLnBrk="1" hangingPunct="1">
              <a:lnSpc>
                <a:spcPct val="90000"/>
              </a:lnSpc>
              <a:buFont typeface="Wingdings" pitchFamily="2" charset="2"/>
              <a:buNone/>
              <a:defRPr/>
            </a:pPr>
            <a:r>
              <a:rPr lang="en-US" dirty="0" smtClean="0">
                <a:cs typeface="Times New Roman" pitchFamily="18" charset="0"/>
                <a:sym typeface="Wingdings" pitchFamily="2" charset="2"/>
              </a:rPr>
              <a:t></a:t>
            </a:r>
            <a:endParaRPr lang="en-US" dirty="0" smtClean="0">
              <a:cs typeface="Times New Roman" pitchFamily="18" charset="0"/>
            </a:endParaRPr>
          </a:p>
          <a:p>
            <a:pPr algn="ctr" eaLnBrk="1" hangingPunct="1">
              <a:lnSpc>
                <a:spcPct val="90000"/>
              </a:lnSpc>
              <a:buFont typeface="Wingdings" pitchFamily="2" charset="2"/>
              <a:buNone/>
              <a:defRPr/>
            </a:pPr>
            <a:r>
              <a:rPr lang="en-US" dirty="0" smtClean="0">
                <a:cs typeface="Times New Roman" pitchFamily="18" charset="0"/>
              </a:rPr>
              <a:t>Less contraction</a:t>
            </a:r>
          </a:p>
          <a:p>
            <a:pPr algn="ctr" eaLnBrk="1" hangingPunct="1">
              <a:lnSpc>
                <a:spcPct val="90000"/>
              </a:lnSpc>
              <a:buFont typeface="Wingdings" pitchFamily="2" charset="2"/>
              <a:buNone/>
              <a:defRPr/>
            </a:pPr>
            <a:r>
              <a:rPr lang="en-US" dirty="0" smtClean="0">
                <a:cs typeface="Times New Roman" pitchFamily="18" charset="0"/>
                <a:sym typeface="Wingdings" pitchFamily="2" charset="2"/>
              </a:rPr>
              <a:t></a:t>
            </a:r>
            <a:endParaRPr lang="en-US" dirty="0" smtClean="0">
              <a:cs typeface="Times New Roman" pitchFamily="18" charset="0"/>
            </a:endParaRPr>
          </a:p>
          <a:p>
            <a:pPr algn="ctr" eaLnBrk="1" hangingPunct="1">
              <a:lnSpc>
                <a:spcPct val="90000"/>
              </a:lnSpc>
              <a:buFont typeface="Wingdings" pitchFamily="2" charset="2"/>
              <a:buNone/>
              <a:defRPr/>
            </a:pPr>
            <a:r>
              <a:rPr lang="en-US" dirty="0" smtClean="0">
                <a:cs typeface="Times New Roman" pitchFamily="18" charset="0"/>
              </a:rPr>
              <a:t>Less O</a:t>
            </a:r>
            <a:r>
              <a:rPr lang="en-US" baseline="-25000" dirty="0" smtClean="0">
                <a:cs typeface="Times New Roman" pitchFamily="18" charset="0"/>
              </a:rPr>
              <a:t>2</a:t>
            </a:r>
            <a:r>
              <a:rPr lang="en-US" dirty="0" smtClean="0">
                <a:cs typeface="Times New Roman" pitchFamily="18" charset="0"/>
              </a:rPr>
              <a:t> consumption</a:t>
            </a:r>
          </a:p>
          <a:p>
            <a:pPr algn="ctr" eaLnBrk="1" hangingPunct="1">
              <a:lnSpc>
                <a:spcPct val="90000"/>
              </a:lnSpc>
              <a:buFont typeface="Wingdings" pitchFamily="2" charset="2"/>
              <a:buNone/>
              <a:defRPr/>
            </a:pPr>
            <a:endParaRPr lang="en-US" dirty="0" smtClean="0"/>
          </a:p>
          <a:p>
            <a:pPr eaLnBrk="1" hangingPunct="1">
              <a:lnSpc>
                <a:spcPct val="90000"/>
              </a:lnSpc>
              <a:defRPr/>
            </a:pP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to="" calcmode="lin" valueType="num">
                                      <p:cBhvr>
                                        <p:cTn id="7" dur="1" fill="hold"/>
                                        <p:tgtEl>
                                          <p:spTgt spid="10240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to="" calcmode="lin" valueType="num">
                                      <p:cBhvr>
                                        <p:cTn id="12" dur="1" fill="hold"/>
                                        <p:tgtEl>
                                          <p:spTgt spid="10240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 to="" calcmode="lin" valueType="num">
                                      <p:cBhvr>
                                        <p:cTn id="17" dur="1" fill="hold"/>
                                        <p:tgtEl>
                                          <p:spTgt spid="10240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 to="" calcmode="lin" valueType="num">
                                      <p:cBhvr>
                                        <p:cTn id="22" dur="1" fill="hold"/>
                                        <p:tgtEl>
                                          <p:spTgt spid="10240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 to="" calcmode="lin" valueType="num">
                                      <p:cBhvr>
                                        <p:cTn id="27" dur="1" fill="hold"/>
                                        <p:tgtEl>
                                          <p:spTgt spid="10240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2403">
                                            <p:txEl>
                                              <p:pRg st="4" end="4"/>
                                            </p:txEl>
                                          </p:spTgt>
                                        </p:tgtEl>
                                        <p:attrNameLst>
                                          <p:attrName>style.visibility</p:attrName>
                                        </p:attrNameLst>
                                      </p:cBhvr>
                                      <p:to>
                                        <p:strVal val="visible"/>
                                      </p:to>
                                    </p:set>
                                    <p:anim to="" calcmode="lin" valueType="num">
                                      <p:cBhvr>
                                        <p:cTn id="32" dur="1" fill="hold"/>
                                        <p:tgtEl>
                                          <p:spTgt spid="10240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 to="" calcmode="lin" valueType="num">
                                      <p:cBhvr>
                                        <p:cTn id="37" dur="1" fill="hold"/>
                                        <p:tgtEl>
                                          <p:spTgt spid="10240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2403">
                                            <p:txEl>
                                              <p:pRg st="6" end="6"/>
                                            </p:txEl>
                                          </p:spTgt>
                                        </p:tgtEl>
                                        <p:attrNameLst>
                                          <p:attrName>style.visibility</p:attrName>
                                        </p:attrNameLst>
                                      </p:cBhvr>
                                      <p:to>
                                        <p:strVal val="visible"/>
                                      </p:to>
                                    </p:set>
                                    <p:anim to="" calcmode="lin" valueType="num">
                                      <p:cBhvr>
                                        <p:cTn id="42" dur="1" fill="hold"/>
                                        <p:tgtEl>
                                          <p:spTgt spid="10240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2403">
                                            <p:txEl>
                                              <p:pRg st="7" end="7"/>
                                            </p:txEl>
                                          </p:spTgt>
                                        </p:tgtEl>
                                        <p:attrNameLst>
                                          <p:attrName>style.visibility</p:attrName>
                                        </p:attrNameLst>
                                      </p:cBhvr>
                                      <p:to>
                                        <p:strVal val="visible"/>
                                      </p:to>
                                    </p:set>
                                    <p:anim to="" calcmode="lin" valueType="num">
                                      <p:cBhvr>
                                        <p:cTn id="47" dur="1" fill="hold"/>
                                        <p:tgtEl>
                                          <p:spTgt spid="102403">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02403">
                                            <p:txEl>
                                              <p:pRg st="8" end="8"/>
                                            </p:txEl>
                                          </p:spTgt>
                                        </p:tgtEl>
                                        <p:attrNameLst>
                                          <p:attrName>style.visibility</p:attrName>
                                        </p:attrNameLst>
                                      </p:cBhvr>
                                      <p:to>
                                        <p:strVal val="visible"/>
                                      </p:to>
                                    </p:set>
                                    <p:anim to="" calcmode="lin" valueType="num">
                                      <p:cBhvr>
                                        <p:cTn id="52" dur="1" fill="hold"/>
                                        <p:tgtEl>
                                          <p:spTgt spid="10240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a:ln>
            <a:miter lim="800000"/>
            <a:headEnd/>
            <a:tailEnd/>
          </a:ln>
        </p:spPr>
        <p:txBody>
          <a:bodyPr/>
          <a:lstStyle/>
          <a:p>
            <a:fld id="{B394DB78-62A1-4409-A6C3-6599C3436BCA}" type="slidenum">
              <a:rPr lang="en-GB" smtClean="0"/>
              <a:pPr/>
              <a:t>62</a:t>
            </a:fld>
            <a:endParaRPr lang="en-GB" smtClean="0"/>
          </a:p>
        </p:txBody>
      </p:sp>
      <p:sp>
        <p:nvSpPr>
          <p:cNvPr id="103426" name="Rectangle 2"/>
          <p:cNvSpPr>
            <a:spLocks noGrp="1" noRot="1" noChangeArrowheads="1"/>
          </p:cNvSpPr>
          <p:nvPr>
            <p:ph type="title"/>
          </p:nvPr>
        </p:nvSpPr>
        <p:spPr>
          <a:xfrm>
            <a:off x="457200" y="274638"/>
            <a:ext cx="8229600" cy="633412"/>
          </a:xfrm>
        </p:spPr>
        <p:txBody>
          <a:bodyPr/>
          <a:lstStyle/>
          <a:p>
            <a:pPr algn="l" eaLnBrk="1" hangingPunct="1">
              <a:lnSpc>
                <a:spcPct val="55000"/>
              </a:lnSpc>
              <a:defRPr/>
            </a:pPr>
            <a:r>
              <a:rPr lang="en-US" sz="3600" b="0" dirty="0" smtClean="0">
                <a:solidFill>
                  <a:schemeClr val="tx1"/>
                </a:solidFill>
                <a:cs typeface="Times New Roman" pitchFamily="18" charset="0"/>
              </a:rPr>
              <a:t>Ph. Kinetics : </a:t>
            </a:r>
            <a:r>
              <a:rPr lang="en-US" sz="3600" dirty="0" smtClean="0">
                <a:solidFill>
                  <a:schemeClr val="tx1"/>
                </a:solidFill>
                <a:cs typeface="Times New Roman" pitchFamily="18" charset="0"/>
              </a:rPr>
              <a:t/>
            </a:r>
            <a:br>
              <a:rPr lang="en-US" sz="3600" dirty="0" smtClean="0">
                <a:solidFill>
                  <a:schemeClr val="tx1"/>
                </a:solidFill>
                <a:cs typeface="Times New Roman" pitchFamily="18" charset="0"/>
              </a:rPr>
            </a:br>
            <a:r>
              <a:rPr lang="en-US" sz="3600" dirty="0" smtClean="0">
                <a:solidFill>
                  <a:schemeClr val="tx1"/>
                </a:solidFill>
                <a:cs typeface="Times New Roman" pitchFamily="18" charset="0"/>
              </a:rPr>
              <a:t>				</a:t>
            </a:r>
            <a:endParaRPr lang="en-US" sz="3200" b="0" dirty="0" smtClean="0">
              <a:solidFill>
                <a:schemeClr val="tx1"/>
              </a:solidFill>
              <a:cs typeface="Times New Roman" pitchFamily="18" charset="0"/>
            </a:endParaRPr>
          </a:p>
        </p:txBody>
      </p:sp>
      <p:sp>
        <p:nvSpPr>
          <p:cNvPr id="103427" name="Rectangle 3"/>
          <p:cNvSpPr>
            <a:spLocks noGrp="1" noChangeArrowheads="1"/>
          </p:cNvSpPr>
          <p:nvPr>
            <p:ph type="body" idx="1"/>
          </p:nvPr>
        </p:nvSpPr>
        <p:spPr>
          <a:xfrm>
            <a:off x="179388" y="981075"/>
            <a:ext cx="8785225" cy="5688013"/>
          </a:xfrm>
        </p:spPr>
        <p:txBody>
          <a:bodyPr/>
          <a:lstStyle/>
          <a:p>
            <a:pPr eaLnBrk="1" hangingPunct="1">
              <a:lnSpc>
                <a:spcPct val="120000"/>
              </a:lnSpc>
              <a:buFont typeface="Wingdings" pitchFamily="2" charset="2"/>
              <a:buNone/>
              <a:defRPr/>
            </a:pPr>
            <a:r>
              <a:rPr lang="en-US" sz="2800" b="1" u="sng" dirty="0" err="1" smtClean="0">
                <a:cs typeface="Times New Roman" pitchFamily="18" charset="0"/>
              </a:rPr>
              <a:t>Nifedipine</a:t>
            </a:r>
            <a:endParaRPr lang="en-US" sz="2800" b="1" u="sng" dirty="0" smtClean="0">
              <a:cs typeface="Times New Roman" pitchFamily="18" charset="0"/>
            </a:endParaRPr>
          </a:p>
          <a:p>
            <a:pPr eaLnBrk="1" hangingPunct="1">
              <a:lnSpc>
                <a:spcPct val="120000"/>
              </a:lnSpc>
              <a:buFont typeface="Wingdings" pitchFamily="2" charset="2"/>
              <a:buNone/>
              <a:defRPr/>
            </a:pPr>
            <a:r>
              <a:rPr lang="en-US" sz="2000" dirty="0" smtClean="0">
                <a:cs typeface="Times New Roman" pitchFamily="18" charset="0"/>
              </a:rPr>
              <a:t> </a:t>
            </a:r>
            <a:r>
              <a:rPr lang="en-US" sz="2400" dirty="0" smtClean="0">
                <a:cs typeface="Times New Roman" pitchFamily="18" charset="0"/>
              </a:rPr>
              <a:t>Complete oral absorption </a:t>
            </a:r>
            <a:endParaRPr lang="en-US" sz="2400" b="1" dirty="0" smtClean="0">
              <a:cs typeface="Times New Roman" pitchFamily="18" charset="0"/>
            </a:endParaRPr>
          </a:p>
          <a:p>
            <a:pPr eaLnBrk="1" hangingPunct="1">
              <a:lnSpc>
                <a:spcPct val="120000"/>
              </a:lnSpc>
              <a:buFont typeface="Wingdings" pitchFamily="2" charset="2"/>
              <a:buNone/>
              <a:defRPr/>
            </a:pPr>
            <a:r>
              <a:rPr lang="en-US" sz="2400" dirty="0" smtClean="0">
                <a:cs typeface="Times New Roman" pitchFamily="18" charset="0"/>
              </a:rPr>
              <a:t> Peak plasma levels 20-45 Min</a:t>
            </a:r>
            <a:endParaRPr lang="en-US" sz="2400" b="1" dirty="0" smtClean="0">
              <a:cs typeface="Times New Roman" pitchFamily="18" charset="0"/>
            </a:endParaRPr>
          </a:p>
          <a:p>
            <a:pPr eaLnBrk="1" hangingPunct="1">
              <a:lnSpc>
                <a:spcPct val="120000"/>
              </a:lnSpc>
              <a:buFont typeface="Wingdings" pitchFamily="2" charset="2"/>
              <a:buNone/>
              <a:defRPr/>
            </a:pPr>
            <a:r>
              <a:rPr lang="en-US" sz="2400" dirty="0" smtClean="0">
                <a:cs typeface="Times New Roman" pitchFamily="18" charset="0"/>
              </a:rPr>
              <a:t> Detectable plasma levels 6 Min	D.O.A 8-12 hrs</a:t>
            </a:r>
          </a:p>
          <a:p>
            <a:pPr eaLnBrk="1" hangingPunct="1">
              <a:lnSpc>
                <a:spcPct val="120000"/>
              </a:lnSpc>
              <a:buFont typeface="Wingdings" pitchFamily="2" charset="2"/>
              <a:buNone/>
              <a:defRPr/>
            </a:pPr>
            <a:r>
              <a:rPr lang="en-US" u="sng" dirty="0" err="1" smtClean="0">
                <a:cs typeface="Times New Roman" pitchFamily="18" charset="0"/>
              </a:rPr>
              <a:t>Verapamil</a:t>
            </a:r>
            <a:r>
              <a:rPr lang="en-US" u="sng" dirty="0" smtClean="0">
                <a:cs typeface="Times New Roman" pitchFamily="18" charset="0"/>
              </a:rPr>
              <a:t> </a:t>
            </a:r>
            <a:r>
              <a:rPr lang="en-US" sz="2400" dirty="0" smtClean="0">
                <a:cs typeface="Times New Roman" pitchFamily="18" charset="0"/>
              </a:rPr>
              <a:t/>
            </a:r>
            <a:br>
              <a:rPr lang="en-US" sz="2400" dirty="0" smtClean="0">
                <a:cs typeface="Times New Roman" pitchFamily="18" charset="0"/>
              </a:rPr>
            </a:br>
            <a:r>
              <a:rPr lang="en-US" sz="2400" dirty="0" smtClean="0">
                <a:cs typeface="Times New Roman" pitchFamily="18" charset="0"/>
              </a:rPr>
              <a:t> orally active, almost complete absorption extensive P.P.B (80-90%) </a:t>
            </a:r>
          </a:p>
          <a:p>
            <a:pPr eaLnBrk="1" hangingPunct="1">
              <a:lnSpc>
                <a:spcPct val="120000"/>
              </a:lnSpc>
              <a:buFont typeface="Wingdings" pitchFamily="2" charset="2"/>
              <a:buNone/>
              <a:defRPr/>
            </a:pPr>
            <a:r>
              <a:rPr lang="en-US" sz="2400" dirty="0" smtClean="0">
                <a:cs typeface="Times New Roman" pitchFamily="18" charset="0"/>
              </a:rPr>
              <a:t> Elimination half life 3-6 hrs.</a:t>
            </a:r>
          </a:p>
          <a:p>
            <a:pPr eaLnBrk="1" hangingPunct="1">
              <a:lnSpc>
                <a:spcPct val="120000"/>
              </a:lnSpc>
              <a:buFont typeface="Wingdings" pitchFamily="2" charset="2"/>
              <a:buNone/>
              <a:defRPr/>
            </a:pPr>
            <a:r>
              <a:rPr lang="en-US" sz="2400" dirty="0" smtClean="0">
                <a:cs typeface="Times New Roman" pitchFamily="18" charset="0"/>
              </a:rPr>
              <a:t> Extensive metabolism in liver.</a:t>
            </a:r>
          </a:p>
          <a:p>
            <a:pPr eaLnBrk="1" hangingPunct="1">
              <a:lnSpc>
                <a:spcPct val="120000"/>
              </a:lnSpc>
              <a:buFont typeface="Wingdings" pitchFamily="2" charset="2"/>
              <a:buNone/>
              <a:defRPr/>
            </a:pPr>
            <a:r>
              <a:rPr lang="en-US" sz="2400" dirty="0" smtClean="0">
                <a:cs typeface="Times New Roman" pitchFamily="18" charset="0"/>
              </a:rPr>
              <a:t> </a:t>
            </a:r>
            <a:r>
              <a:rPr lang="en-US" sz="2400" dirty="0" err="1" smtClean="0">
                <a:cs typeface="Times New Roman" pitchFamily="18" charset="0"/>
              </a:rPr>
              <a:t>Verapamil</a:t>
            </a:r>
            <a:r>
              <a:rPr lang="en-US" sz="2400" dirty="0" smtClean="0">
                <a:cs typeface="Times New Roman" pitchFamily="18" charset="0"/>
              </a:rPr>
              <a:t> and </a:t>
            </a:r>
            <a:r>
              <a:rPr lang="en-US" sz="2400" dirty="0" err="1" smtClean="0">
                <a:cs typeface="Times New Roman" pitchFamily="18" charset="0"/>
              </a:rPr>
              <a:t>Nifedipine</a:t>
            </a:r>
            <a:r>
              <a:rPr lang="en-US" sz="2400" dirty="0" smtClean="0">
                <a:cs typeface="Times New Roman" pitchFamily="18" charset="0"/>
              </a:rPr>
              <a:t> excreted in urine </a:t>
            </a:r>
          </a:p>
          <a:p>
            <a:pPr eaLnBrk="1" hangingPunct="1">
              <a:lnSpc>
                <a:spcPct val="120000"/>
              </a:lnSpc>
              <a:buFont typeface="Wingdings" pitchFamily="2" charset="2"/>
              <a:buNone/>
              <a:defRPr/>
            </a:pPr>
            <a:r>
              <a:rPr lang="en-US" sz="2400" dirty="0" err="1" smtClean="0">
                <a:cs typeface="Times New Roman" pitchFamily="18" charset="0"/>
              </a:rPr>
              <a:t>Diltiazem</a:t>
            </a:r>
            <a:r>
              <a:rPr lang="en-US" sz="2400" dirty="0" smtClean="0">
                <a:cs typeface="Times New Roman" pitchFamily="18" charset="0"/>
              </a:rPr>
              <a:t> excreted in </a:t>
            </a:r>
            <a:r>
              <a:rPr lang="en-US" sz="2400" dirty="0" err="1" smtClean="0">
                <a:cs typeface="Times New Roman" pitchFamily="18" charset="0"/>
              </a:rPr>
              <a:t>faeces</a:t>
            </a:r>
            <a:r>
              <a:rPr lang="en-US" sz="2400" dirty="0" smtClean="0">
                <a:cs typeface="Times New Roman" pitchFamily="18" charset="0"/>
              </a:rPr>
              <a:t>.</a:t>
            </a:r>
          </a:p>
          <a:p>
            <a:pPr eaLnBrk="1" hangingPunct="1">
              <a:lnSpc>
                <a:spcPct val="80000"/>
              </a:lnSpc>
              <a:defRPr/>
            </a:pPr>
            <a:endParaRPr lang="en-US" sz="24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to="" calcmode="lin" valueType="num">
                                      <p:cBhvr>
                                        <p:cTn id="7" dur="1" fill="hold"/>
                                        <p:tgtEl>
                                          <p:spTgt spid="1034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 to="" calcmode="lin" valueType="num">
                                      <p:cBhvr>
                                        <p:cTn id="12" dur="1" fill="hold"/>
                                        <p:tgtEl>
                                          <p:spTgt spid="10342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3427">
                                            <p:txEl>
                                              <p:pRg st="1" end="1"/>
                                            </p:txEl>
                                          </p:spTgt>
                                        </p:tgtEl>
                                        <p:attrNameLst>
                                          <p:attrName>style.visibility</p:attrName>
                                        </p:attrNameLst>
                                      </p:cBhvr>
                                      <p:to>
                                        <p:strVal val="visible"/>
                                      </p:to>
                                    </p:set>
                                    <p:anim to="" calcmode="lin" valueType="num">
                                      <p:cBhvr>
                                        <p:cTn id="17" dur="1" fill="hold"/>
                                        <p:tgtEl>
                                          <p:spTgt spid="10342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3427">
                                            <p:txEl>
                                              <p:pRg st="2" end="2"/>
                                            </p:txEl>
                                          </p:spTgt>
                                        </p:tgtEl>
                                        <p:attrNameLst>
                                          <p:attrName>style.visibility</p:attrName>
                                        </p:attrNameLst>
                                      </p:cBhvr>
                                      <p:to>
                                        <p:strVal val="visible"/>
                                      </p:to>
                                    </p:set>
                                    <p:anim to="" calcmode="lin" valueType="num">
                                      <p:cBhvr>
                                        <p:cTn id="22" dur="1" fill="hold"/>
                                        <p:tgtEl>
                                          <p:spTgt spid="10342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3427">
                                            <p:txEl>
                                              <p:pRg st="3" end="3"/>
                                            </p:txEl>
                                          </p:spTgt>
                                        </p:tgtEl>
                                        <p:attrNameLst>
                                          <p:attrName>style.visibility</p:attrName>
                                        </p:attrNameLst>
                                      </p:cBhvr>
                                      <p:to>
                                        <p:strVal val="visible"/>
                                      </p:to>
                                    </p:set>
                                    <p:anim to="" calcmode="lin" valueType="num">
                                      <p:cBhvr>
                                        <p:cTn id="27" dur="1" fill="hold"/>
                                        <p:tgtEl>
                                          <p:spTgt spid="103427">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3427">
                                            <p:txEl>
                                              <p:pRg st="4" end="4"/>
                                            </p:txEl>
                                          </p:spTgt>
                                        </p:tgtEl>
                                        <p:attrNameLst>
                                          <p:attrName>style.visibility</p:attrName>
                                        </p:attrNameLst>
                                      </p:cBhvr>
                                      <p:to>
                                        <p:strVal val="visible"/>
                                      </p:to>
                                    </p:set>
                                    <p:anim to="" calcmode="lin" valueType="num">
                                      <p:cBhvr>
                                        <p:cTn id="32" dur="1" fill="hold"/>
                                        <p:tgtEl>
                                          <p:spTgt spid="103427">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3427">
                                            <p:txEl>
                                              <p:pRg st="5" end="5"/>
                                            </p:txEl>
                                          </p:spTgt>
                                        </p:tgtEl>
                                        <p:attrNameLst>
                                          <p:attrName>style.visibility</p:attrName>
                                        </p:attrNameLst>
                                      </p:cBhvr>
                                      <p:to>
                                        <p:strVal val="visible"/>
                                      </p:to>
                                    </p:set>
                                    <p:anim to="" calcmode="lin" valueType="num">
                                      <p:cBhvr>
                                        <p:cTn id="37" dur="1" fill="hold"/>
                                        <p:tgtEl>
                                          <p:spTgt spid="103427">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3427">
                                            <p:txEl>
                                              <p:pRg st="6" end="6"/>
                                            </p:txEl>
                                          </p:spTgt>
                                        </p:tgtEl>
                                        <p:attrNameLst>
                                          <p:attrName>style.visibility</p:attrName>
                                        </p:attrNameLst>
                                      </p:cBhvr>
                                      <p:to>
                                        <p:strVal val="visible"/>
                                      </p:to>
                                    </p:set>
                                    <p:anim to="" calcmode="lin" valueType="num">
                                      <p:cBhvr>
                                        <p:cTn id="42" dur="1" fill="hold"/>
                                        <p:tgtEl>
                                          <p:spTgt spid="103427">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3427">
                                            <p:txEl>
                                              <p:pRg st="7" end="7"/>
                                            </p:txEl>
                                          </p:spTgt>
                                        </p:tgtEl>
                                        <p:attrNameLst>
                                          <p:attrName>style.visibility</p:attrName>
                                        </p:attrNameLst>
                                      </p:cBhvr>
                                      <p:to>
                                        <p:strVal val="visible"/>
                                      </p:to>
                                    </p:set>
                                    <p:anim to="" calcmode="lin" valueType="num">
                                      <p:cBhvr>
                                        <p:cTn id="47" dur="1" fill="hold"/>
                                        <p:tgtEl>
                                          <p:spTgt spid="103427">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03427">
                                            <p:txEl>
                                              <p:pRg st="8" end="8"/>
                                            </p:txEl>
                                          </p:spTgt>
                                        </p:tgtEl>
                                        <p:attrNameLst>
                                          <p:attrName>style.visibility</p:attrName>
                                        </p:attrNameLst>
                                      </p:cBhvr>
                                      <p:to>
                                        <p:strVal val="visible"/>
                                      </p:to>
                                    </p:set>
                                    <p:anim to="" calcmode="lin" valueType="num">
                                      <p:cBhvr>
                                        <p:cTn id="52" dur="1" fill="hold"/>
                                        <p:tgtEl>
                                          <p:spTgt spid="10342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miter lim="800000"/>
            <a:headEnd/>
            <a:tailEnd/>
          </a:ln>
        </p:spPr>
        <p:txBody>
          <a:bodyPr/>
          <a:lstStyle/>
          <a:p>
            <a:fld id="{05C9C54D-2F6E-48A7-80C4-CE4712D35A91}" type="slidenum">
              <a:rPr lang="en-GB" smtClean="0"/>
              <a:pPr/>
              <a:t>63</a:t>
            </a:fld>
            <a:endParaRPr lang="en-GB" smtClean="0"/>
          </a:p>
        </p:txBody>
      </p:sp>
      <p:sp>
        <p:nvSpPr>
          <p:cNvPr id="106498" name="Rectangle 2"/>
          <p:cNvSpPr>
            <a:spLocks noGrp="1" noRot="1" noChangeArrowheads="1"/>
          </p:cNvSpPr>
          <p:nvPr>
            <p:ph type="title"/>
          </p:nvPr>
        </p:nvSpPr>
        <p:spPr>
          <a:xfrm>
            <a:off x="457200" y="274638"/>
            <a:ext cx="8229600" cy="561975"/>
          </a:xfrm>
        </p:spPr>
        <p:txBody>
          <a:bodyPr/>
          <a:lstStyle/>
          <a:p>
            <a:pPr eaLnBrk="1" hangingPunct="1">
              <a:defRPr/>
            </a:pPr>
            <a:r>
              <a:rPr lang="en-US" sz="3200" u="sng" dirty="0" smtClean="0">
                <a:solidFill>
                  <a:schemeClr val="tx1"/>
                </a:solidFill>
                <a:cs typeface="Times New Roman" pitchFamily="18" charset="0"/>
              </a:rPr>
              <a:t>Pharmacological Actions / Effects</a:t>
            </a:r>
            <a:br>
              <a:rPr lang="en-US" sz="3200" u="sng" dirty="0" smtClean="0">
                <a:solidFill>
                  <a:schemeClr val="tx1"/>
                </a:solidFill>
                <a:cs typeface="Times New Roman" pitchFamily="18" charset="0"/>
              </a:rPr>
            </a:br>
            <a:r>
              <a:rPr lang="en-US" sz="3200" u="sng" dirty="0" smtClean="0">
                <a:solidFill>
                  <a:schemeClr val="tx1"/>
                </a:solidFill>
                <a:cs typeface="Times New Roman" pitchFamily="18" charset="0"/>
              </a:rPr>
              <a:t>	Group Actions</a:t>
            </a:r>
          </a:p>
        </p:txBody>
      </p:sp>
      <p:sp>
        <p:nvSpPr>
          <p:cNvPr id="106499" name="Rectangle 3"/>
          <p:cNvSpPr>
            <a:spLocks noGrp="1" noChangeArrowheads="1"/>
          </p:cNvSpPr>
          <p:nvPr>
            <p:ph type="body" idx="1"/>
          </p:nvPr>
        </p:nvSpPr>
        <p:spPr/>
        <p:txBody>
          <a:bodyPr/>
          <a:lstStyle/>
          <a:p>
            <a:pPr eaLnBrk="1" hangingPunct="1">
              <a:lnSpc>
                <a:spcPct val="110000"/>
              </a:lnSpc>
              <a:defRPr/>
            </a:pPr>
            <a:endParaRPr lang="en-US" b="1" dirty="0" smtClean="0">
              <a:solidFill>
                <a:schemeClr val="accent1"/>
              </a:solidFill>
              <a:cs typeface="Times New Roman" pitchFamily="18" charset="0"/>
            </a:endParaRPr>
          </a:p>
          <a:p>
            <a:pPr eaLnBrk="1" hangingPunct="1">
              <a:lnSpc>
                <a:spcPct val="110000"/>
              </a:lnSpc>
              <a:buFont typeface="Wingdings" pitchFamily="2" charset="2"/>
              <a:buNone/>
              <a:defRPr/>
            </a:pPr>
            <a:r>
              <a:rPr lang="en-US" b="1" dirty="0" smtClean="0">
                <a:solidFill>
                  <a:schemeClr val="accent1"/>
                </a:solidFill>
                <a:cs typeface="Times New Roman" pitchFamily="18" charset="0"/>
              </a:rPr>
              <a:t>	</a:t>
            </a:r>
            <a:r>
              <a:rPr lang="en-US" b="1" dirty="0" smtClean="0">
                <a:cs typeface="Times New Roman" pitchFamily="18" charset="0"/>
              </a:rPr>
              <a:t>On Heart</a:t>
            </a:r>
          </a:p>
          <a:p>
            <a:pPr lvl="1" eaLnBrk="1" hangingPunct="1">
              <a:lnSpc>
                <a:spcPct val="110000"/>
              </a:lnSpc>
              <a:defRPr/>
            </a:pPr>
            <a:r>
              <a:rPr lang="en-US" b="1" dirty="0" smtClean="0">
                <a:cs typeface="Times New Roman" pitchFamily="18" charset="0"/>
              </a:rPr>
              <a:t>Anti </a:t>
            </a:r>
            <a:r>
              <a:rPr lang="en-US" b="1" dirty="0" err="1" smtClean="0">
                <a:cs typeface="Times New Roman" pitchFamily="18" charset="0"/>
              </a:rPr>
              <a:t>Anginal</a:t>
            </a:r>
            <a:endParaRPr lang="en-US" b="1" dirty="0" smtClean="0">
              <a:cs typeface="Times New Roman" pitchFamily="18" charset="0"/>
            </a:endParaRPr>
          </a:p>
          <a:p>
            <a:pPr lvl="1" eaLnBrk="1" hangingPunct="1">
              <a:lnSpc>
                <a:spcPct val="110000"/>
              </a:lnSpc>
              <a:defRPr/>
            </a:pPr>
            <a:r>
              <a:rPr lang="en-US" b="1" dirty="0" smtClean="0">
                <a:cs typeface="Times New Roman" pitchFamily="18" charset="0"/>
              </a:rPr>
              <a:t>Anti hypertensive</a:t>
            </a:r>
          </a:p>
          <a:p>
            <a:pPr lvl="1" eaLnBrk="1" hangingPunct="1">
              <a:lnSpc>
                <a:spcPct val="110000"/>
              </a:lnSpc>
              <a:defRPr/>
            </a:pPr>
            <a:r>
              <a:rPr lang="en-US" b="1" dirty="0" smtClean="0">
                <a:cs typeface="Times New Roman" pitchFamily="18" charset="0"/>
              </a:rPr>
              <a:t>Anti arrhythmic</a:t>
            </a:r>
          </a:p>
          <a:p>
            <a:pPr lvl="1" eaLnBrk="1" hangingPunct="1">
              <a:lnSpc>
                <a:spcPct val="110000"/>
              </a:lnSpc>
              <a:defRPr/>
            </a:pPr>
            <a:r>
              <a:rPr lang="en-US" b="1" dirty="0" smtClean="0">
                <a:cs typeface="Times New Roman" pitchFamily="18" charset="0"/>
              </a:rPr>
              <a:t>Useful in Myocardial infarction</a:t>
            </a:r>
            <a:endParaRPr lang="en-US" dirty="0" smtClean="0"/>
          </a:p>
          <a:p>
            <a:pPr eaLnBrk="1" hangingPunct="1">
              <a:defRPr/>
            </a:pPr>
            <a:endParaRPr lang="en-US" dirty="0"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to="" calcmode="lin" valueType="num">
                                      <p:cBhvr>
                                        <p:cTn id="7" dur="1" fill="hold"/>
                                        <p:tgtEl>
                                          <p:spTgt spid="1064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 to="" calcmode="lin" valueType="num">
                                      <p:cBhvr>
                                        <p:cTn id="12" dur="1" fill="hold"/>
                                        <p:tgtEl>
                                          <p:spTgt spid="10649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 to="" calcmode="lin" valueType="num">
                                      <p:cBhvr>
                                        <p:cTn id="17" dur="1" fill="hold"/>
                                        <p:tgtEl>
                                          <p:spTgt spid="10649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 to="" calcmode="lin" valueType="num">
                                      <p:cBhvr>
                                        <p:cTn id="22" dur="1" fill="hold"/>
                                        <p:tgtEl>
                                          <p:spTgt spid="10649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 to="" calcmode="lin" valueType="num">
                                      <p:cBhvr>
                                        <p:cTn id="27" dur="1" fill="hold"/>
                                        <p:tgtEl>
                                          <p:spTgt spid="10649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6499">
                                            <p:txEl>
                                              <p:pRg st="5" end="5"/>
                                            </p:txEl>
                                          </p:spTgt>
                                        </p:tgtEl>
                                        <p:attrNameLst>
                                          <p:attrName>style.visibility</p:attrName>
                                        </p:attrNameLst>
                                      </p:cBhvr>
                                      <p:to>
                                        <p:strVal val="visible"/>
                                      </p:to>
                                    </p:set>
                                    <p:anim to="" calcmode="lin" valueType="num">
                                      <p:cBhvr>
                                        <p:cTn id="32" dur="1" fill="hold"/>
                                        <p:tgtEl>
                                          <p:spTgt spid="10649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a:ln>
            <a:miter lim="800000"/>
            <a:headEnd/>
            <a:tailEnd/>
          </a:ln>
        </p:spPr>
        <p:txBody>
          <a:bodyPr/>
          <a:lstStyle/>
          <a:p>
            <a:fld id="{A99A9D02-D1EB-4795-9C74-B4BCBA6CC44D}" type="slidenum">
              <a:rPr lang="en-GB" smtClean="0"/>
              <a:pPr/>
              <a:t>64</a:t>
            </a:fld>
            <a:endParaRPr lang="en-GB" smtClean="0"/>
          </a:p>
        </p:txBody>
      </p:sp>
      <p:sp>
        <p:nvSpPr>
          <p:cNvPr id="107523" name="Rectangle 3"/>
          <p:cNvSpPr>
            <a:spLocks noGrp="1" noChangeArrowheads="1"/>
          </p:cNvSpPr>
          <p:nvPr>
            <p:ph type="body" idx="1"/>
          </p:nvPr>
        </p:nvSpPr>
        <p:spPr>
          <a:xfrm>
            <a:off x="457200" y="333375"/>
            <a:ext cx="8229600" cy="6335713"/>
          </a:xfrm>
        </p:spPr>
        <p:txBody>
          <a:bodyPr/>
          <a:lstStyle/>
          <a:p>
            <a:pPr eaLnBrk="1" hangingPunct="1">
              <a:lnSpc>
                <a:spcPct val="150000"/>
              </a:lnSpc>
              <a:buFont typeface="Wingdings" pitchFamily="2" charset="2"/>
              <a:buNone/>
              <a:defRPr/>
            </a:pPr>
            <a:r>
              <a:rPr lang="en-US" b="1" dirty="0" smtClean="0">
                <a:cs typeface="Times New Roman" pitchFamily="18" charset="0"/>
              </a:rPr>
              <a:t>Other Effects</a:t>
            </a:r>
          </a:p>
          <a:p>
            <a:pPr lvl="1" eaLnBrk="1" hangingPunct="1">
              <a:lnSpc>
                <a:spcPct val="150000"/>
              </a:lnSpc>
              <a:defRPr/>
            </a:pPr>
            <a:r>
              <a:rPr lang="en-US" b="1" dirty="0" smtClean="0">
                <a:cs typeface="Times New Roman" pitchFamily="18" charset="0"/>
              </a:rPr>
              <a:t>Anti-Platelet effect</a:t>
            </a:r>
          </a:p>
          <a:p>
            <a:pPr lvl="1" eaLnBrk="1" hangingPunct="1">
              <a:lnSpc>
                <a:spcPct val="150000"/>
              </a:lnSpc>
              <a:defRPr/>
            </a:pPr>
            <a:r>
              <a:rPr lang="en-US" b="1" dirty="0" smtClean="0">
                <a:cs typeface="Times New Roman" pitchFamily="18" charset="0"/>
              </a:rPr>
              <a:t>Effect on other smooth muscles</a:t>
            </a:r>
          </a:p>
          <a:p>
            <a:pPr lvl="1" eaLnBrk="1" hangingPunct="1">
              <a:lnSpc>
                <a:spcPct val="150000"/>
              </a:lnSpc>
              <a:defRPr/>
            </a:pPr>
            <a:r>
              <a:rPr lang="en-US" b="1" dirty="0" smtClean="0">
                <a:cs typeface="Times New Roman" pitchFamily="18" charset="0"/>
              </a:rPr>
              <a:t>Action on Skeletal muscles</a:t>
            </a:r>
          </a:p>
          <a:p>
            <a:pPr lvl="1" eaLnBrk="1" hangingPunct="1">
              <a:lnSpc>
                <a:spcPct val="150000"/>
              </a:lnSpc>
              <a:defRPr/>
            </a:pPr>
            <a:r>
              <a:rPr lang="en-US" b="1" dirty="0" smtClean="0">
                <a:cs typeface="Times New Roman" pitchFamily="18" charset="0"/>
              </a:rPr>
              <a:t>Decreased release of insulin</a:t>
            </a:r>
          </a:p>
          <a:p>
            <a:pPr lvl="1" eaLnBrk="1" hangingPunct="1">
              <a:lnSpc>
                <a:spcPct val="150000"/>
              </a:lnSpc>
              <a:defRPr/>
            </a:pPr>
            <a:r>
              <a:rPr lang="en-US" b="1" dirty="0" smtClean="0">
                <a:cs typeface="Times New Roman" pitchFamily="18" charset="0"/>
              </a:rPr>
              <a:t>Decrease secretion of exocrine glands.</a:t>
            </a:r>
          </a:p>
          <a:p>
            <a:pPr lvl="1" eaLnBrk="1" hangingPunct="1">
              <a:lnSpc>
                <a:spcPct val="150000"/>
              </a:lnSpc>
              <a:defRPr/>
            </a:pPr>
            <a:r>
              <a:rPr lang="en-US" b="1" dirty="0" err="1" smtClean="0">
                <a:cs typeface="Times New Roman" pitchFamily="18" charset="0"/>
              </a:rPr>
              <a:t>Verapamil</a:t>
            </a:r>
            <a:r>
              <a:rPr lang="en-US" b="1" dirty="0" smtClean="0">
                <a:cs typeface="Times New Roman" pitchFamily="18" charset="0"/>
              </a:rPr>
              <a:t> blocks reverse transporter p-170 glycoprotein </a:t>
            </a:r>
          </a:p>
          <a:p>
            <a:pPr eaLnBrk="1" hangingPunct="1">
              <a:lnSpc>
                <a:spcPct val="150000"/>
              </a:lnSpc>
              <a:buFont typeface="Wingdings" pitchFamily="2" charset="2"/>
              <a:buNone/>
              <a:defRPr/>
            </a:pPr>
            <a:endParaRPr lang="en-US" sz="2800" dirty="0" smtClean="0"/>
          </a:p>
          <a:p>
            <a:pPr eaLnBrk="1" hangingPunct="1">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to="" calcmode="lin" valueType="num">
                                      <p:cBhvr>
                                        <p:cTn id="7" dur="1" fill="hold"/>
                                        <p:tgtEl>
                                          <p:spTgt spid="1075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 to="" calcmode="lin" valueType="num">
                                      <p:cBhvr>
                                        <p:cTn id="12" dur="1" fill="hold"/>
                                        <p:tgtEl>
                                          <p:spTgt spid="1075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 to="" calcmode="lin" valueType="num">
                                      <p:cBhvr>
                                        <p:cTn id="17" dur="1" fill="hold"/>
                                        <p:tgtEl>
                                          <p:spTgt spid="1075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 to="" calcmode="lin" valueType="num">
                                      <p:cBhvr>
                                        <p:cTn id="22" dur="1" fill="hold"/>
                                        <p:tgtEl>
                                          <p:spTgt spid="1075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 to="" calcmode="lin" valueType="num">
                                      <p:cBhvr>
                                        <p:cTn id="27" dur="1" fill="hold"/>
                                        <p:tgtEl>
                                          <p:spTgt spid="10752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7523">
                                            <p:txEl>
                                              <p:pRg st="5" end="5"/>
                                            </p:txEl>
                                          </p:spTgt>
                                        </p:tgtEl>
                                        <p:attrNameLst>
                                          <p:attrName>style.visibility</p:attrName>
                                        </p:attrNameLst>
                                      </p:cBhvr>
                                      <p:to>
                                        <p:strVal val="visible"/>
                                      </p:to>
                                    </p:set>
                                    <p:anim to="" calcmode="lin" valueType="num">
                                      <p:cBhvr>
                                        <p:cTn id="32" dur="1" fill="hold"/>
                                        <p:tgtEl>
                                          <p:spTgt spid="10752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 to="" calcmode="lin" valueType="num">
                                      <p:cBhvr>
                                        <p:cTn id="37" dur="1" fill="hold"/>
                                        <p:tgtEl>
                                          <p:spTgt spid="10752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a:ln>
            <a:miter lim="800000"/>
            <a:headEnd/>
            <a:tailEnd/>
          </a:ln>
        </p:spPr>
        <p:txBody>
          <a:bodyPr/>
          <a:lstStyle/>
          <a:p>
            <a:fld id="{8F81B2E9-9A52-4EAB-8ACD-F95AB6DBC304}" type="slidenum">
              <a:rPr lang="en-GB" smtClean="0"/>
              <a:pPr/>
              <a:t>65</a:t>
            </a:fld>
            <a:endParaRPr lang="en-GB" smtClean="0"/>
          </a:p>
        </p:txBody>
      </p:sp>
      <p:sp>
        <p:nvSpPr>
          <p:cNvPr id="108547" name="Rectangle 3"/>
          <p:cNvSpPr>
            <a:spLocks noGrp="1" noChangeArrowheads="1"/>
          </p:cNvSpPr>
          <p:nvPr>
            <p:ph type="body" idx="1"/>
          </p:nvPr>
        </p:nvSpPr>
        <p:spPr>
          <a:xfrm>
            <a:off x="457200" y="333375"/>
            <a:ext cx="8229600" cy="6335713"/>
          </a:xfrm>
        </p:spPr>
        <p:txBody>
          <a:bodyPr/>
          <a:lstStyle/>
          <a:p>
            <a:pPr eaLnBrk="1" hangingPunct="1">
              <a:lnSpc>
                <a:spcPct val="130000"/>
              </a:lnSpc>
              <a:buFont typeface="Wingdings" pitchFamily="2" charset="2"/>
              <a:buNone/>
              <a:defRPr/>
            </a:pPr>
            <a:r>
              <a:rPr lang="en-US" sz="2800" b="1" dirty="0" smtClean="0">
                <a:cs typeface="Times New Roman" pitchFamily="18" charset="0"/>
              </a:rPr>
              <a:t>THERAPEUTIC USES</a:t>
            </a:r>
          </a:p>
          <a:p>
            <a:pPr lvl="1" eaLnBrk="1" hangingPunct="1">
              <a:lnSpc>
                <a:spcPct val="130000"/>
              </a:lnSpc>
              <a:defRPr/>
            </a:pPr>
            <a:r>
              <a:rPr lang="en-US" sz="2400" dirty="0" smtClean="0">
                <a:cs typeface="Times New Roman" pitchFamily="18" charset="0"/>
              </a:rPr>
              <a:t>Hypertension</a:t>
            </a:r>
          </a:p>
          <a:p>
            <a:pPr lvl="1" eaLnBrk="1" hangingPunct="1">
              <a:lnSpc>
                <a:spcPct val="130000"/>
              </a:lnSpc>
              <a:defRPr/>
            </a:pPr>
            <a:r>
              <a:rPr lang="en-US" sz="2400" dirty="0" smtClean="0">
                <a:cs typeface="Times New Roman" pitchFamily="18" charset="0"/>
              </a:rPr>
              <a:t>Angina</a:t>
            </a:r>
          </a:p>
          <a:p>
            <a:pPr lvl="1" eaLnBrk="1" hangingPunct="1">
              <a:lnSpc>
                <a:spcPct val="130000"/>
              </a:lnSpc>
              <a:defRPr/>
            </a:pPr>
            <a:r>
              <a:rPr lang="en-US" sz="2400" dirty="0" err="1" smtClean="0">
                <a:cs typeface="Times New Roman" pitchFamily="18" charset="0"/>
              </a:rPr>
              <a:t>Supraventricular</a:t>
            </a:r>
            <a:r>
              <a:rPr lang="en-US" sz="2400" dirty="0" smtClean="0">
                <a:cs typeface="Times New Roman" pitchFamily="18" charset="0"/>
              </a:rPr>
              <a:t> arrhythmias</a:t>
            </a:r>
          </a:p>
          <a:p>
            <a:pPr lvl="1" eaLnBrk="1" hangingPunct="1">
              <a:lnSpc>
                <a:spcPct val="130000"/>
              </a:lnSpc>
              <a:defRPr/>
            </a:pPr>
            <a:r>
              <a:rPr lang="en-US" sz="2400" dirty="0" err="1" smtClean="0">
                <a:cs typeface="Times New Roman" pitchFamily="18" charset="0"/>
              </a:rPr>
              <a:t>Hypertorophic</a:t>
            </a:r>
            <a:r>
              <a:rPr lang="en-US" sz="2400" dirty="0" smtClean="0">
                <a:cs typeface="Times New Roman" pitchFamily="18" charset="0"/>
              </a:rPr>
              <a:t> </a:t>
            </a:r>
            <a:r>
              <a:rPr lang="en-US" sz="2400" dirty="0" err="1" smtClean="0">
                <a:cs typeface="Times New Roman" pitchFamily="18" charset="0"/>
              </a:rPr>
              <a:t>cardiomyopathy</a:t>
            </a:r>
            <a:endParaRPr lang="en-US" sz="2400" dirty="0" smtClean="0">
              <a:cs typeface="Times New Roman" pitchFamily="18" charset="0"/>
            </a:endParaRPr>
          </a:p>
          <a:p>
            <a:pPr lvl="1" eaLnBrk="1" hangingPunct="1">
              <a:lnSpc>
                <a:spcPct val="130000"/>
              </a:lnSpc>
              <a:defRPr/>
            </a:pPr>
            <a:r>
              <a:rPr lang="en-US" sz="2400" dirty="0" smtClean="0">
                <a:cs typeface="Times New Roman" pitchFamily="18" charset="0"/>
              </a:rPr>
              <a:t>Prevent </a:t>
            </a:r>
            <a:r>
              <a:rPr lang="en-US" sz="2400" dirty="0" err="1" smtClean="0">
                <a:cs typeface="Times New Roman" pitchFamily="18" charset="0"/>
              </a:rPr>
              <a:t>incease</a:t>
            </a:r>
            <a:r>
              <a:rPr lang="en-US" sz="2400" dirty="0" smtClean="0">
                <a:cs typeface="Times New Roman" pitchFamily="18" charset="0"/>
              </a:rPr>
              <a:t> in infarct size</a:t>
            </a:r>
          </a:p>
          <a:p>
            <a:pPr lvl="1" eaLnBrk="1" hangingPunct="1">
              <a:lnSpc>
                <a:spcPct val="130000"/>
              </a:lnSpc>
              <a:defRPr/>
            </a:pPr>
            <a:r>
              <a:rPr lang="en-US" sz="2400" dirty="0" smtClean="0">
                <a:cs typeface="Times New Roman" pitchFamily="18" charset="0"/>
              </a:rPr>
              <a:t>Migraine Prophylaxis</a:t>
            </a:r>
          </a:p>
          <a:p>
            <a:pPr lvl="1" eaLnBrk="1" hangingPunct="1">
              <a:lnSpc>
                <a:spcPct val="130000"/>
              </a:lnSpc>
              <a:defRPr/>
            </a:pPr>
            <a:r>
              <a:rPr lang="en-US" sz="2400" dirty="0" err="1" smtClean="0">
                <a:cs typeface="Times New Roman" pitchFamily="18" charset="0"/>
              </a:rPr>
              <a:t>Raynaud’s</a:t>
            </a:r>
            <a:r>
              <a:rPr lang="en-US" sz="2400" dirty="0" smtClean="0">
                <a:cs typeface="Times New Roman" pitchFamily="18" charset="0"/>
              </a:rPr>
              <a:t> phenomenon</a:t>
            </a:r>
          </a:p>
          <a:p>
            <a:pPr lvl="1" eaLnBrk="1" hangingPunct="1">
              <a:lnSpc>
                <a:spcPct val="130000"/>
              </a:lnSpc>
              <a:defRPr/>
            </a:pPr>
            <a:r>
              <a:rPr lang="en-US" sz="2400" dirty="0" smtClean="0">
                <a:cs typeface="Times New Roman" pitchFamily="18" charset="0"/>
              </a:rPr>
              <a:t>Atherosclerosis</a:t>
            </a:r>
          </a:p>
          <a:p>
            <a:pPr lvl="1" eaLnBrk="1" hangingPunct="1">
              <a:lnSpc>
                <a:spcPct val="130000"/>
              </a:lnSpc>
              <a:defRPr/>
            </a:pPr>
            <a:r>
              <a:rPr lang="en-US" sz="2400" dirty="0" smtClean="0">
                <a:cs typeface="Times New Roman" pitchFamily="18" charset="0"/>
              </a:rPr>
              <a:t>Subarachnoid </a:t>
            </a:r>
            <a:r>
              <a:rPr lang="en-US" sz="2400" dirty="0" err="1" smtClean="0">
                <a:cs typeface="Times New Roman" pitchFamily="18" charset="0"/>
              </a:rPr>
              <a:t>haemorrhage</a:t>
            </a:r>
            <a:r>
              <a:rPr lang="en-US" sz="2400" dirty="0" smtClean="0">
                <a:cs typeface="Times New Roman" pitchFamily="18" charset="0"/>
              </a:rPr>
              <a:t> (</a:t>
            </a:r>
            <a:r>
              <a:rPr lang="en-US" sz="2400" dirty="0" err="1" smtClean="0">
                <a:cs typeface="Times New Roman" pitchFamily="18" charset="0"/>
              </a:rPr>
              <a:t>Nimodipine</a:t>
            </a:r>
            <a:r>
              <a:rPr lang="en-US" sz="2400" dirty="0" smtClean="0">
                <a:cs typeface="Times New Roman" pitchFamily="18" charset="0"/>
              </a:rPr>
              <a:t>)</a:t>
            </a:r>
          </a:p>
          <a:p>
            <a:pPr eaLnBrk="1" hangingPunct="1">
              <a:defRPr/>
            </a:pPr>
            <a:endParaRPr lang="en-US" sz="2800"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to="" calcmode="lin" valueType="num">
                                      <p:cBhvr>
                                        <p:cTn id="7" dur="1" fill="hold"/>
                                        <p:tgtEl>
                                          <p:spTgt spid="10854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 to="" calcmode="lin" valueType="num">
                                      <p:cBhvr>
                                        <p:cTn id="12" dur="1" fill="hold"/>
                                        <p:tgtEl>
                                          <p:spTgt spid="10854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 to="" calcmode="lin" valueType="num">
                                      <p:cBhvr>
                                        <p:cTn id="17" dur="1" fill="hold"/>
                                        <p:tgtEl>
                                          <p:spTgt spid="1085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 to="" calcmode="lin" valueType="num">
                                      <p:cBhvr>
                                        <p:cTn id="22" dur="1" fill="hold"/>
                                        <p:tgtEl>
                                          <p:spTgt spid="10854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 to="" calcmode="lin" valueType="num">
                                      <p:cBhvr>
                                        <p:cTn id="27" dur="1" fill="hold"/>
                                        <p:tgtEl>
                                          <p:spTgt spid="10854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8547">
                                            <p:txEl>
                                              <p:pRg st="5" end="5"/>
                                            </p:txEl>
                                          </p:spTgt>
                                        </p:tgtEl>
                                        <p:attrNameLst>
                                          <p:attrName>style.visibility</p:attrName>
                                        </p:attrNameLst>
                                      </p:cBhvr>
                                      <p:to>
                                        <p:strVal val="visible"/>
                                      </p:to>
                                    </p:set>
                                    <p:anim to="" calcmode="lin" valueType="num">
                                      <p:cBhvr>
                                        <p:cTn id="32" dur="1" fill="hold"/>
                                        <p:tgtEl>
                                          <p:spTgt spid="10854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8547">
                                            <p:txEl>
                                              <p:pRg st="6" end="6"/>
                                            </p:txEl>
                                          </p:spTgt>
                                        </p:tgtEl>
                                        <p:attrNameLst>
                                          <p:attrName>style.visibility</p:attrName>
                                        </p:attrNameLst>
                                      </p:cBhvr>
                                      <p:to>
                                        <p:strVal val="visible"/>
                                      </p:to>
                                    </p:set>
                                    <p:anim to="" calcmode="lin" valueType="num">
                                      <p:cBhvr>
                                        <p:cTn id="37" dur="1" fill="hold"/>
                                        <p:tgtEl>
                                          <p:spTgt spid="108547">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8547">
                                            <p:txEl>
                                              <p:pRg st="7" end="7"/>
                                            </p:txEl>
                                          </p:spTgt>
                                        </p:tgtEl>
                                        <p:attrNameLst>
                                          <p:attrName>style.visibility</p:attrName>
                                        </p:attrNameLst>
                                      </p:cBhvr>
                                      <p:to>
                                        <p:strVal val="visible"/>
                                      </p:to>
                                    </p:set>
                                    <p:anim to="" calcmode="lin" valueType="num">
                                      <p:cBhvr>
                                        <p:cTn id="42" dur="1" fill="hold"/>
                                        <p:tgtEl>
                                          <p:spTgt spid="108547">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8547">
                                            <p:txEl>
                                              <p:pRg st="8" end="8"/>
                                            </p:txEl>
                                          </p:spTgt>
                                        </p:tgtEl>
                                        <p:attrNameLst>
                                          <p:attrName>style.visibility</p:attrName>
                                        </p:attrNameLst>
                                      </p:cBhvr>
                                      <p:to>
                                        <p:strVal val="visible"/>
                                      </p:to>
                                    </p:set>
                                    <p:anim to="" calcmode="lin" valueType="num">
                                      <p:cBhvr>
                                        <p:cTn id="47" dur="1" fill="hold"/>
                                        <p:tgtEl>
                                          <p:spTgt spid="108547">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08547">
                                            <p:txEl>
                                              <p:pRg st="9" end="9"/>
                                            </p:txEl>
                                          </p:spTgt>
                                        </p:tgtEl>
                                        <p:attrNameLst>
                                          <p:attrName>style.visibility</p:attrName>
                                        </p:attrNameLst>
                                      </p:cBhvr>
                                      <p:to>
                                        <p:strVal val="visible"/>
                                      </p:to>
                                    </p:set>
                                    <p:anim to="" calcmode="lin" valueType="num">
                                      <p:cBhvr>
                                        <p:cTn id="52" dur="1" fill="hold"/>
                                        <p:tgtEl>
                                          <p:spTgt spid="10854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a:ln>
            <a:miter lim="800000"/>
            <a:headEnd/>
            <a:tailEnd/>
          </a:ln>
        </p:spPr>
        <p:txBody>
          <a:bodyPr/>
          <a:lstStyle/>
          <a:p>
            <a:fld id="{F4954A19-7BAB-46A9-AAD9-D1EB898C6326}" type="slidenum">
              <a:rPr lang="en-GB" smtClean="0"/>
              <a:pPr/>
              <a:t>66</a:t>
            </a:fld>
            <a:endParaRPr lang="en-GB" smtClean="0"/>
          </a:p>
        </p:txBody>
      </p:sp>
      <p:sp>
        <p:nvSpPr>
          <p:cNvPr id="109571" name="Rectangle 3"/>
          <p:cNvSpPr>
            <a:spLocks noGrp="1" noChangeArrowheads="1"/>
          </p:cNvSpPr>
          <p:nvPr>
            <p:ph type="body" idx="1"/>
          </p:nvPr>
        </p:nvSpPr>
        <p:spPr>
          <a:xfrm>
            <a:off x="457200" y="260350"/>
            <a:ext cx="8229600" cy="6408738"/>
          </a:xfrm>
        </p:spPr>
        <p:txBody>
          <a:bodyPr/>
          <a:lstStyle/>
          <a:p>
            <a:pPr eaLnBrk="1" hangingPunct="1">
              <a:lnSpc>
                <a:spcPct val="150000"/>
              </a:lnSpc>
              <a:buFont typeface="Wingdings" pitchFamily="2" charset="2"/>
              <a:buNone/>
              <a:defRPr/>
            </a:pPr>
            <a:r>
              <a:rPr lang="en-US" sz="4000" b="1" dirty="0" smtClean="0">
                <a:cs typeface="Times New Roman" pitchFamily="18" charset="0"/>
              </a:rPr>
              <a:t>Toxicity:</a:t>
            </a:r>
            <a:r>
              <a:rPr lang="en-US" sz="2800" b="1" dirty="0" smtClean="0">
                <a:cs typeface="Times New Roman" pitchFamily="18" charset="0"/>
              </a:rPr>
              <a:t>	</a:t>
            </a:r>
          </a:p>
          <a:p>
            <a:pPr eaLnBrk="1" hangingPunct="1">
              <a:lnSpc>
                <a:spcPct val="150000"/>
              </a:lnSpc>
              <a:buFont typeface="Wingdings" pitchFamily="2" charset="2"/>
              <a:buNone/>
              <a:defRPr/>
            </a:pPr>
            <a:r>
              <a:rPr lang="en-US" sz="2800" dirty="0" err="1" smtClean="0">
                <a:cs typeface="Times New Roman" pitchFamily="18" charset="0"/>
              </a:rPr>
              <a:t>Cardiodepression</a:t>
            </a:r>
            <a:r>
              <a:rPr lang="en-US" sz="2800" dirty="0" smtClean="0">
                <a:cs typeface="Times New Roman" pitchFamily="18" charset="0"/>
              </a:rPr>
              <a:t>, </a:t>
            </a:r>
          </a:p>
          <a:p>
            <a:pPr eaLnBrk="1" hangingPunct="1">
              <a:lnSpc>
                <a:spcPct val="150000"/>
              </a:lnSpc>
              <a:buFont typeface="Wingdings" pitchFamily="2" charset="2"/>
              <a:buNone/>
              <a:defRPr/>
            </a:pPr>
            <a:r>
              <a:rPr lang="en-US" sz="2800" dirty="0" smtClean="0">
                <a:cs typeface="Times New Roman" pitchFamily="18" charset="0"/>
              </a:rPr>
              <a:t>AV blocks, </a:t>
            </a:r>
          </a:p>
          <a:p>
            <a:pPr eaLnBrk="1" hangingPunct="1">
              <a:lnSpc>
                <a:spcPct val="150000"/>
              </a:lnSpc>
              <a:buFont typeface="Wingdings" pitchFamily="2" charset="2"/>
              <a:buNone/>
              <a:defRPr/>
            </a:pPr>
            <a:r>
              <a:rPr lang="en-US" sz="2800" dirty="0" smtClean="0">
                <a:cs typeface="Times New Roman" pitchFamily="18" charset="0"/>
              </a:rPr>
              <a:t>cardiac failure, </a:t>
            </a:r>
          </a:p>
          <a:p>
            <a:pPr eaLnBrk="1" hangingPunct="1">
              <a:lnSpc>
                <a:spcPct val="150000"/>
              </a:lnSpc>
              <a:buFont typeface="Wingdings" pitchFamily="2" charset="2"/>
              <a:buNone/>
              <a:defRPr/>
            </a:pPr>
            <a:r>
              <a:rPr lang="en-US" sz="2800" dirty="0" smtClean="0">
                <a:cs typeface="Times New Roman" pitchFamily="18" charset="0"/>
              </a:rPr>
              <a:t>hypotension.</a:t>
            </a:r>
          </a:p>
          <a:p>
            <a:pPr eaLnBrk="1" hangingPunct="1">
              <a:lnSpc>
                <a:spcPct val="150000"/>
              </a:lnSpc>
              <a:buFont typeface="Wingdings" pitchFamily="2" charset="2"/>
              <a:buNone/>
              <a:defRPr/>
            </a:pPr>
            <a:r>
              <a:rPr lang="en-US" sz="2800" dirty="0" smtClean="0">
                <a:cs typeface="Times New Roman" pitchFamily="18" charset="0"/>
              </a:rPr>
              <a:t>Constipation</a:t>
            </a:r>
          </a:p>
          <a:p>
            <a:pPr eaLnBrk="1" hangingPunct="1">
              <a:lnSpc>
                <a:spcPct val="150000"/>
              </a:lnSpc>
              <a:buFont typeface="Wingdings" pitchFamily="2" charset="2"/>
              <a:buNone/>
              <a:defRPr/>
            </a:pPr>
            <a:r>
              <a:rPr lang="en-US" sz="2800" dirty="0" smtClean="0">
                <a:cs typeface="Times New Roman" pitchFamily="18" charset="0"/>
              </a:rPr>
              <a:t>Edema of dependent parts</a:t>
            </a:r>
          </a:p>
          <a:p>
            <a:pPr eaLnBrk="1" hangingPunct="1">
              <a:lnSpc>
                <a:spcPct val="150000"/>
              </a:lnSpc>
              <a:buFont typeface="Wingdings" pitchFamily="2" charset="2"/>
              <a:buNone/>
              <a:defRPr/>
            </a:pPr>
            <a:r>
              <a:rPr lang="en-US" sz="2800" dirty="0" smtClean="0">
                <a:cs typeface="Times New Roman" pitchFamily="18" charset="0"/>
              </a:rPr>
              <a:t>Skin rashes </a:t>
            </a:r>
          </a:p>
          <a:p>
            <a:pPr eaLnBrk="1" hangingPunct="1">
              <a:defRPr/>
            </a:pPr>
            <a:endParaRPr lang="en-US" sz="28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to="" calcmode="lin" valueType="num">
                                      <p:cBhvr>
                                        <p:cTn id="7" dur="1" fill="hold"/>
                                        <p:tgtEl>
                                          <p:spTgt spid="1095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 to="" calcmode="lin" valueType="num">
                                      <p:cBhvr>
                                        <p:cTn id="12" dur="1" fill="hold"/>
                                        <p:tgtEl>
                                          <p:spTgt spid="1095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 to="" calcmode="lin" valueType="num">
                                      <p:cBhvr>
                                        <p:cTn id="17" dur="1" fill="hold"/>
                                        <p:tgtEl>
                                          <p:spTgt spid="10957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 to="" calcmode="lin" valueType="num">
                                      <p:cBhvr>
                                        <p:cTn id="22" dur="1" fill="hold"/>
                                        <p:tgtEl>
                                          <p:spTgt spid="10957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 to="" calcmode="lin" valueType="num">
                                      <p:cBhvr>
                                        <p:cTn id="27" dur="1" fill="hold"/>
                                        <p:tgtEl>
                                          <p:spTgt spid="10957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 to="" calcmode="lin" valueType="num">
                                      <p:cBhvr>
                                        <p:cTn id="32" dur="1" fill="hold"/>
                                        <p:tgtEl>
                                          <p:spTgt spid="109571">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9571">
                                            <p:txEl>
                                              <p:pRg st="6" end="6"/>
                                            </p:txEl>
                                          </p:spTgt>
                                        </p:tgtEl>
                                        <p:attrNameLst>
                                          <p:attrName>style.visibility</p:attrName>
                                        </p:attrNameLst>
                                      </p:cBhvr>
                                      <p:to>
                                        <p:strVal val="visible"/>
                                      </p:to>
                                    </p:set>
                                    <p:anim to="" calcmode="lin" valueType="num">
                                      <p:cBhvr>
                                        <p:cTn id="37" dur="1" fill="hold"/>
                                        <p:tgtEl>
                                          <p:spTgt spid="109571">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9571">
                                            <p:txEl>
                                              <p:pRg st="7" end="7"/>
                                            </p:txEl>
                                          </p:spTgt>
                                        </p:tgtEl>
                                        <p:attrNameLst>
                                          <p:attrName>style.visibility</p:attrName>
                                        </p:attrNameLst>
                                      </p:cBhvr>
                                      <p:to>
                                        <p:strVal val="visible"/>
                                      </p:to>
                                    </p:set>
                                    <p:anim to="" calcmode="lin" valueType="num">
                                      <p:cBhvr>
                                        <p:cTn id="42" dur="1" fill="hold"/>
                                        <p:tgtEl>
                                          <p:spTgt spid="10957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miter lim="800000"/>
            <a:headEnd/>
            <a:tailEnd/>
          </a:ln>
        </p:spPr>
        <p:txBody>
          <a:bodyPr/>
          <a:lstStyle/>
          <a:p>
            <a:fld id="{0552B76B-ECEC-4D8F-B45E-30C89EE6E859}" type="slidenum">
              <a:rPr lang="en-GB" smtClean="0"/>
              <a:pPr/>
              <a:t>67</a:t>
            </a:fld>
            <a:endParaRPr lang="en-GB" smtClean="0"/>
          </a:p>
        </p:txBody>
      </p:sp>
      <p:sp>
        <p:nvSpPr>
          <p:cNvPr id="99332" name="Rectangle 4"/>
          <p:cNvSpPr>
            <a:spLocks noGrp="1" noRot="1" noChangeArrowheads="1"/>
          </p:cNvSpPr>
          <p:nvPr>
            <p:ph type="title"/>
          </p:nvPr>
        </p:nvSpPr>
        <p:spPr>
          <a:xfrm>
            <a:off x="457200" y="274638"/>
            <a:ext cx="8229600" cy="633412"/>
          </a:xfrm>
        </p:spPr>
        <p:txBody>
          <a:bodyPr/>
          <a:lstStyle/>
          <a:p>
            <a:pPr eaLnBrk="1" hangingPunct="1">
              <a:defRPr/>
            </a:pPr>
            <a:r>
              <a:rPr lang="en-US" sz="2800" b="0" u="sng" dirty="0" smtClean="0">
                <a:solidFill>
                  <a:srgbClr val="FFFF00"/>
                </a:solidFill>
              </a:rPr>
              <a:t>ANGIOTENSIN CONVERTING ENZYME INHIBITORS</a:t>
            </a:r>
          </a:p>
        </p:txBody>
      </p:sp>
      <p:sp>
        <p:nvSpPr>
          <p:cNvPr id="99333" name="Rectangle 5"/>
          <p:cNvSpPr>
            <a:spLocks noGrp="1" noChangeArrowheads="1"/>
          </p:cNvSpPr>
          <p:nvPr>
            <p:ph type="body" idx="1"/>
          </p:nvPr>
        </p:nvSpPr>
        <p:spPr>
          <a:xfrm>
            <a:off x="468313" y="1052513"/>
            <a:ext cx="8424862" cy="5616575"/>
          </a:xfrm>
        </p:spPr>
        <p:txBody>
          <a:bodyPr/>
          <a:lstStyle/>
          <a:p>
            <a:pPr eaLnBrk="1" hangingPunct="1">
              <a:buNone/>
              <a:defRPr/>
            </a:pPr>
            <a:r>
              <a:rPr lang="en-US" dirty="0" smtClean="0">
                <a:effectLst/>
              </a:rPr>
              <a:t>1. </a:t>
            </a:r>
            <a:r>
              <a:rPr lang="en-US" dirty="0" err="1" smtClean="0">
                <a:effectLst/>
              </a:rPr>
              <a:t>Captopril</a:t>
            </a:r>
            <a:r>
              <a:rPr lang="en-US" dirty="0" smtClean="0">
                <a:effectLst/>
              </a:rPr>
              <a:t>				</a:t>
            </a:r>
          </a:p>
          <a:p>
            <a:pPr eaLnBrk="1" hangingPunct="1">
              <a:buNone/>
              <a:defRPr/>
            </a:pPr>
            <a:r>
              <a:rPr lang="en-US" dirty="0" smtClean="0">
                <a:effectLst/>
              </a:rPr>
              <a:t>2. </a:t>
            </a:r>
            <a:r>
              <a:rPr lang="en-US" dirty="0" err="1" smtClean="0">
                <a:effectLst/>
              </a:rPr>
              <a:t>Enalapril</a:t>
            </a:r>
            <a:r>
              <a:rPr lang="en-US" dirty="0" smtClean="0">
                <a:effectLst/>
              </a:rPr>
              <a:t> 				</a:t>
            </a:r>
          </a:p>
          <a:p>
            <a:pPr eaLnBrk="1" hangingPunct="1">
              <a:buNone/>
              <a:defRPr/>
            </a:pPr>
            <a:r>
              <a:rPr lang="en-US" dirty="0" smtClean="0">
                <a:effectLst/>
              </a:rPr>
              <a:t>3. </a:t>
            </a:r>
            <a:r>
              <a:rPr lang="en-US" dirty="0" err="1" smtClean="0">
                <a:effectLst/>
              </a:rPr>
              <a:t>Lisinopril</a:t>
            </a:r>
            <a:r>
              <a:rPr lang="en-US" dirty="0" smtClean="0">
                <a:effectLst/>
              </a:rPr>
              <a:t> 				</a:t>
            </a:r>
          </a:p>
          <a:p>
            <a:pPr eaLnBrk="1" hangingPunct="1">
              <a:buNone/>
              <a:defRPr/>
            </a:pPr>
            <a:r>
              <a:rPr lang="en-US" dirty="0" smtClean="0">
                <a:effectLst/>
              </a:rPr>
              <a:t>4. </a:t>
            </a:r>
            <a:r>
              <a:rPr lang="en-US" dirty="0" err="1" smtClean="0">
                <a:effectLst/>
              </a:rPr>
              <a:t>Fosinopril</a:t>
            </a:r>
            <a:r>
              <a:rPr lang="en-US" dirty="0" smtClean="0">
                <a:effectLst/>
              </a:rPr>
              <a:t> 				</a:t>
            </a:r>
          </a:p>
          <a:p>
            <a:pPr eaLnBrk="1" hangingPunct="1">
              <a:buNone/>
              <a:defRPr/>
            </a:pPr>
            <a:r>
              <a:rPr lang="en-US" dirty="0" smtClean="0">
                <a:effectLst/>
              </a:rPr>
              <a:t>5. </a:t>
            </a:r>
            <a:r>
              <a:rPr lang="en-US" dirty="0" err="1" smtClean="0">
                <a:effectLst/>
              </a:rPr>
              <a:t>Benazepril</a:t>
            </a:r>
            <a:r>
              <a:rPr lang="en-US" dirty="0" smtClean="0">
                <a:effectLst/>
              </a:rPr>
              <a:t> </a:t>
            </a:r>
          </a:p>
          <a:p>
            <a:pPr eaLnBrk="1" hangingPunct="1">
              <a:buNone/>
              <a:defRPr/>
            </a:pPr>
            <a:r>
              <a:rPr lang="en-US" dirty="0" smtClean="0">
                <a:effectLst/>
              </a:rPr>
              <a:t>6. </a:t>
            </a:r>
            <a:r>
              <a:rPr lang="en-US" dirty="0" err="1" smtClean="0">
                <a:effectLst/>
              </a:rPr>
              <a:t>Moexipril</a:t>
            </a:r>
            <a:endParaRPr lang="en-US" dirty="0" smtClean="0">
              <a:effectLst/>
            </a:endParaRPr>
          </a:p>
          <a:p>
            <a:pPr eaLnBrk="1" hangingPunct="1">
              <a:buNone/>
              <a:defRPr/>
            </a:pPr>
            <a:r>
              <a:rPr lang="en-US" dirty="0" smtClean="0">
                <a:effectLst/>
              </a:rPr>
              <a:t>7.  </a:t>
            </a:r>
            <a:r>
              <a:rPr lang="en-US" dirty="0" err="1" smtClean="0">
                <a:effectLst/>
              </a:rPr>
              <a:t>Perindopril</a:t>
            </a:r>
            <a:r>
              <a:rPr lang="en-US" dirty="0" smtClean="0">
                <a:effectLst/>
              </a:rPr>
              <a:t>.</a:t>
            </a:r>
          </a:p>
          <a:p>
            <a:pPr eaLnBrk="1" hangingPunct="1">
              <a:buNone/>
              <a:defRPr/>
            </a:pPr>
            <a:r>
              <a:rPr lang="en-US" dirty="0" smtClean="0">
                <a:effectLst/>
              </a:rPr>
              <a:t>8.  </a:t>
            </a:r>
            <a:r>
              <a:rPr lang="en-US" dirty="0" err="1" smtClean="0">
                <a:effectLst/>
              </a:rPr>
              <a:t>Quinapril</a:t>
            </a:r>
            <a:endParaRPr lang="en-US" dirty="0" smtClean="0">
              <a:effectLst/>
            </a:endParaRPr>
          </a:p>
          <a:p>
            <a:pPr eaLnBrk="1" hangingPunct="1">
              <a:buNone/>
              <a:defRPr/>
            </a:pPr>
            <a:r>
              <a:rPr lang="en-US" dirty="0" smtClean="0">
                <a:effectLst/>
              </a:rPr>
              <a:t>9.  </a:t>
            </a:r>
            <a:r>
              <a:rPr lang="en-US" dirty="0" err="1" smtClean="0">
                <a:effectLst/>
              </a:rPr>
              <a:t>Ramipril</a:t>
            </a:r>
            <a:endParaRPr lang="en-US" dirty="0" smtClean="0">
              <a:effectLst/>
            </a:endParaRPr>
          </a:p>
          <a:p>
            <a:pPr eaLnBrk="1" hangingPunct="1">
              <a:buNone/>
              <a:defRPr/>
            </a:pPr>
            <a:r>
              <a:rPr lang="en-US" dirty="0" smtClean="0">
                <a:effectLst/>
              </a:rPr>
              <a:t>10.Trandolapril</a:t>
            </a:r>
            <a:endParaRPr lang="en-US" dirty="0" smtClean="0"/>
          </a:p>
          <a:p>
            <a:pPr eaLnBrk="1" hangingPunct="1">
              <a:defRPr/>
            </a:pPr>
            <a:endParaRPr lang="en-US" b="1" u="sng" dirty="0" smtClean="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 to="" calcmode="lin" valueType="num">
                                      <p:cBhvr>
                                        <p:cTn id="7" dur="1" fill="hold"/>
                                        <p:tgtEl>
                                          <p:spTgt spid="993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9333">
                                            <p:txEl>
                                              <p:pRg st="0" end="0"/>
                                            </p:txEl>
                                          </p:spTgt>
                                        </p:tgtEl>
                                        <p:attrNameLst>
                                          <p:attrName>style.visibility</p:attrName>
                                        </p:attrNameLst>
                                      </p:cBhvr>
                                      <p:to>
                                        <p:strVal val="visible"/>
                                      </p:to>
                                    </p:set>
                                    <p:anim to="" calcmode="lin" valueType="num">
                                      <p:cBhvr>
                                        <p:cTn id="12" dur="1" fill="hold"/>
                                        <p:tgtEl>
                                          <p:spTgt spid="9933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9333">
                                            <p:txEl>
                                              <p:pRg st="1" end="1"/>
                                            </p:txEl>
                                          </p:spTgt>
                                        </p:tgtEl>
                                        <p:attrNameLst>
                                          <p:attrName>style.visibility</p:attrName>
                                        </p:attrNameLst>
                                      </p:cBhvr>
                                      <p:to>
                                        <p:strVal val="visible"/>
                                      </p:to>
                                    </p:set>
                                    <p:anim to="" calcmode="lin" valueType="num">
                                      <p:cBhvr>
                                        <p:cTn id="17" dur="1" fill="hold"/>
                                        <p:tgtEl>
                                          <p:spTgt spid="9933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9333">
                                            <p:txEl>
                                              <p:pRg st="2" end="2"/>
                                            </p:txEl>
                                          </p:spTgt>
                                        </p:tgtEl>
                                        <p:attrNameLst>
                                          <p:attrName>style.visibility</p:attrName>
                                        </p:attrNameLst>
                                      </p:cBhvr>
                                      <p:to>
                                        <p:strVal val="visible"/>
                                      </p:to>
                                    </p:set>
                                    <p:anim to="" calcmode="lin" valueType="num">
                                      <p:cBhvr>
                                        <p:cTn id="22" dur="1" fill="hold"/>
                                        <p:tgtEl>
                                          <p:spTgt spid="9933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9333">
                                            <p:txEl>
                                              <p:pRg st="3" end="3"/>
                                            </p:txEl>
                                          </p:spTgt>
                                        </p:tgtEl>
                                        <p:attrNameLst>
                                          <p:attrName>style.visibility</p:attrName>
                                        </p:attrNameLst>
                                      </p:cBhvr>
                                      <p:to>
                                        <p:strVal val="visible"/>
                                      </p:to>
                                    </p:set>
                                    <p:anim to="" calcmode="lin" valueType="num">
                                      <p:cBhvr>
                                        <p:cTn id="27" dur="1" fill="hold"/>
                                        <p:tgtEl>
                                          <p:spTgt spid="9933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9333">
                                            <p:txEl>
                                              <p:pRg st="4" end="4"/>
                                            </p:txEl>
                                          </p:spTgt>
                                        </p:tgtEl>
                                        <p:attrNameLst>
                                          <p:attrName>style.visibility</p:attrName>
                                        </p:attrNameLst>
                                      </p:cBhvr>
                                      <p:to>
                                        <p:strVal val="visible"/>
                                      </p:to>
                                    </p:set>
                                    <p:anim to="" calcmode="lin" valueType="num">
                                      <p:cBhvr>
                                        <p:cTn id="32" dur="1" fill="hold"/>
                                        <p:tgtEl>
                                          <p:spTgt spid="9933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9333">
                                            <p:txEl>
                                              <p:pRg st="5" end="5"/>
                                            </p:txEl>
                                          </p:spTgt>
                                        </p:tgtEl>
                                        <p:attrNameLst>
                                          <p:attrName>style.visibility</p:attrName>
                                        </p:attrNameLst>
                                      </p:cBhvr>
                                      <p:to>
                                        <p:strVal val="visible"/>
                                      </p:to>
                                    </p:set>
                                    <p:anim to="" calcmode="lin" valueType="num">
                                      <p:cBhvr>
                                        <p:cTn id="37" dur="1" fill="hold"/>
                                        <p:tgtEl>
                                          <p:spTgt spid="9933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99333">
                                            <p:txEl>
                                              <p:pRg st="6" end="6"/>
                                            </p:txEl>
                                          </p:spTgt>
                                        </p:tgtEl>
                                        <p:attrNameLst>
                                          <p:attrName>style.visibility</p:attrName>
                                        </p:attrNameLst>
                                      </p:cBhvr>
                                      <p:to>
                                        <p:strVal val="visible"/>
                                      </p:to>
                                    </p:set>
                                    <p:anim to="" calcmode="lin" valueType="num">
                                      <p:cBhvr>
                                        <p:cTn id="42" dur="1" fill="hold"/>
                                        <p:tgtEl>
                                          <p:spTgt spid="9933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99333">
                                            <p:txEl>
                                              <p:pRg st="7" end="7"/>
                                            </p:txEl>
                                          </p:spTgt>
                                        </p:tgtEl>
                                        <p:attrNameLst>
                                          <p:attrName>style.visibility</p:attrName>
                                        </p:attrNameLst>
                                      </p:cBhvr>
                                      <p:to>
                                        <p:strVal val="visible"/>
                                      </p:to>
                                    </p:set>
                                    <p:anim to="" calcmode="lin" valueType="num">
                                      <p:cBhvr>
                                        <p:cTn id="47" dur="1" fill="hold"/>
                                        <p:tgtEl>
                                          <p:spTgt spid="99333">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99333">
                                            <p:txEl>
                                              <p:pRg st="8" end="8"/>
                                            </p:txEl>
                                          </p:spTgt>
                                        </p:tgtEl>
                                        <p:attrNameLst>
                                          <p:attrName>style.visibility</p:attrName>
                                        </p:attrNameLst>
                                      </p:cBhvr>
                                      <p:to>
                                        <p:strVal val="visible"/>
                                      </p:to>
                                    </p:set>
                                    <p:anim to="" calcmode="lin" valueType="num">
                                      <p:cBhvr>
                                        <p:cTn id="52" dur="1" fill="hold"/>
                                        <p:tgtEl>
                                          <p:spTgt spid="99333">
                                            <p:txEl>
                                              <p:pRg st="8" end="8"/>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99333">
                                            <p:txEl>
                                              <p:pRg st="9" end="9"/>
                                            </p:txEl>
                                          </p:spTgt>
                                        </p:tgtEl>
                                        <p:attrNameLst>
                                          <p:attrName>style.visibility</p:attrName>
                                        </p:attrNameLst>
                                      </p:cBhvr>
                                      <p:to>
                                        <p:strVal val="visible"/>
                                      </p:to>
                                    </p:set>
                                    <p:anim to="" calcmode="lin" valueType="num">
                                      <p:cBhvr>
                                        <p:cTn id="57" dur="1" fill="hold"/>
                                        <p:tgtEl>
                                          <p:spTgt spid="9933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2"/>
          <p:cNvSpPr>
            <a:spLocks noGrp="1"/>
          </p:cNvSpPr>
          <p:nvPr>
            <p:ph type="sldNum" sz="quarter" idx="11"/>
          </p:nvPr>
        </p:nvSpPr>
        <p:spPr>
          <a:noFill/>
          <a:ln>
            <a:miter lim="800000"/>
            <a:headEnd/>
            <a:tailEnd/>
          </a:ln>
        </p:spPr>
        <p:txBody>
          <a:bodyPr/>
          <a:lstStyle/>
          <a:p>
            <a:fld id="{7BF9E6A5-0D17-4D52-959F-C63A5F63980A}" type="slidenum">
              <a:rPr lang="en-GB" smtClean="0"/>
              <a:pPr/>
              <a:t>68</a:t>
            </a:fld>
            <a:endParaRPr lang="en-GB" smtClean="0"/>
          </a:p>
        </p:txBody>
      </p:sp>
      <p:sp>
        <p:nvSpPr>
          <p:cNvPr id="6246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DEC0BDD-CEAF-4789-A88A-D06A01F165E9}" type="slidenum">
              <a:rPr lang="en-US" sz="1400">
                <a:latin typeface="Times New Roman" pitchFamily="18" charset="0"/>
              </a:rPr>
              <a:pPr algn="r"/>
              <a:t>68</a:t>
            </a:fld>
            <a:endParaRPr lang="en-US" sz="1400">
              <a:latin typeface="Times New Roman" pitchFamily="18" charset="0"/>
            </a:endParaRPr>
          </a:p>
        </p:txBody>
      </p:sp>
      <p:sp>
        <p:nvSpPr>
          <p:cNvPr id="62468" name="Text Box 2"/>
          <p:cNvSpPr txBox="1">
            <a:spLocks noChangeArrowheads="1"/>
          </p:cNvSpPr>
          <p:nvPr/>
        </p:nvSpPr>
        <p:spPr bwMode="auto">
          <a:xfrm>
            <a:off x="517525" y="79375"/>
            <a:ext cx="8067675" cy="6302375"/>
          </a:xfrm>
          <a:prstGeom prst="rect">
            <a:avLst/>
          </a:prstGeom>
          <a:noFill/>
          <a:ln w="9525">
            <a:noFill/>
            <a:miter lim="800000"/>
            <a:headEnd/>
            <a:tailEnd/>
          </a:ln>
        </p:spPr>
        <p:txBody>
          <a:bodyPr wrap="none">
            <a:spAutoFit/>
          </a:bodyPr>
          <a:lstStyle/>
          <a:p>
            <a:r>
              <a:rPr lang="en-US" sz="2400" b="1" u="sng" dirty="0">
                <a:latin typeface="Times New Roman" pitchFamily="18" charset="0"/>
              </a:rPr>
              <a:t>CAPTOPRIL </a:t>
            </a:r>
          </a:p>
          <a:p>
            <a:endParaRPr lang="en-US" sz="2400" b="1" u="sng" dirty="0">
              <a:latin typeface="Times New Roman" pitchFamily="18" charset="0"/>
            </a:endParaRPr>
          </a:p>
          <a:p>
            <a:r>
              <a:rPr lang="en-US" sz="2400" dirty="0">
                <a:latin typeface="Times New Roman" pitchFamily="18" charset="0"/>
              </a:rPr>
              <a:t>MOA:			</a:t>
            </a:r>
            <a:r>
              <a:rPr lang="en-US" sz="2400" dirty="0" err="1">
                <a:latin typeface="Times New Roman" pitchFamily="18" charset="0"/>
              </a:rPr>
              <a:t>Angiotensin</a:t>
            </a:r>
            <a:r>
              <a:rPr lang="en-US" sz="2400" dirty="0">
                <a:latin typeface="Times New Roman" pitchFamily="18" charset="0"/>
              </a:rPr>
              <a:t> –I                 </a:t>
            </a:r>
            <a:r>
              <a:rPr lang="en-US" sz="2400" dirty="0" err="1">
                <a:latin typeface="Times New Roman" pitchFamily="18" charset="0"/>
              </a:rPr>
              <a:t>Angiotensin</a:t>
            </a:r>
            <a:r>
              <a:rPr lang="en-US" sz="2400" dirty="0">
                <a:latin typeface="Times New Roman" pitchFamily="18" charset="0"/>
              </a:rPr>
              <a:t>-II</a:t>
            </a:r>
          </a:p>
          <a:p>
            <a:r>
              <a:rPr lang="en-US" sz="2400" dirty="0">
                <a:latin typeface="Times New Roman" pitchFamily="18" charset="0"/>
              </a:rPr>
              <a:t>			</a:t>
            </a:r>
          </a:p>
          <a:p>
            <a:r>
              <a:rPr lang="en-US" sz="2400" dirty="0">
                <a:latin typeface="Times New Roman" pitchFamily="18" charset="0"/>
              </a:rPr>
              <a:t>			  </a:t>
            </a:r>
            <a:r>
              <a:rPr lang="en-US" sz="2400" dirty="0" err="1">
                <a:latin typeface="Times New Roman" pitchFamily="18" charset="0"/>
              </a:rPr>
              <a:t>Peptidyl</a:t>
            </a:r>
            <a:r>
              <a:rPr lang="en-US" sz="2400" dirty="0">
                <a:latin typeface="Times New Roman" pitchFamily="18" charset="0"/>
              </a:rPr>
              <a:t> </a:t>
            </a:r>
            <a:r>
              <a:rPr lang="en-US" sz="2400" dirty="0" err="1">
                <a:latin typeface="Times New Roman" pitchFamily="18" charset="0"/>
              </a:rPr>
              <a:t>dipeptidase</a:t>
            </a:r>
            <a:r>
              <a:rPr lang="en-US" sz="2400" dirty="0">
                <a:latin typeface="Times New Roman" pitchFamily="18" charset="0"/>
              </a:rPr>
              <a:t> (Potent v. const)</a:t>
            </a:r>
          </a:p>
          <a:p>
            <a:endParaRPr lang="en-US" sz="2400" dirty="0">
              <a:latin typeface="Times New Roman" pitchFamily="18" charset="0"/>
            </a:endParaRPr>
          </a:p>
          <a:p>
            <a:r>
              <a:rPr lang="en-US" sz="2400" dirty="0">
                <a:latin typeface="Times New Roman" pitchFamily="18" charset="0"/>
              </a:rPr>
              <a:t>			 Inactivates </a:t>
            </a:r>
            <a:r>
              <a:rPr lang="en-US" sz="2400" dirty="0" err="1">
                <a:latin typeface="Times New Roman" pitchFamily="18" charset="0"/>
              </a:rPr>
              <a:t>Bradykinin</a:t>
            </a:r>
            <a:r>
              <a:rPr lang="en-US" sz="2400" dirty="0">
                <a:latin typeface="Times New Roman" pitchFamily="18" charset="0"/>
              </a:rPr>
              <a:t> (Potent V. dilator)</a:t>
            </a:r>
          </a:p>
          <a:p>
            <a:r>
              <a:rPr lang="en-US" sz="2400" dirty="0">
                <a:latin typeface="Times New Roman" pitchFamily="18" charset="0"/>
              </a:rPr>
              <a:t>Experimental/</a:t>
            </a:r>
            <a:r>
              <a:rPr lang="en-US" sz="2400" dirty="0" err="1">
                <a:latin typeface="Times New Roman" pitchFamily="18" charset="0"/>
              </a:rPr>
              <a:t>Icatibant</a:t>
            </a:r>
            <a:r>
              <a:rPr lang="en-US" sz="2400" dirty="0">
                <a:latin typeface="Times New Roman" pitchFamily="18" charset="0"/>
              </a:rPr>
              <a:t> </a:t>
            </a:r>
            <a:r>
              <a:rPr lang="en-US" sz="2000" i="1" dirty="0">
                <a:latin typeface="Times New Roman" pitchFamily="18" charset="0"/>
              </a:rPr>
              <a:t>(</a:t>
            </a:r>
            <a:r>
              <a:rPr lang="en-US" sz="2000" i="1" dirty="0" err="1">
                <a:latin typeface="Times New Roman" pitchFamily="18" charset="0"/>
              </a:rPr>
              <a:t>bradykinin</a:t>
            </a:r>
            <a:r>
              <a:rPr lang="en-US" sz="2000" i="1" dirty="0">
                <a:latin typeface="Times New Roman" pitchFamily="18" charset="0"/>
              </a:rPr>
              <a:t> receptor antagonist)</a:t>
            </a:r>
            <a:br>
              <a:rPr lang="en-US" sz="2000" i="1" dirty="0">
                <a:latin typeface="Times New Roman" pitchFamily="18" charset="0"/>
              </a:rPr>
            </a:br>
            <a:r>
              <a:rPr lang="en-US" sz="2400" dirty="0">
                <a:latin typeface="Times New Roman" pitchFamily="18" charset="0"/>
              </a:rPr>
              <a:t>blunts B.P lowering effect.</a:t>
            </a:r>
          </a:p>
          <a:p>
            <a:endParaRPr lang="en-US" sz="2400" dirty="0">
              <a:latin typeface="Times New Roman" pitchFamily="18" charset="0"/>
            </a:endParaRPr>
          </a:p>
          <a:p>
            <a:r>
              <a:rPr lang="en-US" sz="2400" b="1" u="sng" dirty="0">
                <a:latin typeface="Times New Roman" pitchFamily="18" charset="0"/>
              </a:rPr>
              <a:t>PHARMACOKINETICS</a:t>
            </a:r>
            <a:r>
              <a:rPr lang="en-US" sz="2400" b="1" dirty="0">
                <a:latin typeface="Times New Roman" pitchFamily="18" charset="0"/>
              </a:rPr>
              <a:t> </a:t>
            </a:r>
          </a:p>
          <a:p>
            <a:pPr>
              <a:buFontTx/>
              <a:buChar char="-"/>
            </a:pPr>
            <a:r>
              <a:rPr lang="en-US" sz="2400" b="1" dirty="0">
                <a:latin typeface="Times New Roman" pitchFamily="18" charset="0"/>
              </a:rPr>
              <a:t> </a:t>
            </a:r>
            <a:r>
              <a:rPr lang="en-US" sz="2000" dirty="0">
                <a:latin typeface="Times New Roman" pitchFamily="18" charset="0"/>
              </a:rPr>
              <a:t>Rapid absorption orally </a:t>
            </a:r>
          </a:p>
          <a:p>
            <a:pPr>
              <a:buFontTx/>
              <a:buChar char="-"/>
            </a:pPr>
            <a:r>
              <a:rPr lang="en-US" sz="2000" dirty="0">
                <a:latin typeface="Times New Roman" pitchFamily="18" charset="0"/>
              </a:rPr>
              <a:t> Bioavailability 75% on empty stomach </a:t>
            </a:r>
          </a:p>
          <a:p>
            <a:pPr>
              <a:buFontTx/>
              <a:buChar char="-"/>
            </a:pPr>
            <a:r>
              <a:rPr lang="en-US" sz="2000" dirty="0">
                <a:latin typeface="Times New Roman" pitchFamily="18" charset="0"/>
              </a:rPr>
              <a:t> Penetrates all times except CNS</a:t>
            </a:r>
          </a:p>
          <a:p>
            <a:pPr>
              <a:buFontTx/>
              <a:buChar char="-"/>
            </a:pPr>
            <a:r>
              <a:rPr lang="en-US" sz="2000" dirty="0">
                <a:latin typeface="Times New Roman" pitchFamily="18" charset="0"/>
              </a:rPr>
              <a:t> </a:t>
            </a:r>
            <a:r>
              <a:rPr lang="en-US" sz="2000" dirty="0" err="1">
                <a:latin typeface="Times New Roman" pitchFamily="18" charset="0"/>
              </a:rPr>
              <a:t>Biotransformed</a:t>
            </a:r>
            <a:r>
              <a:rPr lang="en-US" sz="2000" dirty="0">
                <a:latin typeface="Times New Roman" pitchFamily="18" charset="0"/>
              </a:rPr>
              <a:t> in liver to sulfides </a:t>
            </a:r>
          </a:p>
          <a:p>
            <a:pPr>
              <a:buFontTx/>
              <a:buChar char="-"/>
            </a:pPr>
            <a:r>
              <a:rPr lang="en-US" sz="2000" dirty="0">
                <a:latin typeface="Times New Roman" pitchFamily="18" charset="0"/>
              </a:rPr>
              <a:t> &lt; 50% excreted through kidneys  (</a:t>
            </a:r>
            <a:r>
              <a:rPr lang="en-US" sz="2000" u="sng" dirty="0" err="1">
                <a:latin typeface="Times New Roman" pitchFamily="18" charset="0"/>
              </a:rPr>
              <a:t>Moxipril</a:t>
            </a:r>
            <a:r>
              <a:rPr lang="en-US" sz="2000" u="sng" dirty="0">
                <a:latin typeface="Times New Roman" pitchFamily="18" charset="0"/>
              </a:rPr>
              <a:t> &amp; </a:t>
            </a:r>
            <a:r>
              <a:rPr lang="en-US" sz="2000" u="sng" dirty="0" err="1">
                <a:latin typeface="Times New Roman" pitchFamily="18" charset="0"/>
              </a:rPr>
              <a:t>fosinopril</a:t>
            </a:r>
            <a:r>
              <a:rPr lang="en-US" sz="2000" dirty="0">
                <a:latin typeface="Times New Roman" pitchFamily="18" charset="0"/>
              </a:rPr>
              <a:t>)</a:t>
            </a:r>
          </a:p>
          <a:p>
            <a:r>
              <a:rPr lang="en-US" sz="2000" dirty="0">
                <a:latin typeface="Times New Roman" pitchFamily="18" charset="0"/>
              </a:rPr>
              <a:t>					not excreted by kidney</a:t>
            </a:r>
          </a:p>
          <a:p>
            <a:r>
              <a:rPr lang="en-US" sz="2000" dirty="0">
                <a:latin typeface="Times New Roman" pitchFamily="18" charset="0"/>
              </a:rPr>
              <a:t>- t ½ 3 hrs action remains longer </a:t>
            </a:r>
          </a:p>
        </p:txBody>
      </p:sp>
      <p:grpSp>
        <p:nvGrpSpPr>
          <p:cNvPr id="10" name="Group 9"/>
          <p:cNvGrpSpPr/>
          <p:nvPr/>
        </p:nvGrpSpPr>
        <p:grpSpPr>
          <a:xfrm>
            <a:off x="4724400" y="457200"/>
            <a:ext cx="2111375" cy="1908175"/>
            <a:chOff x="4724400" y="457200"/>
            <a:chExt cx="2111375" cy="1908175"/>
          </a:xfrm>
        </p:grpSpPr>
        <p:sp>
          <p:nvSpPr>
            <p:cNvPr id="62469" name="Line 3"/>
            <p:cNvSpPr>
              <a:spLocks noChangeShapeType="1"/>
            </p:cNvSpPr>
            <p:nvPr/>
          </p:nvSpPr>
          <p:spPr bwMode="auto">
            <a:xfrm>
              <a:off x="5364163" y="1268413"/>
              <a:ext cx="990600" cy="0"/>
            </a:xfrm>
            <a:prstGeom prst="line">
              <a:avLst/>
            </a:prstGeom>
            <a:noFill/>
            <a:ln w="9525">
              <a:solidFill>
                <a:schemeClr val="tx1"/>
              </a:solidFill>
              <a:round/>
              <a:headEnd/>
              <a:tailEnd type="triangle" w="med" len="med"/>
            </a:ln>
          </p:spPr>
          <p:txBody>
            <a:bodyPr/>
            <a:lstStyle/>
            <a:p>
              <a:endParaRPr lang="en-US"/>
            </a:p>
          </p:txBody>
        </p:sp>
        <p:sp>
          <p:nvSpPr>
            <p:cNvPr id="62470" name="Text Box 4"/>
            <p:cNvSpPr txBox="1">
              <a:spLocks noChangeArrowheads="1"/>
            </p:cNvSpPr>
            <p:nvPr/>
          </p:nvSpPr>
          <p:spPr bwMode="auto">
            <a:xfrm>
              <a:off x="4724400" y="457200"/>
              <a:ext cx="2111375" cy="457200"/>
            </a:xfrm>
            <a:prstGeom prst="rect">
              <a:avLst/>
            </a:prstGeom>
            <a:noFill/>
            <a:ln w="9525">
              <a:noFill/>
              <a:miter lim="800000"/>
              <a:headEnd/>
              <a:tailEnd/>
            </a:ln>
          </p:spPr>
          <p:txBody>
            <a:bodyPr>
              <a:spAutoFit/>
            </a:bodyPr>
            <a:lstStyle/>
            <a:p>
              <a:pPr algn="ctr">
                <a:spcBef>
                  <a:spcPct val="50000"/>
                </a:spcBef>
              </a:pPr>
              <a:r>
                <a:rPr lang="en-US" sz="2400" b="1" dirty="0" err="1">
                  <a:latin typeface="Times New Roman" pitchFamily="18" charset="0"/>
                </a:rPr>
                <a:t>Captopril</a:t>
              </a:r>
              <a:endParaRPr lang="en-US" sz="2400" b="1" dirty="0">
                <a:latin typeface="Times New Roman" pitchFamily="18" charset="0"/>
              </a:endParaRPr>
            </a:p>
          </p:txBody>
        </p:sp>
        <p:sp>
          <p:nvSpPr>
            <p:cNvPr id="62471" name="Line 5"/>
            <p:cNvSpPr>
              <a:spLocks noChangeShapeType="1"/>
            </p:cNvSpPr>
            <p:nvPr/>
          </p:nvSpPr>
          <p:spPr bwMode="auto">
            <a:xfrm>
              <a:off x="5724525" y="908050"/>
              <a:ext cx="0" cy="304800"/>
            </a:xfrm>
            <a:prstGeom prst="line">
              <a:avLst/>
            </a:prstGeom>
            <a:noFill/>
            <a:ln w="9525">
              <a:solidFill>
                <a:schemeClr val="tx1"/>
              </a:solidFill>
              <a:round/>
              <a:headEnd/>
              <a:tailEnd type="triangle" w="med" len="med"/>
            </a:ln>
          </p:spPr>
          <p:txBody>
            <a:bodyPr/>
            <a:lstStyle/>
            <a:p>
              <a:endParaRPr lang="en-US"/>
            </a:p>
          </p:txBody>
        </p:sp>
        <p:sp>
          <p:nvSpPr>
            <p:cNvPr id="62472" name="Line 6"/>
            <p:cNvSpPr>
              <a:spLocks noChangeShapeType="1"/>
            </p:cNvSpPr>
            <p:nvPr/>
          </p:nvSpPr>
          <p:spPr bwMode="auto">
            <a:xfrm>
              <a:off x="5724525" y="2060575"/>
              <a:ext cx="0" cy="304800"/>
            </a:xfrm>
            <a:prstGeom prst="line">
              <a:avLst/>
            </a:prstGeom>
            <a:noFill/>
            <a:ln w="9525">
              <a:solidFill>
                <a:schemeClr val="tx1"/>
              </a:solidFill>
              <a:round/>
              <a:headEnd/>
              <a:tailEnd type="triangle" w="med" len="med"/>
            </a:ln>
          </p:spPr>
          <p:txBody>
            <a:bodyPr/>
            <a:lstStyle/>
            <a:p>
              <a:endParaRPr lang="en-US"/>
            </a:p>
          </p:txBody>
        </p:sp>
        <p:sp>
          <p:nvSpPr>
            <p:cNvPr id="62473" name="Line 7"/>
            <p:cNvSpPr>
              <a:spLocks noChangeShapeType="1"/>
            </p:cNvSpPr>
            <p:nvPr/>
          </p:nvSpPr>
          <p:spPr bwMode="auto">
            <a:xfrm flipV="1">
              <a:off x="5724525" y="1341438"/>
              <a:ext cx="0" cy="38100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to="" calcmode="lin" valueType="num">
                                      <p:cBhvr>
                                        <p:cTn id="7" dur="1" fill="hold"/>
                                        <p:tgtEl>
                                          <p:spTgt spid="6246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2468">
                                            <p:txEl>
                                              <p:pRg st="2" end="2"/>
                                            </p:txEl>
                                          </p:spTgt>
                                        </p:tgtEl>
                                        <p:attrNameLst>
                                          <p:attrName>style.visibility</p:attrName>
                                        </p:attrNameLst>
                                      </p:cBhvr>
                                      <p:to>
                                        <p:strVal val="visible"/>
                                      </p:to>
                                    </p:set>
                                    <p:anim to="" calcmode="lin" valueType="num">
                                      <p:cBhvr>
                                        <p:cTn id="12" dur="1" fill="hold"/>
                                        <p:tgtEl>
                                          <p:spTgt spid="62468">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2468">
                                            <p:txEl>
                                              <p:pRg st="3" end="3"/>
                                            </p:txEl>
                                          </p:spTgt>
                                        </p:tgtEl>
                                        <p:attrNameLst>
                                          <p:attrName>style.visibility</p:attrName>
                                        </p:attrNameLst>
                                      </p:cBhvr>
                                      <p:to>
                                        <p:strVal val="visible"/>
                                      </p:to>
                                    </p:set>
                                    <p:anim to="" calcmode="lin" valueType="num">
                                      <p:cBhvr>
                                        <p:cTn id="15" dur="1" fill="hold"/>
                                        <p:tgtEl>
                                          <p:spTgt spid="62468">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2468">
                                            <p:txEl>
                                              <p:pRg st="4" end="4"/>
                                            </p:txEl>
                                          </p:spTgt>
                                        </p:tgtEl>
                                        <p:attrNameLst>
                                          <p:attrName>style.visibility</p:attrName>
                                        </p:attrNameLst>
                                      </p:cBhvr>
                                      <p:to>
                                        <p:strVal val="visible"/>
                                      </p:to>
                                    </p:set>
                                    <p:anim to="" calcmode="lin" valueType="num">
                                      <p:cBhvr>
                                        <p:cTn id="18" dur="1" fill="hold"/>
                                        <p:tgtEl>
                                          <p:spTgt spid="62468">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2468">
                                            <p:txEl>
                                              <p:pRg st="6" end="6"/>
                                            </p:txEl>
                                          </p:spTgt>
                                        </p:tgtEl>
                                        <p:attrNameLst>
                                          <p:attrName>style.visibility</p:attrName>
                                        </p:attrNameLst>
                                      </p:cBhvr>
                                      <p:to>
                                        <p:strVal val="visible"/>
                                      </p:to>
                                    </p:set>
                                    <p:anim to="" calcmode="lin" valueType="num">
                                      <p:cBhvr>
                                        <p:cTn id="21" dur="1" fill="hold"/>
                                        <p:tgtEl>
                                          <p:spTgt spid="62468">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62468">
                                            <p:txEl>
                                              <p:pRg st="7" end="7"/>
                                            </p:txEl>
                                          </p:spTgt>
                                        </p:tgtEl>
                                        <p:attrNameLst>
                                          <p:attrName>style.visibility</p:attrName>
                                        </p:attrNameLst>
                                      </p:cBhvr>
                                      <p:to>
                                        <p:strVal val="visible"/>
                                      </p:to>
                                    </p:set>
                                    <p:anim to="" calcmode="lin" valueType="num">
                                      <p:cBhvr>
                                        <p:cTn id="29" dur="1" fill="hold"/>
                                        <p:tgtEl>
                                          <p:spTgt spid="62468">
                                            <p:txEl>
                                              <p:pRg st="7" end="7"/>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62468">
                                            <p:txEl>
                                              <p:pRg st="9" end="9"/>
                                            </p:txEl>
                                          </p:spTgt>
                                        </p:tgtEl>
                                        <p:attrNameLst>
                                          <p:attrName>style.visibility</p:attrName>
                                        </p:attrNameLst>
                                      </p:cBhvr>
                                      <p:to>
                                        <p:strVal val="visible"/>
                                      </p:to>
                                    </p:set>
                                    <p:anim to="" calcmode="lin" valueType="num">
                                      <p:cBhvr>
                                        <p:cTn id="34" dur="1" fill="hold"/>
                                        <p:tgtEl>
                                          <p:spTgt spid="62468">
                                            <p:txEl>
                                              <p:pRg st="9" end="9"/>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62468">
                                            <p:txEl>
                                              <p:pRg st="10" end="10"/>
                                            </p:txEl>
                                          </p:spTgt>
                                        </p:tgtEl>
                                        <p:attrNameLst>
                                          <p:attrName>style.visibility</p:attrName>
                                        </p:attrNameLst>
                                      </p:cBhvr>
                                      <p:to>
                                        <p:strVal val="visible"/>
                                      </p:to>
                                    </p:set>
                                    <p:anim to="" calcmode="lin" valueType="num">
                                      <p:cBhvr>
                                        <p:cTn id="39" dur="1" fill="hold"/>
                                        <p:tgtEl>
                                          <p:spTgt spid="62468">
                                            <p:txEl>
                                              <p:pRg st="10" end="10"/>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62468">
                                            <p:txEl>
                                              <p:pRg st="11" end="11"/>
                                            </p:txEl>
                                          </p:spTgt>
                                        </p:tgtEl>
                                        <p:attrNameLst>
                                          <p:attrName>style.visibility</p:attrName>
                                        </p:attrNameLst>
                                      </p:cBhvr>
                                      <p:to>
                                        <p:strVal val="visible"/>
                                      </p:to>
                                    </p:set>
                                    <p:anim to="" calcmode="lin" valueType="num">
                                      <p:cBhvr>
                                        <p:cTn id="44" dur="1" fill="hold"/>
                                        <p:tgtEl>
                                          <p:spTgt spid="62468">
                                            <p:txEl>
                                              <p:pRg st="11" end="11"/>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62468">
                                            <p:txEl>
                                              <p:pRg st="12" end="12"/>
                                            </p:txEl>
                                          </p:spTgt>
                                        </p:tgtEl>
                                        <p:attrNameLst>
                                          <p:attrName>style.visibility</p:attrName>
                                        </p:attrNameLst>
                                      </p:cBhvr>
                                      <p:to>
                                        <p:strVal val="visible"/>
                                      </p:to>
                                    </p:set>
                                    <p:anim to="" calcmode="lin" valueType="num">
                                      <p:cBhvr>
                                        <p:cTn id="49" dur="1" fill="hold"/>
                                        <p:tgtEl>
                                          <p:spTgt spid="62468">
                                            <p:txEl>
                                              <p:pRg st="12" end="12"/>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62468">
                                            <p:txEl>
                                              <p:pRg st="13" end="13"/>
                                            </p:txEl>
                                          </p:spTgt>
                                        </p:tgtEl>
                                        <p:attrNameLst>
                                          <p:attrName>style.visibility</p:attrName>
                                        </p:attrNameLst>
                                      </p:cBhvr>
                                      <p:to>
                                        <p:strVal val="visible"/>
                                      </p:to>
                                    </p:set>
                                    <p:anim to="" calcmode="lin" valueType="num">
                                      <p:cBhvr>
                                        <p:cTn id="54" dur="1" fill="hold"/>
                                        <p:tgtEl>
                                          <p:spTgt spid="62468">
                                            <p:txEl>
                                              <p:pRg st="13" end="13"/>
                                            </p:txEl>
                                          </p:spTgt>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62468">
                                            <p:txEl>
                                              <p:pRg st="14" end="14"/>
                                            </p:txEl>
                                          </p:spTgt>
                                        </p:tgtEl>
                                        <p:attrNameLst>
                                          <p:attrName>style.visibility</p:attrName>
                                        </p:attrNameLst>
                                      </p:cBhvr>
                                      <p:to>
                                        <p:strVal val="visible"/>
                                      </p:to>
                                    </p:set>
                                    <p:anim to="" calcmode="lin" valueType="num">
                                      <p:cBhvr>
                                        <p:cTn id="59" dur="1" fill="hold"/>
                                        <p:tgtEl>
                                          <p:spTgt spid="62468">
                                            <p:txEl>
                                              <p:pRg st="14" end="14"/>
                                            </p:txEl>
                                          </p:spTgt>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62468">
                                            <p:txEl>
                                              <p:pRg st="15" end="15"/>
                                            </p:txEl>
                                          </p:spTgt>
                                        </p:tgtEl>
                                        <p:attrNameLst>
                                          <p:attrName>style.visibility</p:attrName>
                                        </p:attrNameLst>
                                      </p:cBhvr>
                                      <p:to>
                                        <p:strVal val="visible"/>
                                      </p:to>
                                    </p:set>
                                    <p:anim to="" calcmode="lin" valueType="num">
                                      <p:cBhvr>
                                        <p:cTn id="64" dur="1" fill="hold"/>
                                        <p:tgtEl>
                                          <p:spTgt spid="62468">
                                            <p:txEl>
                                              <p:pRg st="15" end="15"/>
                                            </p:txEl>
                                          </p:spTgt>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nodeType="clickEffect">
                                  <p:stCondLst>
                                    <p:cond delay="0"/>
                                  </p:stCondLst>
                                  <p:childTnLst>
                                    <p:set>
                                      <p:cBhvr>
                                        <p:cTn id="68" dur="1" fill="hold">
                                          <p:stCondLst>
                                            <p:cond delay="0"/>
                                          </p:stCondLst>
                                        </p:cTn>
                                        <p:tgtEl>
                                          <p:spTgt spid="62468">
                                            <p:txEl>
                                              <p:pRg st="16" end="16"/>
                                            </p:txEl>
                                          </p:spTgt>
                                        </p:tgtEl>
                                        <p:attrNameLst>
                                          <p:attrName>style.visibility</p:attrName>
                                        </p:attrNameLst>
                                      </p:cBhvr>
                                      <p:to>
                                        <p:strVal val="visible"/>
                                      </p:to>
                                    </p:set>
                                    <p:anim to="" calcmode="lin" valueType="num">
                                      <p:cBhvr>
                                        <p:cTn id="69" dur="1" fill="hold"/>
                                        <p:tgtEl>
                                          <p:spTgt spid="62468">
                                            <p:txEl>
                                              <p:pRg st="16" end="1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1"/>
          </p:nvPr>
        </p:nvSpPr>
        <p:spPr>
          <a:noFill/>
          <a:ln>
            <a:miter lim="800000"/>
            <a:headEnd/>
            <a:tailEnd/>
          </a:ln>
        </p:spPr>
        <p:txBody>
          <a:bodyPr/>
          <a:lstStyle/>
          <a:p>
            <a:fld id="{00873335-7E49-4EBF-8C59-4CDF0AAF72F0}" type="slidenum">
              <a:rPr lang="en-GB" smtClean="0"/>
              <a:pPr/>
              <a:t>69</a:t>
            </a:fld>
            <a:endParaRPr lang="en-GB" smtClean="0"/>
          </a:p>
        </p:txBody>
      </p:sp>
      <p:sp>
        <p:nvSpPr>
          <p:cNvPr id="6349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E4975CB-6C94-4C13-B5F3-A346CB9C49AD}" type="slidenum">
              <a:rPr lang="en-US" sz="1400">
                <a:latin typeface="Times New Roman" pitchFamily="18" charset="0"/>
              </a:rPr>
              <a:pPr algn="r"/>
              <a:t>69</a:t>
            </a:fld>
            <a:endParaRPr lang="en-US" sz="1400">
              <a:latin typeface="Times New Roman" pitchFamily="18" charset="0"/>
            </a:endParaRPr>
          </a:p>
        </p:txBody>
      </p:sp>
      <p:sp>
        <p:nvSpPr>
          <p:cNvPr id="63492" name="Text Box 2"/>
          <p:cNvSpPr txBox="1">
            <a:spLocks noChangeArrowheads="1"/>
          </p:cNvSpPr>
          <p:nvPr/>
        </p:nvSpPr>
        <p:spPr bwMode="auto">
          <a:xfrm>
            <a:off x="179388" y="328613"/>
            <a:ext cx="8964612" cy="5827712"/>
          </a:xfrm>
          <a:prstGeom prst="rect">
            <a:avLst/>
          </a:prstGeom>
          <a:noFill/>
          <a:ln w="9525">
            <a:noFill/>
            <a:miter lim="800000"/>
            <a:headEnd/>
            <a:tailEnd/>
          </a:ln>
        </p:spPr>
        <p:txBody>
          <a:bodyPr>
            <a:spAutoFit/>
          </a:bodyPr>
          <a:lstStyle/>
          <a:p>
            <a:r>
              <a:rPr lang="en-US" sz="3200" b="1" u="sng" dirty="0">
                <a:latin typeface="Times New Roman" pitchFamily="18" charset="0"/>
              </a:rPr>
              <a:t>PHARMACODYNAMICS</a:t>
            </a:r>
            <a:r>
              <a:rPr lang="en-US" sz="3200" b="1" dirty="0">
                <a:latin typeface="Times New Roman" pitchFamily="18" charset="0"/>
              </a:rPr>
              <a:t> </a:t>
            </a:r>
          </a:p>
          <a:p>
            <a:endParaRPr lang="en-US" sz="3200" dirty="0">
              <a:latin typeface="Times New Roman" pitchFamily="18" charset="0"/>
            </a:endParaRPr>
          </a:p>
          <a:p>
            <a:r>
              <a:rPr lang="en-US" sz="2800" dirty="0">
                <a:latin typeface="Times New Roman" pitchFamily="18" charset="0"/>
              </a:rPr>
              <a:t>(Prevent re-modeling of myocardium)</a:t>
            </a:r>
          </a:p>
          <a:p>
            <a:pPr>
              <a:lnSpc>
                <a:spcPct val="145000"/>
              </a:lnSpc>
              <a:buFontTx/>
              <a:buChar char="-"/>
            </a:pPr>
            <a:r>
              <a:rPr lang="en-US" sz="2800" dirty="0">
                <a:latin typeface="Times New Roman" pitchFamily="18" charset="0"/>
              </a:rPr>
              <a:t> Decreases PVR</a:t>
            </a:r>
          </a:p>
          <a:p>
            <a:pPr>
              <a:lnSpc>
                <a:spcPct val="145000"/>
              </a:lnSpc>
              <a:buFontTx/>
              <a:buChar char="-"/>
            </a:pPr>
            <a:r>
              <a:rPr lang="en-US" sz="2800" dirty="0">
                <a:latin typeface="Times New Roman" pitchFamily="18" charset="0"/>
              </a:rPr>
              <a:t> CO &amp; HR not changed</a:t>
            </a:r>
          </a:p>
          <a:p>
            <a:pPr>
              <a:lnSpc>
                <a:spcPct val="145000"/>
              </a:lnSpc>
              <a:buFontTx/>
              <a:buChar char="-"/>
            </a:pPr>
            <a:r>
              <a:rPr lang="en-US" sz="2800" dirty="0">
                <a:latin typeface="Times New Roman" pitchFamily="18" charset="0"/>
              </a:rPr>
              <a:t> Do not cause reflex tachycardia </a:t>
            </a:r>
          </a:p>
          <a:p>
            <a:pPr>
              <a:lnSpc>
                <a:spcPct val="145000"/>
              </a:lnSpc>
              <a:buFontTx/>
              <a:buChar char="-"/>
            </a:pPr>
            <a:r>
              <a:rPr lang="en-US" sz="2800" dirty="0">
                <a:latin typeface="Times New Roman" pitchFamily="18" charset="0"/>
              </a:rPr>
              <a:t> Decreases resetting of </a:t>
            </a:r>
            <a:r>
              <a:rPr lang="en-US" sz="2800" dirty="0" err="1">
                <a:latin typeface="Times New Roman" pitchFamily="18" charset="0"/>
              </a:rPr>
              <a:t>baroreceptors</a:t>
            </a:r>
            <a:r>
              <a:rPr lang="en-US" sz="2800" dirty="0">
                <a:latin typeface="Times New Roman" pitchFamily="18" charset="0"/>
              </a:rPr>
              <a:t> or increased 			sympathetic activity</a:t>
            </a:r>
          </a:p>
          <a:p>
            <a:pPr>
              <a:lnSpc>
                <a:spcPct val="145000"/>
              </a:lnSpc>
              <a:buFontTx/>
              <a:buChar char="-"/>
            </a:pPr>
            <a:r>
              <a:rPr lang="en-US" sz="2800" dirty="0">
                <a:latin typeface="Times New Roman" pitchFamily="18" charset="0"/>
              </a:rPr>
              <a:t> Diabetic nephropathy</a:t>
            </a:r>
          </a:p>
          <a:p>
            <a:pPr>
              <a:lnSpc>
                <a:spcPct val="145000"/>
              </a:lnSpc>
              <a:buFontTx/>
              <a:buChar char="-"/>
            </a:pPr>
            <a:r>
              <a:rPr lang="en-US" sz="2800" b="1" dirty="0">
                <a:latin typeface="Times New Roman" pitchFamily="18" charset="0"/>
              </a:rPr>
              <a:t> CCF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to="" calcmode="lin" valueType="num">
                                      <p:cBhvr>
                                        <p:cTn id="7" dur="1" fill="hold"/>
                                        <p:tgtEl>
                                          <p:spTgt spid="634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3492">
                                            <p:txEl>
                                              <p:pRg st="2" end="2"/>
                                            </p:txEl>
                                          </p:spTgt>
                                        </p:tgtEl>
                                        <p:attrNameLst>
                                          <p:attrName>style.visibility</p:attrName>
                                        </p:attrNameLst>
                                      </p:cBhvr>
                                      <p:to>
                                        <p:strVal val="visible"/>
                                      </p:to>
                                    </p:set>
                                    <p:anim to="" calcmode="lin" valueType="num">
                                      <p:cBhvr>
                                        <p:cTn id="12" dur="1" fill="hold"/>
                                        <p:tgtEl>
                                          <p:spTgt spid="6349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3492">
                                            <p:txEl>
                                              <p:pRg st="3" end="3"/>
                                            </p:txEl>
                                          </p:spTgt>
                                        </p:tgtEl>
                                        <p:attrNameLst>
                                          <p:attrName>style.visibility</p:attrName>
                                        </p:attrNameLst>
                                      </p:cBhvr>
                                      <p:to>
                                        <p:strVal val="visible"/>
                                      </p:to>
                                    </p:set>
                                    <p:anim to="" calcmode="lin" valueType="num">
                                      <p:cBhvr>
                                        <p:cTn id="17" dur="1" fill="hold"/>
                                        <p:tgtEl>
                                          <p:spTgt spid="6349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3492">
                                            <p:txEl>
                                              <p:pRg st="4" end="4"/>
                                            </p:txEl>
                                          </p:spTgt>
                                        </p:tgtEl>
                                        <p:attrNameLst>
                                          <p:attrName>style.visibility</p:attrName>
                                        </p:attrNameLst>
                                      </p:cBhvr>
                                      <p:to>
                                        <p:strVal val="visible"/>
                                      </p:to>
                                    </p:set>
                                    <p:anim to="" calcmode="lin" valueType="num">
                                      <p:cBhvr>
                                        <p:cTn id="22" dur="1" fill="hold"/>
                                        <p:tgtEl>
                                          <p:spTgt spid="6349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3492">
                                            <p:txEl>
                                              <p:pRg st="5" end="5"/>
                                            </p:txEl>
                                          </p:spTgt>
                                        </p:tgtEl>
                                        <p:attrNameLst>
                                          <p:attrName>style.visibility</p:attrName>
                                        </p:attrNameLst>
                                      </p:cBhvr>
                                      <p:to>
                                        <p:strVal val="visible"/>
                                      </p:to>
                                    </p:set>
                                    <p:anim to="" calcmode="lin" valueType="num">
                                      <p:cBhvr>
                                        <p:cTn id="27" dur="1" fill="hold"/>
                                        <p:tgtEl>
                                          <p:spTgt spid="6349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3492">
                                            <p:txEl>
                                              <p:pRg st="6" end="6"/>
                                            </p:txEl>
                                          </p:spTgt>
                                        </p:tgtEl>
                                        <p:attrNameLst>
                                          <p:attrName>style.visibility</p:attrName>
                                        </p:attrNameLst>
                                      </p:cBhvr>
                                      <p:to>
                                        <p:strVal val="visible"/>
                                      </p:to>
                                    </p:set>
                                    <p:anim to="" calcmode="lin" valueType="num">
                                      <p:cBhvr>
                                        <p:cTn id="32" dur="1" fill="hold"/>
                                        <p:tgtEl>
                                          <p:spTgt spid="63492">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3492">
                                            <p:txEl>
                                              <p:pRg st="7" end="7"/>
                                            </p:txEl>
                                          </p:spTgt>
                                        </p:tgtEl>
                                        <p:attrNameLst>
                                          <p:attrName>style.visibility</p:attrName>
                                        </p:attrNameLst>
                                      </p:cBhvr>
                                      <p:to>
                                        <p:strVal val="visible"/>
                                      </p:to>
                                    </p:set>
                                    <p:anim to="" calcmode="lin" valueType="num">
                                      <p:cBhvr>
                                        <p:cTn id="37" dur="1" fill="hold"/>
                                        <p:tgtEl>
                                          <p:spTgt spid="63492">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3492">
                                            <p:txEl>
                                              <p:pRg st="8" end="8"/>
                                            </p:txEl>
                                          </p:spTgt>
                                        </p:tgtEl>
                                        <p:attrNameLst>
                                          <p:attrName>style.visibility</p:attrName>
                                        </p:attrNameLst>
                                      </p:cBhvr>
                                      <p:to>
                                        <p:strVal val="visible"/>
                                      </p:to>
                                    </p:set>
                                    <p:anim to="" calcmode="lin" valueType="num">
                                      <p:cBhvr>
                                        <p:cTn id="42" dur="1" fill="hold"/>
                                        <p:tgtEl>
                                          <p:spTgt spid="6349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7</a:t>
            </a:fld>
            <a:endParaRPr lang="en-GB"/>
          </a:p>
        </p:txBody>
      </p:sp>
      <p:sp>
        <p:nvSpPr>
          <p:cNvPr id="3" name="Rectangle 2"/>
          <p:cNvSpPr/>
          <p:nvPr/>
        </p:nvSpPr>
        <p:spPr>
          <a:xfrm>
            <a:off x="1071538" y="2000240"/>
            <a:ext cx="6929486" cy="457368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200000"/>
              </a:lnSpc>
            </a:pPr>
            <a:r>
              <a:rPr lang="en-US" sz="2800" dirty="0" smtClean="0">
                <a:latin typeface="Georgia" pitchFamily="18" charset="0"/>
              </a:rPr>
              <a:t>“And </a:t>
            </a:r>
            <a:r>
              <a:rPr lang="en-US" sz="2800" dirty="0" err="1" smtClean="0">
                <a:latin typeface="Georgia" pitchFamily="18" charset="0"/>
              </a:rPr>
              <a:t>Allaah</a:t>
            </a:r>
            <a:r>
              <a:rPr lang="en-US" sz="2800" dirty="0" smtClean="0">
                <a:latin typeface="Georgia" pitchFamily="18" charset="0"/>
              </a:rPr>
              <a:t> would never make your faith to be lost. Truly </a:t>
            </a:r>
            <a:r>
              <a:rPr lang="en-US" sz="2800" dirty="0" err="1" smtClean="0">
                <a:latin typeface="Georgia" pitchFamily="18" charset="0"/>
              </a:rPr>
              <a:t>Allaah</a:t>
            </a:r>
            <a:r>
              <a:rPr lang="en-US" sz="2800" dirty="0" smtClean="0">
                <a:latin typeface="Georgia" pitchFamily="18" charset="0"/>
              </a:rPr>
              <a:t> is full of Kindness, the Most Merciful towards mankind" </a:t>
            </a:r>
          </a:p>
          <a:p>
            <a:pPr>
              <a:lnSpc>
                <a:spcPct val="200000"/>
              </a:lnSpc>
            </a:pPr>
            <a:r>
              <a:rPr lang="en-US" sz="2800" dirty="0" smtClean="0">
                <a:latin typeface="Georgia" pitchFamily="18" charset="0"/>
              </a:rPr>
              <a:t>[2:143].</a:t>
            </a:r>
            <a:br>
              <a:rPr lang="en-US" sz="2800" dirty="0" smtClean="0">
                <a:latin typeface="Georgia" pitchFamily="18" charset="0"/>
              </a:rPr>
            </a:br>
            <a:r>
              <a:rPr lang="en-US" dirty="0" smtClean="0"/>
              <a:t/>
            </a:r>
            <a:br>
              <a:rPr lang="en-US" dirty="0" smtClean="0"/>
            </a:br>
            <a:endParaRPr lang="en-US" dirty="0"/>
          </a:p>
        </p:txBody>
      </p:sp>
      <p:sp>
        <p:nvSpPr>
          <p:cNvPr id="4" name="TextBox 3"/>
          <p:cNvSpPr txBox="1"/>
          <p:nvPr/>
        </p:nvSpPr>
        <p:spPr>
          <a:xfrm>
            <a:off x="2714612" y="785794"/>
            <a:ext cx="300039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dirty="0" smtClean="0"/>
              <a:t>Al- </a:t>
            </a:r>
            <a:r>
              <a:rPr lang="en-US" sz="3200" dirty="0" err="1" smtClean="0"/>
              <a:t>Quraan</a:t>
            </a:r>
            <a:r>
              <a:rPr lang="en-US" sz="3200" dirty="0" smtClean="0"/>
              <a:t> </a:t>
            </a:r>
            <a:endParaRPr lang="en-US" sz="32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p:cNvSpPr>
            <a:spLocks noGrp="1"/>
          </p:cNvSpPr>
          <p:nvPr>
            <p:ph type="sldNum" sz="quarter" idx="11"/>
          </p:nvPr>
        </p:nvSpPr>
        <p:spPr>
          <a:noFill/>
          <a:ln>
            <a:miter lim="800000"/>
            <a:headEnd/>
            <a:tailEnd/>
          </a:ln>
        </p:spPr>
        <p:txBody>
          <a:bodyPr/>
          <a:lstStyle/>
          <a:p>
            <a:fld id="{0F3BBB09-38D7-48F5-B474-E91ACED7E749}" type="slidenum">
              <a:rPr lang="en-GB" smtClean="0"/>
              <a:pPr/>
              <a:t>70</a:t>
            </a:fld>
            <a:endParaRPr lang="en-GB" smtClean="0"/>
          </a:p>
        </p:txBody>
      </p:sp>
      <p:sp>
        <p:nvSpPr>
          <p:cNvPr id="64515" name="Rectangle 4"/>
          <p:cNvSpPr>
            <a:spLocks noRot="1" noChangeArrowheads="1"/>
          </p:cNvSpPr>
          <p:nvPr/>
        </p:nvSpPr>
        <p:spPr bwMode="auto">
          <a:xfrm>
            <a:off x="468313" y="260350"/>
            <a:ext cx="8229600" cy="850900"/>
          </a:xfrm>
          <a:prstGeom prst="rect">
            <a:avLst/>
          </a:prstGeom>
          <a:noFill/>
          <a:ln w="9525">
            <a:noFill/>
            <a:miter lim="800000"/>
            <a:headEnd/>
            <a:tailEnd/>
          </a:ln>
        </p:spPr>
        <p:txBody>
          <a:bodyPr anchor="ctr"/>
          <a:lstStyle/>
          <a:p>
            <a:pPr algn="ctr"/>
            <a:r>
              <a:rPr lang="en-US" sz="4000" u="sng" dirty="0">
                <a:solidFill>
                  <a:schemeClr val="tx2"/>
                </a:solidFill>
              </a:rPr>
              <a:t>ADVERSE EFFECTS </a:t>
            </a:r>
            <a:br>
              <a:rPr lang="en-US" sz="4000" u="sng" dirty="0">
                <a:solidFill>
                  <a:schemeClr val="tx2"/>
                </a:solidFill>
              </a:rPr>
            </a:br>
            <a:endParaRPr lang="en-US" sz="4000" u="sng" dirty="0">
              <a:solidFill>
                <a:schemeClr val="tx2"/>
              </a:solidFill>
            </a:endParaRPr>
          </a:p>
        </p:txBody>
      </p:sp>
      <p:sp>
        <p:nvSpPr>
          <p:cNvPr id="120837" name="Rectangle 5"/>
          <p:cNvSpPr>
            <a:spLocks noChangeArrowheads="1"/>
          </p:cNvSpPr>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a:lnSpc>
                <a:spcPct val="90000"/>
              </a:lnSpc>
              <a:spcBef>
                <a:spcPct val="20000"/>
              </a:spcBef>
              <a:buClr>
                <a:schemeClr val="hlink"/>
              </a:buClr>
              <a:buSzPct val="70000"/>
              <a:buFont typeface="Wingdings" pitchFamily="2" charset="2"/>
              <a:buChar char="n"/>
              <a:defRPr/>
            </a:pPr>
            <a:r>
              <a:rPr lang="en-US" sz="2800" dirty="0"/>
              <a:t>Dry cough </a:t>
            </a:r>
          </a:p>
          <a:p>
            <a:pPr marL="342900" indent="-342900">
              <a:lnSpc>
                <a:spcPct val="90000"/>
              </a:lnSpc>
              <a:spcBef>
                <a:spcPct val="20000"/>
              </a:spcBef>
              <a:buClr>
                <a:schemeClr val="hlink"/>
              </a:buClr>
              <a:buSzPct val="70000"/>
              <a:buFont typeface="Wingdings" pitchFamily="2" charset="2"/>
              <a:buChar char="n"/>
              <a:defRPr/>
            </a:pPr>
            <a:r>
              <a:rPr lang="en-US" sz="2800" dirty="0"/>
              <a:t> </a:t>
            </a:r>
            <a:r>
              <a:rPr lang="en-US" sz="2800" dirty="0" err="1"/>
              <a:t>Hyperkalemia</a:t>
            </a:r>
            <a:r>
              <a:rPr lang="en-US" sz="2800" dirty="0"/>
              <a:t> </a:t>
            </a:r>
          </a:p>
          <a:p>
            <a:pPr marL="342900" indent="-342900">
              <a:lnSpc>
                <a:spcPct val="90000"/>
              </a:lnSpc>
              <a:spcBef>
                <a:spcPct val="20000"/>
              </a:spcBef>
              <a:buClr>
                <a:schemeClr val="hlink"/>
              </a:buClr>
              <a:buSzPct val="70000"/>
              <a:buFont typeface="Wingdings" pitchFamily="2" charset="2"/>
              <a:buChar char="n"/>
              <a:defRPr/>
            </a:pPr>
            <a:r>
              <a:rPr lang="en-US" sz="2800" dirty="0"/>
              <a:t> Hypotension </a:t>
            </a:r>
          </a:p>
          <a:p>
            <a:pPr marL="342900" indent="-342900">
              <a:lnSpc>
                <a:spcPct val="90000"/>
              </a:lnSpc>
              <a:spcBef>
                <a:spcPct val="20000"/>
              </a:spcBef>
              <a:buClr>
                <a:schemeClr val="hlink"/>
              </a:buClr>
              <a:buSzPct val="70000"/>
              <a:buFont typeface="Wingdings" pitchFamily="2" charset="2"/>
              <a:buChar char="n"/>
              <a:defRPr/>
            </a:pPr>
            <a:r>
              <a:rPr lang="en-US" sz="2800" dirty="0"/>
              <a:t> </a:t>
            </a:r>
            <a:r>
              <a:rPr lang="en-US" sz="2800" dirty="0" err="1"/>
              <a:t>Angioedema</a:t>
            </a:r>
            <a:r>
              <a:rPr lang="en-US" sz="2800" dirty="0"/>
              <a:t> </a:t>
            </a:r>
          </a:p>
          <a:p>
            <a:pPr marL="342900" indent="-342900">
              <a:lnSpc>
                <a:spcPct val="90000"/>
              </a:lnSpc>
              <a:spcBef>
                <a:spcPct val="20000"/>
              </a:spcBef>
              <a:buClr>
                <a:schemeClr val="hlink"/>
              </a:buClr>
              <a:buSzPct val="70000"/>
              <a:buFont typeface="Wingdings" pitchFamily="2" charset="2"/>
              <a:buChar char="n"/>
              <a:defRPr/>
            </a:pPr>
            <a:r>
              <a:rPr lang="en-US" sz="2800" dirty="0"/>
              <a:t> Drug fever </a:t>
            </a:r>
          </a:p>
          <a:p>
            <a:pPr marL="342900" indent="-342900">
              <a:lnSpc>
                <a:spcPct val="90000"/>
              </a:lnSpc>
              <a:spcBef>
                <a:spcPct val="20000"/>
              </a:spcBef>
              <a:buClr>
                <a:schemeClr val="hlink"/>
              </a:buClr>
              <a:buSzPct val="70000"/>
              <a:buFont typeface="Wingdings" pitchFamily="2" charset="2"/>
              <a:buChar char="n"/>
              <a:defRPr/>
            </a:pPr>
            <a:r>
              <a:rPr lang="en-US" sz="2800" dirty="0"/>
              <a:t> Metallic taste </a:t>
            </a:r>
          </a:p>
          <a:p>
            <a:pPr marL="342900" indent="-342900">
              <a:lnSpc>
                <a:spcPct val="90000"/>
              </a:lnSpc>
              <a:spcBef>
                <a:spcPct val="20000"/>
              </a:spcBef>
              <a:buClr>
                <a:schemeClr val="hlink"/>
              </a:buClr>
              <a:buSzPct val="70000"/>
              <a:buFont typeface="Wingdings" pitchFamily="2" charset="2"/>
              <a:buChar char="n"/>
              <a:defRPr/>
            </a:pPr>
            <a:r>
              <a:rPr lang="en-US" sz="2800" dirty="0"/>
              <a:t> </a:t>
            </a:r>
            <a:r>
              <a:rPr lang="en-US" sz="2800" dirty="0" err="1"/>
              <a:t>Neutropenia</a:t>
            </a:r>
            <a:endParaRPr lang="en-US" sz="2800" dirty="0"/>
          </a:p>
          <a:p>
            <a:pPr marL="342900" indent="-342900">
              <a:lnSpc>
                <a:spcPct val="90000"/>
              </a:lnSpc>
              <a:spcBef>
                <a:spcPct val="20000"/>
              </a:spcBef>
              <a:buClr>
                <a:schemeClr val="hlink"/>
              </a:buClr>
              <a:buSzPct val="70000"/>
              <a:buFont typeface="Wingdings" pitchFamily="2" charset="2"/>
              <a:buChar char="n"/>
              <a:defRPr/>
            </a:pPr>
            <a:r>
              <a:rPr lang="en-US" sz="2800" dirty="0"/>
              <a:t> </a:t>
            </a:r>
            <a:r>
              <a:rPr lang="en-US" sz="2800" dirty="0" err="1"/>
              <a:t>Proteinuria</a:t>
            </a:r>
            <a:r>
              <a:rPr lang="en-US" sz="2800" dirty="0"/>
              <a:t> </a:t>
            </a:r>
          </a:p>
          <a:p>
            <a:pPr marL="342900" indent="-342900">
              <a:lnSpc>
                <a:spcPct val="90000"/>
              </a:lnSpc>
              <a:spcBef>
                <a:spcPct val="20000"/>
              </a:spcBef>
              <a:buClr>
                <a:schemeClr val="hlink"/>
              </a:buClr>
              <a:buSzPct val="70000"/>
              <a:buFont typeface="Wingdings" pitchFamily="2" charset="2"/>
              <a:buChar char="n"/>
              <a:defRPr/>
            </a:pPr>
            <a:r>
              <a:rPr lang="en-US" sz="2800" dirty="0"/>
              <a:t> renal failure  </a:t>
            </a:r>
          </a:p>
          <a:p>
            <a:pPr marL="342900" indent="-342900">
              <a:lnSpc>
                <a:spcPct val="90000"/>
              </a:lnSpc>
              <a:spcBef>
                <a:spcPct val="20000"/>
              </a:spcBef>
              <a:buClr>
                <a:schemeClr val="hlink"/>
              </a:buClr>
              <a:buSzPct val="70000"/>
              <a:buFont typeface="Wingdings" pitchFamily="2" charset="2"/>
              <a:buChar char="n"/>
              <a:defRPr/>
            </a:pPr>
            <a:endParaRPr lang="en-US" sz="280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to="" calcmode="lin" valueType="num">
                                      <p:cBhvr>
                                        <p:cTn id="7" dur="1" fill="hold"/>
                                        <p:tgtEl>
                                          <p:spTgt spid="645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0837">
                                            <p:txEl>
                                              <p:pRg st="0" end="0"/>
                                            </p:txEl>
                                          </p:spTgt>
                                        </p:tgtEl>
                                        <p:attrNameLst>
                                          <p:attrName>style.visibility</p:attrName>
                                        </p:attrNameLst>
                                      </p:cBhvr>
                                      <p:to>
                                        <p:strVal val="visible"/>
                                      </p:to>
                                    </p:set>
                                    <p:anim to="" calcmode="lin" valueType="num">
                                      <p:cBhvr>
                                        <p:cTn id="12" dur="1" fill="hold"/>
                                        <p:tgtEl>
                                          <p:spTgt spid="12083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0837">
                                            <p:txEl>
                                              <p:pRg st="1" end="1"/>
                                            </p:txEl>
                                          </p:spTgt>
                                        </p:tgtEl>
                                        <p:attrNameLst>
                                          <p:attrName>style.visibility</p:attrName>
                                        </p:attrNameLst>
                                      </p:cBhvr>
                                      <p:to>
                                        <p:strVal val="visible"/>
                                      </p:to>
                                    </p:set>
                                    <p:anim to="" calcmode="lin" valueType="num">
                                      <p:cBhvr>
                                        <p:cTn id="17" dur="1" fill="hold"/>
                                        <p:tgtEl>
                                          <p:spTgt spid="12083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20837">
                                            <p:txEl>
                                              <p:pRg st="2" end="2"/>
                                            </p:txEl>
                                          </p:spTgt>
                                        </p:tgtEl>
                                        <p:attrNameLst>
                                          <p:attrName>style.visibility</p:attrName>
                                        </p:attrNameLst>
                                      </p:cBhvr>
                                      <p:to>
                                        <p:strVal val="visible"/>
                                      </p:to>
                                    </p:set>
                                    <p:anim to="" calcmode="lin" valueType="num">
                                      <p:cBhvr>
                                        <p:cTn id="22" dur="1" fill="hold"/>
                                        <p:tgtEl>
                                          <p:spTgt spid="12083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20837">
                                            <p:txEl>
                                              <p:pRg st="3" end="3"/>
                                            </p:txEl>
                                          </p:spTgt>
                                        </p:tgtEl>
                                        <p:attrNameLst>
                                          <p:attrName>style.visibility</p:attrName>
                                        </p:attrNameLst>
                                      </p:cBhvr>
                                      <p:to>
                                        <p:strVal val="visible"/>
                                      </p:to>
                                    </p:set>
                                    <p:anim to="" calcmode="lin" valueType="num">
                                      <p:cBhvr>
                                        <p:cTn id="27" dur="1" fill="hold"/>
                                        <p:tgtEl>
                                          <p:spTgt spid="120837">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20837">
                                            <p:txEl>
                                              <p:pRg st="4" end="4"/>
                                            </p:txEl>
                                          </p:spTgt>
                                        </p:tgtEl>
                                        <p:attrNameLst>
                                          <p:attrName>style.visibility</p:attrName>
                                        </p:attrNameLst>
                                      </p:cBhvr>
                                      <p:to>
                                        <p:strVal val="visible"/>
                                      </p:to>
                                    </p:set>
                                    <p:anim to="" calcmode="lin" valueType="num">
                                      <p:cBhvr>
                                        <p:cTn id="32" dur="1" fill="hold"/>
                                        <p:tgtEl>
                                          <p:spTgt spid="120837">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20837">
                                            <p:txEl>
                                              <p:pRg st="5" end="5"/>
                                            </p:txEl>
                                          </p:spTgt>
                                        </p:tgtEl>
                                        <p:attrNameLst>
                                          <p:attrName>style.visibility</p:attrName>
                                        </p:attrNameLst>
                                      </p:cBhvr>
                                      <p:to>
                                        <p:strVal val="visible"/>
                                      </p:to>
                                    </p:set>
                                    <p:anim to="" calcmode="lin" valueType="num">
                                      <p:cBhvr>
                                        <p:cTn id="37" dur="1" fill="hold"/>
                                        <p:tgtEl>
                                          <p:spTgt spid="120837">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20837">
                                            <p:txEl>
                                              <p:pRg st="6" end="6"/>
                                            </p:txEl>
                                          </p:spTgt>
                                        </p:tgtEl>
                                        <p:attrNameLst>
                                          <p:attrName>style.visibility</p:attrName>
                                        </p:attrNameLst>
                                      </p:cBhvr>
                                      <p:to>
                                        <p:strVal val="visible"/>
                                      </p:to>
                                    </p:set>
                                    <p:anim to="" calcmode="lin" valueType="num">
                                      <p:cBhvr>
                                        <p:cTn id="42" dur="1" fill="hold"/>
                                        <p:tgtEl>
                                          <p:spTgt spid="120837">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20837">
                                            <p:txEl>
                                              <p:pRg st="7" end="7"/>
                                            </p:txEl>
                                          </p:spTgt>
                                        </p:tgtEl>
                                        <p:attrNameLst>
                                          <p:attrName>style.visibility</p:attrName>
                                        </p:attrNameLst>
                                      </p:cBhvr>
                                      <p:to>
                                        <p:strVal val="visible"/>
                                      </p:to>
                                    </p:set>
                                    <p:anim to="" calcmode="lin" valueType="num">
                                      <p:cBhvr>
                                        <p:cTn id="47" dur="1" fill="hold"/>
                                        <p:tgtEl>
                                          <p:spTgt spid="120837">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20837">
                                            <p:txEl>
                                              <p:pRg st="8" end="8"/>
                                            </p:txEl>
                                          </p:spTgt>
                                        </p:tgtEl>
                                        <p:attrNameLst>
                                          <p:attrName>style.visibility</p:attrName>
                                        </p:attrNameLst>
                                      </p:cBhvr>
                                      <p:to>
                                        <p:strVal val="visible"/>
                                      </p:to>
                                    </p:set>
                                    <p:anim to="" calcmode="lin" valueType="num">
                                      <p:cBhvr>
                                        <p:cTn id="52" dur="1" fill="hold"/>
                                        <p:tgtEl>
                                          <p:spTgt spid="12083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1"/>
          </p:nvPr>
        </p:nvSpPr>
        <p:spPr>
          <a:noFill/>
          <a:ln>
            <a:miter lim="800000"/>
            <a:headEnd/>
            <a:tailEnd/>
          </a:ln>
        </p:spPr>
        <p:txBody>
          <a:bodyPr/>
          <a:lstStyle/>
          <a:p>
            <a:fld id="{11E2BE49-80F2-44D1-9C41-70EC87B45126}" type="slidenum">
              <a:rPr lang="en-GB" smtClean="0"/>
              <a:pPr/>
              <a:t>71</a:t>
            </a:fld>
            <a:endParaRPr lang="en-GB" smtClean="0"/>
          </a:p>
        </p:txBody>
      </p:sp>
      <p:sp>
        <p:nvSpPr>
          <p:cNvPr id="6553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8B8369A-6FA7-4DFC-B543-9C4552FEE432}" type="slidenum">
              <a:rPr lang="en-US" sz="1400">
                <a:latin typeface="Times New Roman" pitchFamily="18" charset="0"/>
              </a:rPr>
              <a:pPr algn="r"/>
              <a:t>71</a:t>
            </a:fld>
            <a:endParaRPr lang="en-US" sz="1400">
              <a:latin typeface="Times New Roman" pitchFamily="18" charset="0"/>
            </a:endParaRPr>
          </a:p>
        </p:txBody>
      </p:sp>
      <p:sp>
        <p:nvSpPr>
          <p:cNvPr id="11266" name="Text Box 2"/>
          <p:cNvSpPr txBox="1">
            <a:spLocks noChangeArrowheads="1"/>
          </p:cNvSpPr>
          <p:nvPr/>
        </p:nvSpPr>
        <p:spPr bwMode="auto">
          <a:xfrm>
            <a:off x="685800" y="685800"/>
            <a:ext cx="8062913" cy="4838700"/>
          </a:xfrm>
          <a:prstGeom prst="rect">
            <a:avLst/>
          </a:prstGeom>
          <a:noFill/>
          <a:ln w="9525">
            <a:noFill/>
            <a:miter lim="800000"/>
            <a:headEnd/>
            <a:tailEnd/>
          </a:ln>
          <a:effectLst/>
        </p:spPr>
        <p:txBody>
          <a:bodyPr>
            <a:spAutoFit/>
          </a:bodyPr>
          <a:lstStyle>
            <a:lvl1pPr marL="457200" indent="-4572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2400" b="1" u="sng" dirty="0" smtClean="0">
                <a:latin typeface="Times New Roman" pitchFamily="18" charset="0"/>
              </a:rPr>
              <a:t>CONTRAINDICATED in </a:t>
            </a:r>
          </a:p>
          <a:p>
            <a:pPr>
              <a:defRPr/>
            </a:pPr>
            <a:r>
              <a:rPr lang="en-US" sz="2400" dirty="0" smtClean="0">
                <a:latin typeface="Times New Roman" pitchFamily="18" charset="0"/>
              </a:rPr>
              <a:t>2</a:t>
            </a:r>
            <a:r>
              <a:rPr lang="en-US" sz="2400" baseline="30000" dirty="0" smtClean="0">
                <a:latin typeface="Times New Roman" pitchFamily="18" charset="0"/>
              </a:rPr>
              <a:t>ND</a:t>
            </a:r>
            <a:r>
              <a:rPr lang="en-US" sz="2400" dirty="0" smtClean="0">
                <a:latin typeface="Times New Roman" pitchFamily="18" charset="0"/>
              </a:rPr>
              <a:t> &amp; 3</a:t>
            </a:r>
            <a:r>
              <a:rPr lang="en-US" sz="2400" baseline="30000" dirty="0" smtClean="0">
                <a:latin typeface="Times New Roman" pitchFamily="18" charset="0"/>
              </a:rPr>
              <a:t>RD</a:t>
            </a:r>
            <a:r>
              <a:rPr lang="en-US" sz="2400" dirty="0" smtClean="0">
                <a:latin typeface="Times New Roman" pitchFamily="18" charset="0"/>
              </a:rPr>
              <a:t> TRIMESTER </a:t>
            </a:r>
          </a:p>
          <a:p>
            <a:pPr>
              <a:defRPr/>
            </a:pPr>
            <a:endParaRPr lang="en-US" sz="2400" dirty="0" smtClean="0">
              <a:latin typeface="Times New Roman" pitchFamily="18" charset="0"/>
            </a:endParaRPr>
          </a:p>
          <a:p>
            <a:pPr>
              <a:buFontTx/>
              <a:buChar char="-"/>
              <a:defRPr/>
            </a:pPr>
            <a:r>
              <a:rPr lang="en-US" sz="2400" dirty="0" smtClean="0">
                <a:latin typeface="Times New Roman" pitchFamily="18" charset="0"/>
              </a:rPr>
              <a:t> Fetal hypotension </a:t>
            </a:r>
          </a:p>
          <a:p>
            <a:pPr>
              <a:buFontTx/>
              <a:buChar char="-"/>
              <a:defRPr/>
            </a:pPr>
            <a:r>
              <a:rPr lang="en-US" sz="2400" dirty="0" smtClean="0">
                <a:latin typeface="Times New Roman" pitchFamily="18" charset="0"/>
              </a:rPr>
              <a:t> </a:t>
            </a:r>
            <a:r>
              <a:rPr lang="en-US" sz="2400" dirty="0" err="1" smtClean="0">
                <a:latin typeface="Times New Roman" pitchFamily="18" charset="0"/>
              </a:rPr>
              <a:t>Anuria</a:t>
            </a:r>
            <a:endParaRPr lang="en-US" sz="2400" dirty="0" smtClean="0">
              <a:latin typeface="Times New Roman" pitchFamily="18" charset="0"/>
            </a:endParaRPr>
          </a:p>
          <a:p>
            <a:pPr>
              <a:buFontTx/>
              <a:buChar char="-"/>
              <a:defRPr/>
            </a:pPr>
            <a:r>
              <a:rPr lang="en-US" sz="2400" dirty="0" smtClean="0">
                <a:latin typeface="Times New Roman" pitchFamily="18" charset="0"/>
              </a:rPr>
              <a:t> Renal failure </a:t>
            </a:r>
          </a:p>
          <a:p>
            <a:pPr>
              <a:buFontTx/>
              <a:buChar char="-"/>
              <a:defRPr/>
            </a:pPr>
            <a:r>
              <a:rPr lang="en-US" sz="2400" dirty="0" smtClean="0">
                <a:latin typeface="Times New Roman" pitchFamily="18" charset="0"/>
              </a:rPr>
              <a:t> Fetal malformations  &amp; death</a:t>
            </a:r>
          </a:p>
          <a:p>
            <a:pPr>
              <a:defRPr/>
            </a:pPr>
            <a:endParaRPr lang="en-US" sz="2400" dirty="0" smtClean="0">
              <a:latin typeface="Times New Roman" pitchFamily="18" charset="0"/>
            </a:endParaRPr>
          </a:p>
          <a:p>
            <a:pPr>
              <a:defRPr/>
            </a:pPr>
            <a:endParaRPr lang="en-US" sz="2400" b="1" u="sng" dirty="0" smtClean="0">
              <a:effectLst>
                <a:outerShdw blurRad="38100" dist="38100" dir="2700000" algn="tl">
                  <a:srgbClr val="000000"/>
                </a:outerShdw>
              </a:effectLst>
              <a:latin typeface="Times New Roman" pitchFamily="18" charset="0"/>
            </a:endParaRPr>
          </a:p>
          <a:p>
            <a:pPr>
              <a:defRPr/>
            </a:pPr>
            <a:endParaRPr lang="en-US" sz="2400" b="1" u="sng" dirty="0" smtClean="0">
              <a:effectLst>
                <a:outerShdw blurRad="38100" dist="38100" dir="2700000" algn="tl">
                  <a:srgbClr val="000000"/>
                </a:outerShdw>
              </a:effectLst>
              <a:latin typeface="Times New Roman" pitchFamily="18" charset="0"/>
            </a:endParaRPr>
          </a:p>
          <a:p>
            <a:pPr>
              <a:defRPr/>
            </a:pPr>
            <a:r>
              <a:rPr lang="en-US" sz="2400" b="1" u="sng" dirty="0" smtClean="0">
                <a:effectLst>
                  <a:outerShdw blurRad="38100" dist="38100" dir="2700000" algn="tl">
                    <a:srgbClr val="000000"/>
                  </a:outerShdw>
                </a:effectLst>
                <a:latin typeface="Times New Roman" pitchFamily="18" charset="0"/>
              </a:rPr>
              <a:t>DRUG INTERACTIONS</a:t>
            </a:r>
            <a:r>
              <a:rPr lang="en-US" sz="2400" b="1" dirty="0" smtClean="0">
                <a:latin typeface="Times New Roman" pitchFamily="18" charset="0"/>
              </a:rPr>
              <a:t> </a:t>
            </a:r>
          </a:p>
          <a:p>
            <a:pPr>
              <a:buFontTx/>
              <a:buAutoNum type="arabicPeriod"/>
              <a:defRPr/>
            </a:pPr>
            <a:r>
              <a:rPr lang="en-US" sz="2400" dirty="0" smtClean="0">
                <a:latin typeface="Times New Roman" pitchFamily="18" charset="0"/>
              </a:rPr>
              <a:t>K</a:t>
            </a:r>
            <a:r>
              <a:rPr lang="en-US" sz="2400" baseline="30000" dirty="0" smtClean="0">
                <a:latin typeface="Times New Roman" pitchFamily="18" charset="0"/>
              </a:rPr>
              <a:t>+ </a:t>
            </a:r>
            <a:r>
              <a:rPr lang="en-US" sz="2400" dirty="0" smtClean="0">
                <a:latin typeface="Times New Roman" pitchFamily="18" charset="0"/>
              </a:rPr>
              <a:t>sparing  diuretics </a:t>
            </a:r>
          </a:p>
          <a:p>
            <a:pPr>
              <a:buFontTx/>
              <a:buAutoNum type="arabicPeriod"/>
              <a:defRPr/>
            </a:pPr>
            <a:r>
              <a:rPr lang="en-US" sz="2400" dirty="0" smtClean="0">
                <a:latin typeface="Times New Roman" pitchFamily="18" charset="0"/>
              </a:rPr>
              <a:t>NSAIDs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to="" calcmode="lin" valueType="num">
                                      <p:cBhvr>
                                        <p:cTn id="7" dur="1" fill="hold"/>
                                        <p:tgtEl>
                                          <p:spTgt spid="1126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 to="" calcmode="lin" valueType="num">
                                      <p:cBhvr>
                                        <p:cTn id="12" dur="1" fill="hold"/>
                                        <p:tgtEl>
                                          <p:spTgt spid="1126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266">
                                            <p:txEl>
                                              <p:pRg st="3" end="3"/>
                                            </p:txEl>
                                          </p:spTgt>
                                        </p:tgtEl>
                                        <p:attrNameLst>
                                          <p:attrName>style.visibility</p:attrName>
                                        </p:attrNameLst>
                                      </p:cBhvr>
                                      <p:to>
                                        <p:strVal val="visible"/>
                                      </p:to>
                                    </p:set>
                                    <p:anim to="" calcmode="lin" valueType="num">
                                      <p:cBhvr>
                                        <p:cTn id="17" dur="1" fill="hold"/>
                                        <p:tgtEl>
                                          <p:spTgt spid="11266">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266">
                                            <p:txEl>
                                              <p:pRg st="4" end="4"/>
                                            </p:txEl>
                                          </p:spTgt>
                                        </p:tgtEl>
                                        <p:attrNameLst>
                                          <p:attrName>style.visibility</p:attrName>
                                        </p:attrNameLst>
                                      </p:cBhvr>
                                      <p:to>
                                        <p:strVal val="visible"/>
                                      </p:to>
                                    </p:set>
                                    <p:anim to="" calcmode="lin" valueType="num">
                                      <p:cBhvr>
                                        <p:cTn id="22" dur="1" fill="hold"/>
                                        <p:tgtEl>
                                          <p:spTgt spid="11266">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anim to="" calcmode="lin" valueType="num">
                                      <p:cBhvr>
                                        <p:cTn id="27" dur="1" fill="hold"/>
                                        <p:tgtEl>
                                          <p:spTgt spid="11266">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266">
                                            <p:txEl>
                                              <p:pRg st="6" end="6"/>
                                            </p:txEl>
                                          </p:spTgt>
                                        </p:tgtEl>
                                        <p:attrNameLst>
                                          <p:attrName>style.visibility</p:attrName>
                                        </p:attrNameLst>
                                      </p:cBhvr>
                                      <p:to>
                                        <p:strVal val="visible"/>
                                      </p:to>
                                    </p:set>
                                    <p:anim to="" calcmode="lin" valueType="num">
                                      <p:cBhvr>
                                        <p:cTn id="32" dur="1" fill="hold"/>
                                        <p:tgtEl>
                                          <p:spTgt spid="11266">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266">
                                            <p:txEl>
                                              <p:pRg st="10" end="10"/>
                                            </p:txEl>
                                          </p:spTgt>
                                        </p:tgtEl>
                                        <p:attrNameLst>
                                          <p:attrName>style.visibility</p:attrName>
                                        </p:attrNameLst>
                                      </p:cBhvr>
                                      <p:to>
                                        <p:strVal val="visible"/>
                                      </p:to>
                                    </p:set>
                                    <p:anim to="" calcmode="lin" valueType="num">
                                      <p:cBhvr>
                                        <p:cTn id="37" dur="1" fill="hold"/>
                                        <p:tgtEl>
                                          <p:spTgt spid="11266">
                                            <p:txEl>
                                              <p:pRg st="10" end="1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1266">
                                            <p:txEl>
                                              <p:pRg st="11" end="11"/>
                                            </p:txEl>
                                          </p:spTgt>
                                        </p:tgtEl>
                                        <p:attrNameLst>
                                          <p:attrName>style.visibility</p:attrName>
                                        </p:attrNameLst>
                                      </p:cBhvr>
                                      <p:to>
                                        <p:strVal val="visible"/>
                                      </p:to>
                                    </p:set>
                                    <p:anim to="" calcmode="lin" valueType="num">
                                      <p:cBhvr>
                                        <p:cTn id="42" dur="1" fill="hold"/>
                                        <p:tgtEl>
                                          <p:spTgt spid="11266">
                                            <p:txEl>
                                              <p:pRg st="11" end="1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1266">
                                            <p:txEl>
                                              <p:pRg st="12" end="12"/>
                                            </p:txEl>
                                          </p:spTgt>
                                        </p:tgtEl>
                                        <p:attrNameLst>
                                          <p:attrName>style.visibility</p:attrName>
                                        </p:attrNameLst>
                                      </p:cBhvr>
                                      <p:to>
                                        <p:strVal val="visible"/>
                                      </p:to>
                                    </p:set>
                                    <p:anim to="" calcmode="lin" valueType="num">
                                      <p:cBhvr>
                                        <p:cTn id="47" dur="1" fill="hold"/>
                                        <p:tgtEl>
                                          <p:spTgt spid="11266">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p:cNvSpPr>
            <a:spLocks noGrp="1"/>
          </p:cNvSpPr>
          <p:nvPr>
            <p:ph type="sldNum" sz="quarter" idx="11"/>
          </p:nvPr>
        </p:nvSpPr>
        <p:spPr>
          <a:noFill/>
          <a:ln>
            <a:miter lim="800000"/>
            <a:headEnd/>
            <a:tailEnd/>
          </a:ln>
        </p:spPr>
        <p:txBody>
          <a:bodyPr/>
          <a:lstStyle/>
          <a:p>
            <a:fld id="{943D1C47-3878-440F-9468-24FF5EE163A5}" type="slidenum">
              <a:rPr lang="en-GB" smtClean="0"/>
              <a:pPr/>
              <a:t>72</a:t>
            </a:fld>
            <a:endParaRPr lang="en-GB" smtClean="0"/>
          </a:p>
        </p:txBody>
      </p:sp>
      <p:grpSp>
        <p:nvGrpSpPr>
          <p:cNvPr id="5" name="Group 4"/>
          <p:cNvGrpSpPr/>
          <p:nvPr/>
        </p:nvGrpSpPr>
        <p:grpSpPr>
          <a:xfrm>
            <a:off x="1214438" y="357188"/>
            <a:ext cx="6715125" cy="6072187"/>
            <a:chOff x="1214438" y="357188"/>
            <a:chExt cx="6715125" cy="6072187"/>
          </a:xfrm>
        </p:grpSpPr>
        <p:pic>
          <p:nvPicPr>
            <p:cNvPr id="66563" name="Picture 2" descr="Procedure, part 3"/>
            <p:cNvPicPr>
              <a:picLocks noChangeAspect="1" noChangeArrowheads="1"/>
            </p:cNvPicPr>
            <p:nvPr/>
          </p:nvPicPr>
          <p:blipFill>
            <a:blip r:embed="rId2"/>
            <a:srcRect/>
            <a:stretch>
              <a:fillRect/>
            </a:stretch>
          </p:blipFill>
          <p:spPr bwMode="auto">
            <a:xfrm>
              <a:off x="1214438" y="1143000"/>
              <a:ext cx="6715125" cy="5286375"/>
            </a:xfrm>
            <a:prstGeom prst="rect">
              <a:avLst/>
            </a:prstGeom>
            <a:noFill/>
            <a:ln w="9525">
              <a:noFill/>
              <a:miter lim="800000"/>
              <a:headEnd/>
              <a:tailEnd/>
            </a:ln>
          </p:spPr>
        </p:pic>
        <p:sp>
          <p:nvSpPr>
            <p:cNvPr id="66564" name="TextBox 3"/>
            <p:cNvSpPr txBox="1">
              <a:spLocks noChangeArrowheads="1"/>
            </p:cNvSpPr>
            <p:nvPr/>
          </p:nvSpPr>
          <p:spPr bwMode="auto">
            <a:xfrm>
              <a:off x="1714500" y="357188"/>
              <a:ext cx="6072188" cy="584200"/>
            </a:xfrm>
            <a:prstGeom prst="rect">
              <a:avLst/>
            </a:prstGeom>
            <a:noFill/>
            <a:ln w="9525">
              <a:noFill/>
              <a:miter lim="800000"/>
              <a:headEnd/>
              <a:tailEnd/>
            </a:ln>
          </p:spPr>
          <p:txBody>
            <a:bodyPr>
              <a:spAutoFit/>
            </a:bodyPr>
            <a:lstStyle/>
            <a:p>
              <a:pPr algn="ctr"/>
              <a:r>
                <a:rPr lang="en-US" sz="3200"/>
                <a:t>Angioplasty</a:t>
              </a:r>
            </a:p>
          </p:txBody>
        </p:sp>
      </p:gr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1"/>
          </p:nvPr>
        </p:nvSpPr>
        <p:spPr>
          <a:noFill/>
          <a:ln>
            <a:miter lim="800000"/>
            <a:headEnd/>
            <a:tailEnd/>
          </a:ln>
        </p:spPr>
        <p:txBody>
          <a:bodyPr/>
          <a:lstStyle/>
          <a:p>
            <a:fld id="{C94CA251-D35D-4F16-B03B-E1222716555F}" type="slidenum">
              <a:rPr lang="en-GB" smtClean="0"/>
              <a:pPr/>
              <a:t>73</a:t>
            </a:fld>
            <a:endParaRPr lang="en-GB" smtClean="0"/>
          </a:p>
        </p:txBody>
      </p:sp>
      <p:grpSp>
        <p:nvGrpSpPr>
          <p:cNvPr id="7" name="Group 6"/>
          <p:cNvGrpSpPr/>
          <p:nvPr/>
        </p:nvGrpSpPr>
        <p:grpSpPr>
          <a:xfrm>
            <a:off x="0" y="285750"/>
            <a:ext cx="3857625" cy="4714875"/>
            <a:chOff x="0" y="285750"/>
            <a:chExt cx="3857625" cy="4714875"/>
          </a:xfrm>
        </p:grpSpPr>
        <p:pic>
          <p:nvPicPr>
            <p:cNvPr id="67587" name="Picture 2" descr="http://t3.gstatic.com/images?q=tbn:ANd9GcRc65wvtR3XB9jhjdplreNeDKlsBD5l-2x1mMi43dAWBfk4S5rdTw"/>
            <p:cNvPicPr>
              <a:picLocks noChangeAspect="1" noChangeArrowheads="1"/>
            </p:cNvPicPr>
            <p:nvPr/>
          </p:nvPicPr>
          <p:blipFill>
            <a:blip r:embed="rId2"/>
            <a:srcRect/>
            <a:stretch>
              <a:fillRect/>
            </a:stretch>
          </p:blipFill>
          <p:spPr bwMode="auto">
            <a:xfrm>
              <a:off x="0" y="1000125"/>
              <a:ext cx="3857625" cy="4000500"/>
            </a:xfrm>
            <a:prstGeom prst="rect">
              <a:avLst/>
            </a:prstGeom>
            <a:noFill/>
            <a:ln w="9525">
              <a:noFill/>
              <a:miter lim="800000"/>
              <a:headEnd/>
              <a:tailEnd/>
            </a:ln>
          </p:spPr>
        </p:pic>
        <p:sp>
          <p:nvSpPr>
            <p:cNvPr id="67588" name="TextBox 3"/>
            <p:cNvSpPr txBox="1">
              <a:spLocks noChangeArrowheads="1"/>
            </p:cNvSpPr>
            <p:nvPr/>
          </p:nvSpPr>
          <p:spPr bwMode="auto">
            <a:xfrm>
              <a:off x="0" y="285750"/>
              <a:ext cx="3643313" cy="523875"/>
            </a:xfrm>
            <a:prstGeom prst="rect">
              <a:avLst/>
            </a:prstGeom>
            <a:noFill/>
            <a:ln w="9525">
              <a:noFill/>
              <a:miter lim="800000"/>
              <a:headEnd/>
              <a:tailEnd/>
            </a:ln>
          </p:spPr>
          <p:txBody>
            <a:bodyPr>
              <a:spAutoFit/>
            </a:bodyPr>
            <a:lstStyle/>
            <a:p>
              <a:pPr algn="ctr"/>
              <a:r>
                <a:rPr lang="en-US" sz="2800"/>
                <a:t>Stenting of Coronary</a:t>
              </a:r>
            </a:p>
          </p:txBody>
        </p:sp>
      </p:grpSp>
      <p:grpSp>
        <p:nvGrpSpPr>
          <p:cNvPr id="8" name="Group 7"/>
          <p:cNvGrpSpPr/>
          <p:nvPr/>
        </p:nvGrpSpPr>
        <p:grpSpPr>
          <a:xfrm>
            <a:off x="5214938" y="1785938"/>
            <a:ext cx="3929062" cy="5072062"/>
            <a:chOff x="5214938" y="1785938"/>
            <a:chExt cx="3929062" cy="5072062"/>
          </a:xfrm>
        </p:grpSpPr>
        <p:pic>
          <p:nvPicPr>
            <p:cNvPr id="67589" name="Picture 4" descr="http://www.hhmi.org/biointeractive/museum/exhibit98/images/bypass.jpg"/>
            <p:cNvPicPr>
              <a:picLocks noChangeAspect="1" noChangeArrowheads="1"/>
            </p:cNvPicPr>
            <p:nvPr/>
          </p:nvPicPr>
          <p:blipFill>
            <a:blip r:embed="rId3"/>
            <a:srcRect/>
            <a:stretch>
              <a:fillRect/>
            </a:stretch>
          </p:blipFill>
          <p:spPr bwMode="auto">
            <a:xfrm>
              <a:off x="5214938" y="2500313"/>
              <a:ext cx="3929062" cy="4357687"/>
            </a:xfrm>
            <a:prstGeom prst="rect">
              <a:avLst/>
            </a:prstGeom>
            <a:noFill/>
            <a:ln w="9525">
              <a:noFill/>
              <a:miter lim="800000"/>
              <a:headEnd/>
              <a:tailEnd/>
            </a:ln>
          </p:spPr>
        </p:pic>
        <p:sp>
          <p:nvSpPr>
            <p:cNvPr id="67590" name="TextBox 5"/>
            <p:cNvSpPr txBox="1">
              <a:spLocks noChangeArrowheads="1"/>
            </p:cNvSpPr>
            <p:nvPr/>
          </p:nvSpPr>
          <p:spPr bwMode="auto">
            <a:xfrm>
              <a:off x="5643563" y="1785938"/>
              <a:ext cx="3500437" cy="584200"/>
            </a:xfrm>
            <a:prstGeom prst="rect">
              <a:avLst/>
            </a:prstGeom>
            <a:noFill/>
            <a:ln w="9525">
              <a:noFill/>
              <a:miter lim="800000"/>
              <a:headEnd/>
              <a:tailEnd/>
            </a:ln>
          </p:spPr>
          <p:txBody>
            <a:bodyPr>
              <a:spAutoFit/>
            </a:bodyPr>
            <a:lstStyle/>
            <a:p>
              <a:r>
                <a:rPr lang="en-US" sz="3200"/>
                <a:t>Coronary bypass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2"/>
          <p:cNvSpPr>
            <a:spLocks noGrp="1"/>
          </p:cNvSpPr>
          <p:nvPr>
            <p:ph type="sldNum" sz="quarter" idx="11"/>
          </p:nvPr>
        </p:nvSpPr>
        <p:spPr>
          <a:noFill/>
          <a:ln>
            <a:miter lim="800000"/>
            <a:headEnd/>
            <a:tailEnd/>
          </a:ln>
        </p:spPr>
        <p:txBody>
          <a:bodyPr/>
          <a:lstStyle/>
          <a:p>
            <a:fld id="{C93C11CB-0F19-4FB9-B3EB-0BED13552CC6}" type="slidenum">
              <a:rPr lang="en-GB" smtClean="0"/>
              <a:pPr/>
              <a:t>74</a:t>
            </a:fld>
            <a:endParaRPr lang="en-GB" smtClean="0"/>
          </a:p>
        </p:txBody>
      </p:sp>
      <p:sp>
        <p:nvSpPr>
          <p:cNvPr id="68611" name="WordArt 4"/>
          <p:cNvSpPr>
            <a:spLocks noChangeArrowheads="1" noChangeShapeType="1" noTextEdit="1"/>
          </p:cNvSpPr>
          <p:nvPr/>
        </p:nvSpPr>
        <p:spPr bwMode="auto">
          <a:xfrm>
            <a:off x="900113" y="2133600"/>
            <a:ext cx="6767512" cy="19431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6000" kern="10">
                <a:ln w="9525">
                  <a:round/>
                  <a:headEnd/>
                  <a:tailEnd/>
                </a:ln>
                <a:gradFill rotWithShape="1">
                  <a:gsLst>
                    <a:gs pos="0">
                      <a:srgbClr val="FFE701"/>
                    </a:gs>
                    <a:gs pos="100000">
                      <a:srgbClr val="FE3E02"/>
                    </a:gs>
                  </a:gsLst>
                  <a:lin ang="5400000" scaled="1"/>
                </a:gradFill>
                <a:latin typeface="Monotype Corsiva"/>
              </a:rPr>
              <a:t>That's   All For Today</a:t>
            </a:r>
          </a:p>
        </p:txBody>
      </p:sp>
    </p:spTree>
  </p:cSld>
  <p:clrMapOvr>
    <a:masterClrMapping/>
  </p:clrMapOvr>
  <p:transition>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8596" y="357166"/>
            <a:ext cx="8229600" cy="500066"/>
          </a:xfrm>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3200" dirty="0" smtClean="0">
                <a:solidFill>
                  <a:srgbClr val="00FF00"/>
                </a:solidFill>
              </a:rPr>
              <a:t>Tips for Exams And Students</a:t>
            </a:r>
            <a:r>
              <a:rPr lang="en-US" dirty="0" smtClean="0"/>
              <a:t/>
            </a:r>
            <a:br>
              <a:rPr lang="en-US" dirty="0" smtClean="0"/>
            </a:br>
            <a:endParaRPr lang="en-US" dirty="0"/>
          </a:p>
        </p:txBody>
      </p:sp>
      <p:sp>
        <p:nvSpPr>
          <p:cNvPr id="11" name="Content Placeholder 10"/>
          <p:cNvSpPr>
            <a:spLocks noGrp="1"/>
          </p:cNvSpPr>
          <p:nvPr>
            <p:ph idx="1"/>
          </p:nvPr>
        </p:nvSpPr>
        <p:spPr>
          <a:xfrm>
            <a:off x="457200" y="1071546"/>
            <a:ext cx="8229600" cy="5620802"/>
          </a:xfrm>
        </p:spPr>
        <p:txBody>
          <a:bodyPr/>
          <a:lstStyle/>
          <a:p>
            <a:r>
              <a:rPr lang="en-US" sz="2400" dirty="0" smtClean="0"/>
              <a:t>The Muslim student puts his trust in </a:t>
            </a:r>
            <a:r>
              <a:rPr lang="en-US" sz="2400" dirty="0" err="1" smtClean="0"/>
              <a:t>Allaah</a:t>
            </a:r>
            <a:r>
              <a:rPr lang="en-US" sz="2400" dirty="0" smtClean="0"/>
              <a:t> when facing the tests of this world, and he seeks His help whilst following the prescribed means, in accordance with the words of the Prophet (peace and blessings of </a:t>
            </a:r>
            <a:r>
              <a:rPr lang="en-US" sz="2400" dirty="0" err="1" smtClean="0"/>
              <a:t>Allaah</a:t>
            </a:r>
            <a:r>
              <a:rPr lang="en-US" sz="2400" dirty="0" smtClean="0"/>
              <a:t> be upon him):</a:t>
            </a:r>
          </a:p>
          <a:p>
            <a:r>
              <a:rPr lang="en-US" sz="2400" dirty="0" smtClean="0"/>
              <a:t>“The strong believer is better and is more beloved to </a:t>
            </a:r>
            <a:r>
              <a:rPr lang="en-US" sz="2400" dirty="0" err="1" smtClean="0"/>
              <a:t>Allaah</a:t>
            </a:r>
            <a:r>
              <a:rPr lang="en-US" sz="2400" dirty="0" smtClean="0"/>
              <a:t> than the weak believer, although both are good. Strive to attain that which will benefit you and seek the help of </a:t>
            </a:r>
            <a:r>
              <a:rPr lang="en-US" sz="2400" dirty="0" err="1" smtClean="0"/>
              <a:t>Allaah</a:t>
            </a:r>
            <a:r>
              <a:rPr lang="en-US" sz="2400" dirty="0" smtClean="0"/>
              <a:t>, and do not feel helpless.” (</a:t>
            </a:r>
            <a:r>
              <a:rPr lang="en-US" sz="2400" dirty="0" err="1" smtClean="0"/>
              <a:t>Saheeh</a:t>
            </a:r>
            <a:r>
              <a:rPr lang="en-US" sz="2400" dirty="0" smtClean="0"/>
              <a:t> Muslim, </a:t>
            </a:r>
            <a:r>
              <a:rPr lang="en-US" sz="2400" dirty="0" err="1" smtClean="0"/>
              <a:t>hadeeth</a:t>
            </a:r>
            <a:r>
              <a:rPr lang="en-US" sz="2400" dirty="0" smtClean="0"/>
              <a:t> no. 2664)</a:t>
            </a:r>
          </a:p>
          <a:p>
            <a:r>
              <a:rPr lang="en-US" sz="2400" dirty="0" smtClean="0"/>
              <a:t>Among those means are the following:</a:t>
            </a:r>
          </a:p>
          <a:p>
            <a:r>
              <a:rPr lang="en-US" sz="2400" dirty="0" smtClean="0"/>
              <a:t>Turning to </a:t>
            </a:r>
            <a:r>
              <a:rPr lang="en-US" sz="2400" dirty="0" err="1" smtClean="0"/>
              <a:t>Allaah</a:t>
            </a:r>
            <a:r>
              <a:rPr lang="en-US" sz="2400" dirty="0" smtClean="0"/>
              <a:t> by making </a:t>
            </a:r>
            <a:r>
              <a:rPr lang="en-US" sz="2400" dirty="0" err="1" smtClean="0"/>
              <a:t>du’aa</a:t>
            </a:r>
            <a:r>
              <a:rPr lang="en-US" sz="2400" dirty="0" smtClean="0"/>
              <a:t>’ in any way that is prescribed in Islam, such as saying, “</a:t>
            </a:r>
            <a:r>
              <a:rPr lang="en-US" sz="2400" dirty="0" err="1" smtClean="0"/>
              <a:t>Rabbiy</a:t>
            </a:r>
            <a:r>
              <a:rPr lang="en-US" sz="2400" dirty="0" smtClean="0"/>
              <a:t> </a:t>
            </a:r>
            <a:r>
              <a:rPr lang="en-US" sz="2400" dirty="0" err="1" smtClean="0"/>
              <a:t>ishrah</a:t>
            </a:r>
            <a:r>
              <a:rPr lang="en-US" sz="2400" dirty="0" smtClean="0"/>
              <a:t> </a:t>
            </a:r>
            <a:r>
              <a:rPr lang="en-US" sz="2400" dirty="0" err="1" smtClean="0"/>
              <a:t>li</a:t>
            </a:r>
            <a:r>
              <a:rPr lang="en-US" sz="2400" dirty="0" smtClean="0"/>
              <a:t> </a:t>
            </a:r>
            <a:r>
              <a:rPr lang="en-US" sz="2400" dirty="0" err="1" smtClean="0"/>
              <a:t>sadri</a:t>
            </a:r>
            <a:r>
              <a:rPr lang="en-US" sz="2400" dirty="0" smtClean="0"/>
              <a:t> </a:t>
            </a:r>
            <a:r>
              <a:rPr lang="en-US" sz="2400" dirty="0" err="1" smtClean="0"/>
              <a:t>wa</a:t>
            </a:r>
            <a:r>
              <a:rPr lang="en-US" sz="2400" dirty="0" smtClean="0"/>
              <a:t> </a:t>
            </a:r>
            <a:r>
              <a:rPr lang="en-US" sz="2400" dirty="0" err="1" smtClean="0"/>
              <a:t>yassir</a:t>
            </a:r>
            <a:r>
              <a:rPr lang="en-US" sz="2400" dirty="0" smtClean="0"/>
              <a:t> </a:t>
            </a:r>
            <a:r>
              <a:rPr lang="en-US" sz="2400" dirty="0" err="1" smtClean="0"/>
              <a:t>li</a:t>
            </a:r>
            <a:r>
              <a:rPr lang="en-US" sz="2400" dirty="0" smtClean="0"/>
              <a:t> </a:t>
            </a:r>
            <a:r>
              <a:rPr lang="en-US" sz="2400" dirty="0" err="1" smtClean="0"/>
              <a:t>amri</a:t>
            </a:r>
            <a:r>
              <a:rPr lang="en-US" sz="2400" dirty="0" smtClean="0"/>
              <a:t> (O my Lord, expand my chest and make things easy for me).”</a:t>
            </a:r>
          </a:p>
          <a:p>
            <a:r>
              <a:rPr lang="en-US" sz="2400" dirty="0" smtClean="0"/>
              <a:t>.</a:t>
            </a:r>
          </a:p>
          <a:p>
            <a:r>
              <a:rPr lang="en-US" sz="2400" dirty="0" smtClean="0"/>
              <a:t>.</a:t>
            </a:r>
          </a:p>
        </p:txBody>
      </p:sp>
      <p:sp>
        <p:nvSpPr>
          <p:cNvPr id="2" name="Slide Number Placeholder 1"/>
          <p:cNvSpPr>
            <a:spLocks noGrp="1"/>
          </p:cNvSpPr>
          <p:nvPr>
            <p:ph type="sldNum" sz="quarter" idx="11"/>
          </p:nvPr>
        </p:nvSpPr>
        <p:spPr/>
        <p:txBody>
          <a:bodyPr/>
          <a:lstStyle/>
          <a:p>
            <a:pPr>
              <a:defRPr/>
            </a:pPr>
            <a:fld id="{68A1AB30-4F65-4780-9E87-A448C7BCD741}" type="slidenum">
              <a:rPr lang="en-GB" smtClean="0"/>
              <a:pPr>
                <a:defRPr/>
              </a:pPr>
              <a:t>75</a:t>
            </a:fld>
            <a:endParaRPr lang="en-GB"/>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lstStyle/>
          <a:p>
            <a:pPr algn="l"/>
            <a:r>
              <a:rPr lang="en-US" dirty="0" smtClean="0"/>
              <a:t>Tips </a:t>
            </a:r>
            <a:endParaRPr lang="en-US" dirty="0"/>
          </a:p>
        </p:txBody>
      </p:sp>
      <p:sp>
        <p:nvSpPr>
          <p:cNvPr id="3" name="Content Placeholder 2"/>
          <p:cNvSpPr>
            <a:spLocks noGrp="1"/>
          </p:cNvSpPr>
          <p:nvPr>
            <p:ph idx="1"/>
          </p:nvPr>
        </p:nvSpPr>
        <p:spPr>
          <a:xfrm>
            <a:off x="457200" y="857232"/>
            <a:ext cx="8229600" cy="6000768"/>
          </a:xfrm>
        </p:spPr>
        <p:txBody>
          <a:bodyPr/>
          <a:lstStyle/>
          <a:p>
            <a:r>
              <a:rPr lang="en-US" sz="2400" dirty="0" smtClean="0"/>
              <a:t>Getting used to sleeping early </a:t>
            </a:r>
            <a:r>
              <a:rPr lang="en-US" sz="2000" dirty="0" smtClean="0"/>
              <a:t>and going to exams on time.</a:t>
            </a:r>
          </a:p>
          <a:p>
            <a:endParaRPr lang="en-US" sz="2000" dirty="0" smtClean="0"/>
          </a:p>
          <a:p>
            <a:r>
              <a:rPr lang="en-US" sz="2000" b="1" dirty="0" smtClean="0"/>
              <a:t>Preparing all required or permitted </a:t>
            </a:r>
            <a:r>
              <a:rPr lang="en-US" sz="2000" dirty="0" smtClean="0"/>
              <a:t>equipment such as pens, rulers and setsquares, calculators and watches, because being well prepared helps one to answer questions.</a:t>
            </a:r>
          </a:p>
          <a:p>
            <a:endParaRPr lang="en-US" sz="2000" dirty="0" smtClean="0"/>
          </a:p>
          <a:p>
            <a:r>
              <a:rPr lang="en-US" sz="2400" b="1" dirty="0" smtClean="0"/>
              <a:t>Reciting the </a:t>
            </a:r>
            <a:r>
              <a:rPr lang="en-US" sz="2400" b="1" dirty="0" err="1" smtClean="0"/>
              <a:t>du’aa</a:t>
            </a:r>
            <a:r>
              <a:rPr lang="en-US" sz="2400" b="1" dirty="0" smtClean="0"/>
              <a:t>’ for leaving the house:</a:t>
            </a:r>
            <a:r>
              <a:rPr lang="en-US" sz="2000" dirty="0" smtClean="0"/>
              <a:t> “</a:t>
            </a:r>
            <a:r>
              <a:rPr lang="en-US" sz="2000" dirty="0" err="1" smtClean="0"/>
              <a:t>Bismillaah</a:t>
            </a:r>
            <a:r>
              <a:rPr lang="en-US" sz="2000" dirty="0" smtClean="0"/>
              <a:t>, </a:t>
            </a:r>
            <a:r>
              <a:rPr lang="en-US" sz="2000" dirty="0" err="1" smtClean="0"/>
              <a:t>tawakkaltu</a:t>
            </a:r>
            <a:r>
              <a:rPr lang="en-US" sz="2000" dirty="0" smtClean="0"/>
              <a:t> ‘ala </a:t>
            </a:r>
            <a:r>
              <a:rPr lang="en-US" sz="2000" dirty="0" err="1" smtClean="0"/>
              <a:t>Allaah</a:t>
            </a:r>
            <a:r>
              <a:rPr lang="en-US" sz="2000" dirty="0" smtClean="0"/>
              <a:t>, </a:t>
            </a:r>
            <a:r>
              <a:rPr lang="en-US" sz="2000" dirty="0" err="1" smtClean="0"/>
              <a:t>wa</a:t>
            </a:r>
            <a:r>
              <a:rPr lang="en-US" sz="2000" dirty="0" smtClean="0"/>
              <a:t> </a:t>
            </a:r>
            <a:r>
              <a:rPr lang="en-US" sz="2000" dirty="0" err="1" smtClean="0"/>
              <a:t>laa</a:t>
            </a:r>
            <a:r>
              <a:rPr lang="en-US" sz="2000" dirty="0" smtClean="0"/>
              <a:t> </a:t>
            </a:r>
            <a:r>
              <a:rPr lang="en-US" sz="2000" dirty="0" err="1" smtClean="0"/>
              <a:t>hawla</a:t>
            </a:r>
            <a:r>
              <a:rPr lang="en-US" sz="2000" dirty="0" smtClean="0"/>
              <a:t> </a:t>
            </a:r>
            <a:r>
              <a:rPr lang="en-US" sz="2000" dirty="0" err="1" smtClean="0"/>
              <a:t>wa</a:t>
            </a:r>
            <a:r>
              <a:rPr lang="en-US" sz="2000" dirty="0" smtClean="0"/>
              <a:t> </a:t>
            </a:r>
            <a:r>
              <a:rPr lang="en-US" sz="2000" dirty="0" err="1" smtClean="0"/>
              <a:t>laa</a:t>
            </a:r>
            <a:r>
              <a:rPr lang="en-US" sz="2000" dirty="0" smtClean="0"/>
              <a:t> </a:t>
            </a:r>
            <a:r>
              <a:rPr lang="en-US" sz="2000" dirty="0" err="1" smtClean="0"/>
              <a:t>quwwata</a:t>
            </a:r>
            <a:r>
              <a:rPr lang="en-US" sz="2000" dirty="0" smtClean="0"/>
              <a:t> </a:t>
            </a:r>
            <a:r>
              <a:rPr lang="en-US" sz="2000" dirty="0" err="1" smtClean="0"/>
              <a:t>illa</a:t>
            </a:r>
            <a:r>
              <a:rPr lang="en-US" sz="2000" dirty="0" smtClean="0"/>
              <a:t> </a:t>
            </a:r>
            <a:r>
              <a:rPr lang="en-US" sz="2000" dirty="0" err="1" smtClean="0"/>
              <a:t>Billaah</a:t>
            </a:r>
            <a:r>
              <a:rPr lang="en-US" sz="2000" dirty="0" smtClean="0"/>
              <a:t>. </a:t>
            </a:r>
            <a:r>
              <a:rPr lang="en-US" sz="2000" dirty="0" err="1" smtClean="0"/>
              <a:t>Allaahumma</a:t>
            </a:r>
            <a:r>
              <a:rPr lang="en-US" sz="2000" dirty="0" smtClean="0"/>
              <a:t> </a:t>
            </a:r>
            <a:r>
              <a:rPr lang="en-US" sz="2000" dirty="0" err="1" smtClean="0"/>
              <a:t>inni</a:t>
            </a:r>
            <a:r>
              <a:rPr lang="en-US" sz="2000" dirty="0" smtClean="0"/>
              <a:t> </a:t>
            </a:r>
            <a:r>
              <a:rPr lang="en-US" sz="2000" dirty="0" err="1" smtClean="0"/>
              <a:t>a’oodhu</a:t>
            </a:r>
            <a:r>
              <a:rPr lang="en-US" sz="2000" dirty="0" smtClean="0"/>
              <a:t> </a:t>
            </a:r>
            <a:r>
              <a:rPr lang="en-US" sz="2000" dirty="0" err="1" smtClean="0"/>
              <a:t>bika</a:t>
            </a:r>
            <a:r>
              <a:rPr lang="en-US" sz="2000" dirty="0" smtClean="0"/>
              <a:t> an </a:t>
            </a:r>
            <a:r>
              <a:rPr lang="en-US" sz="2000" dirty="0" err="1" smtClean="0"/>
              <a:t>adilla</a:t>
            </a:r>
            <a:r>
              <a:rPr lang="en-US" sz="2000" dirty="0" smtClean="0"/>
              <a:t> aw </a:t>
            </a:r>
            <a:r>
              <a:rPr lang="en-US" sz="2000" dirty="0" err="1" smtClean="0"/>
              <a:t>udalla</a:t>
            </a:r>
            <a:r>
              <a:rPr lang="en-US" sz="2000" dirty="0" smtClean="0"/>
              <a:t>, aw </a:t>
            </a:r>
            <a:r>
              <a:rPr lang="en-US" sz="2000" dirty="0" err="1" smtClean="0"/>
              <a:t>azilla</a:t>
            </a:r>
            <a:r>
              <a:rPr lang="en-US" sz="2000" dirty="0" smtClean="0"/>
              <a:t> aw </a:t>
            </a:r>
            <a:r>
              <a:rPr lang="en-US" sz="2000" dirty="0" err="1" smtClean="0"/>
              <a:t>uzalla</a:t>
            </a:r>
            <a:r>
              <a:rPr lang="en-US" sz="2000" dirty="0" smtClean="0"/>
              <a:t>, aw </a:t>
            </a:r>
            <a:r>
              <a:rPr lang="en-US" sz="2000" dirty="0" err="1" smtClean="0"/>
              <a:t>azlima</a:t>
            </a:r>
            <a:r>
              <a:rPr lang="en-US" sz="2000" dirty="0" smtClean="0"/>
              <a:t> aw </a:t>
            </a:r>
            <a:r>
              <a:rPr lang="en-US" sz="2000" dirty="0" err="1" smtClean="0"/>
              <a:t>uzlama</a:t>
            </a:r>
            <a:r>
              <a:rPr lang="en-US" sz="2000" dirty="0" smtClean="0"/>
              <a:t>, aw </a:t>
            </a:r>
            <a:r>
              <a:rPr lang="en-US" sz="2000" dirty="0" err="1" smtClean="0"/>
              <a:t>ajhala</a:t>
            </a:r>
            <a:r>
              <a:rPr lang="en-US" sz="2000" dirty="0" smtClean="0"/>
              <a:t> aw </a:t>
            </a:r>
            <a:r>
              <a:rPr lang="en-US" sz="2000" dirty="0" err="1" smtClean="0"/>
              <a:t>yujhala</a:t>
            </a:r>
            <a:r>
              <a:rPr lang="en-US" sz="2000" dirty="0" smtClean="0"/>
              <a:t> ‘</a:t>
            </a:r>
            <a:r>
              <a:rPr lang="en-US" sz="2000" dirty="0" err="1" smtClean="0"/>
              <a:t>alayya</a:t>
            </a:r>
            <a:r>
              <a:rPr lang="en-US" sz="2000" dirty="0" smtClean="0"/>
              <a:t> (In the name of </a:t>
            </a:r>
            <a:r>
              <a:rPr lang="en-US" sz="2000" dirty="0" err="1" smtClean="0"/>
              <a:t>Allaah</a:t>
            </a:r>
            <a:r>
              <a:rPr lang="en-US" sz="2000" dirty="0" smtClean="0"/>
              <a:t>, I put my trust in </a:t>
            </a:r>
            <a:r>
              <a:rPr lang="en-US" sz="2000" dirty="0" err="1" smtClean="0"/>
              <a:t>Allaah</a:t>
            </a:r>
            <a:r>
              <a:rPr lang="en-US" sz="2000" dirty="0" smtClean="0"/>
              <a:t>, and there is no strength and no power except with </a:t>
            </a:r>
            <a:r>
              <a:rPr lang="en-US" sz="2000" dirty="0" err="1" smtClean="0"/>
              <a:t>Allaah</a:t>
            </a:r>
            <a:r>
              <a:rPr lang="en-US" sz="2000" dirty="0" smtClean="0"/>
              <a:t>. O </a:t>
            </a:r>
            <a:r>
              <a:rPr lang="en-US" sz="2000" dirty="0" err="1" smtClean="0"/>
              <a:t>Allaah</a:t>
            </a:r>
            <a:r>
              <a:rPr lang="en-US" sz="2000" dirty="0" smtClean="0"/>
              <a:t>, I seek refuge with You lest I should stray or be led astray, lest I slip (commit a sin unintentionally) or be tripped, lest I oppress or be oppressed, lest I behave foolishly or be treated foolishly).”Do not forget to seek your parents’ approval, for their </a:t>
            </a:r>
            <a:r>
              <a:rPr lang="en-US" sz="2000" dirty="0" err="1" smtClean="0"/>
              <a:t>du’aa</a:t>
            </a:r>
            <a:r>
              <a:rPr lang="en-US" sz="2000" dirty="0" smtClean="0"/>
              <a:t>’ for you will be answered.</a:t>
            </a:r>
          </a:p>
          <a:p>
            <a:r>
              <a:rPr lang="en-US" sz="2000" dirty="0" smtClean="0"/>
              <a:t>Mention the name of </a:t>
            </a:r>
            <a:r>
              <a:rPr lang="en-US" sz="2000" dirty="0" err="1" smtClean="0"/>
              <a:t>Allaah</a:t>
            </a:r>
            <a:r>
              <a:rPr lang="en-US" sz="2000" dirty="0" smtClean="0"/>
              <a:t> before you start, for mentioning the name of </a:t>
            </a:r>
            <a:r>
              <a:rPr lang="en-US" sz="2000" dirty="0" err="1" smtClean="0"/>
              <a:t>Allaah</a:t>
            </a:r>
            <a:r>
              <a:rPr lang="en-US" sz="2000" dirty="0" smtClean="0"/>
              <a:t> is prescribed when beginning any permissible action; this brings blessing, and seeking the help of </a:t>
            </a:r>
            <a:r>
              <a:rPr lang="en-US" sz="2000" dirty="0" err="1" smtClean="0"/>
              <a:t>Allaah</a:t>
            </a:r>
            <a:r>
              <a:rPr lang="en-US" sz="2000" dirty="0" smtClean="0"/>
              <a:t> is one of the means of strength</a:t>
            </a:r>
            <a:endParaRPr lang="en-US" sz="2000" dirty="0"/>
          </a:p>
        </p:txBody>
      </p:sp>
      <p:sp>
        <p:nvSpPr>
          <p:cNvPr id="4" name="Slide Number Placeholder 3"/>
          <p:cNvSpPr>
            <a:spLocks noGrp="1"/>
          </p:cNvSpPr>
          <p:nvPr>
            <p:ph type="sldNum" sz="quarter" idx="11"/>
          </p:nvPr>
        </p:nvSpPr>
        <p:spPr/>
        <p:txBody>
          <a:bodyPr/>
          <a:lstStyle/>
          <a:p>
            <a:pPr>
              <a:defRPr/>
            </a:pPr>
            <a:fld id="{B78FC4C5-4FC2-452B-AD9F-41E653A020BA}" type="slidenum">
              <a:rPr lang="en-GB" smtClean="0"/>
              <a:pPr>
                <a:defRPr/>
              </a:pPr>
              <a:t>76</a:t>
            </a:fld>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pPr algn="l"/>
            <a:r>
              <a:rPr lang="en-US" dirty="0" smtClean="0"/>
              <a:t>Tips</a:t>
            </a:r>
            <a:endParaRPr lang="en-US" dirty="0"/>
          </a:p>
        </p:txBody>
      </p:sp>
      <p:sp>
        <p:nvSpPr>
          <p:cNvPr id="3" name="Content Placeholder 2"/>
          <p:cNvSpPr>
            <a:spLocks noGrp="1"/>
          </p:cNvSpPr>
          <p:nvPr>
            <p:ph idx="1"/>
          </p:nvPr>
        </p:nvSpPr>
        <p:spPr>
          <a:xfrm>
            <a:off x="457200" y="928670"/>
            <a:ext cx="8229600" cy="5715040"/>
          </a:xfrm>
        </p:spPr>
        <p:txBody>
          <a:bodyPr/>
          <a:lstStyle/>
          <a:p>
            <a:r>
              <a:rPr lang="en-US" sz="2400" dirty="0" smtClean="0"/>
              <a:t>Fear </a:t>
            </a:r>
            <a:r>
              <a:rPr lang="en-US" sz="2400" dirty="0" err="1" smtClean="0"/>
              <a:t>Allaah</a:t>
            </a:r>
            <a:r>
              <a:rPr lang="en-US" sz="2400" dirty="0" smtClean="0"/>
              <a:t> </a:t>
            </a:r>
            <a:r>
              <a:rPr lang="en-US" sz="1400" dirty="0" smtClean="0"/>
              <a:t>with regard to your classmates, and do not be affected by their anxiety or fear just before the exam, for anxiety is a contagious disease. Instead, make them feel optimistic by saying good words as prescribed in Islam. The Prophet (peace and blessings of </a:t>
            </a:r>
            <a:r>
              <a:rPr lang="en-US" sz="1400" dirty="0" err="1" smtClean="0"/>
              <a:t>Allaah</a:t>
            </a:r>
            <a:r>
              <a:rPr lang="en-US" sz="1400" dirty="0" smtClean="0"/>
              <a:t> be upon him) was optimistic when he heard the name of </a:t>
            </a:r>
            <a:r>
              <a:rPr lang="en-US" sz="1400" dirty="0" err="1" smtClean="0"/>
              <a:t>Suhayl</a:t>
            </a:r>
            <a:r>
              <a:rPr lang="en-US" sz="1400" dirty="0" smtClean="0"/>
              <a:t> (which means “easy”) and he said: “Things have been made easy for you.” He used to like to hear the words ‘</a:t>
            </a:r>
            <a:r>
              <a:rPr lang="en-US" sz="1400" dirty="0" err="1" smtClean="0"/>
              <a:t>Yaa</a:t>
            </a:r>
            <a:r>
              <a:rPr lang="en-US" sz="1400" dirty="0" smtClean="0"/>
              <a:t> </a:t>
            </a:r>
            <a:r>
              <a:rPr lang="en-US" sz="1400" dirty="0" err="1" smtClean="0"/>
              <a:t>Raashid</a:t>
            </a:r>
            <a:r>
              <a:rPr lang="en-US" sz="1400" dirty="0" smtClean="0"/>
              <a:t>, when he went out for any purpose. So be optimistic that you and your brothers will pass this exam.</a:t>
            </a:r>
          </a:p>
          <a:p>
            <a:endParaRPr lang="en-US" sz="1400" b="1" dirty="0" smtClean="0"/>
          </a:p>
          <a:p>
            <a:r>
              <a:rPr lang="en-US" sz="2000" b="1" dirty="0" smtClean="0"/>
              <a:t>Remembering </a:t>
            </a:r>
            <a:r>
              <a:rPr lang="en-US" sz="2000" b="1" dirty="0" err="1" smtClean="0"/>
              <a:t>Allaah</a:t>
            </a:r>
            <a:r>
              <a:rPr lang="en-US" sz="2000" b="1" dirty="0" smtClean="0"/>
              <a:t> (</a:t>
            </a:r>
            <a:r>
              <a:rPr lang="en-US" sz="2000" b="1" dirty="0" err="1" smtClean="0"/>
              <a:t>dhikr</a:t>
            </a:r>
            <a:r>
              <a:rPr lang="en-US" sz="2000" b="1" dirty="0" smtClean="0"/>
              <a:t>) dispels anxiety and tension</a:t>
            </a:r>
            <a:r>
              <a:rPr lang="en-US" sz="1400" b="1" dirty="0" smtClean="0"/>
              <a:t>.</a:t>
            </a:r>
            <a:r>
              <a:rPr lang="en-US" sz="1400" dirty="0" smtClean="0"/>
              <a:t> If something is too difficult for you, then pray to </a:t>
            </a:r>
            <a:r>
              <a:rPr lang="en-US" sz="1400" dirty="0" err="1" smtClean="0"/>
              <a:t>Allaah</a:t>
            </a:r>
            <a:r>
              <a:rPr lang="en-US" sz="1400" dirty="0" smtClean="0"/>
              <a:t> to make it easy for you. Whenever </a:t>
            </a:r>
            <a:r>
              <a:rPr lang="en-US" sz="1400" dirty="0" err="1" smtClean="0"/>
              <a:t>Shaykh</a:t>
            </a:r>
            <a:r>
              <a:rPr lang="en-US" sz="1400" dirty="0" smtClean="0"/>
              <a:t> al-Islam </a:t>
            </a:r>
            <a:r>
              <a:rPr lang="en-US" sz="1400" dirty="0" err="1" smtClean="0"/>
              <a:t>Ibn</a:t>
            </a:r>
            <a:r>
              <a:rPr lang="en-US" sz="1400" dirty="0" smtClean="0"/>
              <a:t> </a:t>
            </a:r>
            <a:r>
              <a:rPr lang="en-US" sz="1400" dirty="0" err="1" smtClean="0"/>
              <a:t>Taymiyah</a:t>
            </a:r>
            <a:r>
              <a:rPr lang="en-US" sz="1400" dirty="0" smtClean="0"/>
              <a:t> (may </a:t>
            </a:r>
            <a:r>
              <a:rPr lang="en-US" sz="1400" dirty="0" err="1" smtClean="0"/>
              <a:t>Allaah</a:t>
            </a:r>
            <a:r>
              <a:rPr lang="en-US" sz="1400" dirty="0" smtClean="0"/>
              <a:t> have mercy on him) found something too difficult to understand, he would say, “O You Who taught </a:t>
            </a:r>
            <a:r>
              <a:rPr lang="en-US" sz="1400" dirty="0" err="1" smtClean="0"/>
              <a:t>Ibraaheem</a:t>
            </a:r>
            <a:r>
              <a:rPr lang="en-US" sz="1400" dirty="0" smtClean="0"/>
              <a:t>, teach me; O You Who caused </a:t>
            </a:r>
            <a:r>
              <a:rPr lang="en-US" sz="1400" dirty="0" err="1" smtClean="0"/>
              <a:t>Sulaymaan</a:t>
            </a:r>
            <a:r>
              <a:rPr lang="en-US" sz="1400" dirty="0" smtClean="0"/>
              <a:t> to understand, cause me to understand.”</a:t>
            </a:r>
          </a:p>
          <a:p>
            <a:endParaRPr lang="en-US" sz="1400" b="1" dirty="0" smtClean="0"/>
          </a:p>
          <a:p>
            <a:r>
              <a:rPr lang="en-US" sz="2000" b="1" dirty="0" smtClean="0"/>
              <a:t>Choose a good place to sit during the exam</a:t>
            </a:r>
            <a:r>
              <a:rPr lang="en-US" sz="1400" b="1" dirty="0" smtClean="0"/>
              <a:t>,</a:t>
            </a:r>
            <a:r>
              <a:rPr lang="en-US" sz="1400" dirty="0" smtClean="0"/>
              <a:t> if you can. Keep your back straight, and sit on the chair in a healthy manner.</a:t>
            </a:r>
          </a:p>
          <a:p>
            <a:endParaRPr lang="en-US" sz="1400" b="1" dirty="0" smtClean="0"/>
          </a:p>
          <a:p>
            <a:endParaRPr lang="en-US" sz="1400" b="1" dirty="0" smtClean="0"/>
          </a:p>
          <a:p>
            <a:r>
              <a:rPr lang="en-US" sz="2000" b="1" dirty="0" smtClean="0"/>
              <a:t>Look over the exam first</a:t>
            </a:r>
            <a:r>
              <a:rPr lang="en-US" sz="1400" b="1" dirty="0" smtClean="0"/>
              <a:t>.</a:t>
            </a:r>
            <a:r>
              <a:rPr lang="en-US" sz="1400" dirty="0" smtClean="0"/>
              <a:t> Studies advise spending 10% of the exam time in reading the questions carefully, noting the important words and dividing one’s time between the questions</a:t>
            </a:r>
            <a:endParaRPr lang="en-US" sz="1400" dirty="0"/>
          </a:p>
        </p:txBody>
      </p:sp>
      <p:sp>
        <p:nvSpPr>
          <p:cNvPr id="4" name="Slide Number Placeholder 3"/>
          <p:cNvSpPr>
            <a:spLocks noGrp="1"/>
          </p:cNvSpPr>
          <p:nvPr>
            <p:ph type="sldNum" sz="quarter" idx="11"/>
          </p:nvPr>
        </p:nvSpPr>
        <p:spPr/>
        <p:txBody>
          <a:bodyPr/>
          <a:lstStyle/>
          <a:p>
            <a:pPr>
              <a:defRPr/>
            </a:pPr>
            <a:fld id="{B78FC4C5-4FC2-452B-AD9F-41E653A020BA}" type="slidenum">
              <a:rPr lang="en-GB" smtClean="0"/>
              <a:pPr>
                <a:defRPr/>
              </a:pPr>
              <a:t>77</a:t>
            </a:fld>
            <a:endParaRPr lang="en-GB"/>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39718"/>
          </a:xfrm>
        </p:spPr>
        <p:txBody>
          <a:bodyPr/>
          <a:lstStyle/>
          <a:p>
            <a:pPr algn="l"/>
            <a:r>
              <a:rPr lang="en-US" dirty="0" smtClean="0"/>
              <a:t>Tips</a:t>
            </a:r>
            <a:endParaRPr lang="en-US" dirty="0"/>
          </a:p>
        </p:txBody>
      </p:sp>
      <p:sp>
        <p:nvSpPr>
          <p:cNvPr id="6" name="Content Placeholder 5"/>
          <p:cNvSpPr>
            <a:spLocks noGrp="1"/>
          </p:cNvSpPr>
          <p:nvPr>
            <p:ph idx="1"/>
          </p:nvPr>
        </p:nvSpPr>
        <p:spPr>
          <a:xfrm>
            <a:off x="457200" y="785794"/>
            <a:ext cx="8229600" cy="5929354"/>
          </a:xfrm>
        </p:spPr>
        <p:txBody>
          <a:bodyPr/>
          <a:lstStyle/>
          <a:p>
            <a:r>
              <a:rPr lang="en-US" sz="2400" b="1" dirty="0" smtClean="0"/>
              <a:t>Plan to answer the easy questions first, then the difficult ones</a:t>
            </a:r>
            <a:r>
              <a:rPr lang="en-US" b="1" dirty="0" smtClean="0"/>
              <a:t>.</a:t>
            </a:r>
            <a:r>
              <a:rPr lang="en-US" dirty="0" smtClean="0"/>
              <a:t> </a:t>
            </a:r>
            <a:r>
              <a:rPr lang="en-US" sz="1600" dirty="0" smtClean="0"/>
              <a:t>Whilst reading the questions, write notes and ideas which you can use in your answers later.</a:t>
            </a:r>
          </a:p>
          <a:p>
            <a:endParaRPr lang="en-US" sz="1600" b="1" dirty="0" smtClean="0"/>
          </a:p>
          <a:p>
            <a:r>
              <a:rPr lang="en-US" sz="1600" b="1" dirty="0" smtClean="0"/>
              <a:t>Answer questions according to importance.</a:t>
            </a:r>
            <a:endParaRPr lang="en-US" sz="1600" dirty="0" smtClean="0"/>
          </a:p>
          <a:p>
            <a:endParaRPr lang="en-US" sz="1600" b="1" dirty="0" smtClean="0"/>
          </a:p>
          <a:p>
            <a:r>
              <a:rPr lang="en-US" sz="1600" b="1" dirty="0" smtClean="0"/>
              <a:t>by answering the easy questions which you know. </a:t>
            </a:r>
            <a:r>
              <a:rPr lang="en-US" sz="1600" dirty="0" smtClean="0"/>
              <a:t>Then move on to the questions which carry high marks, and leave till the end the questions to which you do not know the answers, or which you think will take a long time to produce an answer or which do not carry such high marks.</a:t>
            </a:r>
          </a:p>
          <a:p>
            <a:endParaRPr lang="en-US" sz="1600" b="1" dirty="0" smtClean="0"/>
          </a:p>
          <a:p>
            <a:r>
              <a:rPr lang="en-US" sz="1600" b="1" dirty="0" smtClean="0"/>
              <a:t>Take your time to answer</a:t>
            </a:r>
            <a:r>
              <a:rPr lang="en-US" sz="1600" dirty="0" smtClean="0"/>
              <a:t>, for the Prophet (peace and blessings of </a:t>
            </a:r>
            <a:r>
              <a:rPr lang="en-US" sz="1600" dirty="0" err="1" smtClean="0"/>
              <a:t>Allaah</a:t>
            </a:r>
            <a:r>
              <a:rPr lang="en-US" sz="1600" dirty="0" smtClean="0"/>
              <a:t> be upon him) said: “</a:t>
            </a:r>
            <a:r>
              <a:rPr lang="en-US" sz="1600" i="1" dirty="0" smtClean="0"/>
              <a:t>Deliberation is from </a:t>
            </a:r>
            <a:r>
              <a:rPr lang="en-US" sz="1600" i="1" dirty="0" err="1" smtClean="0"/>
              <a:t>Allaah</a:t>
            </a:r>
            <a:r>
              <a:rPr lang="en-US" sz="1600" i="1" dirty="0" smtClean="0"/>
              <a:t> and haste is from the </a:t>
            </a:r>
            <a:r>
              <a:rPr lang="en-US" sz="1600" i="1" dirty="0" err="1" smtClean="0"/>
              <a:t>Shaytaan</a:t>
            </a:r>
            <a:r>
              <a:rPr lang="en-US" sz="1600" i="1" dirty="0" smtClean="0"/>
              <a:t>.</a:t>
            </a:r>
            <a:r>
              <a:rPr lang="en-US" sz="1600" dirty="0" smtClean="0"/>
              <a:t>” (A </a:t>
            </a:r>
            <a:r>
              <a:rPr lang="en-US" sz="1600" dirty="0" err="1" smtClean="0"/>
              <a:t>hasan</a:t>
            </a:r>
            <a:r>
              <a:rPr lang="en-US" sz="1600" dirty="0" smtClean="0"/>
              <a:t> </a:t>
            </a:r>
            <a:r>
              <a:rPr lang="en-US" sz="1600" dirty="0" err="1" smtClean="0"/>
              <a:t>hadeeth</a:t>
            </a:r>
            <a:r>
              <a:rPr lang="en-US" sz="1600" dirty="0" smtClean="0"/>
              <a:t>. </a:t>
            </a:r>
            <a:r>
              <a:rPr lang="en-US" sz="1600" dirty="0" err="1" smtClean="0"/>
              <a:t>Saheeh</a:t>
            </a:r>
            <a:r>
              <a:rPr lang="en-US" sz="1600" dirty="0" smtClean="0"/>
              <a:t> al-</a:t>
            </a:r>
            <a:r>
              <a:rPr lang="en-US" sz="1600" dirty="0" err="1" smtClean="0"/>
              <a:t>Jaami</a:t>
            </a:r>
            <a:r>
              <a:rPr lang="en-US" sz="1600" dirty="0" smtClean="0"/>
              <a:t>, 3011).</a:t>
            </a:r>
          </a:p>
          <a:p>
            <a:endParaRPr lang="en-US" sz="1600" b="1" dirty="0" smtClean="0"/>
          </a:p>
          <a:p>
            <a:r>
              <a:rPr lang="en-US" sz="1600" b="1" dirty="0" smtClean="0"/>
              <a:t>Think carefully about the answer and choose the right answer</a:t>
            </a:r>
            <a:r>
              <a:rPr lang="en-US" sz="1600" dirty="0" smtClean="0"/>
              <a:t> when answering multiple-choice questions. Deal with them in the following manner. If you are sure that you have chosen the right answer, then beware of </a:t>
            </a:r>
            <a:r>
              <a:rPr lang="en-US" sz="1600" dirty="0" err="1" smtClean="0"/>
              <a:t>waswasah</a:t>
            </a:r>
            <a:r>
              <a:rPr lang="en-US" sz="1600" dirty="0" smtClean="0"/>
              <a:t> (insinuating whispers from the </a:t>
            </a:r>
            <a:r>
              <a:rPr lang="en-US" sz="1600" dirty="0" err="1" smtClean="0"/>
              <a:t>Shaytaan</a:t>
            </a:r>
            <a:r>
              <a:rPr lang="en-US" sz="1600" dirty="0" smtClean="0"/>
              <a:t>). If you are not sure, then start by eliminating the wrong or unlikely answers, then choose the correct answer based on what you think is most likely to be correct. If you guessed at a correct answer then do not change it unless you are sure that it is wrong – especially if you will lose marks for a wrong answer. Research indicates that the correct answer is usually that which the student thinks of first.</a:t>
            </a:r>
          </a:p>
        </p:txBody>
      </p:sp>
      <p:sp>
        <p:nvSpPr>
          <p:cNvPr id="4" name="Slide Number Placeholder 3"/>
          <p:cNvSpPr>
            <a:spLocks noGrp="1"/>
          </p:cNvSpPr>
          <p:nvPr>
            <p:ph type="sldNum" sz="quarter" idx="11"/>
          </p:nvPr>
        </p:nvSpPr>
        <p:spPr/>
        <p:txBody>
          <a:bodyPr/>
          <a:lstStyle/>
          <a:p>
            <a:pPr>
              <a:defRPr/>
            </a:pPr>
            <a:fld id="{B78FC4C5-4FC2-452B-AD9F-41E653A020BA}" type="slidenum">
              <a:rPr lang="en-GB" smtClean="0"/>
              <a:pPr>
                <a:defRPr/>
              </a:pPr>
              <a:t>78</a:t>
            </a:fld>
            <a:endParaRPr lang="en-GB"/>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pPr algn="l"/>
            <a:r>
              <a:rPr lang="en-US" dirty="0" smtClean="0"/>
              <a:t>Tips </a:t>
            </a:r>
            <a:endParaRPr lang="en-US" dirty="0"/>
          </a:p>
        </p:txBody>
      </p:sp>
      <p:sp>
        <p:nvSpPr>
          <p:cNvPr id="3" name="Content Placeholder 2"/>
          <p:cNvSpPr>
            <a:spLocks noGrp="1"/>
          </p:cNvSpPr>
          <p:nvPr>
            <p:ph idx="1"/>
          </p:nvPr>
        </p:nvSpPr>
        <p:spPr>
          <a:xfrm>
            <a:off x="214282" y="928670"/>
            <a:ext cx="8786874" cy="5715040"/>
          </a:xfrm>
        </p:spPr>
        <p:txBody>
          <a:bodyPr/>
          <a:lstStyle/>
          <a:p>
            <a:r>
              <a:rPr lang="en-US" sz="2400" b="1" dirty="0" smtClean="0"/>
              <a:t>In written exams, collect your thoughts before you start to </a:t>
            </a:r>
            <a:r>
              <a:rPr lang="en-US" sz="1600" b="1" dirty="0" err="1" smtClean="0"/>
              <a:t>answer.</a:t>
            </a:r>
            <a:r>
              <a:rPr lang="en-US" sz="1600" dirty="0" err="1" smtClean="0"/>
              <a:t>Write</a:t>
            </a:r>
            <a:r>
              <a:rPr lang="en-US" sz="1600" dirty="0" smtClean="0"/>
              <a:t> an outline for your answer with some words which will indicate the ideas which you want to discuss. Then number the ideas in the sequence in which you want to present them.</a:t>
            </a:r>
          </a:p>
          <a:p>
            <a:r>
              <a:rPr lang="en-US" sz="1600" b="1" dirty="0" smtClean="0"/>
              <a:t>Write the main points of your answer at the beginning of the line</a:t>
            </a:r>
            <a:r>
              <a:rPr lang="en-US" sz="1600" dirty="0" smtClean="0"/>
              <a:t>, because this is what the examiner is looking for, and he may not see what he is looking for if it is in the middle of the page and he is in a hurry.</a:t>
            </a:r>
          </a:p>
          <a:p>
            <a:endParaRPr lang="en-US" sz="1600" b="1" dirty="0" smtClean="0"/>
          </a:p>
          <a:p>
            <a:r>
              <a:rPr lang="en-US" sz="1600" b="1" dirty="0" smtClean="0"/>
              <a:t>Devote 10% of the time for reviewing your answers.</a:t>
            </a:r>
            <a:r>
              <a:rPr lang="en-US" sz="1600" dirty="0" smtClean="0"/>
              <a:t> Take your time in reviewing, especially in mathematical problems and writing numbers. Resist the desire to hand in the exam papers quickly, and do not let the fact that some people are leaving early bother you. They may be among the people who have handed in their papers too early.</a:t>
            </a:r>
          </a:p>
          <a:p>
            <a:endParaRPr lang="en-US" sz="1600" b="1" dirty="0" smtClean="0"/>
          </a:p>
          <a:p>
            <a:endParaRPr lang="en-US" sz="1600" b="1" dirty="0" smtClean="0"/>
          </a:p>
          <a:p>
            <a:r>
              <a:rPr lang="en-US" sz="1600" b="1" dirty="0" smtClean="0"/>
              <a:t>If you discover after the exam that you answered some questions incorrectly</a:t>
            </a:r>
            <a:r>
              <a:rPr lang="en-US" sz="1600" dirty="0" smtClean="0"/>
              <a:t>, then take that as a lesson in the importance of being well prepared in the future, and not rushing to answer questions. Accept the will and decree of </a:t>
            </a:r>
            <a:r>
              <a:rPr lang="en-US" sz="1600" dirty="0" err="1" smtClean="0"/>
              <a:t>Allaah</a:t>
            </a:r>
            <a:r>
              <a:rPr lang="en-US" sz="1600" dirty="0" smtClean="0"/>
              <a:t> and do not fall prey to frustration and despair. Remember the </a:t>
            </a:r>
            <a:r>
              <a:rPr lang="en-US" sz="1600" dirty="0" err="1" smtClean="0"/>
              <a:t>hadeeth</a:t>
            </a:r>
            <a:r>
              <a:rPr lang="en-US" sz="1600" dirty="0" smtClean="0"/>
              <a:t> of the Prophet (peace and blessings of </a:t>
            </a:r>
            <a:r>
              <a:rPr lang="en-US" sz="1600" dirty="0" err="1" smtClean="0"/>
              <a:t>Allaah</a:t>
            </a:r>
            <a:r>
              <a:rPr lang="en-US" sz="1600" dirty="0" smtClean="0"/>
              <a:t> be upon him), “If anything befalls you, do not say, ‘If only I had done such and such.’ Rather say, ‘</a:t>
            </a:r>
            <a:r>
              <a:rPr lang="en-US" sz="1600" dirty="0" err="1" smtClean="0"/>
              <a:t>Qadar</a:t>
            </a:r>
            <a:r>
              <a:rPr lang="en-US" sz="1600" dirty="0" smtClean="0"/>
              <a:t> </a:t>
            </a:r>
            <a:r>
              <a:rPr lang="en-US" sz="1600" dirty="0" err="1" smtClean="0"/>
              <a:t>Allaah</a:t>
            </a:r>
            <a:r>
              <a:rPr lang="en-US" sz="1600" dirty="0" smtClean="0"/>
              <a:t> </a:t>
            </a:r>
            <a:r>
              <a:rPr lang="en-US" sz="1600" dirty="0" err="1" smtClean="0"/>
              <a:t>wa</a:t>
            </a:r>
            <a:r>
              <a:rPr lang="en-US" sz="1600" dirty="0" smtClean="0"/>
              <a:t> </a:t>
            </a:r>
            <a:r>
              <a:rPr lang="en-US" sz="1600" dirty="0" err="1" smtClean="0"/>
              <a:t>maa</a:t>
            </a:r>
            <a:r>
              <a:rPr lang="en-US" sz="1600" dirty="0" smtClean="0"/>
              <a:t> </a:t>
            </a:r>
            <a:r>
              <a:rPr lang="en-US" sz="1600" dirty="0" err="1" smtClean="0"/>
              <a:t>sha’a</a:t>
            </a:r>
            <a:r>
              <a:rPr lang="en-US" sz="1600" dirty="0" smtClean="0"/>
              <a:t> </a:t>
            </a:r>
            <a:r>
              <a:rPr lang="en-US" sz="1600" dirty="0" err="1" smtClean="0"/>
              <a:t>kaan</a:t>
            </a:r>
            <a:r>
              <a:rPr lang="en-US" sz="1600" dirty="0" smtClean="0"/>
              <a:t> (the decree of </a:t>
            </a:r>
            <a:r>
              <a:rPr lang="en-US" sz="1600" dirty="0" err="1" smtClean="0"/>
              <a:t>Allaah</a:t>
            </a:r>
            <a:r>
              <a:rPr lang="en-US" sz="1600" dirty="0" smtClean="0"/>
              <a:t> and what He wills happened),’ for saying ‘if only’ opens the door for the </a:t>
            </a:r>
            <a:r>
              <a:rPr lang="en-US" sz="1600" dirty="0" err="1" smtClean="0"/>
              <a:t>Shaytaan</a:t>
            </a:r>
            <a:r>
              <a:rPr lang="en-US" sz="1600" dirty="0" smtClean="0"/>
              <a:t>.” (</a:t>
            </a:r>
            <a:r>
              <a:rPr lang="en-US" sz="1600" dirty="0" err="1" smtClean="0"/>
              <a:t>Saheeh</a:t>
            </a:r>
            <a:r>
              <a:rPr lang="en-US" sz="1600" dirty="0" smtClean="0"/>
              <a:t> Muslim, and the first part of this </a:t>
            </a:r>
            <a:r>
              <a:rPr lang="en-US" sz="1600" dirty="0" err="1" smtClean="0"/>
              <a:t>hadeeth</a:t>
            </a:r>
            <a:r>
              <a:rPr lang="en-US" sz="1600" dirty="0" smtClean="0"/>
              <a:t> was mentioned above).</a:t>
            </a:r>
          </a:p>
          <a:p>
            <a:endParaRPr lang="en-US" sz="1600" dirty="0"/>
          </a:p>
        </p:txBody>
      </p:sp>
      <p:sp>
        <p:nvSpPr>
          <p:cNvPr id="4" name="Slide Number Placeholder 3"/>
          <p:cNvSpPr>
            <a:spLocks noGrp="1"/>
          </p:cNvSpPr>
          <p:nvPr>
            <p:ph type="sldNum" sz="quarter" idx="11"/>
          </p:nvPr>
        </p:nvSpPr>
        <p:spPr/>
        <p:txBody>
          <a:bodyPr/>
          <a:lstStyle/>
          <a:p>
            <a:pPr>
              <a:defRPr/>
            </a:pPr>
            <a:fld id="{B78FC4C5-4FC2-452B-AD9F-41E653A020BA}" type="slidenum">
              <a:rPr lang="en-GB" smtClean="0"/>
              <a:pPr>
                <a:defRPr/>
              </a:pPr>
              <a:t>79</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11"/>
          </p:nvPr>
        </p:nvSpPr>
        <p:spPr>
          <a:noFill/>
          <a:ln>
            <a:miter lim="800000"/>
            <a:headEnd/>
            <a:tailEnd/>
          </a:ln>
        </p:spPr>
        <p:txBody>
          <a:bodyPr/>
          <a:lstStyle/>
          <a:p>
            <a:fld id="{6ED34FB1-962E-4BE8-A0C8-6C6424640A90}" type="slidenum">
              <a:rPr lang="en-GB" smtClean="0"/>
              <a:pPr/>
              <a:t>8</a:t>
            </a:fld>
            <a:endParaRPr lang="en-GB" smtClean="0"/>
          </a:p>
        </p:txBody>
      </p:sp>
      <p:sp>
        <p:nvSpPr>
          <p:cNvPr id="4099" name="Rectangle 4"/>
          <p:cNvSpPr>
            <a:spLocks noChangeArrowheads="1"/>
          </p:cNvSpPr>
          <p:nvPr/>
        </p:nvSpPr>
        <p:spPr bwMode="auto">
          <a:xfrm>
            <a:off x="304800" y="2286000"/>
            <a:ext cx="8610600" cy="291772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en-US" sz="4400" b="1" dirty="0" smtClean="0"/>
              <a:t>"You will definitely see your </a:t>
            </a:r>
            <a:r>
              <a:rPr lang="en-US" sz="4400" b="1" dirty="0" err="1" smtClean="0"/>
              <a:t>Rabb</a:t>
            </a:r>
            <a:r>
              <a:rPr lang="en-US" sz="4400" b="1" dirty="0" smtClean="0"/>
              <a:t> with your own eyes."</a:t>
            </a:r>
            <a:endParaRPr lang="en-US" sz="4400" dirty="0" smtClean="0"/>
          </a:p>
          <a:p>
            <a:endParaRPr lang="en-US" sz="1400" dirty="0" smtClean="0"/>
          </a:p>
          <a:p>
            <a:endParaRPr lang="en-US" sz="1400" dirty="0" smtClean="0"/>
          </a:p>
          <a:p>
            <a:r>
              <a:rPr lang="en-US" sz="1400" dirty="0" smtClean="0"/>
              <a:t>Reporter: </a:t>
            </a:r>
            <a:r>
              <a:rPr lang="en-US" sz="1400" dirty="0" err="1" smtClean="0"/>
              <a:t>Hadhrat</a:t>
            </a:r>
            <a:r>
              <a:rPr lang="en-US" sz="1400" dirty="0" smtClean="0"/>
              <a:t> </a:t>
            </a:r>
            <a:r>
              <a:rPr lang="en-US" sz="1400" dirty="0" err="1" smtClean="0"/>
              <a:t>Jarir</a:t>
            </a:r>
            <a:r>
              <a:rPr lang="en-US" sz="1400" dirty="0" smtClean="0"/>
              <a:t> bin Abdullah (r)</a:t>
            </a:r>
          </a:p>
          <a:p>
            <a:r>
              <a:rPr lang="en-US" sz="1400" dirty="0" smtClean="0"/>
              <a:t>Source: </a:t>
            </a:r>
            <a:r>
              <a:rPr lang="en-US" sz="1400" dirty="0" err="1" smtClean="0"/>
              <a:t>Sahih</a:t>
            </a:r>
            <a:r>
              <a:rPr lang="en-US" sz="1400" dirty="0" smtClean="0"/>
              <a:t> al-</a:t>
            </a:r>
            <a:r>
              <a:rPr lang="en-US" sz="1400" dirty="0" err="1" smtClean="0"/>
              <a:t>Bukhari</a:t>
            </a:r>
            <a:r>
              <a:rPr lang="en-US" sz="1400" dirty="0" smtClean="0"/>
              <a:t>, Vol. 9, #530</a:t>
            </a:r>
          </a:p>
          <a:p>
            <a:pPr algn="ctr">
              <a:lnSpc>
                <a:spcPct val="165000"/>
              </a:lnSpc>
              <a:tabLst>
                <a:tab pos="457200" algn="l"/>
              </a:tabLst>
            </a:pPr>
            <a:endParaRPr lang="en-US" sz="2400" dirty="0">
              <a:solidFill>
                <a:srgbClr val="66FFCC"/>
              </a:solidFill>
              <a:latin typeface="Arial" charset="0"/>
            </a:endParaRPr>
          </a:p>
        </p:txBody>
      </p:sp>
      <p:sp>
        <p:nvSpPr>
          <p:cNvPr id="4100" name="WordArt 5"/>
          <p:cNvSpPr>
            <a:spLocks noChangeArrowheads="1" noChangeShapeType="1" noTextEdit="1"/>
          </p:cNvSpPr>
          <p:nvPr/>
        </p:nvSpPr>
        <p:spPr bwMode="auto">
          <a:xfrm>
            <a:off x="3810000" y="838200"/>
            <a:ext cx="1676400" cy="228600"/>
          </a:xfrm>
          <a:prstGeom prst="rect">
            <a:avLst/>
          </a:prstGeom>
        </p:spPr>
        <p:txBody>
          <a:bodyPr wrap="none" fromWordArt="1">
            <a:prstTxWarp prst="textPlain">
              <a:avLst>
                <a:gd name="adj" fmla="val 50000"/>
              </a:avLst>
            </a:prstTxWarp>
          </a:bodyPr>
          <a:lstStyle/>
          <a:p>
            <a:pPr algn="ctr"/>
            <a:r>
              <a:rPr lang="en-US" sz="3600" kern="10" dirty="0" err="1">
                <a:ln w="9525">
                  <a:solidFill>
                    <a:srgbClr val="FFFF00"/>
                  </a:solidFill>
                  <a:round/>
                  <a:headEnd/>
                  <a:tailEnd/>
                </a:ln>
                <a:solidFill>
                  <a:srgbClr val="FFFF00"/>
                </a:solidFill>
                <a:effectLst>
                  <a:outerShdw dist="563972" dir="14049741" sx="125000" sy="125000" algn="tl" rotWithShape="0">
                    <a:srgbClr val="C7DFD3">
                      <a:alpha val="79999"/>
                    </a:srgbClr>
                  </a:outerShdw>
                </a:effectLst>
                <a:latin typeface="Times New Roman"/>
                <a:cs typeface="Times New Roman"/>
              </a:rPr>
              <a:t>Hadith</a:t>
            </a:r>
            <a:r>
              <a:rPr lang="en-US" sz="3600" kern="10" dirty="0">
                <a:ln w="9525">
                  <a:solidFill>
                    <a:srgbClr val="FFFF00"/>
                  </a:solidFill>
                  <a:round/>
                  <a:headEnd/>
                  <a:tailEnd/>
                </a:ln>
                <a:solidFill>
                  <a:srgbClr val="FFFF00"/>
                </a:solid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FFFF00"/>
                  </a:solidFill>
                  <a:round/>
                  <a:headEnd/>
                  <a:tailEnd/>
                </a:ln>
                <a:solidFill>
                  <a:srgbClr val="FFFF00"/>
                </a:solidFill>
                <a:effectLst>
                  <a:outerShdw dist="563972" dir="14049741" sx="125000" sy="125000" algn="tl" rotWithShape="0">
                    <a:srgbClr val="C7DFD3">
                      <a:alpha val="79999"/>
                    </a:srgbClr>
                  </a:outerShdw>
                </a:effectLst>
                <a:latin typeface="Times New Roman"/>
                <a:cs typeface="Times New Roman"/>
              </a:rPr>
              <a:t>Shareef</a:t>
            </a:r>
            <a:endParaRPr lang="en-US" sz="3600" kern="10" dirty="0">
              <a:ln w="9525">
                <a:solidFill>
                  <a:srgbClr val="FFFF00"/>
                </a:solidFill>
                <a:round/>
                <a:headEnd/>
                <a:tailEnd/>
              </a:ln>
              <a:solidFill>
                <a:srgbClr val="FFFF00"/>
              </a:solid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 to="" calcmode="lin" valueType="num">
                                      <p:cBhvr>
                                        <p:cTn id="12" dur="1" fill="hold"/>
                                        <p:tgtEl>
                                          <p:spTgt spid="40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42"/>
          </a:xfrm>
        </p:spPr>
        <p:txBody>
          <a:bodyPr/>
          <a:lstStyle/>
          <a:p>
            <a:pPr algn="l"/>
            <a:r>
              <a:rPr lang="en-US" dirty="0" smtClean="0"/>
              <a:t>Tips</a:t>
            </a:r>
            <a:endParaRPr lang="en-US" dirty="0"/>
          </a:p>
        </p:txBody>
      </p:sp>
      <p:sp>
        <p:nvSpPr>
          <p:cNvPr id="3" name="Content Placeholder 2"/>
          <p:cNvSpPr>
            <a:spLocks noGrp="1"/>
          </p:cNvSpPr>
          <p:nvPr>
            <p:ph idx="1"/>
          </p:nvPr>
        </p:nvSpPr>
        <p:spPr>
          <a:xfrm>
            <a:off x="457200" y="785794"/>
            <a:ext cx="8229600" cy="5857916"/>
          </a:xfrm>
        </p:spPr>
        <p:txBody>
          <a:bodyPr/>
          <a:lstStyle/>
          <a:p>
            <a:r>
              <a:rPr lang="en-US" sz="2400" b="1" dirty="0" smtClean="0"/>
              <a:t>Note that cheating is </a:t>
            </a:r>
            <a:r>
              <a:rPr lang="en-US" sz="2400" b="1" dirty="0" err="1" smtClean="0"/>
              <a:t>haraam</a:t>
            </a:r>
            <a:r>
              <a:rPr lang="en-US" dirty="0" smtClean="0"/>
              <a:t> </a:t>
            </a:r>
            <a:r>
              <a:rPr lang="en-US" sz="1600" dirty="0" smtClean="0"/>
              <a:t>whether it is in foreign language tests or any other tests. The Prophet (peace and blessings of </a:t>
            </a:r>
            <a:r>
              <a:rPr lang="en-US" sz="1600" dirty="0" err="1" smtClean="0"/>
              <a:t>Allaah</a:t>
            </a:r>
            <a:r>
              <a:rPr lang="en-US" sz="1600" dirty="0" smtClean="0"/>
              <a:t> be upon him) said, “Whoever cheats is not one of us.” It is wrongdoing and it is a </a:t>
            </a:r>
            <a:r>
              <a:rPr lang="en-US" sz="1600" dirty="0" err="1" smtClean="0"/>
              <a:t>haraam</a:t>
            </a:r>
            <a:r>
              <a:rPr lang="en-US" sz="1600" dirty="0" smtClean="0"/>
              <a:t> means of attaining a degree or certificate, etc., that you have no right to. The consensus is that cheating is a kind of cooperation in sin and transgression. So do without that which is </a:t>
            </a:r>
            <a:r>
              <a:rPr lang="en-US" sz="1600" dirty="0" err="1" smtClean="0"/>
              <a:t>haraam</a:t>
            </a:r>
            <a:r>
              <a:rPr lang="en-US" sz="1600" dirty="0" smtClean="0"/>
              <a:t>, and </a:t>
            </a:r>
            <a:r>
              <a:rPr lang="en-US" sz="1600" dirty="0" err="1" smtClean="0"/>
              <a:t>Allaah</a:t>
            </a:r>
            <a:r>
              <a:rPr lang="en-US" sz="1600" dirty="0" smtClean="0"/>
              <a:t> will suffice you from His bounty. Reject all offers of </a:t>
            </a:r>
            <a:r>
              <a:rPr lang="en-US" sz="1600" dirty="0" err="1" smtClean="0"/>
              <a:t>haraam</a:t>
            </a:r>
            <a:r>
              <a:rPr lang="en-US" sz="1600" dirty="0" smtClean="0"/>
              <a:t> things that come to you from others. Whoever gives up a thing for the sake of </a:t>
            </a:r>
            <a:r>
              <a:rPr lang="en-US" sz="1600" dirty="0" err="1" smtClean="0"/>
              <a:t>Allaah</a:t>
            </a:r>
            <a:r>
              <a:rPr lang="en-US" sz="1600" dirty="0" smtClean="0"/>
              <a:t>, </a:t>
            </a:r>
            <a:r>
              <a:rPr lang="en-US" sz="1600" dirty="0" err="1" smtClean="0"/>
              <a:t>Allaah</a:t>
            </a:r>
            <a:r>
              <a:rPr lang="en-US" sz="1600" dirty="0" smtClean="0"/>
              <a:t> will compensate him with something better. You have to denounce and resist evil, and tell the authorities about any such thing that you see during the exam, or before or after it. This is not the forbidden kind of slander rather it is denouncing evil which is obligatory.</a:t>
            </a:r>
          </a:p>
          <a:p>
            <a:endParaRPr lang="en-US" sz="1600" dirty="0" smtClean="0"/>
          </a:p>
          <a:p>
            <a:endParaRPr lang="en-US" sz="1600" dirty="0" smtClean="0"/>
          </a:p>
          <a:p>
            <a:r>
              <a:rPr lang="en-US" sz="1600" dirty="0" smtClean="0"/>
              <a:t>Advise those who buy or sell questions or post them on the Internet etc., or who prepare cheat notes. Tell them to fear </a:t>
            </a:r>
            <a:r>
              <a:rPr lang="en-US" sz="1600" dirty="0" err="1" smtClean="0"/>
              <a:t>Allaah</a:t>
            </a:r>
            <a:r>
              <a:rPr lang="en-US" sz="1600" dirty="0" smtClean="0"/>
              <a:t>, and tell them of the ruling on what they are doing and on the money they earn from that. Tell them that the time they are spending in preparing these </a:t>
            </a:r>
            <a:r>
              <a:rPr lang="en-US" sz="1600" dirty="0" err="1" smtClean="0"/>
              <a:t>haraam</a:t>
            </a:r>
            <a:r>
              <a:rPr lang="en-US" sz="1600" dirty="0" smtClean="0"/>
              <a:t> things, if they spent it in studying, or answering previous exams, or helping one another to understand the subject before the exam, that would be better for them than doing these </a:t>
            </a:r>
            <a:r>
              <a:rPr lang="en-US" sz="1600" dirty="0" err="1" smtClean="0"/>
              <a:t>haraam</a:t>
            </a:r>
            <a:r>
              <a:rPr lang="en-US" sz="1600" dirty="0" smtClean="0"/>
              <a:t> things.</a:t>
            </a:r>
          </a:p>
          <a:p>
            <a:endParaRPr lang="en-US" sz="1600" dirty="0"/>
          </a:p>
        </p:txBody>
      </p:sp>
      <p:sp>
        <p:nvSpPr>
          <p:cNvPr id="4" name="Slide Number Placeholder 3"/>
          <p:cNvSpPr>
            <a:spLocks noGrp="1"/>
          </p:cNvSpPr>
          <p:nvPr>
            <p:ph type="sldNum" sz="quarter" idx="11"/>
          </p:nvPr>
        </p:nvSpPr>
        <p:spPr/>
        <p:txBody>
          <a:bodyPr/>
          <a:lstStyle/>
          <a:p>
            <a:pPr>
              <a:defRPr/>
            </a:pPr>
            <a:fld id="{B78FC4C5-4FC2-452B-AD9F-41E653A020BA}" type="slidenum">
              <a:rPr lang="en-GB" smtClean="0"/>
              <a:pPr>
                <a:defRPr/>
              </a:pPr>
              <a:t>80</a:t>
            </a:fld>
            <a:endParaRPr lang="en-GB"/>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pPr algn="l"/>
            <a:r>
              <a:rPr lang="en-US" dirty="0" smtClean="0"/>
              <a:t>Tips </a:t>
            </a:r>
            <a:endParaRPr lang="en-US" dirty="0"/>
          </a:p>
        </p:txBody>
      </p:sp>
      <p:sp>
        <p:nvSpPr>
          <p:cNvPr id="3" name="Content Placeholder 2"/>
          <p:cNvSpPr>
            <a:spLocks noGrp="1"/>
          </p:cNvSpPr>
          <p:nvPr>
            <p:ph idx="1"/>
          </p:nvPr>
        </p:nvSpPr>
        <p:spPr>
          <a:xfrm>
            <a:off x="457200" y="1000108"/>
            <a:ext cx="8229600" cy="5643602"/>
          </a:xfrm>
        </p:spPr>
        <p:txBody>
          <a:bodyPr/>
          <a:lstStyle/>
          <a:p>
            <a:r>
              <a:rPr lang="en-US" dirty="0" smtClean="0"/>
              <a:t>- </a:t>
            </a:r>
            <a:r>
              <a:rPr lang="en-US" sz="2800" dirty="0" smtClean="0"/>
              <a:t>Remember what you have prepared for the Hereafter, and the questions of the examination in the grave, and how to be saved on the Day of Resurrection. Whoever is saved from the Fire and admitted to Paradise will indeed have succeeded.</a:t>
            </a:r>
          </a:p>
          <a:p>
            <a:endParaRPr lang="en-US" sz="2800" dirty="0" smtClean="0"/>
          </a:p>
          <a:p>
            <a:r>
              <a:rPr lang="en-US" sz="2800" dirty="0" smtClean="0"/>
              <a:t>We ask </a:t>
            </a:r>
            <a:r>
              <a:rPr lang="en-US" sz="2800" dirty="0" err="1" smtClean="0"/>
              <a:t>Allaah</a:t>
            </a:r>
            <a:r>
              <a:rPr lang="en-US" sz="2800" dirty="0" smtClean="0"/>
              <a:t> to make us succeed in this world and cause us to be among those who are victorious and saved in the Hereafter, for He is the All-Hearing Who answers prayer.</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B78FC4C5-4FC2-452B-AD9F-41E653A020BA}" type="slidenum">
              <a:rPr lang="en-GB" smtClean="0"/>
              <a:pPr>
                <a:defRPr/>
              </a:pPr>
              <a:t>81</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11"/>
          </p:nvPr>
        </p:nvSpPr>
        <p:spPr>
          <a:noFill/>
          <a:ln>
            <a:miter lim="800000"/>
            <a:headEnd/>
            <a:tailEnd/>
          </a:ln>
        </p:spPr>
        <p:txBody>
          <a:bodyPr/>
          <a:lstStyle/>
          <a:p>
            <a:fld id="{EDA3B4A0-E763-4101-A31C-53047436F3FA}" type="slidenum">
              <a:rPr lang="en-GB" smtClean="0"/>
              <a:pPr/>
              <a:t>9</a:t>
            </a:fld>
            <a:endParaRPr lang="en-GB" smtClean="0"/>
          </a:p>
        </p:txBody>
      </p:sp>
      <p:sp>
        <p:nvSpPr>
          <p:cNvPr id="5123" name="Rectangle 6"/>
          <p:cNvSpPr>
            <a:spLocks noChangeArrowheads="1"/>
          </p:cNvSpPr>
          <p:nvPr/>
        </p:nvSpPr>
        <p:spPr bwMode="auto">
          <a:xfrm>
            <a:off x="1649413" y="1766888"/>
            <a:ext cx="5911850" cy="3241675"/>
          </a:xfrm>
          <a:prstGeom prst="rect">
            <a:avLst/>
          </a:prstGeom>
          <a:noFill/>
          <a:ln w="9525">
            <a:noFill/>
            <a:miter lim="800000"/>
            <a:headEnd/>
            <a:tailEnd/>
          </a:ln>
        </p:spPr>
        <p:txBody>
          <a:bodyPr wrap="none" anchor="ctr">
            <a:spAutoFit/>
          </a:bodyPr>
          <a:lstStyle/>
          <a:p>
            <a:pPr algn="ctr">
              <a:lnSpc>
                <a:spcPct val="155000"/>
              </a:lnSpc>
              <a:tabLst>
                <a:tab pos="228600" algn="l"/>
              </a:tabLst>
            </a:pPr>
            <a:r>
              <a:rPr lang="en-US" sz="4400" i="1" dirty="0">
                <a:solidFill>
                  <a:srgbClr val="FF0066"/>
                </a:solidFill>
                <a:latin typeface="Monotype Corsiva" pitchFamily="66" charset="0"/>
              </a:rPr>
              <a:t>The weak can never forgive</a:t>
            </a:r>
            <a:r>
              <a:rPr lang="en-US" sz="4400" i="1" dirty="0">
                <a:solidFill>
                  <a:srgbClr val="000000"/>
                </a:solidFill>
                <a:latin typeface="Monotype Corsiva" pitchFamily="66" charset="0"/>
              </a:rPr>
              <a:t>; </a:t>
            </a:r>
          </a:p>
          <a:p>
            <a:pPr algn="ctr">
              <a:lnSpc>
                <a:spcPct val="155000"/>
              </a:lnSpc>
              <a:tabLst>
                <a:tab pos="228600" algn="l"/>
              </a:tabLst>
            </a:pPr>
            <a:r>
              <a:rPr lang="en-US" sz="4400" i="1" dirty="0">
                <a:solidFill>
                  <a:srgbClr val="00B050"/>
                </a:solidFill>
                <a:latin typeface="Monotype Corsiva" pitchFamily="66" charset="0"/>
              </a:rPr>
              <a:t>forgiveness </a:t>
            </a:r>
          </a:p>
          <a:p>
            <a:pPr algn="ctr">
              <a:lnSpc>
                <a:spcPct val="155000"/>
              </a:lnSpc>
              <a:tabLst>
                <a:tab pos="228600" algn="l"/>
              </a:tabLst>
            </a:pPr>
            <a:r>
              <a:rPr lang="en-US" sz="4400" i="1" dirty="0">
                <a:solidFill>
                  <a:srgbClr val="00B050"/>
                </a:solidFill>
                <a:latin typeface="Monotype Corsiva" pitchFamily="66" charset="0"/>
              </a:rPr>
              <a:t>is the attribute of the strong.</a:t>
            </a:r>
          </a:p>
        </p:txBody>
      </p:sp>
      <p:sp>
        <p:nvSpPr>
          <p:cNvPr id="5124" name="Text Box 7"/>
          <p:cNvSpPr txBox="1">
            <a:spLocks noChangeArrowheads="1"/>
          </p:cNvSpPr>
          <p:nvPr/>
        </p:nvSpPr>
        <p:spPr bwMode="auto">
          <a:xfrm>
            <a:off x="2786063" y="285750"/>
            <a:ext cx="3505200" cy="1108075"/>
          </a:xfrm>
          <a:prstGeom prst="rect">
            <a:avLst/>
          </a:prstGeom>
          <a:noFill/>
          <a:ln w="9525">
            <a:noFill/>
            <a:miter lim="800000"/>
            <a:headEnd/>
            <a:tailEnd/>
          </a:ln>
        </p:spPr>
        <p:txBody>
          <a:bodyPr>
            <a:spAutoFit/>
          </a:bodyPr>
          <a:lstStyle/>
          <a:p>
            <a:pPr algn="ctr">
              <a:spcBef>
                <a:spcPct val="50000"/>
              </a:spcBef>
            </a:pPr>
            <a:r>
              <a:rPr lang="en-US" sz="6600">
                <a:solidFill>
                  <a:srgbClr val="FFCC00"/>
                </a:solidFill>
                <a:latin typeface="Edwardian Script ITC" pitchFamily="66" charset="0"/>
              </a:rPr>
              <a:t>A  Saying</a:t>
            </a:r>
            <a:endParaRPr lang="en-GB" sz="6600">
              <a:solidFill>
                <a:srgbClr val="FFCC00"/>
              </a:solidFill>
              <a:latin typeface="Edwardian Script ITC" pitchFamily="66" charset="0"/>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1022</TotalTime>
  <Words>2061</Words>
  <Application>Microsoft Office PowerPoint</Application>
  <PresentationFormat>On-screen Show (4:3)</PresentationFormat>
  <Paragraphs>699</Paragraphs>
  <Slides>81</Slides>
  <Notes>1</Notes>
  <HiddenSlides>0</HiddenSlides>
  <MMClips>3</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Stream</vt:lpstr>
      <vt:lpstr>Slide 1</vt:lpstr>
      <vt:lpstr>Slide 2</vt:lpstr>
      <vt:lpstr>Slide 3</vt:lpstr>
      <vt:lpstr>Slide 4</vt:lpstr>
      <vt:lpstr>Slide 5</vt:lpstr>
      <vt:lpstr>Slide 6</vt:lpstr>
      <vt:lpstr>Slide 7</vt:lpstr>
      <vt:lpstr>Slide 8</vt:lpstr>
      <vt:lpstr>Slide 9</vt:lpstr>
      <vt:lpstr>Angina Pectoris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Classification </vt:lpstr>
      <vt:lpstr>Slide 26</vt:lpstr>
      <vt:lpstr>Newer drugs </vt:lpstr>
      <vt:lpstr>Slide 28</vt:lpstr>
      <vt:lpstr>Nitrates &amp; Nitrites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Adverse effects of beta-blocking drugs</vt:lpstr>
      <vt:lpstr>Slide 54</vt:lpstr>
      <vt:lpstr>Slide 55</vt:lpstr>
      <vt:lpstr>Slide 56</vt:lpstr>
      <vt:lpstr>Slide 57</vt:lpstr>
      <vt:lpstr>Slide 58</vt:lpstr>
      <vt:lpstr>Mechanism of action.</vt:lpstr>
      <vt:lpstr>MOA </vt:lpstr>
      <vt:lpstr> On Heart </vt:lpstr>
      <vt:lpstr>Ph. Kinetics :      </vt:lpstr>
      <vt:lpstr>Pharmacological Actions / Effects  Group Actions</vt:lpstr>
      <vt:lpstr>Slide 64</vt:lpstr>
      <vt:lpstr>Slide 65</vt:lpstr>
      <vt:lpstr>Slide 66</vt:lpstr>
      <vt:lpstr>ANGIOTENSIN CONVERTING ENZYME INHIBITORS</vt:lpstr>
      <vt:lpstr>Slide 68</vt:lpstr>
      <vt:lpstr>Slide 69</vt:lpstr>
      <vt:lpstr>Slide 70</vt:lpstr>
      <vt:lpstr>Slide 71</vt:lpstr>
      <vt:lpstr>Slide 72</vt:lpstr>
      <vt:lpstr>Slide 73</vt:lpstr>
      <vt:lpstr>Slide 74</vt:lpstr>
      <vt:lpstr>Tips for Exams And Students </vt:lpstr>
      <vt:lpstr>Tips </vt:lpstr>
      <vt:lpstr>Tips</vt:lpstr>
      <vt:lpstr>Tips</vt:lpstr>
      <vt:lpstr>Tips </vt:lpstr>
      <vt:lpstr>Tips</vt:lpstr>
      <vt:lpstr>Tips </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 Munir A Khan</dc:creator>
  <cp:lastModifiedBy>geomalik</cp:lastModifiedBy>
  <cp:revision>139</cp:revision>
  <dcterms:created xsi:type="dcterms:W3CDTF">2008-03-14T14:25:05Z</dcterms:created>
  <dcterms:modified xsi:type="dcterms:W3CDTF">2012-09-11T03:38:09Z</dcterms:modified>
</cp:coreProperties>
</file>