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4"/>
  </p:notesMasterIdLst>
  <p:sldIdLst>
    <p:sldId id="301" r:id="rId2"/>
    <p:sldId id="358" r:id="rId3"/>
    <p:sldId id="359" r:id="rId4"/>
    <p:sldId id="304" r:id="rId5"/>
    <p:sldId id="308" r:id="rId6"/>
    <p:sldId id="257" r:id="rId7"/>
    <p:sldId id="367" r:id="rId8"/>
    <p:sldId id="368" r:id="rId9"/>
    <p:sldId id="260" r:id="rId10"/>
    <p:sldId id="261" r:id="rId11"/>
    <p:sldId id="364" r:id="rId12"/>
    <p:sldId id="365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03" r:id="rId22"/>
    <p:sldId id="305" r:id="rId23"/>
    <p:sldId id="270" r:id="rId24"/>
    <p:sldId id="361" r:id="rId25"/>
    <p:sldId id="271" r:id="rId26"/>
    <p:sldId id="360" r:id="rId27"/>
    <p:sldId id="366" r:id="rId28"/>
    <p:sldId id="306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95" r:id="rId42"/>
    <p:sldId id="296" r:id="rId43"/>
    <p:sldId id="297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</p:sldIdLst>
  <p:sldSz cx="10058400" cy="1005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FFFFFF"/>
    <a:srgbClr val="FF3300"/>
    <a:srgbClr val="66FF66"/>
    <a:srgbClr val="66FF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6" y="-294"/>
      </p:cViewPr>
      <p:guideLst>
        <p:guide orient="horz" pos="316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fld id="{E69A88E3-AC07-4F21-BCE8-68EBB02A6F36}" type="datetimeFigureOut">
              <a:rPr lang="en-US"/>
              <a:pPr/>
              <a:t>5/28/2013</a:t>
            </a:fld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4500" y="685800"/>
            <a:ext cx="3429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fld id="{4B35C088-4626-4CCB-B7D3-B190E56BDE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indent="1588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indent="1588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indent="1588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indent="1588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3124624"/>
            <a:ext cx="85496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5699760"/>
            <a:ext cx="7040880" cy="2570480"/>
          </a:xfrm>
        </p:spPr>
        <p:txBody>
          <a:bodyPr/>
          <a:lstStyle>
            <a:lvl1pPr marL="0" indent="0" algn="ctr">
              <a:buNone/>
              <a:defRPr/>
            </a:lvl1pPr>
            <a:lvl2pPr marL="574746" indent="0" algn="ctr">
              <a:buNone/>
              <a:defRPr/>
            </a:lvl2pPr>
            <a:lvl3pPr marL="1149492" indent="0" algn="ctr">
              <a:buNone/>
              <a:defRPr/>
            </a:lvl3pPr>
            <a:lvl4pPr marL="1724238" indent="0" algn="ctr">
              <a:buNone/>
              <a:defRPr/>
            </a:lvl4pPr>
            <a:lvl5pPr marL="2298984" indent="0" algn="ctr">
              <a:buNone/>
              <a:defRPr/>
            </a:lvl5pPr>
            <a:lvl6pPr marL="2873731" indent="0" algn="ctr">
              <a:buNone/>
              <a:defRPr/>
            </a:lvl6pPr>
            <a:lvl7pPr marL="3448477" indent="0" algn="ctr">
              <a:buNone/>
              <a:defRPr/>
            </a:lvl7pPr>
            <a:lvl8pPr marL="4023223" indent="0" algn="ctr">
              <a:buNone/>
              <a:defRPr/>
            </a:lvl8pPr>
            <a:lvl9pPr marL="45979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C9773-2450-4236-85AC-06AA6FA7E608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7B0C-7A8F-4A8A-A773-E78379290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D3375-712D-4F98-A528-C0694986FE70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B340-FB14-4AD7-AF48-0978D45A1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5205" y="223520"/>
            <a:ext cx="2367915" cy="87172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223520"/>
            <a:ext cx="6936105" cy="87172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60C9-B779-4890-9F6F-28F96037ADAA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D67B-4AFC-41E5-B720-A473E215A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23838"/>
            <a:ext cx="9472613" cy="1452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4963" y="2011363"/>
            <a:ext cx="4618037" cy="692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11363"/>
            <a:ext cx="4618038" cy="692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9388475"/>
            <a:ext cx="2095500" cy="669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1BA97-40E4-4D98-80C4-371EAD78EE75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63775" y="9388475"/>
            <a:ext cx="6286500" cy="6699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69375" y="9388475"/>
            <a:ext cx="1089025" cy="669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1C72-6002-43F3-BD31-0FDF3ECAB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C2AEE-9DE1-43DC-93AD-FC61E2EA06AF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E4B6-F7C0-408F-9FAC-7FF8B243C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6463454"/>
            <a:ext cx="8549640" cy="199771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4263180"/>
            <a:ext cx="8549640" cy="2200274"/>
          </a:xfrm>
        </p:spPr>
        <p:txBody>
          <a:bodyPr anchor="b"/>
          <a:lstStyle>
            <a:lvl1pPr marL="0" indent="0">
              <a:buNone/>
              <a:defRPr sz="2500"/>
            </a:lvl1pPr>
            <a:lvl2pPr marL="574746" indent="0">
              <a:buNone/>
              <a:defRPr sz="2300"/>
            </a:lvl2pPr>
            <a:lvl3pPr marL="1149492" indent="0">
              <a:buNone/>
              <a:defRPr sz="2000"/>
            </a:lvl3pPr>
            <a:lvl4pPr marL="1724238" indent="0">
              <a:buNone/>
              <a:defRPr sz="1800"/>
            </a:lvl4pPr>
            <a:lvl5pPr marL="2298984" indent="0">
              <a:buNone/>
              <a:defRPr sz="1800"/>
            </a:lvl5pPr>
            <a:lvl6pPr marL="2873731" indent="0">
              <a:buNone/>
              <a:defRPr sz="1800"/>
            </a:lvl6pPr>
            <a:lvl7pPr marL="3448477" indent="0">
              <a:buNone/>
              <a:defRPr sz="1800"/>
            </a:lvl7pPr>
            <a:lvl8pPr marL="4023223" indent="0">
              <a:buNone/>
              <a:defRPr sz="1800"/>
            </a:lvl8pPr>
            <a:lvl9pPr marL="4597969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2A449-61B8-47C1-988C-5D0B8F7FE3D6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93AA-1EA0-462A-A4B9-1D9DB3DD8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2011680"/>
            <a:ext cx="4610100" cy="692912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011680"/>
            <a:ext cx="4610100" cy="692912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C96ED-85EE-44FD-BD7E-8553D5D76F78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C0086-9B40-40D9-A365-7A4B9A20C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02802"/>
            <a:ext cx="90525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251499"/>
            <a:ext cx="4444207" cy="93831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89817"/>
            <a:ext cx="4444207" cy="579522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251499"/>
            <a:ext cx="4445953" cy="93831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89817"/>
            <a:ext cx="4445953" cy="579522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98660-27DF-4198-9C10-DE333CD21ED9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A31A-2B10-4421-AA8A-FDD66C20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39EB-66A6-4521-AA9A-C04EA2A573DF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FBCC-F28D-445C-97A9-D25E14F3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93C9B-192B-41DE-BDE6-E708299F90C7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218AA-4800-4B14-A0D8-1F893D2AE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400473"/>
            <a:ext cx="3309144" cy="170434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400474"/>
            <a:ext cx="5622925" cy="85845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104814"/>
            <a:ext cx="3309144" cy="6880226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F66B3-2136-4CCA-B07C-59BA4406BB5A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2BA3-51F7-483F-9594-A79AD9FB6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7040880"/>
            <a:ext cx="6035040" cy="8312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898737"/>
            <a:ext cx="6035040" cy="6035040"/>
          </a:xfrm>
        </p:spPr>
        <p:txBody>
          <a:bodyPr/>
          <a:lstStyle>
            <a:lvl1pPr marL="0" indent="0">
              <a:buNone/>
              <a:defRPr sz="4000"/>
            </a:lvl1pPr>
            <a:lvl2pPr marL="574746" indent="0">
              <a:buNone/>
              <a:defRPr sz="3500"/>
            </a:lvl2pPr>
            <a:lvl3pPr marL="1149492" indent="0">
              <a:buNone/>
              <a:defRPr sz="3000"/>
            </a:lvl3pPr>
            <a:lvl4pPr marL="1724238" indent="0">
              <a:buNone/>
              <a:defRPr sz="2500"/>
            </a:lvl4pPr>
            <a:lvl5pPr marL="2298984" indent="0">
              <a:buNone/>
              <a:defRPr sz="2500"/>
            </a:lvl5pPr>
            <a:lvl6pPr marL="2873731" indent="0">
              <a:buNone/>
              <a:defRPr sz="2500"/>
            </a:lvl6pPr>
            <a:lvl7pPr marL="3448477" indent="0">
              <a:buNone/>
              <a:defRPr sz="2500"/>
            </a:lvl7pPr>
            <a:lvl8pPr marL="4023223" indent="0">
              <a:buNone/>
              <a:defRPr sz="2500"/>
            </a:lvl8pPr>
            <a:lvl9pPr marL="4597969" indent="0">
              <a:buNone/>
              <a:defRPr sz="2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7872096"/>
            <a:ext cx="6035040" cy="1180464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D11F3-73D0-4572-B69A-7260F10C103B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A382-6288-4388-9A77-708AAE45F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23838"/>
            <a:ext cx="947261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949" tIns="57475" rIns="114949" bIns="57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11363"/>
            <a:ext cx="9388475" cy="692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949" tIns="57475" rIns="114949" bIns="57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9388475"/>
            <a:ext cx="2095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949" tIns="57475" rIns="114949" bIns="57475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F8F8F8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98F76C9-97F4-4370-81F3-B28E7D40F419}" type="datetime1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3775" y="9388475"/>
            <a:ext cx="6286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949" tIns="57475" rIns="114949" bIns="57475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8F8F8"/>
                </a:solidFill>
                <a:effectLst/>
                <a:latin typeface="Monotype Corsiva" pitchFamily="66" charset="0"/>
              </a:defRPr>
            </a:lvl1pPr>
          </a:lstStyle>
          <a:p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69375" y="9388475"/>
            <a:ext cx="10890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949" tIns="57475" rIns="114949" bIns="57475" numCol="1" anchor="t" anchorCtr="0" compatLnSpc="1">
            <a:prstTxWarp prst="textNoShape">
              <a:avLst/>
            </a:prstTxWarp>
          </a:bodyPr>
          <a:lstStyle>
            <a:lvl1pPr algn="r">
              <a:defRPr sz="1800" smtClean="0">
                <a:solidFill>
                  <a:srgbClr val="F8F8F8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26A419F-89CE-428B-81A3-752515BA6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4" r:id="rId2"/>
    <p:sldLayoutId id="2147483873" r:id="rId3"/>
    <p:sldLayoutId id="2147483872" r:id="rId4"/>
    <p:sldLayoutId id="2147483871" r:id="rId5"/>
    <p:sldLayoutId id="2147483870" r:id="rId6"/>
    <p:sldLayoutId id="2147483869" r:id="rId7"/>
    <p:sldLayoutId id="2147483868" r:id="rId8"/>
    <p:sldLayoutId id="2147483867" r:id="rId9"/>
    <p:sldLayoutId id="2147483866" r:id="rId10"/>
    <p:sldLayoutId id="2147483865" r:id="rId11"/>
    <p:sldLayoutId id="214748387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5pPr>
      <a:lvl6pPr marL="574746" algn="ctr" rtl="0" eaLnBrk="1" fontAlgn="base" hangingPunct="1">
        <a:spcBef>
          <a:spcPct val="0"/>
        </a:spcBef>
        <a:spcAft>
          <a:spcPct val="0"/>
        </a:spcAft>
        <a:defRPr sz="5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6pPr>
      <a:lvl7pPr marL="1149492" algn="ctr" rtl="0" eaLnBrk="1" fontAlgn="base" hangingPunct="1">
        <a:spcBef>
          <a:spcPct val="0"/>
        </a:spcBef>
        <a:spcAft>
          <a:spcPct val="0"/>
        </a:spcAft>
        <a:defRPr sz="5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7pPr>
      <a:lvl8pPr marL="1724238" algn="ctr" rtl="0" eaLnBrk="1" fontAlgn="base" hangingPunct="1">
        <a:spcBef>
          <a:spcPct val="0"/>
        </a:spcBef>
        <a:spcAft>
          <a:spcPct val="0"/>
        </a:spcAft>
        <a:defRPr sz="5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8pPr>
      <a:lvl9pPr marL="2298984" algn="ctr" rtl="0" eaLnBrk="1" fontAlgn="base" hangingPunct="1">
        <a:spcBef>
          <a:spcPct val="0"/>
        </a:spcBef>
        <a:spcAft>
          <a:spcPct val="0"/>
        </a:spcAft>
        <a:defRPr sz="5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9pPr>
    </p:titleStyle>
    <p:bodyStyle>
      <a:lvl1pPr marL="430213" indent="-430213" algn="l" rtl="0" fontAlgn="base">
        <a:spcBef>
          <a:spcPct val="20000"/>
        </a:spcBef>
        <a:spcAft>
          <a:spcPct val="0"/>
        </a:spcAft>
        <a:buChar char="•"/>
        <a:defRPr sz="4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rtl="0" fontAlgn="base">
        <a:spcBef>
          <a:spcPct val="20000"/>
        </a:spcBef>
        <a:spcAft>
          <a:spcPct val="0"/>
        </a:spcAft>
        <a:buChar char="–"/>
        <a:defRPr sz="3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rtl="0" fontAlgn="base">
        <a:spcBef>
          <a:spcPct val="20000"/>
        </a:spcBef>
        <a:spcAft>
          <a:spcPct val="0"/>
        </a:spcAft>
        <a:buChar char="•"/>
        <a:defRPr sz="30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rtl="0" fontAlgn="base">
        <a:spcBef>
          <a:spcPct val="20000"/>
        </a:spcBef>
        <a:spcAft>
          <a:spcPct val="0"/>
        </a:spcAft>
        <a:buChar char="–"/>
        <a:defRPr sz="2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161104" indent="-287373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735850" indent="-287373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4310596" indent="-287373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885342" indent="-287373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9E372B2-6172-4407-8D3B-8082AF91474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304800" y="3657600"/>
            <a:ext cx="92202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atang"/>
                <a:ea typeface="Batang"/>
              </a:rPr>
              <a:t>CARDIAC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ea typeface="Batang"/>
              </a:rPr>
              <a:t>ARRHYTHMIA</a:t>
            </a:r>
          </a:p>
        </p:txBody>
      </p:sp>
      <p:pic>
        <p:nvPicPr>
          <p:cNvPr id="59397" name="Picture 5" descr="static heart showing arrhyth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6324600"/>
            <a:ext cx="3352800" cy="3733800"/>
          </a:xfrm>
          <a:prstGeom prst="rect">
            <a:avLst/>
          </a:prstGeom>
          <a:noFill/>
        </p:spPr>
      </p:pic>
      <p:pic>
        <p:nvPicPr>
          <p:cNvPr id="59398" name="Picture 6" descr="SinusRhythmLab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2690813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B01BBAA-168F-4103-9139-92F479C0E36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smtClean="0"/>
              <a:t>Action potential in pacemaker Tissues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6781800"/>
            <a:ext cx="10058400" cy="1981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 Phase = Rapid depolarization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 Phase = Plateau depolarization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 Phase = Slow diastolic depolarization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(Pace maker potential )</a:t>
            </a:r>
            <a:endParaRPr lang="en-US" sz="3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6324600" y="1981200"/>
            <a:ext cx="3384550" cy="2784475"/>
          </a:xfrm>
          <a:custGeom>
            <a:avLst/>
            <a:gdLst/>
            <a:ahLst/>
            <a:cxnLst>
              <a:cxn ang="0">
                <a:pos x="0" y="1754"/>
              </a:cxn>
              <a:cxn ang="0">
                <a:pos x="36" y="196"/>
              </a:cxn>
              <a:cxn ang="0">
                <a:pos x="140" y="578"/>
              </a:cxn>
              <a:cxn ang="0">
                <a:pos x="360" y="396"/>
              </a:cxn>
              <a:cxn ang="0">
                <a:pos x="1260" y="782"/>
              </a:cxn>
              <a:cxn ang="0">
                <a:pos x="1536" y="1610"/>
              </a:cxn>
              <a:cxn ang="0">
                <a:pos x="2132" y="1574"/>
              </a:cxn>
            </a:cxnLst>
            <a:rect l="0" t="0" r="r" b="b"/>
            <a:pathLst>
              <a:path w="2132" h="1754">
                <a:moveTo>
                  <a:pt x="0" y="1754"/>
                </a:moveTo>
                <a:cubicBezTo>
                  <a:pt x="6" y="1496"/>
                  <a:pt x="13" y="392"/>
                  <a:pt x="36" y="196"/>
                </a:cubicBezTo>
                <a:cubicBezTo>
                  <a:pt x="59" y="0"/>
                  <a:pt x="86" y="545"/>
                  <a:pt x="140" y="578"/>
                </a:cubicBezTo>
                <a:cubicBezTo>
                  <a:pt x="194" y="611"/>
                  <a:pt x="173" y="362"/>
                  <a:pt x="360" y="396"/>
                </a:cubicBezTo>
                <a:cubicBezTo>
                  <a:pt x="547" y="430"/>
                  <a:pt x="1064" y="580"/>
                  <a:pt x="1260" y="782"/>
                </a:cubicBezTo>
                <a:cubicBezTo>
                  <a:pt x="1456" y="984"/>
                  <a:pt x="1391" y="1478"/>
                  <a:pt x="1536" y="1610"/>
                </a:cubicBezTo>
                <a:cubicBezTo>
                  <a:pt x="1681" y="1742"/>
                  <a:pt x="2033" y="1580"/>
                  <a:pt x="2132" y="1574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172200" y="1752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ffectLst/>
              </a:rPr>
              <a:t>0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77000" y="23622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010400" y="2286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ffectLst/>
              </a:rPr>
              <a:t>2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7724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effectLst/>
              </a:rPr>
              <a:t>3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915400" y="4114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effectLst/>
              </a:rPr>
              <a:t>4</a:t>
            </a:r>
          </a:p>
        </p:txBody>
      </p:sp>
      <p:pic>
        <p:nvPicPr>
          <p:cNvPr id="7181" name="Picture 13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4648200" cy="3124200"/>
          </a:xfrm>
          <a:prstGeom prst="rect">
            <a:avLst/>
          </a:prstGeom>
          <a:noFill/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81000" y="52578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66FF33"/>
                </a:solidFill>
                <a:effectLst/>
              </a:rPr>
              <a:t>Action potential in S.A node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876800" y="51054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Action potential in other conducting</a:t>
            </a:r>
          </a:p>
          <a:p>
            <a:pPr algn="ctr"/>
            <a:r>
              <a:rPr 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BE4B6-F7C0-408F-9FAC-7FF8B243CB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90600" y="26066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CVS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9144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6"/>
          <p:cNvSpPr txBox="1">
            <a:spLocks/>
          </p:cNvSpPr>
          <p:nvPr/>
        </p:nvSpPr>
        <p:spPr bwMode="auto">
          <a:xfrm>
            <a:off x="7239000" y="8382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9ADFBB-1044-437F-BC79-79BE667CF5D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905000"/>
            <a:ext cx="3810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The Action potential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4876800"/>
            <a:ext cx="25146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eorgia" pitchFamily="18" charset="0"/>
              </a:rPr>
              <a:t>Pacemaker potential</a:t>
            </a:r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218AA-4800-4B14-A0D8-1F893D2AE1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8534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914400"/>
            <a:ext cx="8610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  <a:latin typeface="Georgia" pitchFamily="18" charset="0"/>
              </a:rPr>
              <a:t>The Action potential  </a:t>
            </a:r>
            <a:r>
              <a:rPr lang="en-US" sz="2800" i="1" dirty="0" smtClean="0">
                <a:solidFill>
                  <a:schemeClr val="tx1"/>
                </a:solidFill>
                <a:latin typeface="Georgia" pitchFamily="18" charset="0"/>
              </a:rPr>
              <a:t>(Repeated)</a:t>
            </a:r>
            <a:endParaRPr lang="en-US" sz="28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4145E6-AAD0-41D7-9DB5-EEBBDBAC87F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9555163" cy="89217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Pathway  Of  Normal &amp; Re-entry Propagation Of  Cardiac  Impulse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060" indent="-431060">
              <a:buFont typeface="Arial" charset="0"/>
              <a:buNone/>
              <a:defRPr/>
            </a:pPr>
            <a:endParaRPr lang="en-US" smtClean="0"/>
          </a:p>
          <a:p>
            <a:pPr marL="431060" indent="-431060">
              <a:buFont typeface="Arial" charset="0"/>
              <a:buNone/>
              <a:defRPr/>
            </a:pPr>
            <a:endParaRPr lang="en-US" smtClean="0"/>
          </a:p>
          <a:p>
            <a:pPr marL="431060" indent="-431060">
              <a:buFont typeface="Arial" charset="0"/>
              <a:buNone/>
              <a:defRPr/>
            </a:pPr>
            <a:endParaRPr lang="en-US" smtClean="0"/>
          </a:p>
          <a:p>
            <a:pPr marL="431060" indent="-431060">
              <a:buFont typeface="Arial" charset="0"/>
              <a:buNone/>
              <a:defRPr/>
            </a:pPr>
            <a:endParaRPr lang="en-US" smtClean="0"/>
          </a:p>
          <a:p>
            <a:pPr marL="431060" indent="-431060">
              <a:buFont typeface="Arial" charset="0"/>
              <a:buNone/>
              <a:defRPr/>
            </a:pPr>
            <a:endParaRPr lang="en-US" smtClean="0"/>
          </a:p>
          <a:p>
            <a:pPr marL="431060" indent="-431060">
              <a:buFont typeface="Arial" charset="0"/>
              <a:buNone/>
              <a:defRPr/>
            </a:pPr>
            <a:endParaRPr lang="en-US" smtClean="0"/>
          </a:p>
        </p:txBody>
      </p:sp>
      <p:pic>
        <p:nvPicPr>
          <p:cNvPr id="8197" name="Picture 5" descr="A008_Reen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8153400" cy="792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A930C01-8046-4BD3-AC2D-5D4E67EC2AF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225"/>
            <a:ext cx="9448800" cy="11207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Arrhythmia  Precipitating Factors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34963" y="1676400"/>
            <a:ext cx="9388475" cy="8153399"/>
          </a:xfrm>
        </p:spPr>
        <p:txBody>
          <a:bodyPr>
            <a:normAutofit fontScale="92500" lnSpcReduction="10000"/>
          </a:bodyPr>
          <a:lstStyle/>
          <a:p>
            <a:pPr marL="512763" indent="-512763">
              <a:lnSpc>
                <a:spcPct val="150000"/>
              </a:lnSpc>
              <a:buClr>
                <a:srgbClr val="FFFF00"/>
              </a:buClr>
              <a:buFont typeface="Calibri" pitchFamily="34" charset="0"/>
              <a:buAutoNum type="arabicPeriod"/>
            </a:pPr>
            <a:r>
              <a:rPr lang="en-US" sz="3600" dirty="0" smtClean="0">
                <a:cs typeface="Times New Roman" pitchFamily="18" charset="0"/>
              </a:rPr>
              <a:t>Ischemia</a:t>
            </a:r>
          </a:p>
          <a:p>
            <a:pPr marL="512763" indent="-512763">
              <a:lnSpc>
                <a:spcPct val="150000"/>
              </a:lnSpc>
              <a:buClr>
                <a:srgbClr val="FFFF00"/>
              </a:buClr>
              <a:buFont typeface="Calibri" pitchFamily="34" charset="0"/>
              <a:buAutoNum type="arabicPeriod"/>
            </a:pPr>
            <a:r>
              <a:rPr lang="en-US" sz="3600" dirty="0" smtClean="0">
                <a:cs typeface="Times New Roman" pitchFamily="18" charset="0"/>
              </a:rPr>
              <a:t>Hypoxia</a:t>
            </a:r>
          </a:p>
          <a:p>
            <a:pPr marL="512763" indent="-512763">
              <a:lnSpc>
                <a:spcPct val="150000"/>
              </a:lnSpc>
              <a:buClr>
                <a:srgbClr val="FFFF00"/>
              </a:buClr>
              <a:buFont typeface="Calibri" pitchFamily="34" charset="0"/>
              <a:buAutoNum type="arabicPeriod"/>
            </a:pPr>
            <a:r>
              <a:rPr lang="en-US" sz="3600" dirty="0" smtClean="0">
                <a:cs typeface="Times New Roman" pitchFamily="18" charset="0"/>
              </a:rPr>
              <a:t>Acidosis or Alkalosis</a:t>
            </a:r>
          </a:p>
          <a:p>
            <a:pPr marL="512763" indent="-512763">
              <a:lnSpc>
                <a:spcPct val="150000"/>
              </a:lnSpc>
              <a:buClr>
                <a:srgbClr val="FFFF00"/>
              </a:buClr>
              <a:buFont typeface="Calibri" pitchFamily="34" charset="0"/>
              <a:buAutoNum type="arabicPeriod"/>
            </a:pPr>
            <a:r>
              <a:rPr lang="en-US" sz="3600" dirty="0" smtClean="0">
                <a:cs typeface="Times New Roman" pitchFamily="18" charset="0"/>
              </a:rPr>
              <a:t>Electrolyte abnormalities</a:t>
            </a:r>
          </a:p>
          <a:p>
            <a:pPr marL="512763" indent="-512763">
              <a:lnSpc>
                <a:spcPct val="150000"/>
              </a:lnSpc>
              <a:buClr>
                <a:srgbClr val="FFFF00"/>
              </a:buClr>
              <a:buFont typeface="Calibri" pitchFamily="34" charset="0"/>
              <a:buAutoNum type="arabicPeriod"/>
            </a:pPr>
            <a:r>
              <a:rPr lang="en-US" sz="3600" dirty="0" smtClean="0">
                <a:cs typeface="Times New Roman" pitchFamily="18" charset="0"/>
              </a:rPr>
              <a:t>↑ catecholamine levels (</a:t>
            </a:r>
            <a:r>
              <a:rPr lang="en-US" sz="3600" dirty="0" err="1" smtClean="0">
                <a:cs typeface="Times New Roman" pitchFamily="18" charset="0"/>
              </a:rPr>
              <a:t>Pheochromocytoma</a:t>
            </a:r>
            <a:r>
              <a:rPr lang="en-US" sz="3600" dirty="0" smtClean="0">
                <a:cs typeface="Times New Roman" pitchFamily="18" charset="0"/>
              </a:rPr>
              <a:t>)</a:t>
            </a:r>
          </a:p>
          <a:p>
            <a:pPr marL="512763" indent="-512763">
              <a:lnSpc>
                <a:spcPct val="150000"/>
              </a:lnSpc>
              <a:buClr>
                <a:srgbClr val="FFFF00"/>
              </a:buClr>
              <a:buFont typeface="Calibri" pitchFamily="34" charset="0"/>
              <a:buAutoNum type="arabicPeriod"/>
            </a:pPr>
            <a:r>
              <a:rPr lang="en-US" sz="3600" dirty="0" smtClean="0">
                <a:cs typeface="Times New Roman" pitchFamily="18" charset="0"/>
              </a:rPr>
              <a:t>↑ Autonomic influences </a:t>
            </a:r>
          </a:p>
          <a:p>
            <a:pPr marL="512763" indent="-512763">
              <a:lnSpc>
                <a:spcPct val="150000"/>
              </a:lnSpc>
              <a:buClr>
                <a:srgbClr val="FFFF00"/>
              </a:buClr>
              <a:buFont typeface="Calibri" pitchFamily="34" charset="0"/>
              <a:buAutoNum type="arabicPeriod"/>
            </a:pPr>
            <a:r>
              <a:rPr lang="en-US" sz="3600" dirty="0" smtClean="0">
                <a:cs typeface="Times New Roman" pitchFamily="18" charset="0"/>
              </a:rPr>
              <a:t>Certain foods ---- coffees, tea &amp; Alcohol  </a:t>
            </a:r>
          </a:p>
          <a:p>
            <a:pPr marL="512763" indent="-512763">
              <a:lnSpc>
                <a:spcPct val="150000"/>
              </a:lnSpc>
              <a:buClr>
                <a:srgbClr val="FFFF00"/>
              </a:buClr>
              <a:buFont typeface="Calibri" pitchFamily="34" charset="0"/>
              <a:buAutoNum type="arabicPeriod"/>
            </a:pPr>
            <a:r>
              <a:rPr lang="en-US" sz="3600" dirty="0" smtClean="0">
                <a:cs typeface="Times New Roman" pitchFamily="18" charset="0"/>
              </a:rPr>
              <a:t>Drug toxicity</a:t>
            </a:r>
          </a:p>
          <a:p>
            <a:pPr marL="512763" indent="-512763">
              <a:lnSpc>
                <a:spcPct val="150000"/>
              </a:lnSpc>
              <a:buClr>
                <a:srgbClr val="FFFF00"/>
              </a:buClr>
              <a:buFont typeface="Calibri" pitchFamily="34" charset="0"/>
              <a:buAutoNum type="arabicPeriod"/>
            </a:pPr>
            <a:r>
              <a:rPr lang="en-US" sz="3600" dirty="0" smtClean="0">
                <a:cs typeface="Times New Roman" pitchFamily="18" charset="0"/>
              </a:rPr>
              <a:t>Emotional stress →↑  </a:t>
            </a:r>
            <a:r>
              <a:rPr lang="en-US" sz="3600" dirty="0" err="1" smtClean="0">
                <a:cs typeface="Times New Roman" pitchFamily="18" charset="0"/>
              </a:rPr>
              <a:t>Catecholamines</a:t>
            </a:r>
            <a:endParaRPr lang="en-US" sz="3600" dirty="0" smtClean="0">
              <a:cs typeface="Times New Roman" pitchFamily="18" charset="0"/>
            </a:endParaRPr>
          </a:p>
          <a:p>
            <a:pPr marL="512763" indent="-512763">
              <a:lnSpc>
                <a:spcPct val="150000"/>
              </a:lnSpc>
              <a:buClr>
                <a:srgbClr val="FFFF00"/>
              </a:buClr>
              <a:buFont typeface="Calibri" pitchFamily="34" charset="0"/>
              <a:buAutoNum type="arabicPeriod"/>
            </a:pPr>
            <a:r>
              <a:rPr lang="en-US" sz="3600" dirty="0" smtClean="0">
                <a:cs typeface="Times New Roman" pitchFamily="18" charset="0"/>
              </a:rPr>
              <a:t>Hyperthyroidism  ( ↑ T3 &amp; T4 levels)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506BE6D-9EC3-4792-A20D-178EF9ECB56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23838"/>
            <a:ext cx="9472613" cy="8429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Various Mechanisms Underlying Arrhythmias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555163" cy="81534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i="1" u="sng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Disorders Of Impulse Formation</a:t>
            </a:r>
          </a:p>
          <a:p>
            <a:pPr lvl="1">
              <a:buFontTx/>
              <a:buNone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 smtClean="0">
                <a:solidFill>
                  <a:srgbClr val="FFFF00"/>
                </a:solidFill>
                <a:effectLst/>
                <a:cs typeface="Times New Roman" pitchFamily="18" charset="0"/>
              </a:rPr>
              <a:t>  </a:t>
            </a:r>
            <a:r>
              <a:rPr lang="en-US" sz="3200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Normal pacemaker site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Sinus Tachyarrhythmia 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Sinus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Bradyarrhythmia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Tx/>
              <a:buNone/>
            </a:pPr>
            <a:endParaRPr lang="en-US" sz="32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sz="3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u="sng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en-US" sz="3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Abnormal Pacemaker sites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(EADs &amp; DADs)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Ventricular </a:t>
            </a:r>
          </a:p>
          <a:p>
            <a:pPr>
              <a:buFontTx/>
              <a:buNone/>
            </a:pPr>
            <a:endParaRPr lang="en-US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Latent pace makers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Ischemic or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infarcted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areas produce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 current of injury)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Oscillatory after depolarization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(digitalis &amp;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934970C-E32D-45B2-AE55-49860AD0EB5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9280525" cy="2438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		 </a:t>
            </a:r>
            <a:r>
              <a:rPr lang="en-US" sz="36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Disorders Of Impulse Conduction</a:t>
            </a:r>
            <a:r>
              <a:rPr lang="en-US" sz="3600" b="1" i="1" u="sng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marL="969963" lvl="1" indent="-512763">
              <a:buClr>
                <a:srgbClr val="FFFF00"/>
              </a:buClr>
              <a:buFont typeface="Calibri" pitchFamily="34" charset="0"/>
              <a:buAutoNum type="alphaL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Without re-entrant phenomenon </a:t>
            </a:r>
          </a:p>
          <a:p>
            <a:pPr marL="969963" lvl="1" indent="-512763">
              <a:buClr>
                <a:srgbClr val="FFFF00"/>
              </a:buClr>
              <a:buFont typeface="Calibri" pitchFamily="34" charset="0"/>
              <a:buAutoNum type="alphaL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With re-entrant (circus) Phenomenon </a:t>
            </a:r>
          </a:p>
        </p:txBody>
      </p:sp>
      <p:pic>
        <p:nvPicPr>
          <p:cNvPr id="11269" name="Picture 5" descr="M32869-014-f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914400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B1B78D2-7722-4FC0-9794-5E1ED81A6ED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3225"/>
            <a:ext cx="9067800" cy="8921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Aims of Anti-arrhythmia Therapy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0058400" cy="8839200"/>
          </a:xfrm>
        </p:spPr>
        <p:txBody>
          <a:bodyPr>
            <a:normAutofit/>
          </a:bodyPr>
          <a:lstStyle/>
          <a:p>
            <a:pPr>
              <a:lnSpc>
                <a:spcPct val="19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sz="2800" dirty="0" smtClean="0">
              <a:latin typeface="Batang" pitchFamily="18" charset="-127"/>
              <a:cs typeface="Times New Roman" pitchFamily="18" charset="0"/>
            </a:endParaRPr>
          </a:p>
          <a:p>
            <a:pPr>
              <a:lnSpc>
                <a:spcPct val="1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Batang" pitchFamily="18" charset="-127"/>
                <a:cs typeface="Times New Roman" pitchFamily="18" charset="0"/>
              </a:rPr>
              <a:t>To prevent abnormal pacemaker (ectopic) activity</a:t>
            </a:r>
          </a:p>
          <a:p>
            <a:pPr>
              <a:lnSpc>
                <a:spcPct val="1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Batang" pitchFamily="18" charset="-127"/>
                <a:cs typeface="Times New Roman" pitchFamily="18" charset="0"/>
              </a:rPr>
              <a:t>To modify conduction / refractoriness  in re-entry </a:t>
            </a:r>
          </a:p>
          <a:p>
            <a:pPr>
              <a:lnSpc>
                <a:spcPct val="19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sz="2800" b="1" u="sng" dirty="0" smtClean="0">
              <a:solidFill>
                <a:srgbClr val="FFFF00"/>
              </a:solidFill>
              <a:effectLst/>
              <a:latin typeface="Batang" pitchFamily="18" charset="-127"/>
              <a:cs typeface="Times New Roman" pitchFamily="18" charset="0"/>
            </a:endParaRPr>
          </a:p>
          <a:p>
            <a:pPr>
              <a:lnSpc>
                <a:spcPct val="1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Major Mechanisms (Pharmacologic) currently available</a:t>
            </a:r>
          </a:p>
          <a:p>
            <a:pPr marL="457200" lvl="1" indent="-91440"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Batang" pitchFamily="18" charset="-127"/>
                <a:cs typeface="Times New Roman" pitchFamily="18" charset="0"/>
              </a:rPr>
              <a:t>Sodium channel blockade</a:t>
            </a:r>
          </a:p>
          <a:p>
            <a:pPr marL="457200" lvl="1" indent="-91440"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Batang" pitchFamily="18" charset="-127"/>
                <a:cs typeface="Times New Roman" pitchFamily="18" charset="0"/>
              </a:rPr>
              <a:t>Blockade of sympathetic autonomic effects on heart</a:t>
            </a:r>
          </a:p>
          <a:p>
            <a:pPr marL="457200" lvl="1" indent="-91440"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Batang" pitchFamily="18" charset="-127"/>
                <a:cs typeface="Times New Roman" pitchFamily="18" charset="0"/>
              </a:rPr>
              <a:t>Prolongation of the effective refractory Period (ERP) </a:t>
            </a:r>
          </a:p>
          <a:p>
            <a:pPr marL="457200" lvl="1" indent="-91440"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Batang" pitchFamily="18" charset="-127"/>
                <a:cs typeface="Times New Roman" pitchFamily="18" charset="0"/>
              </a:rPr>
              <a:t>Calcium channel blockade </a:t>
            </a:r>
          </a:p>
          <a:p>
            <a:pPr>
              <a:lnSpc>
                <a:spcPct val="190000"/>
              </a:lnSpc>
              <a:buFontTx/>
              <a:buNone/>
            </a:pPr>
            <a:endParaRPr lang="en-US" sz="2800" dirty="0" smtClean="0">
              <a:latin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3773A46-F171-418B-8CB9-9CD31AE61EF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23838"/>
            <a:ext cx="9472613" cy="9953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Properties of Anti-arrhythmic Drugs in General</a:t>
            </a:r>
            <a:r>
              <a:rPr lang="en-US" sz="4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9753600" cy="876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Anti-arrhythmic drugs (AD) ↓ automaticity of ectopic pacemaker more than that of SA node </a:t>
            </a:r>
          </a:p>
          <a:p>
            <a:pPr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A.D also ↓ conduction &amp; excitability in depolarized tissue </a:t>
            </a:r>
          </a:p>
          <a:p>
            <a:pPr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A.D ↑ refractory period to a greater extent in depolarized tissue</a:t>
            </a:r>
          </a:p>
          <a:p>
            <a:pPr lvl="2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This all is due to selective blockade of Na</a:t>
            </a:r>
            <a:r>
              <a:rPr lang="en-US" sz="3200" baseline="30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&amp; Ca</a:t>
            </a:r>
            <a:r>
              <a:rPr lang="en-US" sz="3200" baseline="30000" smtClean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in depolarized tissue</a:t>
            </a:r>
          </a:p>
          <a:p>
            <a:pPr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Antiarrhythmic drugs have high affinity for  activated channels or inactivated channels (Phase 2) but low affinity for resting channel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0C4441B-7965-4051-8CFC-9D97DE90ED9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0825" y="223838"/>
            <a:ext cx="9472613" cy="9953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 a Result of these Properties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9525000" cy="8382000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A.Ds  block electrical activity in fast tachycardia when more frequently channels activate &amp; inactivate </a:t>
            </a:r>
          </a:p>
          <a:p>
            <a:pPr algn="ctr">
              <a:lnSpc>
                <a:spcPct val="14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(use dependant or state dependent type of drug action)</a:t>
            </a:r>
          </a:p>
          <a:p>
            <a:pPr algn="just">
              <a:lnSpc>
                <a:spcPct val="140000"/>
              </a:lnSpc>
              <a:buClr>
                <a:srgbClr val="FFFF00"/>
              </a:buClr>
              <a:buFont typeface="Wingdings" pitchFamily="2" charset="2"/>
              <a:buNone/>
            </a:pPr>
            <a:endParaRPr lang="en-US" sz="32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Normal cell will lose drug more quickly</a:t>
            </a:r>
          </a:p>
          <a:p>
            <a:pPr algn="just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abnormal automaticity → drug acts on Phase 4 by blocking Na+ or Ca++ channels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(↓ ratio of Na+ permeability to K+ permeability)</a:t>
            </a:r>
          </a:p>
          <a:p>
            <a:pPr algn="just">
              <a:lnSpc>
                <a:spcPct val="140000"/>
              </a:lnSpc>
              <a:buClr>
                <a:srgbClr val="FFFF00"/>
              </a:buClr>
              <a:buFontTx/>
              <a:buNone/>
            </a:pPr>
            <a:r>
              <a:rPr lang="en-US" sz="3700" dirty="0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218AA-4800-4B14-A0D8-1F893D2AE1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Rectangle 13"/>
          <p:cNvSpPr txBox="1">
            <a:spLocks noChangeArrowheads="1"/>
          </p:cNvSpPr>
          <p:nvPr/>
        </p:nvSpPr>
        <p:spPr bwMode="auto">
          <a:xfrm>
            <a:off x="8969375" y="9388475"/>
            <a:ext cx="10890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949" tIns="57475" rIns="114949" bIns="57475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B9B9A-3EED-4055-B9F6-5C69B8A0522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3238" y="762000"/>
            <a:ext cx="9304337" cy="883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0213" marR="0" lvl="0" indent="-4302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CLINICAL INCIDENCE</a:t>
            </a:r>
          </a:p>
          <a:p>
            <a:pPr marL="933450" marR="0" lvl="1" indent="-3587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80% cardiac arrhythmia → after M.I</a:t>
            </a:r>
          </a:p>
          <a:p>
            <a:pPr marL="933450" marR="0" lvl="1" indent="-3587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50% cardiac arrhythmia → during anesthesia</a:t>
            </a:r>
          </a:p>
          <a:p>
            <a:pPr marL="933450" marR="0" lvl="1" indent="-35877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500" b="0" i="0" u="none" strike="noStrike" kern="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 25% cardiac arrhythmia → treatment with digitalis </a:t>
            </a:r>
          </a:p>
          <a:p>
            <a:pPr marL="430213" marR="0" lvl="0" indent="-4302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Cardiac arrhythmia need to be treated when serious haemodynamic derangement expected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7D46ED7-FCD4-495F-BFAC-27C2E27B43B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9051925" cy="8229600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re-entry arrhythmia (already depressed conduction), </a:t>
            </a:r>
            <a:r>
              <a:rPr lang="en-US" sz="2800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most drugs further slow conduction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as a result effective refractory period ↑ &amp;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extrasystole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unable to propagate.</a:t>
            </a:r>
          </a:p>
          <a:p>
            <a:pPr algn="just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Anti-arrhythmic drugs in high doses themselves become “pro-arrhythmic” because conduction slows down in normal cells also </a:t>
            </a:r>
            <a:r>
              <a:rPr lang="en-US" sz="2800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“DRUG INDUCED ARRHYTHMIA”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then results. </a:t>
            </a:r>
          </a:p>
          <a:p>
            <a:pPr algn="just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Anti-arrhythmic drugs in therapeutic doses can also become </a:t>
            </a:r>
            <a:r>
              <a:rPr lang="en-US" sz="2800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“Pro-arrhythmic”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during </a:t>
            </a:r>
            <a:r>
              <a:rPr lang="en-US" sz="2800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fast heart rates, acidosis, </a:t>
            </a:r>
            <a:r>
              <a:rPr lang="en-US" sz="2800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sz="2800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&amp; ischemia  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495800" y="5562600"/>
            <a:ext cx="0" cy="1066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6BFE960-DAEE-4EDC-9199-F02FF55E711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9388475" cy="4419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</a:pPr>
            <a:endParaRPr lang="en-US" sz="4800" b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en-US" sz="4800" b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en-US" sz="4800" b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6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ANTI-ARRHYTHMIC </a:t>
            </a:r>
            <a:br>
              <a:rPr lang="en-US" sz="6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AGENTS</a:t>
            </a: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9144000" cy="24399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ANTI ARRHYTHMIC DRUGS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3FFB3C8-C9BB-4339-BF75-8B38AD1E45A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95800"/>
            <a:ext cx="9472613" cy="1452563"/>
          </a:xfrm>
          <a:noFill/>
          <a:ln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en-US" sz="8000" smtClean="0"/>
              <a:t>CLASSIFICATION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A36D4BA-235F-40F5-951E-9043E01AD7F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448800" cy="8534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Sodium  Channel  Blockers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lengthen the duration of A. potential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(Dissociate from channel with intermediate kinetics)</a:t>
            </a:r>
            <a:endParaRPr lang="en-US" sz="2000" u="sng" dirty="0" smtClean="0">
              <a:solidFill>
                <a:srgbClr val="66FF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Quinidine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Procainamide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Disopyramide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Shorten the duration of A. potential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(Dissociate from channel with rapid kinetics)</a:t>
            </a:r>
            <a:endParaRPr lang="en-US" sz="2000" u="sng" dirty="0" smtClean="0">
              <a:solidFill>
                <a:srgbClr val="66FF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sz="2800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Lignocaine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4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Mexiletine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Tocainide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Phenytoin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sz="3600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3124200" cy="76944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/>
                <a:cs typeface="Times New Roman" pitchFamily="18" charset="0"/>
              </a:rPr>
              <a:t>CLASS –I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388475" cy="6929437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Minimally increase A. Potential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(Dissociate from channel with slow kinetics)</a:t>
            </a:r>
            <a:endParaRPr lang="en-US" sz="2000" u="sng" dirty="0" smtClean="0">
              <a:solidFill>
                <a:srgbClr val="66FF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Wingdings" pitchFamily="2" charset="2"/>
              <a:buChar char="Ø"/>
            </a:pP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Flecainide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Propafenone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Ecainide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Morizicine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BE4B6-F7C0-408F-9FAC-7FF8B243CB9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1010AE9-07BB-4281-A1F7-5B99686D0B1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9525000" cy="914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600" b="1" i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CLASS -II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Beta-Adrenergic Blocking Drugs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sympatholytic</a:t>
            </a:r>
            <a:r>
              <a:rPr lang="en-US" sz="2400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 action)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Propranolol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Oxypranolol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Sotalol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Pindolol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200" b="1" i="1" dirty="0" smtClean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600" b="1" i="1" dirty="0" smtClean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600" b="1" i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CLASS – III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Potassium  Channel Blockers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(Prolongation of A. Potential duration)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Amiodarone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Dronedarone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Vernakalent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Dofetilide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Ibutilide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Bretylium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Sotalol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sz="2800" b="1" i="1" dirty="0" smtClean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9388475" cy="77724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600" b="1" i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CLASS – IV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Calcium channel blockers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(slows down conduction in SA &amp; AV node, where upstroke is Ca</a:t>
            </a:r>
            <a:r>
              <a:rPr lang="en-US" sz="2000" baseline="30000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000" dirty="0" smtClean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 dependent)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Verapamil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phenyalkylamine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Diltiazem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Benzothiazepine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sz="2800" b="1" u="sng" dirty="0" smtClean="0">
              <a:solidFill>
                <a:srgbClr val="66FF66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b="1" u="sng" dirty="0" smtClean="0">
                <a:solidFill>
                  <a:srgbClr val="66FF66"/>
                </a:solidFill>
                <a:latin typeface="Times New Roman" pitchFamily="18" charset="0"/>
              </a:rPr>
              <a:t>MISC: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</a:rPr>
              <a:t>Adenosine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</a:rPr>
              <a:t>Mg</a:t>
            </a:r>
            <a:r>
              <a:rPr lang="en-US" sz="2800" baseline="30000" dirty="0" smtClean="0">
                <a:latin typeface="Times New Roman" pitchFamily="18" charset="0"/>
              </a:rPr>
              <a:t>++</a:t>
            </a:r>
            <a:r>
              <a:rPr lang="en-US" sz="2800" dirty="0" smtClean="0">
                <a:latin typeface="Times New Roman" pitchFamily="18" charset="0"/>
              </a:rPr>
              <a:t> Magnesium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</a:rPr>
              <a:t> K</a:t>
            </a:r>
            <a:r>
              <a:rPr lang="en-US" sz="2800" baseline="30000" dirty="0" smtClean="0">
                <a:latin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</a:rPr>
              <a:t> Potassium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</a:rPr>
              <a:t>Digitalis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BE4B6-F7C0-408F-9FAC-7FF8B243CB9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533400"/>
            <a:ext cx="7315199" cy="1452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BE4B6-F7C0-408F-9FAC-7FF8B243CB9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Content Placeholder 4" descr="sodium%20channel%20subclass%20effect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62200"/>
            <a:ext cx="5867399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0D2DB-C765-46EE-B076-07FC6D1E361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u="sng" smtClean="0">
                <a:effectLst/>
              </a:rPr>
              <a:t>CARDIAC SODIUM CHANNELS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sz="460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en-US" sz="3600" i="1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3600" i="1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3600" smtClean="0">
              <a:cs typeface="Times New Roman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en-US" smtClean="0">
              <a:cs typeface="Times New Roman" pitchFamily="18" charset="0"/>
            </a:endParaRPr>
          </a:p>
          <a:p>
            <a:endParaRPr lang="en-US" sz="3600" smtClean="0">
              <a:effectLst/>
            </a:endParaRPr>
          </a:p>
        </p:txBody>
      </p:sp>
      <p:pic>
        <p:nvPicPr>
          <p:cNvPr id="65540" name="Picture 4" descr="M32869-014-f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0"/>
            <a:ext cx="9753600" cy="4195763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54358D0-52C0-4C95-9F89-40373CF4AA9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52401"/>
            <a:ext cx="9051925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QUINIDINE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9555163" cy="891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3600" b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Sources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Cinchona bark  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Dextroisomer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of quinine 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Weak anti-malarial analgesic &amp; anti-pyretic 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Weak N.M blocker &amp;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oxytotocic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Prominent action on cardiac tissue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3600" b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MOA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Sodium channel blocker during Phase 0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More affinity for “activated” channels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Sodium channel blockade is more pronounced in depolarized  than the normal tissue 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Also blocks K+ efflux &amp; ↓ depolarization &amp; long term A.P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duration.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218AA-4800-4B14-A0D8-1F893D2AE1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362200"/>
            <a:ext cx="9220200" cy="748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Pharmacological</a:t>
            </a:r>
          </a:p>
          <a:p>
            <a:pPr lvl="2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</a:p>
          <a:p>
            <a:pPr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Non-Pharmacological </a:t>
            </a:r>
          </a:p>
          <a:p>
            <a:pPr lvl="2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Artificial Pace makers </a:t>
            </a:r>
          </a:p>
          <a:p>
            <a:pPr lvl="2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Electro-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cardioversion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Implanted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cardioverter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defibrillators (ICDs)</a:t>
            </a:r>
          </a:p>
          <a:p>
            <a:pPr lvl="2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Radiofrequency catheter ablation /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cryoablation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Surgery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85800"/>
            <a:ext cx="7924800" cy="8617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Available  Methods  of  Treatment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161F37D-E0AB-4F94-A2EE-BCD297C462F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03225"/>
            <a:ext cx="9051925" cy="1044575"/>
          </a:xfrm>
        </p:spPr>
        <p:txBody>
          <a:bodyPr>
            <a:normAutofit/>
          </a:bodyPr>
          <a:lstStyle/>
          <a:p>
            <a:r>
              <a:rPr lang="en-US" sz="3600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EFFECTS ON  CARDIAC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9753600" cy="8001000"/>
          </a:xfrm>
        </p:spPr>
        <p:txBody>
          <a:bodyPr>
            <a:normAutofit/>
          </a:bodyPr>
          <a:lstStyle/>
          <a:p>
            <a:pPr marL="569913" indent="-569913">
              <a:lnSpc>
                <a:spcPct val="200000"/>
              </a:lnSpc>
              <a:buClr>
                <a:srgbClr val="FFFF00"/>
              </a:buClr>
              <a:buFont typeface="Monotype Corsiva" pitchFamily="66" charset="0"/>
              <a:buAutoNum type="roman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Supresses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Pace maker rate (normal &amp; Ectopic) </a:t>
            </a:r>
          </a:p>
          <a:p>
            <a:pPr marL="569913" indent="-569913">
              <a:lnSpc>
                <a:spcPct val="200000"/>
              </a:lnSpc>
              <a:buClr>
                <a:srgbClr val="FFFF00"/>
              </a:buClr>
              <a:buFont typeface="Monotype Corsiva" pitchFamily="66" charset="0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Conduction &amp; excitability of depolarized tissue ↓ more </a:t>
            </a:r>
          </a:p>
          <a:p>
            <a:pPr marL="569913" indent="-569913">
              <a:lnSpc>
                <a:spcPct val="200000"/>
              </a:lnSpc>
              <a:buClr>
                <a:srgbClr val="FFFF00"/>
              </a:buClr>
              <a:buFont typeface="Monotype Corsiva" pitchFamily="66" charset="0"/>
              <a:buAutoNum type="roman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Quinidine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lengthens the “refractory period”</a:t>
            </a:r>
          </a:p>
          <a:p>
            <a:pPr marL="569913" indent="-569913">
              <a:lnSpc>
                <a:spcPct val="200000"/>
              </a:lnSpc>
              <a:buClr>
                <a:srgbClr val="FFFF00"/>
              </a:buClr>
              <a:buFont typeface="Monotype Corsiva" pitchFamily="66" charset="0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QT interval on ECG ↑</a:t>
            </a:r>
          </a:p>
          <a:p>
            <a:pPr marL="569913" indent="-569913">
              <a:lnSpc>
                <a:spcPct val="200000"/>
              </a:lnSpc>
              <a:buClr>
                <a:srgbClr val="FFFF00"/>
              </a:buClr>
              <a:buFont typeface="Monotype Corsiva" pitchFamily="66" charset="0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“refractory period” ↑, it ↓ re-entry →↓ tachycardia </a:t>
            </a:r>
          </a:p>
          <a:p>
            <a:pPr marL="569913" indent="-569913">
              <a:lnSpc>
                <a:spcPct val="200000"/>
              </a:lnSpc>
              <a:buClr>
                <a:srgbClr val="FFFF00"/>
              </a:buClr>
              <a:buFont typeface="Monotype Corsiva" pitchFamily="66" charset="0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Myocardial contractility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inotropic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↓</a:t>
            </a:r>
          </a:p>
          <a:p>
            <a:pPr marL="569913" indent="-569913">
              <a:lnSpc>
                <a:spcPct val="200000"/>
              </a:lnSpc>
              <a:buClr>
                <a:srgbClr val="FFFF00"/>
              </a:buClr>
              <a:buFont typeface="Monotype Corsiva" pitchFamily="66" charset="0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effect can ↑ heart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746B163-800B-423D-B1E3-3A69CFE86A0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smtClean="0">
                <a:solidFill>
                  <a:srgbClr val="FFFF00"/>
                </a:solidFill>
                <a:cs typeface="Times New Roman" pitchFamily="18" charset="0"/>
              </a:rPr>
              <a:t>EXTRA CARDIAC EFFECTS</a:t>
            </a:r>
            <a:r>
              <a:rPr lang="en-US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9051925" cy="77120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400" smtClean="0">
                <a:cs typeface="Times New Roman" pitchFamily="18" charset="0"/>
              </a:rPr>
              <a:t>Alpha – adrenergic blocking effect → V.D → ↓B.P → reflex tachycardia </a:t>
            </a:r>
          </a:p>
          <a:p>
            <a:pPr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400" smtClean="0">
                <a:cs typeface="Times New Roman" pitchFamily="18" charset="0"/>
              </a:rPr>
              <a:t>Vagolytic action</a:t>
            </a:r>
          </a:p>
          <a:p>
            <a:pPr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400" smtClean="0">
                <a:cs typeface="Times New Roman" pitchFamily="18" charset="0"/>
              </a:rPr>
              <a:t>Weak N. Muscular Blockade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3400" b="1" i="1" u="sng" smtClean="0">
                <a:solidFill>
                  <a:srgbClr val="FFFF00"/>
                </a:solidFill>
                <a:cs typeface="Times New Roman" pitchFamily="18" charset="0"/>
              </a:rPr>
              <a:t>TOXICITY 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smtClean="0">
                <a:cs typeface="Times New Roman" pitchFamily="18" charset="0"/>
              </a:rPr>
              <a:t>Sudden ↑ in heart rate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smtClean="0">
                <a:cs typeface="Times New Roman" pitchFamily="18" charset="0"/>
              </a:rPr>
              <a:t>Quinidine syncope (due to T.Dose)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smtClean="0">
                <a:cs typeface="Times New Roman" pitchFamily="18" charset="0"/>
              </a:rPr>
              <a:t>Sick sinus syndrome exacerbate 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smtClean="0">
                <a:cs typeface="Times New Roman" pitchFamily="18" charset="0"/>
              </a:rPr>
              <a:t>Hypotension 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smtClean="0">
                <a:cs typeface="Times New Roman" pitchFamily="18" charset="0"/>
              </a:rPr>
              <a:t>N.V.D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smtClean="0">
                <a:cs typeface="Times New Roman" pitchFamily="18" charset="0"/>
              </a:rPr>
              <a:t>Cinchonism 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000" smtClean="0">
                <a:cs typeface="Times New Roman" pitchFamily="18" charset="0"/>
              </a:rPr>
              <a:t>Rashes, fever, hepatitis etc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FD72E31-D01F-4FD0-9ABC-7B154212AF0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685800"/>
            <a:ext cx="9051925" cy="9067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THERAPEUTIC USES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fibrillation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flutter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Ventricular tachycardia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I/V treatment of malaria (?)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All types of arrhythmia (?)</a:t>
            </a:r>
          </a:p>
          <a:p>
            <a:pPr>
              <a:buFontTx/>
              <a:buNone/>
            </a:pPr>
            <a: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PHARMACOKINETICS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Orally given  rapid absorption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Parental  Severe hypotension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80% plasma protein bound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 ½ 6 – 8 hours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Metabolized in liver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20% excreted unchanged in urine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Excretion in acidic urine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D95EBC6-1C1D-466A-8E1C-DFC125C41159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23838"/>
            <a:ext cx="9472613" cy="919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PROCAINAMIDE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555163" cy="7772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  <a:buFontTx/>
              <a:buNone/>
            </a:pPr>
            <a:r>
              <a:rPr lang="en-US" sz="3700" smtClean="0">
                <a:latin typeface="Times New Roman" pitchFamily="18" charset="0"/>
                <a:cs typeface="Times New Roman" pitchFamily="18" charset="0"/>
              </a:rPr>
              <a:t>Chemically it is an amide of local anesthetic “Procaine”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3300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MOA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Similar to that of Quinidine except less antimuscarinic effects.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3700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CARDIAC  EFFECTS 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Vagolytic action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Less effective in suppressing “Ectopic Pace maker”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But more effective in blocking channels in depolarized tissue.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37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91309E3-6F0B-412F-A89D-CCD2150FB2C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28600"/>
            <a:ext cx="9051925" cy="815975"/>
          </a:xfrm>
        </p:spPr>
        <p:txBody>
          <a:bodyPr>
            <a:noAutofit/>
          </a:bodyPr>
          <a:lstStyle/>
          <a:p>
            <a:r>
              <a:rPr lang="en-US" sz="6000" smtClean="0">
                <a:solidFill>
                  <a:srgbClr val="FFFF00"/>
                </a:solidFill>
                <a:latin typeface="Times New Roman" pitchFamily="18" charset="0"/>
              </a:rPr>
              <a:t>Extracardiac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555163" cy="85344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Ganglion blocking activity →↓vessel tone  ↓ B.P</a:t>
            </a:r>
          </a:p>
          <a:p>
            <a:pPr>
              <a:buFontTx/>
              <a:buNone/>
            </a:pPr>
            <a:r>
              <a:rPr lang="en-US" sz="3600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TOXICITY</a:t>
            </a:r>
          </a:p>
          <a:p>
            <a:pPr lvl="1">
              <a:buFontTx/>
              <a:buNone/>
            </a:pPr>
            <a:r>
              <a:rPr lang="en-US" sz="3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Cardiac 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Anti-muscarinic effects may occur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Depression of myocardium 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New arrhythmia </a:t>
            </a:r>
          </a:p>
          <a:p>
            <a:pPr lvl="1">
              <a:buFontTx/>
              <a:buNone/>
            </a:pPr>
            <a:r>
              <a:rPr lang="en-US" sz="3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Extracardiac 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SLE like syndrome</a:t>
            </a:r>
          </a:p>
          <a:p>
            <a:pPr lvl="3">
              <a:buClr>
                <a:srgbClr val="FFFF00"/>
              </a:buClr>
              <a:buFont typeface="Arial" charset="0"/>
              <a:buChar char="•"/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Rash</a:t>
            </a:r>
          </a:p>
          <a:p>
            <a:pPr lvl="3">
              <a:buClr>
                <a:srgbClr val="FFFF00"/>
              </a:buClr>
              <a:buFont typeface="Arial" charset="0"/>
              <a:buChar char="•"/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Arthralgia </a:t>
            </a:r>
          </a:p>
          <a:p>
            <a:pPr lvl="3">
              <a:buClr>
                <a:srgbClr val="FFFF00"/>
              </a:buClr>
              <a:buFont typeface="Arial" charset="0"/>
              <a:buChar char="•"/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Arthritis 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Pancarditis   &amp; pleuritis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300" smtClean="0">
                <a:latin typeface="Times New Roman" pitchFamily="18" charset="0"/>
                <a:cs typeface="Times New Roman" pitchFamily="18" charset="0"/>
              </a:rPr>
              <a:t>N.V.D fever &amp; hepatitis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10119BB-FE74-4A07-9733-2901FCBECAB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10058400" cy="944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PHARMACOKINETICS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Oral --- 75% bioavailability → NAPA is major metabolite → has class III activity…Torsade de pointes 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I/M ---- also well absorbed.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I/V    t ½ = 3 – 4 hours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Acetylated  in liver &amp; eliminated by kidneys.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b="1" i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USES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Atrial &amp; ventricular arrhythmia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Drug of 2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choice (After lignocaine) in sustained ventricular arrhythmia after lidocaine  after 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F6CF49B-3DDC-4257-80A0-E7DAF7E0FE63}" type="slidenum">
              <a:rPr lang="en-US">
                <a:latin typeface="Georgia" pitchFamily="18" charset="0"/>
              </a:rPr>
              <a:pPr>
                <a:defRPr/>
              </a:pPr>
              <a:t>36</a:t>
            </a:fld>
            <a:endParaRPr lang="en-US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03225"/>
            <a:ext cx="9051925" cy="739775"/>
          </a:xfrm>
        </p:spPr>
        <p:txBody>
          <a:bodyPr>
            <a:normAutofit fontScale="90000"/>
          </a:bodyPr>
          <a:lstStyle/>
          <a:p>
            <a:r>
              <a:rPr lang="en-US" sz="4000" b="1" u="sng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LIGNOCAINE (LIDOCAINE)</a:t>
            </a:r>
            <a:r>
              <a:rPr lang="en-US" sz="5000" b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9296400" cy="822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smtClean="0">
                <a:latin typeface="Georgia" pitchFamily="18" charset="0"/>
                <a:cs typeface="Times New Roman" pitchFamily="18" charset="0"/>
              </a:rPr>
              <a:t>Local anesthetic</a:t>
            </a:r>
          </a:p>
          <a:p>
            <a:pPr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smtClean="0">
                <a:latin typeface="Georgia" pitchFamily="18" charset="0"/>
                <a:cs typeface="Times New Roman" pitchFamily="18" charset="0"/>
              </a:rPr>
              <a:t>I/V anti-arrhythmic </a:t>
            </a:r>
          </a:p>
          <a:p>
            <a:pPr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smtClean="0">
                <a:latin typeface="Georgia" pitchFamily="18" charset="0"/>
                <a:cs typeface="Times New Roman" pitchFamily="18" charset="0"/>
              </a:rPr>
              <a:t>Very effective against AMI associated arrhythmia</a:t>
            </a:r>
          </a:p>
          <a:p>
            <a:pPr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smtClean="0">
                <a:latin typeface="Georgia" pitchFamily="18" charset="0"/>
                <a:cs typeface="Times New Roman" pitchFamily="18" charset="0"/>
              </a:rPr>
              <a:t>Digitalis induced arrhythmia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sz="3600" b="1" i="1" u="sng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MOA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smtClean="0">
                <a:latin typeface="Georgia" pitchFamily="18" charset="0"/>
                <a:cs typeface="Times New Roman" pitchFamily="18" charset="0"/>
              </a:rPr>
              <a:t>Blocks both activated &amp; inactivated channels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smtClean="0">
                <a:latin typeface="Georgia" pitchFamily="18" charset="0"/>
                <a:cs typeface="Times New Roman" pitchFamily="18" charset="0"/>
              </a:rPr>
              <a:t>In each action potential more unblocked channels are blocked 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smtClean="0">
                <a:latin typeface="Georgia" pitchFamily="18" charset="0"/>
                <a:cs typeface="Times New Roman" pitchFamily="18" charset="0"/>
              </a:rPr>
              <a:t>So potent suppresser  of abnormal cardiac activity 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smtClean="0">
                <a:latin typeface="Georgia" pitchFamily="18" charset="0"/>
                <a:cs typeface="Times New Roman" pitchFamily="18" charset="0"/>
              </a:rPr>
              <a:t>Normal tissue is least affected  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endParaRPr lang="en-US" sz="3600" smtClean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A7E4CFB-EBAF-4947-91A4-D232194D220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10058400" cy="868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i="1" u="sng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TOXICITY 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Georgia" pitchFamily="18" charset="0"/>
                <a:cs typeface="Times New Roman" pitchFamily="18" charset="0"/>
              </a:rPr>
              <a:t>Least </a:t>
            </a:r>
            <a:r>
              <a:rPr lang="en-US" sz="3200" dirty="0" err="1" smtClean="0">
                <a:latin typeface="Georgia" pitchFamily="18" charset="0"/>
                <a:cs typeface="Times New Roman" pitchFamily="18" charset="0"/>
              </a:rPr>
              <a:t>cardiotoxic</a:t>
            </a:r>
            <a:r>
              <a:rPr lang="en-US" sz="3200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Georgia" pitchFamily="18" charset="0"/>
                <a:cs typeface="Times New Roman" pitchFamily="18" charset="0"/>
              </a:rPr>
              <a:t>Can depress myocardial contractility in already failing heart → ↓B.P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err="1" smtClean="0">
                <a:latin typeface="Georgia" pitchFamily="18" charset="0"/>
                <a:cs typeface="Times New Roman" pitchFamily="18" charset="0"/>
              </a:rPr>
              <a:t>Parasthesia</a:t>
            </a:r>
            <a:r>
              <a:rPr lang="en-US" sz="3200" dirty="0" smtClean="0">
                <a:latin typeface="Georgia" pitchFamily="18" charset="0"/>
                <a:cs typeface="Times New Roman" pitchFamily="18" charset="0"/>
              </a:rPr>
              <a:t>, tremors,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u="sng" dirty="0" smtClean="0">
                <a:solidFill>
                  <a:srgbClr val="FFFF00"/>
                </a:solidFill>
                <a:effectLst/>
                <a:latin typeface="Georgia" pitchFamily="18" charset="0"/>
                <a:cs typeface="Times New Roman" pitchFamily="18" charset="0"/>
              </a:rPr>
              <a:t>PHARMACOKINETICS 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Georgia" pitchFamily="18" charset="0"/>
                <a:cs typeface="Times New Roman" pitchFamily="18" charset="0"/>
              </a:rPr>
              <a:t>Orally  inactive – due to ↑ 1</a:t>
            </a:r>
            <a:r>
              <a:rPr lang="en-US" sz="3600" baseline="30000" dirty="0" smtClean="0">
                <a:latin typeface="Georgia" pitchFamily="18" charset="0"/>
                <a:cs typeface="Times New Roman" pitchFamily="18" charset="0"/>
              </a:rPr>
              <a:t>st</a:t>
            </a:r>
            <a:r>
              <a:rPr lang="en-US" sz="3600" dirty="0" smtClean="0">
                <a:latin typeface="Georgia" pitchFamily="18" charset="0"/>
                <a:cs typeface="Times New Roman" pitchFamily="18" charset="0"/>
              </a:rPr>
              <a:t>  pass effect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Georgia" pitchFamily="18" charset="0"/>
                <a:cs typeface="Times New Roman" pitchFamily="18" charset="0"/>
              </a:rPr>
              <a:t>given I/v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Georgia" pitchFamily="18" charset="0"/>
                <a:cs typeface="Times New Roman" pitchFamily="18" charset="0"/>
              </a:rPr>
              <a:t>t ½ = 1 – 2 hours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Georgia" pitchFamily="18" charset="0"/>
                <a:cs typeface="Times New Roman" pitchFamily="18" charset="0"/>
              </a:rPr>
              <a:t>150mg – 200mg bolus I/V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Georgia" pitchFamily="18" charset="0"/>
                <a:cs typeface="Times New Roman" pitchFamily="18" charset="0"/>
              </a:rPr>
              <a:t>2-4 mg/min I/V infusion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i="1" u="sng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Uses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Georgia" pitchFamily="18" charset="0"/>
                <a:cs typeface="Times New Roman" pitchFamily="18" charset="0"/>
              </a:rPr>
              <a:t>Ventricular tachycardia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Georgia" pitchFamily="18" charset="0"/>
                <a:cs typeface="Times New Roman" pitchFamily="18" charset="0"/>
              </a:rPr>
              <a:t>Ventricular  fibrillation  after </a:t>
            </a:r>
            <a:r>
              <a:rPr lang="en-US" sz="3600" dirty="0" err="1" smtClean="0">
                <a:latin typeface="Georgia" pitchFamily="18" charset="0"/>
                <a:cs typeface="Times New Roman" pitchFamily="18" charset="0"/>
              </a:rPr>
              <a:t>cardioversion</a:t>
            </a:r>
            <a:endParaRPr lang="en-US" sz="3600" dirty="0" smtClean="0">
              <a:latin typeface="Georgia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Georgia" pitchFamily="18" charset="0"/>
                <a:cs typeface="Times New Roman" pitchFamily="18" charset="0"/>
              </a:rPr>
              <a:t>Digitalis induced arrhythmia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760BFFF-B343-4657-8E80-37BE5061F7E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smtClean="0">
                <a:solidFill>
                  <a:srgbClr val="FFFF00"/>
                </a:solidFill>
              </a:rPr>
              <a:t>MEXILETINE &amp; TOCAINIDE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723437" cy="868680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Resistant to quick degradation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Orally active</a:t>
            </a:r>
          </a:p>
          <a:p>
            <a:pPr>
              <a:buFontTx/>
              <a:buNone/>
            </a:pPr>
            <a:r>
              <a:rPr lang="en-US" b="1" i="1" u="sng" smtClean="0">
                <a:solidFill>
                  <a:srgbClr val="FFFF00"/>
                </a:solidFill>
              </a:rPr>
              <a:t>MOA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Like that of lignocaine</a:t>
            </a:r>
            <a:r>
              <a:rPr lang="en-US" sz="4000" smtClean="0"/>
              <a:t>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smtClean="0">
                <a:solidFill>
                  <a:srgbClr val="FFFF66"/>
                </a:solidFill>
              </a:rPr>
              <a:t>Used in chronic pains  due diabetic neuropathy and nerve injury as well</a:t>
            </a:r>
          </a:p>
          <a:p>
            <a:pPr>
              <a:buFontTx/>
              <a:buNone/>
            </a:pPr>
            <a:endParaRPr lang="en-US" sz="2800" b="1" i="1" u="sng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sz="3600" b="1" i="1" u="sng" smtClean="0">
                <a:solidFill>
                  <a:srgbClr val="FFFF00"/>
                </a:solidFill>
                <a:effectLst/>
              </a:rPr>
              <a:t>FLACAINIDE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Potent Na+ K+ channel blocker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Used in normal hearts with supraventricular arrhythmia -----very effective in suppressing PVCs.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Does not prolong A.P &amp;  QT interval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No antimucarinic effects</a:t>
            </a:r>
          </a:p>
          <a:p>
            <a:pPr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30384E5-F977-4174-A27A-32A095D1211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9051925" cy="83820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Tx/>
              <a:buNone/>
            </a:pPr>
            <a:r>
              <a:rPr lang="en-US" sz="3700" b="1" i="1" u="sng" smtClean="0">
                <a:solidFill>
                  <a:srgbClr val="FFFF00"/>
                </a:solidFill>
              </a:rPr>
              <a:t>PROPAFENONE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Na+ channel blocker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Structurally similar to Propranolol 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Act like quinidine 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Used for supraventricular arrhythmia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3700" b="1" i="1" u="sng" smtClean="0">
                <a:solidFill>
                  <a:srgbClr val="FFFF00"/>
                </a:solidFill>
              </a:rPr>
              <a:t>MORICIZINE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Na+ channel blocker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Anti-arrhythmic phenothiazine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For ventricular arrhythmia</a:t>
            </a:r>
          </a:p>
          <a:p>
            <a:pPr lvl="1">
              <a:lnSpc>
                <a:spcPct val="14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/>
              <a:t>Can exacerbate arrhythmia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A042B71-4014-41B7-A5FC-CC3B0BEC3A9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8839200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Georgia" pitchFamily="18" charset="0"/>
              </a:rPr>
              <a:t>Normal Pathway Of Cardiac Impulse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Georgia" pitchFamily="18" charset="0"/>
              </a:rPr>
              <a:t> Propagation</a:t>
            </a:r>
            <a:endParaRPr lang="en-US" sz="2800" dirty="0">
              <a:solidFill>
                <a:schemeClr val="bg1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5" name="Picture 7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09800"/>
            <a:ext cx="7543800" cy="723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B4DCEA5-5F1D-4D92-81AC-ED6934836CB8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225"/>
            <a:ext cx="10058400" cy="11207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CLASS – II</a:t>
            </a:r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smtClean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40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BLOCKING DRUGS</a:t>
            </a:r>
            <a:r>
              <a:rPr lang="en-US" sz="5000" b="1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52600"/>
            <a:ext cx="9051925" cy="792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700" b="1" i="1" u="sng" smtClean="0">
                <a:solidFill>
                  <a:srgbClr val="FFFF00"/>
                </a:solidFill>
                <a:cs typeface="Times New Roman" pitchFamily="18" charset="0"/>
              </a:rPr>
              <a:t>MOA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cs typeface="Times New Roman" pitchFamily="18" charset="0"/>
              </a:rPr>
              <a:t>Beta- blocking   action 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cs typeface="Times New Roman" pitchFamily="18" charset="0"/>
              </a:rPr>
              <a:t>Membrane stabilizing effect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700" b="1" i="1" u="sng" smtClean="0">
                <a:solidFill>
                  <a:srgbClr val="FFFF00"/>
                </a:solidFill>
                <a:cs typeface="Times New Roman" pitchFamily="18" charset="0"/>
              </a:rPr>
              <a:t>Uses</a:t>
            </a:r>
            <a:r>
              <a:rPr lang="en-US" sz="370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cs typeface="Times New Roman" pitchFamily="18" charset="0"/>
              </a:rPr>
              <a:t>Prevent ventricular ectopic aft AMI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cs typeface="Times New Roman" pitchFamily="18" charset="0"/>
              </a:rPr>
              <a:t>Esmolol (short acting) beta blocker.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320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320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700" smtClean="0">
                <a:cs typeface="Times New Roman" pitchFamily="18" charset="0"/>
              </a:rPr>
              <a:t> </a:t>
            </a:r>
            <a:r>
              <a:rPr lang="en-US" sz="3700" b="1" i="1" u="sng" smtClean="0">
                <a:solidFill>
                  <a:srgbClr val="FFFF00"/>
                </a:solidFill>
                <a:cs typeface="Times New Roman" pitchFamily="18" charset="0"/>
              </a:rPr>
              <a:t>ADVERSE EFFECTS OF b-BLOCKERS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700" smtClean="0">
                <a:cs typeface="Times New Roman" pitchFamily="18" charset="0"/>
              </a:rPr>
              <a:t>Hypotension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700" smtClean="0">
                <a:cs typeface="Times New Roman" pitchFamily="18" charset="0"/>
              </a:rPr>
              <a:t>Bradycardia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700" smtClean="0">
                <a:cs typeface="Times New Roman" pitchFamily="18" charset="0"/>
              </a:rPr>
              <a:t>heart block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320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700" smtClean="0"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172200" y="243840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2438400"/>
            <a:ext cx="3352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effectLst/>
              </a:rPr>
              <a:t>Anti-arrhythmia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AEE1B9C-54FB-4D43-9815-647CE001BE17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b="1" smtClean="0">
                <a:solidFill>
                  <a:srgbClr val="FFFF00"/>
                </a:solidFill>
                <a:cs typeface="Times New Roman" pitchFamily="18" charset="0"/>
              </a:rPr>
              <a:t>CLASS – III  (</a:t>
            </a:r>
            <a:r>
              <a:rPr lang="en-US" sz="3200" b="1" smtClean="0">
                <a:solidFill>
                  <a:srgbClr val="FFFF00"/>
                </a:solidFill>
                <a:latin typeface="Batang" pitchFamily="18" charset="-127"/>
                <a:cs typeface="Times New Roman" pitchFamily="18" charset="0"/>
              </a:rPr>
              <a:t>By prolonging A.P   R. PERIOD)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52600"/>
            <a:ext cx="9051925" cy="77724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700" smtClean="0">
                <a:cs typeface="Times New Roman" pitchFamily="18" charset="0"/>
              </a:rPr>
              <a:t>Prolong A.P by blocking K</a:t>
            </a:r>
            <a:r>
              <a:rPr lang="en-US" sz="3700" baseline="30000" smtClean="0">
                <a:cs typeface="Times New Roman" pitchFamily="18" charset="0"/>
              </a:rPr>
              <a:t>+</a:t>
            </a:r>
            <a:r>
              <a:rPr lang="en-US" sz="3700" smtClean="0">
                <a:cs typeface="Times New Roman" pitchFamily="18" charset="0"/>
              </a:rPr>
              <a:t> channels or </a:t>
            </a:r>
          </a:p>
          <a:p>
            <a:pPr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700" smtClean="0">
                <a:cs typeface="Times New Roman" pitchFamily="18" charset="0"/>
              </a:rPr>
              <a:t>ENHANCE Inward current (Na</a:t>
            </a:r>
            <a:r>
              <a:rPr lang="en-US" sz="3700" baseline="30000" smtClean="0">
                <a:cs typeface="Times New Roman" pitchFamily="18" charset="0"/>
              </a:rPr>
              <a:t>+ </a:t>
            </a:r>
            <a:r>
              <a:rPr lang="en-US" sz="3700" smtClean="0">
                <a:cs typeface="Times New Roman" pitchFamily="18" charset="0"/>
              </a:rPr>
              <a:t>&amp; Ca</a:t>
            </a:r>
            <a:r>
              <a:rPr lang="en-US" sz="3700" baseline="30000" smtClean="0">
                <a:cs typeface="Times New Roman" pitchFamily="18" charset="0"/>
              </a:rPr>
              <a:t>+</a:t>
            </a:r>
            <a:r>
              <a:rPr lang="en-US" sz="3700" smtClean="0">
                <a:cs typeface="Times New Roman" pitchFamily="18" charset="0"/>
              </a:rPr>
              <a:t>)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sz="4800" u="sng" smtClean="0">
                <a:solidFill>
                  <a:srgbClr val="FFFF00"/>
                </a:solidFill>
                <a:cs typeface="Times New Roman" pitchFamily="18" charset="0"/>
              </a:rPr>
              <a:t>AMIODARONE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cs typeface="Times New Roman" pitchFamily="18" charset="0"/>
              </a:rPr>
              <a:t>Na</a:t>
            </a:r>
            <a:r>
              <a:rPr lang="en-US" sz="3200" baseline="30000" smtClean="0">
                <a:cs typeface="Times New Roman" pitchFamily="18" charset="0"/>
              </a:rPr>
              <a:t>+ </a:t>
            </a:r>
            <a:r>
              <a:rPr lang="en-US" sz="3200" smtClean="0">
                <a:cs typeface="Times New Roman" pitchFamily="18" charset="0"/>
              </a:rPr>
              <a:t>channel blocker in inactivated state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cs typeface="Times New Roman" pitchFamily="18" charset="0"/>
              </a:rPr>
              <a:t>K</a:t>
            </a:r>
            <a:r>
              <a:rPr lang="en-US" sz="3200" baseline="30000" smtClean="0">
                <a:cs typeface="Times New Roman" pitchFamily="18" charset="0"/>
              </a:rPr>
              <a:t>+</a:t>
            </a:r>
            <a:r>
              <a:rPr lang="en-US" sz="3200" smtClean="0">
                <a:cs typeface="Times New Roman" pitchFamily="18" charset="0"/>
              </a:rPr>
              <a:t> channel blocked &amp; ↑ A.P duration effective against tachycardia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cs typeface="Times New Roman" pitchFamily="18" charset="0"/>
              </a:rPr>
              <a:t>Weak Ca</a:t>
            </a:r>
            <a:r>
              <a:rPr lang="en-US" sz="3200" baseline="30000" smtClean="0">
                <a:cs typeface="Times New Roman" pitchFamily="18" charset="0"/>
              </a:rPr>
              <a:t>++ </a:t>
            </a:r>
            <a:r>
              <a:rPr lang="en-US" sz="3200" smtClean="0">
                <a:cs typeface="Times New Roman" pitchFamily="18" charset="0"/>
              </a:rPr>
              <a:t>channel blocker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cs typeface="Times New Roman" pitchFamily="18" charset="0"/>
              </a:rPr>
              <a:t>Weak b-blocker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cs typeface="Times New Roman" pitchFamily="18" charset="0"/>
              </a:rPr>
              <a:t>Powerful inhibitor of abnormal automaticity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smtClean="0">
                <a:cs typeface="Times New Roman" pitchFamily="18" charset="0"/>
              </a:rPr>
              <a:t>↑ QT interval but rarely cause T.D pointes 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7543800" y="685800"/>
            <a:ext cx="0" cy="5334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914E4B1-F8AD-48F9-AC09-1BC1ACD3024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685800"/>
            <a:ext cx="9051925" cy="8299450"/>
          </a:xfrm>
        </p:spPr>
        <p:txBody>
          <a:bodyPr>
            <a:normAutofit fontScale="92500" lnSpcReduction="10000"/>
          </a:bodyPr>
          <a:lstStyle/>
          <a:p>
            <a:pPr marL="431060" indent="-431060">
              <a:buFontTx/>
              <a:buNone/>
              <a:defRPr/>
            </a:pPr>
            <a:r>
              <a:rPr lang="en-US" sz="4300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MOA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Slow sinus rate &amp; A.V conduction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Markedly ↑ QT interval &amp; QRS duration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↑ atrial, anti-ventricular nodal and ventricular refractory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Has anti-angina effects( may be due to a, b &amp; Ca++ channel blocking activity in vascular smooth muscle)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i="1" dirty="0" smtClean="0">
                <a:latin typeface="+mj-lt"/>
                <a:cs typeface="Times New Roman" pitchFamily="18" charset="0"/>
              </a:rPr>
              <a:t>Cause: peripheral vasodilatation </a:t>
            </a:r>
          </a:p>
          <a:p>
            <a:pPr marL="431060" indent="-431060">
              <a:lnSpc>
                <a:spcPct val="150000"/>
              </a:lnSpc>
              <a:buFontTx/>
              <a:buNone/>
              <a:defRPr/>
            </a:pPr>
            <a:r>
              <a:rPr lang="en-US" sz="4300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Pharmacokinetics 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Long t ½ (13 – 103 days) </a:t>
            </a:r>
          </a:p>
          <a:p>
            <a:pPr marL="431060" indent="-431060">
              <a:buFontTx/>
              <a:buNone/>
              <a:defRPr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marL="431060" indent="-431060">
              <a:buFontTx/>
              <a:buNone/>
              <a:defRPr/>
            </a:pPr>
            <a:endParaRPr lang="en-US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9BB25BB-6A18-478C-A92F-3F8A46E0F61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3400"/>
            <a:ext cx="9051925" cy="8534400"/>
          </a:xfrm>
        </p:spPr>
        <p:txBody>
          <a:bodyPr>
            <a:normAutofit lnSpcReduction="10000"/>
          </a:bodyPr>
          <a:lstStyle/>
          <a:p>
            <a:pPr marL="431060" indent="-431060"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ADVERSE  EFFECTS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1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Cardiac</a:t>
            </a:r>
          </a:p>
          <a:p>
            <a:pPr marL="1436865" lvl="2" indent="-287373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Bradycardia or hear block</a:t>
            </a:r>
          </a:p>
          <a:p>
            <a:pPr marL="1436865" lvl="2" indent="-287373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Cardiac failure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1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Ext. Cardiac</a:t>
            </a:r>
          </a:p>
          <a:p>
            <a:pPr marL="1436865" lvl="2" indent="-287373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Pulmonary fibrosis</a:t>
            </a:r>
          </a:p>
          <a:p>
            <a:pPr marL="1436865" lvl="2" indent="-287373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Deposition in cornea </a:t>
            </a:r>
          </a:p>
          <a:p>
            <a:pPr marL="1436865" lvl="2" indent="-287373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latin typeface="+mj-lt"/>
                <a:cs typeface="Times New Roman" pitchFamily="18" charset="0"/>
              </a:rPr>
              <a:t>Photodermatitis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1436865" lvl="2" indent="-287373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latin typeface="+mj-lt"/>
                <a:cs typeface="Times New Roman" pitchFamily="18" charset="0"/>
              </a:rPr>
              <a:t>Parasthesias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 marL="1436865" lvl="2" indent="-287373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Tremors</a:t>
            </a:r>
          </a:p>
          <a:p>
            <a:pPr marL="1436865" lvl="2" indent="-287373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Ataxia</a:t>
            </a:r>
          </a:p>
          <a:p>
            <a:pPr marL="1436865" lvl="2" indent="-287373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Headache</a:t>
            </a:r>
          </a:p>
          <a:p>
            <a:pPr marL="1436865" lvl="2" indent="-287373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Hypo &amp;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hyperthsoidusim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 marL="1436865" lvl="2" indent="-287373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Constipation &amp;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gamdice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 </a:t>
            </a:r>
          </a:p>
          <a:p>
            <a:pPr marL="431060" indent="-431060">
              <a:buClr>
                <a:srgbClr val="FFFF00"/>
              </a:buClr>
              <a:buFontTx/>
              <a:buNone/>
              <a:defRPr/>
            </a:pPr>
            <a:endParaRPr lang="en-US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5895BAB-B7D4-4CA5-A863-ED43CA30D8D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DRUG INTERACTIONS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346325"/>
            <a:ext cx="9051925" cy="7026275"/>
          </a:xfrm>
        </p:spPr>
        <p:txBody>
          <a:bodyPr>
            <a:normAutofit fontScale="85000" lnSpcReduction="20000"/>
          </a:bodyPr>
          <a:lstStyle/>
          <a:p>
            <a:pPr marL="431060" indent="-431060">
              <a:buClr>
                <a:srgbClr val="FFFF00"/>
              </a:buClr>
              <a:buFontTx/>
              <a:buNone/>
              <a:defRPr/>
            </a:pPr>
            <a:r>
              <a:rPr lang="en-US" dirty="0" smtClean="0">
                <a:latin typeface="+mj-lt"/>
                <a:cs typeface="Arial"/>
              </a:rPr>
              <a:t>↓</a:t>
            </a:r>
            <a:r>
              <a:rPr lang="en-US" dirty="0" smtClean="0">
                <a:latin typeface="+mj-lt"/>
                <a:cs typeface="Times New Roman" pitchFamily="18" charset="0"/>
              </a:rPr>
              <a:t>Clearance of </a:t>
            </a:r>
          </a:p>
          <a:p>
            <a:pPr marL="514297" indent="-514297">
              <a:buClr>
                <a:srgbClr val="FFFF00"/>
              </a:buClr>
              <a:buFont typeface="+mj-lt"/>
              <a:buAutoNum type="arabicPeriod"/>
              <a:defRPr/>
            </a:pPr>
            <a:r>
              <a:rPr lang="en-US" dirty="0" err="1" smtClean="0">
                <a:latin typeface="+mj-lt"/>
                <a:cs typeface="Times New Roman" pitchFamily="18" charset="0"/>
              </a:rPr>
              <a:t>Warfarin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 marL="514297" indent="-514297">
              <a:buClr>
                <a:srgbClr val="FFFF00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Procarramide </a:t>
            </a:r>
          </a:p>
          <a:p>
            <a:pPr marL="514297" indent="-514297">
              <a:buClr>
                <a:srgbClr val="FFFF00"/>
              </a:buClr>
              <a:buFont typeface="+mj-lt"/>
              <a:buAutoNum type="arabicPeriod"/>
              <a:defRPr/>
            </a:pPr>
            <a:r>
              <a:rPr lang="en-US" dirty="0" err="1" smtClean="0">
                <a:latin typeface="+mj-lt"/>
                <a:cs typeface="Times New Roman" pitchFamily="18" charset="0"/>
              </a:rPr>
              <a:t>Flacainide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514297" indent="-514297">
              <a:buClr>
                <a:srgbClr val="FFFF00"/>
              </a:buClr>
              <a:buFont typeface="+mj-lt"/>
              <a:buAutoNum type="arabicPeriod"/>
              <a:defRPr/>
            </a:pPr>
            <a:r>
              <a:rPr lang="en-US" dirty="0" err="1" smtClean="0">
                <a:latin typeface="+mj-lt"/>
                <a:cs typeface="Times New Roman" pitchFamily="18" charset="0"/>
              </a:rPr>
              <a:t>Quinidine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 marL="514297" indent="-514297">
              <a:buClr>
                <a:srgbClr val="FFFF00"/>
              </a:buClr>
              <a:buFont typeface="+mj-lt"/>
              <a:buAutoNum type="arabicPeriod"/>
              <a:defRPr/>
            </a:pPr>
            <a:r>
              <a:rPr lang="en-US" dirty="0" err="1" smtClean="0">
                <a:latin typeface="+mj-lt"/>
                <a:cs typeface="Times New Roman" pitchFamily="18" charset="0"/>
              </a:rPr>
              <a:t>Theophylluin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431060" indent="-431060">
              <a:buClr>
                <a:srgbClr val="FFFF00"/>
              </a:buCl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Short term</a:t>
            </a:r>
          </a:p>
          <a:p>
            <a:pPr marL="431060" indent="-431060">
              <a:buClr>
                <a:srgbClr val="FFFF00"/>
              </a:buCl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I/V Therapy lead to bradycardia &amp; hypotension</a:t>
            </a:r>
          </a:p>
          <a:p>
            <a:pPr marL="431060" indent="-431060"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PORETYLIUM </a:t>
            </a:r>
          </a:p>
          <a:p>
            <a:pPr marL="933962" lvl="1" indent="-359216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Winter fever with neural release of </a:t>
            </a:r>
            <a:r>
              <a:rPr lang="en-US" dirty="0" err="1" smtClean="0">
                <a:latin typeface="+mj-lt"/>
                <a:cs typeface="Times New Roman" pitchFamily="18" charset="0"/>
              </a:rPr>
              <a:t>catcho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933962" lvl="1" indent="-359216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Previously used as “antihypertensive”</a:t>
            </a:r>
          </a:p>
          <a:p>
            <a:pPr marL="933962" lvl="1" indent="-359216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Now used as “anti-arrhythmic” </a:t>
            </a:r>
          </a:p>
          <a:p>
            <a:pPr marL="431060" indent="-431060">
              <a:buClr>
                <a:srgbClr val="FFFF00"/>
              </a:buClr>
              <a:buFontTx/>
              <a:buNone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44D3660-CDF6-41E2-BE18-E3276BE52C9A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9555163" cy="8223250"/>
          </a:xfrm>
        </p:spPr>
        <p:txBody>
          <a:bodyPr>
            <a:normAutofit fontScale="85000" lnSpcReduction="20000"/>
          </a:bodyPr>
          <a:lstStyle/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MOA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↑Duration of A.P &amp; refractory period in ventricular cells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Effect is more prominent in ischemic cells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err="1" smtClean="0">
                <a:latin typeface="+mj-lt"/>
                <a:cs typeface="Times New Roman" pitchFamily="18" charset="0"/>
              </a:rPr>
              <a:t>Sympathoplegic</a:t>
            </a:r>
            <a:r>
              <a:rPr lang="en-US" dirty="0" smtClean="0">
                <a:latin typeface="+mj-lt"/>
                <a:cs typeface="Times New Roman" pitchFamily="18" charset="0"/>
              </a:rPr>
              <a:t> action  → hypotension 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USES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To prevent ventricular fibrillation, in emergency after </a:t>
            </a:r>
            <a:r>
              <a:rPr lang="en-US" dirty="0" err="1" smtClean="0">
                <a:latin typeface="+mj-lt"/>
                <a:cs typeface="Times New Roman" pitchFamily="18" charset="0"/>
              </a:rPr>
              <a:t>cardiversion</a:t>
            </a:r>
            <a:r>
              <a:rPr lang="en-US" dirty="0" smtClean="0">
                <a:latin typeface="+mj-lt"/>
                <a:cs typeface="Times New Roman" pitchFamily="18" charset="0"/>
              </a:rPr>
              <a:t> when lignocain fails 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DRUG INTERACTIONS &amp; ADVERSE  EFFECTS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Postural hypotension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err="1" smtClean="0">
                <a:latin typeface="+mj-lt"/>
                <a:cs typeface="Times New Roman" pitchFamily="18" charset="0"/>
              </a:rPr>
              <a:t>Tricyclic</a:t>
            </a:r>
            <a:r>
              <a:rPr lang="en-US" dirty="0" smtClean="0">
                <a:latin typeface="+mj-lt"/>
                <a:cs typeface="Times New Roman" pitchFamily="18" charset="0"/>
              </a:rPr>
              <a:t> anti-depressant block its antihypertensive effect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Nausea &amp; vomiting after I/V admin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1353247-DAB6-476E-8B64-3AE90B32439A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914400"/>
            <a:ext cx="9051925" cy="8070850"/>
          </a:xfrm>
        </p:spPr>
        <p:txBody>
          <a:bodyPr>
            <a:normAutofit fontScale="85000" lnSpcReduction="10000"/>
          </a:bodyPr>
          <a:lstStyle/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sz="3600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SOTALOL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Now selective b-blocker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Depolarization , ↑ A.P duration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Used both in ventricular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suprraventricular</a:t>
            </a:r>
            <a:r>
              <a:rPr lang="en-US" dirty="0" smtClean="0">
                <a:latin typeface="+mj-lt"/>
                <a:cs typeface="Times New Roman" pitchFamily="18" charset="0"/>
              </a:rPr>
              <a:t> arrhythmia 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ADVERSE EFFECTS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In higher doses more risk of T.D pointes in renal failure 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sz="3600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Uses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Re-entrant tachycardia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 ventricular rate in A. Fib &amp; flutter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endParaRPr lang="en-US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515C360-27E8-494B-B758-42286EB65AD7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762000"/>
            <a:ext cx="9555162" cy="8991600"/>
          </a:xfrm>
        </p:spPr>
        <p:txBody>
          <a:bodyPr>
            <a:normAutofit fontScale="85000" lnSpcReduction="20000"/>
          </a:bodyPr>
          <a:lstStyle/>
          <a:p>
            <a:pPr marL="431060" indent="-431060">
              <a:lnSpc>
                <a:spcPct val="110000"/>
              </a:lnSpc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DILTHIAZEM &amp; BEPRIDIL </a:t>
            </a:r>
          </a:p>
          <a:p>
            <a:pPr marL="933962" lvl="1" indent="-359216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Cardiac effects are similar to those of </a:t>
            </a:r>
            <a:r>
              <a:rPr lang="en-US" dirty="0" err="1" smtClean="0">
                <a:latin typeface="+mj-lt"/>
                <a:cs typeface="Times New Roman" pitchFamily="18" charset="0"/>
              </a:rPr>
              <a:t>varapamil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933962" lvl="1" indent="-359216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Used for </a:t>
            </a:r>
            <a:r>
              <a:rPr lang="en-US" dirty="0" err="1" smtClean="0">
                <a:latin typeface="+mj-lt"/>
                <a:cs typeface="Times New Roman" pitchFamily="18" charset="0"/>
              </a:rPr>
              <a:t>supraventricular</a:t>
            </a:r>
            <a:r>
              <a:rPr lang="en-US" dirty="0" smtClean="0">
                <a:latin typeface="+mj-lt"/>
                <a:cs typeface="Times New Roman" pitchFamily="18" charset="0"/>
              </a:rPr>
              <a:t> arrhythmia </a:t>
            </a:r>
          </a:p>
          <a:p>
            <a:pPr marL="431060" indent="-431060">
              <a:lnSpc>
                <a:spcPct val="110000"/>
              </a:lnSpc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BEPRIDIL</a:t>
            </a:r>
          </a:p>
          <a:p>
            <a:pPr marL="933962" lvl="1" indent="-359216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Arial"/>
              </a:rPr>
              <a:t>↑</a:t>
            </a:r>
            <a:r>
              <a:rPr lang="en-US" dirty="0" smtClean="0">
                <a:latin typeface="+mj-lt"/>
                <a:cs typeface="Times New Roman" pitchFamily="18" charset="0"/>
              </a:rPr>
              <a:t>A.P duration &amp; QT</a:t>
            </a:r>
          </a:p>
          <a:p>
            <a:pPr marL="933962" lvl="1" indent="-359216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But not used in ventricular arrhythmia </a:t>
            </a:r>
          </a:p>
          <a:p>
            <a:pPr marL="933962" lvl="1" indent="-359216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Used in “refractory angina” </a:t>
            </a:r>
          </a:p>
          <a:p>
            <a:pPr marL="431060" indent="-431060">
              <a:lnSpc>
                <a:spcPct val="110000"/>
              </a:lnSpc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ADENOSINE</a:t>
            </a:r>
          </a:p>
          <a:p>
            <a:pPr marL="933962" lvl="1" indent="-359216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K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+ </a:t>
            </a:r>
            <a:r>
              <a:rPr lang="en-US" dirty="0" smtClean="0">
                <a:latin typeface="+mj-lt"/>
                <a:cs typeface="Times New Roman" pitchFamily="18" charset="0"/>
              </a:rPr>
              <a:t>conduction				            marked</a:t>
            </a:r>
          </a:p>
          <a:p>
            <a:pPr marL="933962" lvl="1" indent="-359216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Inhibition of AMP induced Ca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++ </a:t>
            </a:r>
            <a:r>
              <a:rPr lang="en-US" dirty="0" smtClean="0">
                <a:latin typeface="+mj-lt"/>
                <a:cs typeface="Times New Roman" pitchFamily="18" charset="0"/>
              </a:rPr>
              <a:t>influx           </a:t>
            </a:r>
            <a:r>
              <a:rPr lang="en-US" dirty="0" err="1" smtClean="0">
                <a:latin typeface="+mj-lt"/>
                <a:cs typeface="Times New Roman" pitchFamily="18" charset="0"/>
              </a:rPr>
              <a:t>hyperpoterisatin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 marL="933962" lvl="1" indent="-359216">
              <a:lnSpc>
                <a:spcPct val="110000"/>
              </a:lnSpc>
              <a:buFontTx/>
              <a:buNone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									</a:t>
            </a:r>
            <a:r>
              <a:rPr lang="en-US" dirty="0" smtClean="0">
                <a:latin typeface="+mj-lt"/>
                <a:cs typeface="Arial"/>
              </a:rPr>
              <a:t>↓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933962" lvl="1" indent="-359216">
              <a:lnSpc>
                <a:spcPct val="110000"/>
              </a:lnSpc>
              <a:buFontTx/>
              <a:buNone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								     blocks A.V nodal </a:t>
            </a:r>
          </a:p>
          <a:p>
            <a:pPr marL="933962" lvl="1" indent="-359216">
              <a:lnSpc>
                <a:spcPct val="110000"/>
              </a:lnSpc>
              <a:buFontTx/>
              <a:buNone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								     conduction </a:t>
            </a:r>
          </a:p>
          <a:p>
            <a:pPr marL="431060" indent="-431060">
              <a:lnSpc>
                <a:spcPct val="110000"/>
              </a:lnSpc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MAGNESIUM</a:t>
            </a:r>
          </a:p>
          <a:p>
            <a:pPr marL="431060" indent="-431060">
              <a:lnSpc>
                <a:spcPct val="110000"/>
              </a:lnSpc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POTASSIUM </a:t>
            </a:r>
            <a:endParaRPr lang="en-US" b="1" i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934200" y="5410200"/>
            <a:ext cx="457200" cy="25146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en-US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E90329B-6181-4720-AEE7-DF32337F8647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685800"/>
            <a:ext cx="9051925" cy="9372600"/>
          </a:xfrm>
        </p:spPr>
        <p:txBody>
          <a:bodyPr>
            <a:normAutofit fontScale="92500" lnSpcReduction="10000"/>
          </a:bodyPr>
          <a:lstStyle/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IBUTILIDE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+mj-lt"/>
                <a:cs typeface="Times New Roman" pitchFamily="18" charset="0"/>
              </a:rPr>
              <a:t>↓</a:t>
            </a:r>
            <a:r>
              <a:rPr lang="en-US" dirty="0" smtClean="0">
                <a:latin typeface="+mj-lt"/>
                <a:cs typeface="Times New Roman" pitchFamily="18" charset="0"/>
              </a:rPr>
              <a:t>Depolarization &amp; ↑ A.P duration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+mj-lt"/>
                <a:cs typeface="Times New Roman" pitchFamily="18" charset="0"/>
              </a:rPr>
              <a:t>↓ </a:t>
            </a:r>
            <a:r>
              <a:rPr lang="en-US" dirty="0" smtClean="0">
                <a:latin typeface="+mj-lt"/>
                <a:cs typeface="Times New Roman" pitchFamily="18" charset="0"/>
              </a:rPr>
              <a:t>K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+</a:t>
            </a:r>
            <a:r>
              <a:rPr lang="en-US" dirty="0" smtClean="0">
                <a:latin typeface="+mj-lt"/>
                <a:cs typeface="Times New Roman" pitchFamily="18" charset="0"/>
              </a:rPr>
              <a:t> currents &amp; ↑ Na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+ </a:t>
            </a:r>
            <a:r>
              <a:rPr lang="en-US" dirty="0" smtClean="0">
                <a:latin typeface="+mj-lt"/>
                <a:cs typeface="Times New Roman" pitchFamily="18" charset="0"/>
              </a:rPr>
              <a:t>inward currents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Orally inactive (↑ 1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st</a:t>
            </a:r>
            <a:r>
              <a:rPr lang="en-US" dirty="0" smtClean="0">
                <a:latin typeface="+mj-lt"/>
                <a:cs typeface="Times New Roman" pitchFamily="18" charset="0"/>
              </a:rPr>
              <a:t> pass)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I/V route → sinus arrhythmia 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DOFETILIDE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Potent K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+ </a:t>
            </a:r>
            <a:r>
              <a:rPr lang="en-US" dirty="0" smtClean="0">
                <a:latin typeface="+mj-lt"/>
                <a:cs typeface="Times New Roman" pitchFamily="18" charset="0"/>
              </a:rPr>
              <a:t>channel blocker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Orally active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Effective in maintain sinus rhythm in A. Fib or A. Flutter, after </a:t>
            </a:r>
            <a:r>
              <a:rPr lang="en-US" dirty="0" err="1" smtClean="0">
                <a:latin typeface="+mj-lt"/>
                <a:cs typeface="Times New Roman" pitchFamily="18" charset="0"/>
              </a:rPr>
              <a:t>cardioversion</a:t>
            </a:r>
            <a:r>
              <a:rPr lang="en-US" dirty="0" smtClean="0">
                <a:latin typeface="+mj-lt"/>
                <a:cs typeface="Times New Roman" pitchFamily="18" charset="0"/>
              </a:rPr>
              <a:t>  </a:t>
            </a:r>
          </a:p>
          <a:p>
            <a:pPr marL="431060" indent="-431060"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ADVERSE EFFECT</a:t>
            </a:r>
          </a:p>
          <a:p>
            <a:pPr marL="914306" lvl="1" indent="-514297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Both of then may cause T.D pointer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endParaRPr lang="en-US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784661E-27A6-436C-B4F0-686C7C2D6397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IV CALCIUM CHANNEL BLOCKERS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346325"/>
            <a:ext cx="9051925" cy="7712075"/>
          </a:xfrm>
        </p:spPr>
        <p:txBody>
          <a:bodyPr>
            <a:normAutofit fontScale="92500" lnSpcReduction="20000"/>
          </a:bodyPr>
          <a:lstStyle/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VERAPAMIL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Blocks both activated &amp; inactivated channels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A.V nodal conduction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S.A nodal rate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Suppress both EADs &amp; DADs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Peripheral 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V.D  B.P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ADVERSE EFFECTS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Constipation, lassitude, peripheral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not given in vent. Tachycardia otherwise ventricular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fobrillative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start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218AA-4800-4B14-A0D8-1F893D2AE1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2229683"/>
            <a:ext cx="8458200" cy="54634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buClr>
                <a:srgbClr val="FF0066"/>
              </a:buClr>
              <a:buFont typeface="Wingdings" pitchFamily="2" charset="2"/>
              <a:buChar char="Ø"/>
              <a:tabLst>
                <a:tab pos="1828800" algn="l"/>
              </a:tabLst>
            </a:pP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Automaticity</a:t>
            </a:r>
          </a:p>
          <a:p>
            <a:pPr>
              <a:lnSpc>
                <a:spcPct val="200000"/>
              </a:lnSpc>
              <a:buClr>
                <a:srgbClr val="FF0066"/>
              </a:buClr>
              <a:buFont typeface="Wingdings" pitchFamily="2" charset="2"/>
              <a:buChar char="Ø"/>
              <a:tabLst>
                <a:tab pos="1828800" algn="l"/>
              </a:tabLst>
            </a:pPr>
            <a:r>
              <a:rPr lang="en-US" sz="3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Rhythmicity</a:t>
            </a:r>
            <a:endParaRPr lang="en-US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rgbClr val="FF0066"/>
              </a:buClr>
              <a:buFont typeface="Wingdings" pitchFamily="2" charset="2"/>
              <a:buChar char="Ø"/>
              <a:tabLst>
                <a:tab pos="1828800" algn="l"/>
              </a:tabLst>
            </a:pP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Excitability</a:t>
            </a:r>
          </a:p>
          <a:p>
            <a:pPr>
              <a:lnSpc>
                <a:spcPct val="200000"/>
              </a:lnSpc>
              <a:buClr>
                <a:srgbClr val="FF0066"/>
              </a:buClr>
              <a:buFont typeface="Wingdings" pitchFamily="2" charset="2"/>
              <a:buChar char="Ø"/>
              <a:tabLst>
                <a:tab pos="1828800" algn="l"/>
              </a:tabLst>
            </a:pP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Conductivity</a:t>
            </a:r>
          </a:p>
          <a:p>
            <a:pPr>
              <a:lnSpc>
                <a:spcPct val="200000"/>
              </a:lnSpc>
              <a:buClr>
                <a:srgbClr val="FF0066"/>
              </a:buClr>
              <a:buFont typeface="Wingdings" pitchFamily="2" charset="2"/>
              <a:buChar char="Ø"/>
              <a:tabLst>
                <a:tab pos="1828800" algn="l"/>
              </a:tabLst>
            </a:pP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Contractility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990600"/>
            <a:ext cx="90678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Electrophysiological Properties of Heart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78F2DA8-6A67-4D86-AFFF-4775B2A60034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03225"/>
            <a:ext cx="9051925" cy="815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DYSOPYRAMIDE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00200"/>
            <a:ext cx="9051925" cy="8077200"/>
          </a:xfrm>
        </p:spPr>
        <p:txBody>
          <a:bodyPr>
            <a:normAutofit fontScale="92500" lnSpcReduction="10000"/>
          </a:bodyPr>
          <a:lstStyle/>
          <a:p>
            <a:pPr marL="431060" indent="-431060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Electrophysiological effects are similar to those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quinidine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31060" indent="-431060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Atropine like effects are more prominent</a:t>
            </a:r>
          </a:p>
          <a:p>
            <a:pPr marL="431060" indent="-431060">
              <a:lnSpc>
                <a:spcPct val="120000"/>
              </a:lnSpc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TOXICITY </a:t>
            </a:r>
          </a:p>
          <a:p>
            <a:pPr marL="933962" lvl="1" indent="-359216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Cardiac depression precipitate heart failure</a:t>
            </a:r>
          </a:p>
          <a:p>
            <a:pPr marL="933962" lvl="1" indent="-359216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Sudden tachycardia</a:t>
            </a:r>
          </a:p>
          <a:p>
            <a:pPr marL="933962" lvl="1" indent="-359216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Urinary reduction glaucoma, blurred vision</a:t>
            </a:r>
          </a:p>
          <a:p>
            <a:pPr marL="933962" lvl="1" indent="-359216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Constipation &amp; dry mouth</a:t>
            </a:r>
          </a:p>
          <a:p>
            <a:pPr marL="431060" indent="-431060">
              <a:lnSpc>
                <a:spcPct val="120000"/>
              </a:lnSpc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marL="933962" lvl="1" indent="-359216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paroxyrwal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atrial tachycardia</a:t>
            </a:r>
          </a:p>
          <a:p>
            <a:pPr marL="933962" lvl="1" indent="-359216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Ventricular arrhythmia</a:t>
            </a:r>
          </a:p>
          <a:p>
            <a:pPr marL="933962" lvl="1" indent="-359216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WPW (Wolff – Parkinson-white) syndrome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914A16F-93AC-4526-86CC-A1729E1B3563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03225"/>
            <a:ext cx="9051925" cy="104457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LIGNOCAINE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00200"/>
            <a:ext cx="9051925" cy="8458200"/>
          </a:xfrm>
        </p:spPr>
        <p:txBody>
          <a:bodyPr>
            <a:normAutofit fontScale="85000" lnSpcReduction="20000"/>
          </a:bodyPr>
          <a:lstStyle/>
          <a:p>
            <a:pPr marL="431060" indent="-43106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I/V route only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toxicity 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efficacy against ventricular arrhythmia associated with acute myocardial infarction 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CARDIAC EFFECTS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exclusively blocks Na+ channels in activated state &amp; in inactivated state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Blocks channels more in depolarized tissue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a result, after AMI suppresses electrical activity of depolarized tissue more than normal tissue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 effective against arrhythmia (A. Fib &amp; A. Flutter)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EA90D9C-24EB-4229-A1AB-501F53B3A37B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304800"/>
            <a:ext cx="9051925" cy="9753600"/>
          </a:xfrm>
        </p:spPr>
        <p:txBody>
          <a:bodyPr>
            <a:normAutofit fontScale="77500" lnSpcReduction="20000"/>
          </a:bodyPr>
          <a:lstStyle/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sz="5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Toxicity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Least toxic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Exacerbates ventricular arrhythmia in 10%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Larger dose   B.P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Convulsion, tremor,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parasthesias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Slurred speech, light headedness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sz="5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Pharmacokinetics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Undergoes extensive 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pass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 ½  1-2hrs</a:t>
            </a:r>
          </a:p>
          <a:p>
            <a:pPr marL="933962" lvl="1" indent="-359216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150-200mg as a bolus over 15min as loading dose d. Then 2-4 mg/min (2 – 4μg/ml)  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31060" indent="-431060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19A4994-D2EB-46AC-A8B3-AECF697CFA3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9386888" cy="9448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i="1" dirty="0" smtClean="0">
                <a:solidFill>
                  <a:srgbClr val="FFFF66"/>
                </a:solidFill>
                <a:latin typeface="Georgia" pitchFamily="18" charset="0"/>
                <a:cs typeface="Times New Roman" pitchFamily="18" charset="0"/>
              </a:rPr>
              <a:t>Arrhythmia</a:t>
            </a:r>
            <a:r>
              <a:rPr lang="en-US" sz="3500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en-US" sz="3500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en-US" sz="3000" dirty="0" smtClean="0">
                <a:latin typeface="Georgia" pitchFamily="18" charset="0"/>
                <a:cs typeface="Times New Roman" pitchFamily="18" charset="0"/>
              </a:rPr>
              <a:t>consist of cardiac depolarization’s that deviate from normal electro physiological events (impulse) occurring in the cardiac tissues</a:t>
            </a:r>
            <a:endParaRPr lang="en-US" sz="3000" b="1" dirty="0" smtClean="0">
              <a:latin typeface="Georgia" pitchFamily="18" charset="0"/>
              <a:cs typeface="Times New Roman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sz="40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sz="43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Abnormalities regarding impulse can be: </a:t>
            </a:r>
          </a:p>
          <a:p>
            <a:pPr marL="1312863" lvl="2" indent="-512763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2400" dirty="0" smtClean="0">
                <a:latin typeface="Georgia" pitchFamily="18" charset="0"/>
                <a:cs typeface="Times New Roman" pitchFamily="18" charset="0"/>
              </a:rPr>
              <a:t>Site origin of impulse formation</a:t>
            </a:r>
          </a:p>
          <a:p>
            <a:pPr marL="1312863" lvl="2" indent="-512763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2400" dirty="0" smtClean="0">
                <a:latin typeface="Georgia" pitchFamily="18" charset="0"/>
                <a:cs typeface="Times New Roman" pitchFamily="18" charset="0"/>
              </a:rPr>
              <a:t>Rate of impulse formation</a:t>
            </a:r>
          </a:p>
          <a:p>
            <a:pPr marL="1312863" lvl="2" indent="-512763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2400" dirty="0" smtClean="0">
                <a:latin typeface="Georgia" pitchFamily="18" charset="0"/>
                <a:cs typeface="Times New Roman" pitchFamily="18" charset="0"/>
              </a:rPr>
              <a:t>Regularity of impulse formation </a:t>
            </a:r>
          </a:p>
          <a:p>
            <a:pPr marL="1312863" lvl="2" indent="-512763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2400" dirty="0" smtClean="0">
                <a:latin typeface="Georgia" pitchFamily="18" charset="0"/>
                <a:cs typeface="Times New Roman" pitchFamily="18" charset="0"/>
              </a:rPr>
              <a:t>Conduction of impulse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BE4B6-F7C0-408F-9FAC-7FF8B243CB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1"/>
            <a:ext cx="92201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533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Sodium channels  in different states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218AA-4800-4B14-A0D8-1F893D2AE1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7391400" cy="71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228600"/>
            <a:ext cx="70104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Georgia" pitchFamily="18" charset="0"/>
              </a:rPr>
              <a:t>Action Potential Phases In Various Tissues Of Heart</a:t>
            </a:r>
            <a:endParaRPr lang="en-US" sz="2800" dirty="0">
              <a:solidFill>
                <a:schemeClr val="accent3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8AD2BB4-4FF3-4E74-95D4-8F92C076ED6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03225"/>
            <a:ext cx="9448800" cy="8921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Action Potential in non Pacemaker Tissue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600201"/>
            <a:ext cx="9388475" cy="734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3700" dirty="0" smtClean="0">
                <a:cs typeface="Times New Roman" pitchFamily="18" charset="0"/>
              </a:rPr>
              <a:t>Phase 0 = rapid depolarization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3700" dirty="0" smtClean="0">
                <a:cs typeface="Times New Roman" pitchFamily="18" charset="0"/>
              </a:rPr>
              <a:t>Phase 1 = Initial depolarization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3700" dirty="0" smtClean="0">
                <a:cs typeface="Times New Roman" pitchFamily="18" charset="0"/>
              </a:rPr>
              <a:t>Phase 2 = Action potential plateau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3700" dirty="0" smtClean="0">
                <a:cs typeface="Times New Roman" pitchFamily="18" charset="0"/>
              </a:rPr>
              <a:t>Phase 3= Final depolarization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700" dirty="0" smtClean="0">
              <a:solidFill>
                <a:srgbClr val="66FF33"/>
              </a:solidFill>
              <a:cs typeface="Times New Roman" pitchFamily="18" charset="0"/>
            </a:endParaRPr>
          </a:p>
        </p:txBody>
      </p:sp>
      <p:pic>
        <p:nvPicPr>
          <p:cNvPr id="6149" name="Picture 5" descr="Ventricular%20action%20potent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867400"/>
            <a:ext cx="4953000" cy="380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Boudoir">
  <a:themeElements>
    <a:clrScheme name="Office Theme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MyBoudoir</Template>
  <TotalTime>1575</TotalTime>
  <Words>1837</Words>
  <Application>Microsoft Office PowerPoint</Application>
  <PresentationFormat>Custom</PresentationFormat>
  <Paragraphs>512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MyBoudoir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Action Potential in non Pacemaker Tissue </vt:lpstr>
      <vt:lpstr>Action potential in pacemaker Tissues</vt:lpstr>
      <vt:lpstr>Slide 11</vt:lpstr>
      <vt:lpstr>Slide 12</vt:lpstr>
      <vt:lpstr>Pathway  Of  Normal &amp; Re-entry Propagation Of  Cardiac  Impulse</vt:lpstr>
      <vt:lpstr>Arrhythmia  Precipitating Factors</vt:lpstr>
      <vt:lpstr>Various Mechanisms Underlying Arrhythmias </vt:lpstr>
      <vt:lpstr>Slide 16</vt:lpstr>
      <vt:lpstr>Aims of Anti-arrhythmia Therapy</vt:lpstr>
      <vt:lpstr>Properties of Anti-arrhythmic Drugs in General </vt:lpstr>
      <vt:lpstr>As a Result of these Properties </vt:lpstr>
      <vt:lpstr>Slide 20</vt:lpstr>
      <vt:lpstr>Slide 21</vt:lpstr>
      <vt:lpstr>CLASSIFICATION</vt:lpstr>
      <vt:lpstr>Slide 23</vt:lpstr>
      <vt:lpstr>Slide 24</vt:lpstr>
      <vt:lpstr>Slide 25</vt:lpstr>
      <vt:lpstr>Slide 26</vt:lpstr>
      <vt:lpstr>Slide 27</vt:lpstr>
      <vt:lpstr>CARDIAC SODIUM CHANNELS</vt:lpstr>
      <vt:lpstr>QUINIDINE </vt:lpstr>
      <vt:lpstr>EFFECTS ON  CARDIAC TISSUE</vt:lpstr>
      <vt:lpstr>EXTRA CARDIAC EFFECTS </vt:lpstr>
      <vt:lpstr>Slide 32</vt:lpstr>
      <vt:lpstr>PROCAINAMIDE </vt:lpstr>
      <vt:lpstr>Extracardiac effects </vt:lpstr>
      <vt:lpstr>Slide 35</vt:lpstr>
      <vt:lpstr>LIGNOCAINE (LIDOCAINE) </vt:lpstr>
      <vt:lpstr>Slide 37</vt:lpstr>
      <vt:lpstr>MEXILETINE &amp; TOCAINIDE</vt:lpstr>
      <vt:lpstr>Slide 39</vt:lpstr>
      <vt:lpstr>CLASS – II  b – BLOCKING DRUGS </vt:lpstr>
      <vt:lpstr>CLASS – III  (By prolonging A.P   R. PERIOD)</vt:lpstr>
      <vt:lpstr>Slide 42</vt:lpstr>
      <vt:lpstr>Slide 43</vt:lpstr>
      <vt:lpstr>DRUG INTERACTIONS </vt:lpstr>
      <vt:lpstr>Slide 45</vt:lpstr>
      <vt:lpstr>Slide 46</vt:lpstr>
      <vt:lpstr>Slide 47</vt:lpstr>
      <vt:lpstr>Slide 48</vt:lpstr>
      <vt:lpstr>CLASS IV CALCIUM CHANNEL BLOCKERS</vt:lpstr>
      <vt:lpstr>DYSOPYRAMIDE </vt:lpstr>
      <vt:lpstr>LIGNOCAINE 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Arrhythmia</dc:title>
  <dc:creator>Prof Dr M Munir</dc:creator>
  <cp:lastModifiedBy>Salman</cp:lastModifiedBy>
  <cp:revision>412</cp:revision>
  <dcterms:created xsi:type="dcterms:W3CDTF">2006-08-16T00:00:00Z</dcterms:created>
  <dcterms:modified xsi:type="dcterms:W3CDTF">2013-05-27T21:27:20Z</dcterms:modified>
</cp:coreProperties>
</file>