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0"/>
  </p:notesMasterIdLst>
  <p:sldIdLst>
    <p:sldId id="275" r:id="rId3"/>
    <p:sldId id="256" r:id="rId4"/>
    <p:sldId id="269" r:id="rId5"/>
    <p:sldId id="272" r:id="rId6"/>
    <p:sldId id="270" r:id="rId7"/>
    <p:sldId id="271" r:id="rId8"/>
    <p:sldId id="285" r:id="rId9"/>
    <p:sldId id="259" r:id="rId10"/>
    <p:sldId id="262" r:id="rId11"/>
    <p:sldId id="281" r:id="rId12"/>
    <p:sldId id="260" r:id="rId13"/>
    <p:sldId id="261" r:id="rId14"/>
    <p:sldId id="263" r:id="rId15"/>
    <p:sldId id="264" r:id="rId16"/>
    <p:sldId id="265" r:id="rId17"/>
    <p:sldId id="266" r:id="rId18"/>
    <p:sldId id="273" r:id="rId19"/>
    <p:sldId id="267" r:id="rId20"/>
    <p:sldId id="268" r:id="rId21"/>
    <p:sldId id="283" r:id="rId22"/>
    <p:sldId id="277" r:id="rId23"/>
    <p:sldId id="278" r:id="rId24"/>
    <p:sldId id="274" r:id="rId25"/>
    <p:sldId id="282" r:id="rId26"/>
    <p:sldId id="280" r:id="rId27"/>
    <p:sldId id="276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AC5B3-7D74-4A43-86FA-58A6E839324D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272F9-B77E-454A-9629-80BCB8B43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272F9-B77E-454A-9629-80BCB8B437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96F9D2A-1770-49CD-9739-46921029BD81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765D909-179E-4C60-81DD-7DAB611B66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8600"/>
            <a:ext cx="57150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316482"/>
            <a:ext cx="916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</a:t>
            </a:r>
            <a:r>
              <a:rPr lang="en-US" sz="2400" dirty="0" smtClean="0"/>
              <a:t>IN THE NAME OF ALLAH THE MOST  MERCIFUL</a:t>
            </a:r>
          </a:p>
          <a:p>
            <a:r>
              <a:rPr lang="en-US" sz="2400"/>
              <a:t> </a:t>
            </a:r>
            <a:r>
              <a:rPr lang="en-US" sz="2400" smtClean="0"/>
              <a:t>                                       THE </a:t>
            </a:r>
            <a:r>
              <a:rPr lang="en-US" sz="2400" dirty="0" smtClean="0"/>
              <a:t>MOST BENEFICENT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9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 smtClean="0"/>
              <a:t>ACTIONS </a:t>
            </a:r>
            <a:r>
              <a:rPr lang="en-US" sz="5300" dirty="0"/>
              <a:t>O</a:t>
            </a:r>
            <a:r>
              <a:rPr lang="en-US" sz="5300" dirty="0" smtClean="0"/>
              <a:t>F POISONS</a:t>
            </a:r>
            <a:endParaRPr lang="en-US" sz="53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1.Local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2.General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3.Local &amp;Remote(combined)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4.Remote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Remote:specific:strychnine,digitalis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non-specific:corrosive.</a:t>
            </a:r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3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1"/>
            <a:ext cx="8458200" cy="63344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5100" dirty="0" smtClean="0"/>
              <a:t> 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 </a:t>
            </a:r>
            <a:endParaRPr lang="en-US" sz="5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    General :   arsenic ,  mercury, lead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                      barbiturates  and </a:t>
            </a:r>
            <a:endParaRPr lang="en-US" sz="5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5800" dirty="0" smtClean="0">
                <a:latin typeface="Arial" pitchFamily="34" charset="0"/>
                <a:cs typeface="Arial" pitchFamily="34" charset="0"/>
              </a:rPr>
              <a:t>                       paraquet.(when more ---</a:t>
            </a:r>
            <a:endParaRPr lang="en-US" sz="5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5800" dirty="0" smtClean="0">
                <a:latin typeface="Arial" pitchFamily="34" charset="0"/>
                <a:cs typeface="Arial" pitchFamily="34" charset="0"/>
              </a:rPr>
              <a:t>                       one system is involved)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    Combined:oxalic &amp;carbolic acid.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    Local:   strong minerals &amp;acids,</a:t>
            </a:r>
          </a:p>
          <a:p>
            <a:pPr marL="0" indent="0">
              <a:buNone/>
            </a:pPr>
            <a:r>
              <a:rPr lang="en-US" sz="5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5800" dirty="0" smtClean="0">
                <a:latin typeface="Arial" pitchFamily="34" charset="0"/>
                <a:cs typeface="Arial" pitchFamily="34" charset="0"/>
              </a:rPr>
              <a:t>                 irritants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629400" cy="1143000"/>
          </a:xfrm>
        </p:spPr>
        <p:txBody>
          <a:bodyPr>
            <a:normAutofit/>
          </a:bodyPr>
          <a:lstStyle/>
          <a:p>
            <a:pPr marL="58738" indent="-4763">
              <a:tabLst>
                <a:tab pos="914400" algn="l"/>
              </a:tabLst>
            </a:pPr>
            <a:r>
              <a:rPr lang="en-US" dirty="0" smtClean="0"/>
              <a:t>   FATE OF POISONS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en-US" sz="14400" dirty="0" smtClean="0">
                <a:latin typeface="Arial" pitchFamily="34" charset="0"/>
                <a:cs typeface="Arial" pitchFamily="34" charset="0"/>
              </a:rPr>
              <a:t>In large amount poison is vomited or passed out in stools ( diarrhea) .</a:t>
            </a:r>
          </a:p>
          <a:p>
            <a:pPr marL="514350" indent="-514350">
              <a:buAutoNum type="arabicPeriod"/>
            </a:pPr>
            <a:r>
              <a:rPr lang="en-US" sz="14400" dirty="0" smtClean="0">
                <a:latin typeface="Arial" pitchFamily="34" charset="0"/>
                <a:cs typeface="Arial" pitchFamily="34" charset="0"/>
              </a:rPr>
              <a:t>If absorbed </a:t>
            </a:r>
          </a:p>
          <a:p>
            <a:r>
              <a:rPr lang="en-US" sz="14400" dirty="0" smtClean="0">
                <a:latin typeface="Arial" pitchFamily="34" charset="0"/>
                <a:cs typeface="Arial" pitchFamily="34" charset="0"/>
              </a:rPr>
              <a:t>     excreted  unchanged</a:t>
            </a:r>
          </a:p>
          <a:p>
            <a:r>
              <a:rPr lang="en-US" sz="1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400" dirty="0" smtClean="0">
                <a:latin typeface="Arial" pitchFamily="34" charset="0"/>
                <a:cs typeface="Arial" pitchFamily="34" charset="0"/>
              </a:rPr>
              <a:t>    partly or completely metabolized</a:t>
            </a:r>
          </a:p>
          <a:p>
            <a:r>
              <a:rPr lang="en-US" sz="1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400" dirty="0" smtClean="0">
                <a:latin typeface="Arial" pitchFamily="34" charset="0"/>
                <a:cs typeface="Arial" pitchFamily="34" charset="0"/>
              </a:rPr>
              <a:t>    converted to another  active compound prior to metabolism (biotransformation)</a:t>
            </a:r>
          </a:p>
          <a:p>
            <a:r>
              <a:rPr lang="en-US" sz="1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400" dirty="0" smtClean="0">
                <a:latin typeface="Arial" pitchFamily="34" charset="0"/>
                <a:cs typeface="Arial" pitchFamily="34" charset="0"/>
              </a:rPr>
              <a:t>  may be detected in original form </a:t>
            </a:r>
          </a:p>
          <a:p>
            <a:pPr marL="0" indent="0">
              <a:buNone/>
            </a:pPr>
            <a:r>
              <a:rPr lang="en-US" dirty="0" smtClean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6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71500"/>
            <a:ext cx="7848600" cy="4191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917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may be detected in intermediate product in tissues  e.g liver &amp; bile 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may be detected  in excreta e.g urine.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may be present in epidermis,nails, hair, e.g arsenic.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bony skeleton may hold poisons like arsenic ,lead,   radioactive isotopes.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COLLECTION OF 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14400" b="1" dirty="0" smtClean="0">
                <a:latin typeface="Arial" pitchFamily="34" charset="0"/>
                <a:cs typeface="Arial" pitchFamily="34" charset="0"/>
              </a:rPr>
              <a:t>FROM LIVING: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400" dirty="0" smtClean="0">
                <a:latin typeface="Arial" pitchFamily="34" charset="0"/>
                <a:cs typeface="Arial" pitchFamily="34" charset="0"/>
              </a:rPr>
              <a:t>Blood( 5-10cc)  ~  ~  ~    sodium fluoride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400" dirty="0" smtClean="0">
                <a:latin typeface="Arial" pitchFamily="34" charset="0"/>
                <a:cs typeface="Arial" pitchFamily="34" charset="0"/>
              </a:rPr>
              <a:t>Urine(30cc)    ~  ~  ~   thymol crystals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400" dirty="0" smtClean="0">
                <a:latin typeface="Arial" pitchFamily="34" charset="0"/>
                <a:cs typeface="Arial" pitchFamily="34" charset="0"/>
              </a:rPr>
              <a:t>Stools( 15-30gm) ~ ~ ~  rectified spirit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400" dirty="0" smtClean="0">
                <a:latin typeface="Arial" pitchFamily="34" charset="0"/>
                <a:cs typeface="Arial" pitchFamily="34" charset="0"/>
              </a:rPr>
              <a:t>Stomach wash(30-50cc) ~ ~ ~ first washing without antidote \preservative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400" dirty="0" smtClean="0">
                <a:latin typeface="Arial" pitchFamily="34" charset="0"/>
                <a:cs typeface="Arial" pitchFamily="34" charset="0"/>
              </a:rPr>
              <a:t>Nail\ hair ~  ~ ~      no preservative</a:t>
            </a:r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6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6" y="-762000"/>
            <a:ext cx="7907594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31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FROM DEAD: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Hair                 10gm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Brain                500gm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Liver                 500gm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Kidney              one  whole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Lung                   one   whole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Stomach            whole with contents</a:t>
            </a:r>
          </a:p>
        </p:txBody>
      </p:sp>
    </p:spTree>
    <p:extLst>
      <p:ext uri="{BB962C8B-B14F-4D97-AF65-F5344CB8AC3E}">
        <p14:creationId xmlns:p14="http://schemas.microsoft.com/office/powerpoint/2010/main" val="21412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Blood               50-100cc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Urine                all available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Spleen              whole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Gall bladder      whole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Small intestine     initial  two feet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with  contents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Bone marrow       2-3gm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Bone                     3-5cm  shaft of long</a:t>
            </a:r>
            <a:r>
              <a:rPr lang="en-US" sz="36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3536"/>
            <a:ext cx="6324600" cy="1346664"/>
          </a:xfrm>
        </p:spPr>
        <p:txBody>
          <a:bodyPr/>
          <a:lstStyle/>
          <a:p>
            <a:r>
              <a:rPr lang="en-US" dirty="0" smtClean="0"/>
              <a:t>PRESERVATIVES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Rectified  spirit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Saturated soln of sodium  chloride  33%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Thymol  crystals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Sodium  fluoride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suicidal poison of Choice.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32500" lnSpcReduction="20000"/>
          </a:bodyPr>
          <a:lstStyle/>
          <a:p>
            <a:r>
              <a:rPr lang="en-US" sz="11100" dirty="0" smtClean="0">
                <a:latin typeface="Arial" pitchFamily="34" charset="0"/>
                <a:cs typeface="Arial" pitchFamily="34" charset="0"/>
              </a:rPr>
              <a:t>Cheap,</a:t>
            </a:r>
          </a:p>
          <a:p>
            <a:r>
              <a:rPr lang="en-US" sz="11100" dirty="0" smtClean="0">
                <a:latin typeface="Arial" pitchFamily="34" charset="0"/>
                <a:cs typeface="Arial" pitchFamily="34" charset="0"/>
              </a:rPr>
              <a:t> easily available,</a:t>
            </a:r>
          </a:p>
          <a:p>
            <a:r>
              <a:rPr lang="en-US" sz="11100" dirty="0" smtClean="0">
                <a:latin typeface="Arial" pitchFamily="34" charset="0"/>
                <a:cs typeface="Arial" pitchFamily="34" charset="0"/>
              </a:rPr>
              <a:t>Pleasant taste, no bad smell,</a:t>
            </a:r>
          </a:p>
          <a:p>
            <a:r>
              <a:rPr lang="en-US" sz="11100" dirty="0" smtClean="0">
                <a:latin typeface="Arial" pitchFamily="34" charset="0"/>
                <a:cs typeface="Arial" pitchFamily="34" charset="0"/>
              </a:rPr>
              <a:t>lethal dose (small)</a:t>
            </a:r>
          </a:p>
          <a:p>
            <a:endParaRPr lang="en-US" sz="1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100" dirty="0" smtClean="0">
                <a:latin typeface="Arial" pitchFamily="34" charset="0"/>
                <a:cs typeface="Arial" pitchFamily="34" charset="0"/>
              </a:rPr>
              <a:t>lethal period (short)</a:t>
            </a:r>
          </a:p>
          <a:p>
            <a:r>
              <a:rPr lang="en-US" sz="11100" dirty="0" smtClean="0">
                <a:latin typeface="Arial" pitchFamily="34" charset="0"/>
                <a:cs typeface="Arial" pitchFamily="34" charset="0"/>
              </a:rPr>
              <a:t>Painless(opium,</a:t>
            </a:r>
          </a:p>
          <a:p>
            <a:r>
              <a:rPr lang="en-US" sz="11100" dirty="0" err="1" smtClean="0">
                <a:latin typeface="Arial" pitchFamily="34" charset="0"/>
                <a:cs typeface="Arial" pitchFamily="34" charset="0"/>
              </a:rPr>
              <a:t>hydrocynic</a:t>
            </a:r>
            <a:r>
              <a:rPr lang="en-US" sz="11100" dirty="0" smtClean="0">
                <a:latin typeface="Arial" pitchFamily="34" charset="0"/>
                <a:cs typeface="Arial" pitchFamily="34" charset="0"/>
              </a:rPr>
              <a:t> acid)</a:t>
            </a:r>
          </a:p>
          <a:p>
            <a:pPr marL="0" indent="0" algn="ctr">
              <a:buNone/>
            </a:pPr>
            <a:r>
              <a:rPr lang="en-US" sz="3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900" dirty="0" smtClean="0"/>
              <a:t> </a:t>
            </a:r>
            <a:r>
              <a:rPr lang="en-US" sz="2800" dirty="0" smtClean="0"/>
              <a:t>  </a:t>
            </a:r>
            <a:endParaRPr lang="en-US" sz="2800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96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 Romana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953000" cy="22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sdf\Desktop\imagesCAFVX5V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sdf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An </a:t>
            </a:r>
            <a:r>
              <a:rPr lang="en-US" dirty="0" smtClean="0"/>
              <a:t>Ideal Homicidal poison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Cheap,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easily available,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colorless,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Odorless,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tasteless,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resemble some natural disease,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rgbClr val="EB641B"/>
              </a:buClr>
            </a:pPr>
            <a:r>
              <a:rPr lang="en-US" sz="3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Lethal </a:t>
            </a:r>
            <a:r>
              <a:rPr lang="en-US" sz="3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dose (small) </a:t>
            </a:r>
          </a:p>
          <a:p>
            <a:pPr algn="just">
              <a:buClr>
                <a:srgbClr val="EB641B"/>
              </a:buClr>
            </a:pPr>
            <a:r>
              <a:rPr lang="en-US" sz="3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Lethal period (long)</a:t>
            </a:r>
          </a:p>
          <a:p>
            <a:pPr algn="just">
              <a:buClr>
                <a:srgbClr val="EB641B"/>
              </a:buClr>
            </a:pPr>
            <a:r>
              <a:rPr lang="en-US" sz="3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antidote</a:t>
            </a:r>
          </a:p>
          <a:p>
            <a:pPr algn="just">
              <a:buClr>
                <a:srgbClr val="EB641B"/>
              </a:buClr>
            </a:pPr>
            <a:r>
              <a:rPr lang="en-US" sz="3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 detected autopsy/lab</a:t>
            </a:r>
          </a:p>
          <a:p>
            <a:pPr marL="0" indent="0" algn="just">
              <a:buClr>
                <a:srgbClr val="EB641B"/>
              </a:buClr>
              <a:buNone/>
            </a:pPr>
            <a:r>
              <a:rPr lang="en-US" sz="3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en-US" sz="3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arsenic,aconite</a:t>
            </a:r>
            <a:r>
              <a:rPr lang="en-US" sz="3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   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0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sdf\Desktop\ARSE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Fatal Dose:</a:t>
            </a: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              “Dose which kills”</a:t>
            </a:r>
          </a:p>
          <a:p>
            <a:pPr marL="0" indent="0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Fatal period:</a:t>
            </a: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          “period b/w ingestion of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     poison and death”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                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50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955"/>
            <a:ext cx="91439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8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Define toxicology, forensic toxicology, poisons,toxinology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Action&amp; Fate of poisons.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Collection of samples.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Preservatives.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Ideal suicidal &amp;homicidal poisons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Fatal dose and fatal period </a:t>
            </a:r>
          </a:p>
          <a:p>
            <a:pPr marL="0" indent="0">
              <a:buNone/>
            </a:pPr>
            <a:r>
              <a:rPr lang="en-US" sz="3600" dirty="0" smtClean="0"/>
              <a:t>  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84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Poison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…..capable of acting deleteriously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on the human body,when inhaled,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ingested,etc.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“almost anything is a poison.”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In law, the difference b/w medicine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and poison is the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intent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with which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it is given.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Toxicology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3035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14400" dirty="0" smtClean="0">
                <a:latin typeface="Arial" pitchFamily="34" charset="0"/>
                <a:cs typeface="Arial" pitchFamily="34" charset="0"/>
              </a:rPr>
              <a:t>   science which deals with poisons</a:t>
            </a:r>
          </a:p>
          <a:p>
            <a:pPr algn="just"/>
            <a:r>
              <a:rPr lang="en-US" sz="1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400" dirty="0" smtClean="0">
                <a:latin typeface="Arial" pitchFamily="34" charset="0"/>
                <a:cs typeface="Arial" pitchFamily="34" charset="0"/>
              </a:rPr>
              <a:t>    source,</a:t>
            </a:r>
          </a:p>
          <a:p>
            <a:pPr algn="just"/>
            <a:r>
              <a:rPr lang="en-US" sz="14400" dirty="0" smtClean="0">
                <a:latin typeface="Arial" pitchFamily="34" charset="0"/>
                <a:cs typeface="Arial" pitchFamily="34" charset="0"/>
              </a:rPr>
              <a:t>    properties,</a:t>
            </a:r>
          </a:p>
          <a:p>
            <a:pPr algn="just"/>
            <a:r>
              <a:rPr lang="en-US" sz="14400" dirty="0" smtClean="0">
                <a:latin typeface="Arial" pitchFamily="34" charset="0"/>
                <a:cs typeface="Arial" pitchFamily="34" charset="0"/>
              </a:rPr>
              <a:t>    mode of action,</a:t>
            </a:r>
          </a:p>
          <a:p>
            <a:pPr algn="just"/>
            <a:r>
              <a:rPr lang="en-US" sz="14400" dirty="0" smtClean="0">
                <a:latin typeface="Arial" pitchFamily="34" charset="0"/>
                <a:cs typeface="Arial" pitchFamily="34" charset="0"/>
              </a:rPr>
              <a:t>    symptoms,</a:t>
            </a:r>
          </a:p>
          <a:p>
            <a:pPr algn="just"/>
            <a:r>
              <a:rPr lang="en-US" sz="14400" dirty="0" smtClean="0">
                <a:latin typeface="Arial" pitchFamily="34" charset="0"/>
                <a:cs typeface="Arial" pitchFamily="34" charset="0"/>
              </a:rPr>
              <a:t>    lethal dose,</a:t>
            </a:r>
          </a:p>
          <a:p>
            <a:pPr algn="just"/>
            <a:r>
              <a:rPr lang="en-US" sz="14400" dirty="0" smtClean="0">
                <a:latin typeface="Arial" pitchFamily="34" charset="0"/>
                <a:cs typeface="Arial" pitchFamily="34" charset="0"/>
              </a:rPr>
              <a:t>    treatment,</a:t>
            </a:r>
          </a:p>
          <a:p>
            <a:pPr algn="just"/>
            <a:r>
              <a:rPr lang="en-US" sz="14400" dirty="0" smtClean="0">
                <a:latin typeface="Arial" pitchFamily="34" charset="0"/>
                <a:cs typeface="Arial" pitchFamily="34" charset="0"/>
              </a:rPr>
              <a:t>    method of detection/estimation</a:t>
            </a:r>
            <a:r>
              <a:rPr lang="en-US" sz="1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400" dirty="0" smtClean="0">
                <a:latin typeface="Arial" pitchFamily="34" charset="0"/>
                <a:cs typeface="Arial" pitchFamily="34" charset="0"/>
              </a:rPr>
              <a:t>&amp;      autopsy findings.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	       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Forensic toxicology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…..medical &amp; legal aspect of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harmful effects of poisons on </a:t>
            </a:r>
          </a:p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human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Toxinology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science which deals with toxins produced by plants, animals, bacteria and fungi which are harmful to man.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86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Routes Of Administration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Enteral  route:  a)rectum    b) mouth</a:t>
            </a:r>
          </a:p>
          <a:p>
            <a:pPr marL="0" indent="0">
              <a:buNone/>
            </a:pPr>
            <a:r>
              <a:rPr lang="en-US" sz="4600" dirty="0" smtClean="0">
                <a:latin typeface="Arial" pitchFamily="34" charset="0"/>
                <a:cs typeface="Arial" pitchFamily="34" charset="0"/>
              </a:rPr>
              <a:t>Parenteral  route:  by injection</a:t>
            </a:r>
          </a:p>
          <a:p>
            <a:r>
              <a:rPr lang="en-US" sz="4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    intradermal / subcutaneous</a:t>
            </a:r>
          </a:p>
          <a:p>
            <a:r>
              <a:rPr lang="en-US" sz="4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    intramuscular</a:t>
            </a:r>
          </a:p>
          <a:p>
            <a:r>
              <a:rPr lang="en-US" sz="4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    intravenous</a:t>
            </a:r>
          </a:p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      intra  arterial</a:t>
            </a:r>
          </a:p>
          <a:p>
            <a:r>
              <a:rPr lang="en-US" sz="4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    intra  peritoneal</a:t>
            </a:r>
          </a:p>
          <a:p>
            <a:r>
              <a:rPr lang="en-US" sz="4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    intra  thecal</a:t>
            </a:r>
          </a:p>
          <a:p>
            <a:r>
              <a:rPr lang="en-US" sz="4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     bone  marrow</a:t>
            </a:r>
          </a:p>
          <a:p>
            <a:pPr marL="0" indent="0">
              <a:buNone/>
            </a:pPr>
            <a:r>
              <a:rPr lang="en-US" sz="4600" dirty="0" smtClean="0"/>
              <a:t> </a:t>
            </a:r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6700" dirty="0" smtClean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200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>
                <a:latin typeface="Arial" pitchFamily="34" charset="0"/>
                <a:cs typeface="Arial" pitchFamily="34" charset="0"/>
              </a:rPr>
              <a:t>Natural  orifices :</a:t>
            </a:r>
          </a:p>
          <a:p>
            <a:r>
              <a:rPr lang="en-US" sz="42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rectum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r>
              <a:rPr lang="en-US" sz="42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vagina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r>
              <a:rPr lang="en-US" sz="42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urethra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r>
              <a:rPr lang="en-US" sz="42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nose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r>
              <a:rPr lang="en-US" sz="42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eyes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  By   sublingual  route:</a:t>
            </a:r>
          </a:p>
          <a:p>
            <a:pPr marL="0" indent="0">
              <a:buNone/>
            </a:pPr>
            <a:r>
              <a:rPr lang="en-US" sz="4200" dirty="0" smtClean="0"/>
              <a:t> 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By  inhalation: air passages.</a:t>
            </a:r>
          </a:p>
          <a:p>
            <a:pPr marL="0" indent="0">
              <a:buNone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By external application: wounds,</a:t>
            </a:r>
          </a:p>
          <a:p>
            <a:pPr marL="0" indent="0">
              <a:buNone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00" dirty="0" smtClean="0">
                <a:latin typeface="Arial" pitchFamily="34" charset="0"/>
                <a:cs typeface="Arial" pitchFamily="34" charset="0"/>
              </a:rPr>
              <a:t>                                      unbroken skin.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463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623</Words>
  <Application>Microsoft Office PowerPoint</Application>
  <PresentationFormat>On-screen Show (4:3)</PresentationFormat>
  <Paragraphs>158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Flow</vt:lpstr>
      <vt:lpstr>BlackTie</vt:lpstr>
      <vt:lpstr>PowerPoint Presentation</vt:lpstr>
      <vt:lpstr> </vt:lpstr>
      <vt:lpstr>Learning Objectives: </vt:lpstr>
      <vt:lpstr>Poison </vt:lpstr>
      <vt:lpstr>Toxicology </vt:lpstr>
      <vt:lpstr>Forensic toxicology </vt:lpstr>
      <vt:lpstr>Toxinology:</vt:lpstr>
      <vt:lpstr>Routes Of Administration</vt:lpstr>
      <vt:lpstr>PowerPoint Presentation</vt:lpstr>
      <vt:lpstr>PowerPoint Presentation</vt:lpstr>
      <vt:lpstr>    ACTIONS OF POISONS</vt:lpstr>
      <vt:lpstr>PowerPoint Presentation</vt:lpstr>
      <vt:lpstr>   FATE OF POISONS         </vt:lpstr>
      <vt:lpstr>PowerPoint Presentation</vt:lpstr>
      <vt:lpstr>COLLECTION OF SPECIMENS</vt:lpstr>
      <vt:lpstr>PowerPoint Presentation</vt:lpstr>
      <vt:lpstr>PowerPoint Presentation</vt:lpstr>
      <vt:lpstr>PRESERVATIVES</vt:lpstr>
      <vt:lpstr>A suicidal poison of Choice. </vt:lpstr>
      <vt:lpstr>PowerPoint Presentation</vt:lpstr>
      <vt:lpstr>PowerPoint Presentation</vt:lpstr>
      <vt:lpstr>PowerPoint Presentation</vt:lpstr>
      <vt:lpstr> An Ideal Homicidal poison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Toxicology</dc:title>
  <dc:creator>asdf</dc:creator>
  <cp:lastModifiedBy>asdf</cp:lastModifiedBy>
  <cp:revision>120</cp:revision>
  <dcterms:created xsi:type="dcterms:W3CDTF">2012-03-26T16:48:18Z</dcterms:created>
  <dcterms:modified xsi:type="dcterms:W3CDTF">2012-04-19T05:59:12Z</dcterms:modified>
</cp:coreProperties>
</file>