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73" r:id="rId9"/>
    <p:sldId id="261" r:id="rId10"/>
    <p:sldId id="262" r:id="rId11"/>
    <p:sldId id="270" r:id="rId12"/>
    <p:sldId id="264" r:id="rId13"/>
    <p:sldId id="265" r:id="rId14"/>
    <p:sldId id="267" r:id="rId15"/>
    <p:sldId id="268" r:id="rId16"/>
    <p:sldId id="269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BAA30-8B16-49C1-99B9-7AEBF5FC0C2D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3A197-7CFA-4431-99E0-85ADB4546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96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3213A6-0DE7-4626-BFF5-257AA3BF7D16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AFEA6B-20CA-4078-BD09-46863E6A9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213A6-0DE7-4626-BFF5-257AA3BF7D16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FEA6B-20CA-4078-BD09-46863E6A9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213A6-0DE7-4626-BFF5-257AA3BF7D16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FEA6B-20CA-4078-BD09-46863E6A9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213A6-0DE7-4626-BFF5-257AA3BF7D16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FEA6B-20CA-4078-BD09-46863E6A9A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213A6-0DE7-4626-BFF5-257AA3BF7D16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FEA6B-20CA-4078-BD09-46863E6A9A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213A6-0DE7-4626-BFF5-257AA3BF7D16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FEA6B-20CA-4078-BD09-46863E6A9A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213A6-0DE7-4626-BFF5-257AA3BF7D16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FEA6B-20CA-4078-BD09-46863E6A9A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213A6-0DE7-4626-BFF5-257AA3BF7D16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FEA6B-20CA-4078-BD09-46863E6A9A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213A6-0DE7-4626-BFF5-257AA3BF7D16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FEA6B-20CA-4078-BD09-46863E6A9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3213A6-0DE7-4626-BFF5-257AA3BF7D16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FEA6B-20CA-4078-BD09-46863E6A9A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3213A6-0DE7-4626-BFF5-257AA3BF7D16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AFEA6B-20CA-4078-BD09-46863E6A9A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3213A6-0DE7-4626-BFF5-257AA3BF7D16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AFEA6B-20CA-4078-BD09-46863E6A9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Toxicology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 Romana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1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800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.Chemical</a:t>
            </a:r>
          </a:p>
          <a:p>
            <a:pPr marL="0" indent="0" algn="just">
              <a:buNone/>
            </a:pPr>
            <a:r>
              <a:rPr lang="en-US" sz="1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8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“act either by direct chemical action </a:t>
            </a:r>
            <a:r>
              <a:rPr lang="en-US" sz="12800" b="1" dirty="0">
                <a:latin typeface="Arial" pitchFamily="34" charset="0"/>
                <a:cs typeface="Arial" pitchFamily="34" charset="0"/>
              </a:rPr>
              <a:t>/</a:t>
            </a:r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1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      oxidising the poison to form a non toxic </a:t>
            </a:r>
          </a:p>
          <a:p>
            <a:pPr marL="0" indent="0" algn="just">
              <a:buNone/>
            </a:pPr>
            <a:r>
              <a:rPr lang="en-US" sz="1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      or an insoluble compound.”</a:t>
            </a:r>
          </a:p>
          <a:p>
            <a:pPr marL="0" indent="0" algn="just">
              <a:buNone/>
            </a:pPr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2800" dirty="0" smtClean="0">
                <a:latin typeface="Arial" pitchFamily="34" charset="0"/>
                <a:cs typeface="Arial" pitchFamily="34" charset="0"/>
              </a:rPr>
              <a:t>      dilute alkalis will neutralise acids</a:t>
            </a:r>
          </a:p>
          <a:p>
            <a:pPr algn="just"/>
            <a:r>
              <a:rPr lang="en-US" sz="1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800" dirty="0" smtClean="0">
                <a:latin typeface="Arial" pitchFamily="34" charset="0"/>
                <a:cs typeface="Arial" pitchFamily="34" charset="0"/>
              </a:rPr>
              <a:t>     dilute acids will neutralise alkalis</a:t>
            </a:r>
          </a:p>
          <a:p>
            <a:pPr algn="just"/>
            <a:r>
              <a:rPr lang="en-US" sz="1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800" dirty="0" smtClean="0">
                <a:latin typeface="Arial" pitchFamily="34" charset="0"/>
                <a:cs typeface="Arial" pitchFamily="34" charset="0"/>
              </a:rPr>
              <a:t>      potassium permanganate is         effective against all </a:t>
            </a:r>
            <a:r>
              <a:rPr lang="en-US" sz="12800" dirty="0" err="1" smtClean="0">
                <a:latin typeface="Arial" pitchFamily="34" charset="0"/>
                <a:cs typeface="Arial" pitchFamily="34" charset="0"/>
              </a:rPr>
              <a:t>oxidisable</a:t>
            </a:r>
            <a:r>
              <a:rPr lang="en-US" sz="1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800" dirty="0" smtClean="0">
                <a:latin typeface="Arial" pitchFamily="34" charset="0"/>
                <a:cs typeface="Arial" pitchFamily="34" charset="0"/>
              </a:rPr>
              <a:t>poisons eg alkaloids.</a:t>
            </a:r>
            <a:r>
              <a:rPr lang="en-US" sz="12800" dirty="0" smtClean="0"/>
              <a:t>  </a:t>
            </a:r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    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157748"/>
            <a:ext cx="8229600" cy="1143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en-US" sz="4600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Physiological or Pharmacological:</a:t>
            </a:r>
          </a:p>
          <a:p>
            <a:pPr marL="0" indent="0">
              <a:buNone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4600" b="1" dirty="0" smtClean="0">
                <a:latin typeface="Arial" pitchFamily="34" charset="0"/>
                <a:cs typeface="Arial" pitchFamily="34" charset="0"/>
              </a:rPr>
              <a:t> “  These subs produce effects  opposite </a:t>
            </a:r>
            <a:endParaRPr lang="en-US" sz="4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600" b="1" dirty="0" smtClean="0">
                <a:latin typeface="Arial" pitchFamily="34" charset="0"/>
                <a:cs typeface="Arial" pitchFamily="34" charset="0"/>
              </a:rPr>
              <a:t>    to that of the poison.”</a:t>
            </a:r>
          </a:p>
          <a:p>
            <a:pPr marL="0" indent="0">
              <a:buNone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 marL="0" indent="0">
              <a:buNone/>
            </a:pPr>
            <a:r>
              <a:rPr lang="en-US" sz="4600" u="sng" dirty="0" smtClean="0">
                <a:latin typeface="Arial" pitchFamily="34" charset="0"/>
                <a:cs typeface="Arial" pitchFamily="34" charset="0"/>
              </a:rPr>
              <a:t>Example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naloxone for morphine, atropine for </a:t>
            </a:r>
            <a:r>
              <a:rPr lang="en-US" sz="4600" dirty="0" err="1" smtClean="0">
                <a:latin typeface="Arial" pitchFamily="34" charset="0"/>
                <a:cs typeface="Arial" pitchFamily="34" charset="0"/>
              </a:rPr>
              <a:t>pilocarpine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diazepam   for strychnine.</a:t>
            </a:r>
          </a:p>
          <a:p>
            <a:pPr marL="0" indent="0">
              <a:buNone/>
            </a:pP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marL="0" indent="0">
              <a:buNone/>
            </a:pP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en-US" sz="4600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Receptor </a:t>
            </a:r>
            <a:r>
              <a:rPr lang="en-US" sz="4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4600" b="1" dirty="0" smtClean="0">
                <a:latin typeface="Arial" pitchFamily="34" charset="0"/>
                <a:cs typeface="Arial" pitchFamily="34" charset="0"/>
              </a:rPr>
              <a:t>“It competes with the poison at the </a:t>
            </a:r>
          </a:p>
          <a:p>
            <a:pPr marL="0" indent="0">
              <a:buNone/>
            </a:pPr>
            <a:r>
              <a:rPr lang="en-US" sz="4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b="1" dirty="0" smtClean="0">
                <a:latin typeface="Arial" pitchFamily="34" charset="0"/>
                <a:cs typeface="Arial" pitchFamily="34" charset="0"/>
              </a:rPr>
              <a:t>         same receptor site and reduces un-</a:t>
            </a:r>
          </a:p>
          <a:p>
            <a:pPr marL="0" indent="0">
              <a:buNone/>
            </a:pPr>
            <a:r>
              <a:rPr lang="en-US" sz="4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b="1" dirty="0" smtClean="0">
                <a:latin typeface="Arial" pitchFamily="34" charset="0"/>
                <a:cs typeface="Arial" pitchFamily="34" charset="0"/>
              </a:rPr>
              <a:t>         desired effects.” </a:t>
            </a:r>
          </a:p>
          <a:p>
            <a:pPr marL="0" indent="0">
              <a:buNone/>
            </a:pPr>
            <a:r>
              <a:rPr lang="en-US" sz="4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u="sng" dirty="0" smtClean="0">
                <a:latin typeface="Arial" pitchFamily="34" charset="0"/>
                <a:cs typeface="Arial" pitchFamily="34" charset="0"/>
              </a:rPr>
              <a:t>Example: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naloxone</a:t>
            </a:r>
          </a:p>
          <a:p>
            <a:pPr marL="0" indent="0">
              <a:buNone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 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Chelating Agents:</a:t>
            </a:r>
          </a:p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 “These are subs which produce a firm non 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ionized cyclic complex(chelate) with cations.”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  chelation means a </a:t>
            </a: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claw.</a:t>
            </a: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these include:  BAL,EDTA,Penicillamine,</a:t>
            </a: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  &amp; Desferrioxamine.</a:t>
            </a: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BAL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:(dimercaprol) used in the treatment of</a:t>
            </a: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heavy metal poisoning.</a:t>
            </a:r>
          </a:p>
          <a:p>
            <a:pPr marL="457200" indent="-457200"/>
            <a:r>
              <a:rPr lang="en-US" sz="3200" dirty="0" smtClean="0">
                <a:latin typeface="Arial" pitchFamily="34" charset="0"/>
                <a:cs typeface="Arial" pitchFamily="34" charset="0"/>
              </a:rPr>
              <a:t>It is contraindicated if</a:t>
            </a:r>
            <a:r>
              <a:rPr lang="en-US" sz="3200" dirty="0"/>
              <a:t> </a:t>
            </a:r>
            <a:r>
              <a:rPr lang="en-US" sz="3200" dirty="0" smtClean="0"/>
              <a:t>liver </a:t>
            </a:r>
            <a:r>
              <a:rPr lang="en-US" sz="3200" dirty="0"/>
              <a:t>is extensively damaged</a:t>
            </a:r>
            <a:r>
              <a:rPr lang="en-US" sz="3200" dirty="0" smtClean="0"/>
              <a:t>. </a:t>
            </a:r>
            <a:endParaRPr lang="en-US" sz="3200" dirty="0"/>
          </a:p>
          <a:p>
            <a:pPr marL="457200" indent="-457200"/>
            <a:r>
              <a:rPr lang="en-US" sz="3200" dirty="0" smtClean="0"/>
              <a:t>  BAL       </a:t>
            </a:r>
            <a:r>
              <a:rPr lang="en-US" sz="3200" dirty="0"/>
              <a:t>stands for British  anti- lewisite</a:t>
            </a:r>
          </a:p>
        </p:txBody>
      </p:sp>
    </p:spTree>
    <p:extLst>
      <p:ext uri="{BB962C8B-B14F-4D97-AF65-F5344CB8AC3E}">
        <p14:creationId xmlns:p14="http://schemas.microsoft.com/office/powerpoint/2010/main" val="30333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8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EDTA</a:t>
            </a:r>
            <a:r>
              <a:rPr lang="en-US" sz="3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:(ethylene diamine tetra-acetic </a:t>
            </a:r>
            <a:endParaRPr lang="en-US" sz="3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latin typeface="Arial" pitchFamily="34" charset="0"/>
                <a:cs typeface="Arial" pitchFamily="34" charset="0"/>
              </a:rPr>
              <a:t>                  acid).</a:t>
            </a:r>
          </a:p>
          <a:p>
            <a:pPr marL="0" indent="0">
              <a:buNone/>
            </a:pPr>
            <a:r>
              <a:rPr lang="en-US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         It is used in  lead,mercury,  &amp; copper</a:t>
            </a:r>
          </a:p>
          <a:p>
            <a:pPr marL="0" indent="0">
              <a:buNone/>
            </a:pPr>
            <a:r>
              <a:rPr lang="en-US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         poisoning.Contraindicated in renal </a:t>
            </a:r>
          </a:p>
          <a:p>
            <a:pPr marL="0" indent="0">
              <a:buNone/>
            </a:pPr>
            <a:r>
              <a:rPr lang="en-US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         damage. </a:t>
            </a:r>
          </a:p>
          <a:p>
            <a:pPr marL="0" indent="0">
              <a:buNone/>
            </a:pPr>
            <a:r>
              <a:rPr lang="en-US" sz="3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Penicillamine</a:t>
            </a:r>
            <a:r>
              <a:rPr lang="en-US" sz="3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:(cuprimine).can be given </a:t>
            </a:r>
            <a:endParaRPr lang="en-US" sz="38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sz="3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orally &amp; is much less toxic than</a:t>
            </a:r>
          </a:p>
          <a:p>
            <a:pPr marL="0" indent="0">
              <a:buNone/>
            </a:pPr>
            <a:r>
              <a:rPr lang="en-US" sz="3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EDTA.   It is treatment of choice in</a:t>
            </a:r>
          </a:p>
          <a:p>
            <a:pPr marL="0" indent="0">
              <a:buNone/>
            </a:pPr>
            <a:r>
              <a:rPr lang="en-US" sz="3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Cu,lead, Hg poisoning.        </a:t>
            </a:r>
          </a:p>
          <a:p>
            <a:pPr marL="0" indent="0">
              <a:buNone/>
            </a:pPr>
            <a:r>
              <a:rPr lang="en-US" sz="38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8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en-US" sz="3800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Desferrioxamine</a:t>
            </a:r>
            <a:r>
              <a:rPr lang="en-US" sz="3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: chelates iron</a:t>
            </a:r>
            <a:r>
              <a:rPr lang="en-US" sz="3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   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478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43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5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Universal  Antidote</a:t>
            </a:r>
            <a:r>
              <a:rPr lang="en-US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3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        “ It is used in those cases where the    </a:t>
            </a:r>
          </a:p>
          <a:p>
            <a:pPr marL="0" indent="0">
              <a:buNone/>
            </a:pPr>
            <a:r>
              <a:rPr lang="en-US" sz="3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      nature of the ingested poison is un-</a:t>
            </a:r>
          </a:p>
          <a:p>
            <a:pPr marL="0" indent="0">
              <a:buNone/>
            </a:pPr>
            <a:r>
              <a:rPr lang="en-US" sz="3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       known or where it is suspected that a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       combination of two or more poisons</a:t>
            </a:r>
          </a:p>
          <a:p>
            <a:pPr marL="0" indent="0">
              <a:buNone/>
            </a:pPr>
            <a:r>
              <a:rPr lang="en-US" sz="3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3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has been taken.”</a:t>
            </a:r>
          </a:p>
          <a:p>
            <a:pPr marL="0" indent="0">
              <a:buNone/>
            </a:pP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Tannic acid       1part     ppt.alkaloids,metals</a:t>
            </a:r>
          </a:p>
          <a:p>
            <a:pPr marL="0" indent="0">
              <a:buNone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                                      &amp;glycosides    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Charcoal           2parts        adsorbs alkaloid        </a:t>
            </a:r>
          </a:p>
          <a:p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                                                          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Mag.oxide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        1parts         neutralizes acid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1703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C.Elimination of Absorbed poisons:</a:t>
            </a:r>
          </a:p>
          <a:p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increase excretion in urine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more fluids are given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peritoneal dialysis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hemodialysis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hemoperfusion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exchange transfusion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whole bowel irrigation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0"/>
            <a:ext cx="8229600" cy="4572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D. Treatment of general symptoms:</a:t>
            </a:r>
          </a:p>
          <a:p>
            <a:r>
              <a:rPr lang="en-US" sz="5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  pain</a:t>
            </a:r>
          </a:p>
          <a:p>
            <a:r>
              <a:rPr lang="en-US" sz="5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     oxygen</a:t>
            </a:r>
          </a:p>
          <a:p>
            <a:r>
              <a:rPr lang="en-US" sz="5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     cardiac stimulants</a:t>
            </a:r>
          </a:p>
          <a:p>
            <a:r>
              <a:rPr lang="en-US" sz="5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     dehydration</a:t>
            </a:r>
          </a:p>
          <a:p>
            <a:pPr marL="0" indent="0">
              <a:buNone/>
            </a:pPr>
            <a:r>
              <a:rPr lang="en-US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E. Maintenance of patients general condition</a:t>
            </a:r>
          </a:p>
          <a:p>
            <a:pPr marL="0" indent="0">
              <a:buNone/>
            </a:pPr>
            <a:r>
              <a:rPr lang="en-US" sz="5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warm, comfortable,URTI,psychiatrist,</a:t>
            </a:r>
          </a:p>
          <a:p>
            <a:pPr marL="0" indent="0">
              <a:buNone/>
            </a:pPr>
            <a:r>
              <a:rPr lang="en-US" sz="5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5100" dirty="0" err="1" smtClean="0">
                <a:latin typeface="Arial" pitchFamily="34" charset="0"/>
                <a:cs typeface="Arial" pitchFamily="34" charset="0"/>
              </a:rPr>
              <a:t>antibiotics,physiotherapy</a:t>
            </a:r>
            <a:r>
              <a:rPr lang="en-US" sz="5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72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600199"/>
          </a:xfrm>
        </p:spPr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1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General principles of treatment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of Acute Poisoning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Objectives: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0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3237"/>
            <a:ext cx="82296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General Principles of Treatment of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Acute Poisoning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A.  Removal of unabsorbed poison </a:t>
            </a:r>
          </a:p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from body.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B.  Antidotes.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C.  Elimination of absorbed poison.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 Treatment of general symptoms.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E.  Maintenance of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pt’s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general cond.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2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1"/>
            <a:ext cx="8229600" cy="6669314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A.Removal of unabsorbed poison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Inhaled poison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Injected poison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Contact poison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Ingested poison</a:t>
            </a:r>
          </a:p>
          <a:p>
            <a:pPr marL="109728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vomiting</a:t>
            </a:r>
          </a:p>
          <a:p>
            <a:pPr marL="109728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stomach wash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Vomiting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tickling fauces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emetics</a:t>
            </a: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066800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27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Emetics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Warm water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Common salt in water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Mustard powder in water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Ipecac (1 to 2gms) or Ipecac syp(30ml)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Apomorphine,6mg subcutaneous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inj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followed by 5-10mg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/iv naloxone</a:t>
            </a:r>
          </a:p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hydrochloride to counteract its </a:t>
            </a:r>
          </a:p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narcotic effect.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B.Antidotes:</a:t>
            </a:r>
          </a:p>
          <a:p>
            <a:pPr marL="0" indent="0">
              <a:buNone/>
            </a:pPr>
            <a:r>
              <a:rPr lang="en-US" sz="3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  “Antidotes counteracts the action of a </a:t>
            </a:r>
          </a:p>
          <a:p>
            <a:pPr marL="0" indent="0">
              <a:buNone/>
            </a:pPr>
            <a:r>
              <a:rPr lang="en-US" sz="3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    poison by either neutralizing it or</a:t>
            </a:r>
          </a:p>
          <a:p>
            <a:pPr marL="0" indent="0">
              <a:buNone/>
            </a:pPr>
            <a:r>
              <a:rPr lang="en-US" sz="3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    making it insoluble or inert”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3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900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Types of antidotes:</a:t>
            </a:r>
          </a:p>
          <a:p>
            <a:pPr marL="0" indent="0">
              <a:buNone/>
            </a:pPr>
            <a:r>
              <a:rPr lang="en-US" sz="3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1.Mechanical or Physical antidote</a:t>
            </a:r>
          </a:p>
          <a:p>
            <a:pPr marL="0" indent="0">
              <a:buNone/>
            </a:pPr>
            <a:r>
              <a:rPr lang="en-US" sz="39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2.Chemical antidote</a:t>
            </a:r>
          </a:p>
          <a:p>
            <a:pPr marL="0" indent="0">
              <a:buNone/>
            </a:pPr>
            <a:r>
              <a:rPr lang="en-US" sz="39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3.Physiological or pharmacological </a:t>
            </a:r>
          </a:p>
          <a:p>
            <a:pPr marL="0" indent="0">
              <a:buNone/>
            </a:pPr>
            <a:r>
              <a:rPr lang="en-US" sz="39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4.Receptor antidote</a:t>
            </a:r>
          </a:p>
        </p:txBody>
      </p:sp>
    </p:spTree>
    <p:extLst>
      <p:ext uri="{BB962C8B-B14F-4D97-AF65-F5344CB8AC3E}">
        <p14:creationId xmlns:p14="http://schemas.microsoft.com/office/powerpoint/2010/main" val="35385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839200" cy="640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03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200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Mechanical </a:t>
            </a: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“They impede the absorption of poison.</a:t>
            </a: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e.g demulcents,bulky food and activated      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charcoal”.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Demulcents : fats, oils, milk, egg,    albumin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Bulky food: banana.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Activated charcoal.</a:t>
            </a: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it is prepared by burning wood,</a:t>
            </a: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coconut shell,bone etc.followed</a:t>
            </a: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by treatment with steam,CO2. 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4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502</TotalTime>
  <Words>628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General Toxicology 3</vt:lpstr>
      <vt:lpstr>Learning Objectives: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Toxicology 3</dc:title>
  <dc:creator>asdf</dc:creator>
  <cp:lastModifiedBy>UPRIGHT</cp:lastModifiedBy>
  <cp:revision>69</cp:revision>
  <dcterms:created xsi:type="dcterms:W3CDTF">2012-04-03T07:52:46Z</dcterms:created>
  <dcterms:modified xsi:type="dcterms:W3CDTF">2013-01-26T04:43:31Z</dcterms:modified>
</cp:coreProperties>
</file>