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7" r:id="rId7"/>
    <p:sldId id="261" r:id="rId8"/>
    <p:sldId id="278" r:id="rId9"/>
    <p:sldId id="262" r:id="rId10"/>
    <p:sldId id="280" r:id="rId11"/>
    <p:sldId id="279" r:id="rId12"/>
    <p:sldId id="281" r:id="rId13"/>
    <p:sldId id="263" r:id="rId14"/>
    <p:sldId id="282" r:id="rId15"/>
    <p:sldId id="283" r:id="rId16"/>
    <p:sldId id="265" r:id="rId17"/>
    <p:sldId id="264" r:id="rId18"/>
    <p:sldId id="284" r:id="rId19"/>
    <p:sldId id="266" r:id="rId20"/>
    <p:sldId id="285" r:id="rId21"/>
    <p:sldId id="267" r:id="rId22"/>
    <p:sldId id="287" r:id="rId23"/>
    <p:sldId id="288" r:id="rId24"/>
    <p:sldId id="289" r:id="rId25"/>
    <p:sldId id="290" r:id="rId26"/>
    <p:sldId id="286" r:id="rId27"/>
    <p:sldId id="291" r:id="rId28"/>
    <p:sldId id="268" r:id="rId29"/>
    <p:sldId id="269" r:id="rId30"/>
    <p:sldId id="270" r:id="rId31"/>
    <p:sldId id="292" r:id="rId32"/>
    <p:sldId id="271" r:id="rId33"/>
    <p:sldId id="272" r:id="rId34"/>
    <p:sldId id="295" r:id="rId35"/>
    <p:sldId id="273" r:id="rId36"/>
    <p:sldId id="293" r:id="rId37"/>
    <p:sldId id="274" r:id="rId38"/>
    <p:sldId id="275" r:id="rId39"/>
    <p:sldId id="294" r:id="rId40"/>
    <p:sldId id="27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Gram-Positive Cocci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590" b="3838"/>
          <a:stretch/>
        </p:blipFill>
        <p:spPr>
          <a:xfrm>
            <a:off x="4321934" y="3631842"/>
            <a:ext cx="3019023" cy="27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Staphylococci of Medical Importance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775452"/>
              </p:ext>
            </p:extLst>
          </p:nvPr>
        </p:nvGraphicFramePr>
        <p:xfrm>
          <a:off x="913795" y="1683376"/>
          <a:ext cx="1035367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651"/>
                <a:gridCol w="1977819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Coagulase Production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Hemolysis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Important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Disease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7244">
                <a:tc>
                  <a:txBody>
                    <a:bodyPr/>
                    <a:lstStyle/>
                    <a:p>
                      <a:r>
                        <a:rPr lang="en-US" dirty="0" smtClean="0"/>
                        <a:t>Sta. aureus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 A on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Abscess, food poisoning, toxic shock syndrome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Sta. </a:t>
                      </a:r>
                      <a:r>
                        <a:rPr lang="en-US" dirty="0" err="1" smtClean="0"/>
                        <a:t>epidermidis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Sensitive to </a:t>
                      </a:r>
                      <a:r>
                        <a:rPr lang="en-US" dirty="0" err="1" smtClean="0"/>
                        <a:t>novobiocin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Infection of prosthetic heart valves and hips; common member of skin flora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Sta. </a:t>
                      </a:r>
                      <a:r>
                        <a:rPr lang="en-US" dirty="0" err="1" smtClean="0"/>
                        <a:t>saprophyticus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Resistant to </a:t>
                      </a:r>
                      <a:r>
                        <a:rPr lang="en-US" dirty="0" err="1" smtClean="0"/>
                        <a:t>novobiocin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Urinary tract infection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0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coagulase 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Coagulase </a:t>
            </a:r>
            <a:r>
              <a:rPr lang="en-US" dirty="0"/>
              <a:t>is an enzyme </a:t>
            </a:r>
            <a:endParaRPr lang="en-US" dirty="0" smtClean="0"/>
          </a:p>
          <a:p>
            <a:r>
              <a:rPr lang="en-US" dirty="0" smtClean="0"/>
              <a:t>Causes plasma to clot by activating prothrombin to form thrombin</a:t>
            </a:r>
          </a:p>
          <a:p>
            <a:r>
              <a:rPr lang="en-US" dirty="0" smtClean="0"/>
              <a:t> </a:t>
            </a:r>
            <a:r>
              <a:rPr lang="en-US" dirty="0"/>
              <a:t>Thrombin then catalyzes the activation of fibrinogen to form the fibrin </a:t>
            </a:r>
            <a:r>
              <a:rPr lang="en-US" dirty="0" smtClean="0"/>
              <a:t>clot </a:t>
            </a:r>
          </a:p>
          <a:p>
            <a:r>
              <a:rPr lang="en-US" dirty="0" smtClean="0"/>
              <a:t>Sta</a:t>
            </a:r>
            <a:r>
              <a:rPr lang="en-US" dirty="0"/>
              <a:t>. </a:t>
            </a:r>
            <a:r>
              <a:rPr lang="en-US" dirty="0" err="1"/>
              <a:t>epidermidis</a:t>
            </a:r>
            <a:r>
              <a:rPr lang="en-US" dirty="0"/>
              <a:t> and Sta. </a:t>
            </a:r>
            <a:r>
              <a:rPr lang="en-US" dirty="0" err="1"/>
              <a:t>saprophyticus</a:t>
            </a:r>
            <a:r>
              <a:rPr lang="en-US" dirty="0"/>
              <a:t> are often referred to as coagulase-negative staphylococci </a:t>
            </a:r>
          </a:p>
        </p:txBody>
      </p:sp>
    </p:spTree>
    <p:extLst>
      <p:ext uri="{BB962C8B-B14F-4D97-AF65-F5344CB8AC3E}">
        <p14:creationId xmlns:p14="http://schemas.microsoft.com/office/powerpoint/2010/main" val="14177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70" b="11384"/>
          <a:stretch/>
        </p:blipFill>
        <p:spPr>
          <a:xfrm>
            <a:off x="4262024" y="1935921"/>
            <a:ext cx="3657301" cy="3274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8045" y="5370490"/>
            <a:ext cx="811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Coagulase test—Upper tube inoculated with Staphylococcus aureus; lower tube inoculated with Staphylococcus </a:t>
            </a:r>
            <a:r>
              <a:rPr lang="en-US" dirty="0" err="1"/>
              <a:t>epidermidis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Arrow </a:t>
            </a:r>
            <a:r>
              <a:rPr lang="en-US" dirty="0"/>
              <a:t>points to clotted plasma formed by coagulase produced by Sta. aureus</a:t>
            </a:r>
          </a:p>
        </p:txBody>
      </p:sp>
    </p:spTree>
    <p:extLst>
      <p:ext uri="{BB962C8B-B14F-4D97-AF65-F5344CB8AC3E}">
        <p14:creationId xmlns:p14="http://schemas.microsoft.com/office/powerpoint/2010/main" val="21931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STAPHYLOXANTHIN</a:t>
            </a:r>
            <a:endParaRPr lang="en-US" dirty="0" smtClean="0"/>
          </a:p>
          <a:p>
            <a:r>
              <a:rPr lang="en-US" dirty="0" smtClean="0"/>
              <a:t>A carotenoid pigment produced by staph. Which imparts a golden color to its colonies </a:t>
            </a:r>
          </a:p>
          <a:p>
            <a:r>
              <a:rPr lang="en-US" dirty="0" smtClean="0"/>
              <a:t>This </a:t>
            </a:r>
            <a:r>
              <a:rPr lang="en-US" dirty="0"/>
              <a:t>pigment enhances the pathogenicity of the organism by inactivating the </a:t>
            </a:r>
            <a:r>
              <a:rPr lang="en-US" dirty="0" err="1"/>
              <a:t>microbicidal</a:t>
            </a:r>
            <a:r>
              <a:rPr lang="en-US" dirty="0"/>
              <a:t> effect of </a:t>
            </a:r>
            <a:r>
              <a:rPr lang="en-US" dirty="0" err="1"/>
              <a:t>superoxides</a:t>
            </a:r>
            <a:r>
              <a:rPr lang="en-US" dirty="0"/>
              <a:t> and other reactive oxygen species within </a:t>
            </a:r>
            <a:r>
              <a:rPr lang="en-US" dirty="0" smtClean="0"/>
              <a:t>neutrophils </a:t>
            </a:r>
          </a:p>
          <a:p>
            <a:r>
              <a:rPr lang="en-US" dirty="0" smtClean="0"/>
              <a:t>Sta</a:t>
            </a:r>
            <a:r>
              <a:rPr lang="en-US" dirty="0"/>
              <a:t>. </a:t>
            </a:r>
            <a:r>
              <a:rPr lang="en-US" dirty="0" err="1"/>
              <a:t>epidermidis</a:t>
            </a:r>
            <a:r>
              <a:rPr lang="en-US" dirty="0"/>
              <a:t> does not synthesize this pigment and produces white </a:t>
            </a:r>
            <a:r>
              <a:rPr lang="en-US" dirty="0" smtClean="0"/>
              <a:t>colonies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virulence of Sta. </a:t>
            </a:r>
            <a:r>
              <a:rPr lang="en-US" dirty="0" err="1"/>
              <a:t>epidermidis</a:t>
            </a:r>
            <a:r>
              <a:rPr lang="en-US" dirty="0"/>
              <a:t> is significantly less than that of Sta. </a:t>
            </a:r>
            <a:r>
              <a:rPr lang="en-US" dirty="0" err="1" smtClean="0"/>
              <a:t>aureus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other characteristics further distinguish these species, namely,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ferments </a:t>
            </a:r>
            <a:r>
              <a:rPr lang="en-US" dirty="0" err="1" smtClean="0"/>
              <a:t>mannitol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hemolyzes</a:t>
            </a:r>
            <a:r>
              <a:rPr lang="en-US" dirty="0" smtClean="0"/>
              <a:t> </a:t>
            </a:r>
            <a:r>
              <a:rPr lang="en-US" dirty="0"/>
              <a:t>red blood </a:t>
            </a:r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methicillin-resistant Sta. aureus (MRSA)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More than 90% of Sta. aureus strains contain plasmids that encode -</a:t>
            </a:r>
            <a:r>
              <a:rPr lang="en-US" dirty="0" smtClean="0"/>
              <a:t>lactamase</a:t>
            </a:r>
          </a:p>
          <a:p>
            <a:r>
              <a:rPr lang="en-US" dirty="0" smtClean="0"/>
              <a:t>Enzyme that degrades </a:t>
            </a:r>
            <a:r>
              <a:rPr lang="en-US" dirty="0"/>
              <a:t>many, but not all, </a:t>
            </a:r>
            <a:r>
              <a:rPr lang="en-US" dirty="0" err="1" smtClean="0"/>
              <a:t>penicillins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Some </a:t>
            </a:r>
            <a:r>
              <a:rPr lang="en-US" dirty="0"/>
              <a:t>strains of Sta. aureus are resistant to the -lactamase–resistant </a:t>
            </a:r>
            <a:r>
              <a:rPr lang="en-US" dirty="0" err="1"/>
              <a:t>penicillins</a:t>
            </a:r>
            <a:r>
              <a:rPr lang="en-US" dirty="0"/>
              <a:t>, such as methicillin and </a:t>
            </a:r>
            <a:r>
              <a:rPr lang="en-US" dirty="0" err="1"/>
              <a:t>nafcillin</a:t>
            </a:r>
            <a:r>
              <a:rPr lang="en-US" dirty="0"/>
              <a:t>, by virtue of changes in the penicillin-binding protein (PBP) in their cell </a:t>
            </a:r>
            <a:r>
              <a:rPr lang="en-US" dirty="0" smtClean="0"/>
              <a:t>membrane </a:t>
            </a:r>
          </a:p>
          <a:p>
            <a:r>
              <a:rPr lang="en-US" dirty="0" smtClean="0"/>
              <a:t>Genes </a:t>
            </a:r>
            <a:r>
              <a:rPr lang="en-US" dirty="0"/>
              <a:t>on the bacterial chromosome called </a:t>
            </a:r>
            <a:r>
              <a:rPr lang="en-US" dirty="0" err="1"/>
              <a:t>mecA</a:t>
            </a:r>
            <a:r>
              <a:rPr lang="en-US" dirty="0"/>
              <a:t> genes encode these altered </a:t>
            </a:r>
            <a:r>
              <a:rPr lang="en-US" dirty="0" smtClean="0"/>
              <a:t>PBPs</a:t>
            </a:r>
          </a:p>
          <a:p>
            <a:r>
              <a:rPr lang="en-US" dirty="0" smtClean="0"/>
              <a:t>Known as methicillin-resistant </a:t>
            </a:r>
            <a:r>
              <a:rPr lang="en-US" dirty="0"/>
              <a:t>Sta. aureus (MRSA) or </a:t>
            </a:r>
            <a:r>
              <a:rPr lang="en-US" dirty="0" err="1"/>
              <a:t>nafcillin</a:t>
            </a:r>
            <a:r>
              <a:rPr lang="en-US" dirty="0"/>
              <a:t>-resistant Sta. aureus (NRSA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More than 50% of </a:t>
            </a:r>
            <a:r>
              <a:rPr lang="en-US" dirty="0"/>
              <a:t>Sta. aureus </a:t>
            </a:r>
            <a:r>
              <a:rPr lang="en-US" dirty="0" smtClean="0"/>
              <a:t>strains are MRSA  </a:t>
            </a:r>
            <a:r>
              <a:rPr lang="en-US" dirty="0"/>
              <a:t>isolated from hospital patients in the United </a:t>
            </a:r>
            <a:r>
              <a:rPr lang="en-US" dirty="0" smtClean="0"/>
              <a:t>States </a:t>
            </a:r>
          </a:p>
          <a:p>
            <a:r>
              <a:rPr lang="en-US" dirty="0" smtClean="0"/>
              <a:t>"</a:t>
            </a:r>
            <a:r>
              <a:rPr lang="en-US" dirty="0"/>
              <a:t>USA300" </a:t>
            </a:r>
            <a:r>
              <a:rPr lang="en-US" dirty="0" smtClean="0"/>
              <a:t>strain most </a:t>
            </a:r>
            <a:r>
              <a:rPr lang="en-US" dirty="0"/>
              <a:t>common strain </a:t>
            </a:r>
            <a:r>
              <a:rPr lang="en-US" dirty="0" smtClean="0"/>
              <a:t>in USA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(VISA) &amp; (VRSA)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Strains of Sta. aureus with </a:t>
            </a:r>
            <a:endParaRPr lang="en-US" dirty="0" smtClean="0"/>
          </a:p>
          <a:p>
            <a:pPr lvl="1"/>
            <a:r>
              <a:rPr lang="en-US" dirty="0" smtClean="0"/>
              <a:t>intermediate </a:t>
            </a:r>
            <a:r>
              <a:rPr lang="en-US" dirty="0"/>
              <a:t>resistance to </a:t>
            </a:r>
            <a:r>
              <a:rPr lang="en-US" dirty="0" err="1"/>
              <a:t>vancomycin</a:t>
            </a:r>
            <a:r>
              <a:rPr lang="en-US" dirty="0"/>
              <a:t> (VISA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full resistance to </a:t>
            </a:r>
            <a:r>
              <a:rPr lang="en-US" dirty="0" err="1"/>
              <a:t>vancomycin</a:t>
            </a:r>
            <a:r>
              <a:rPr lang="en-US" dirty="0"/>
              <a:t> (VRSA)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cassette of genes that encodes </a:t>
            </a:r>
            <a:r>
              <a:rPr lang="en-US" dirty="0" err="1"/>
              <a:t>vancomycin</a:t>
            </a:r>
            <a:r>
              <a:rPr lang="en-US" dirty="0"/>
              <a:t> resistance in Sta. aureus is the same as the cassette that provides </a:t>
            </a:r>
            <a:r>
              <a:rPr lang="en-US" dirty="0" err="1"/>
              <a:t>vancomycin</a:t>
            </a:r>
            <a:r>
              <a:rPr lang="en-US" dirty="0"/>
              <a:t> resistance in </a:t>
            </a:r>
            <a:r>
              <a:rPr lang="en-US" dirty="0" smtClean="0"/>
              <a:t>enterococci </a:t>
            </a:r>
          </a:p>
          <a:p>
            <a:r>
              <a:rPr lang="en-US" dirty="0" smtClean="0"/>
              <a:t>These </a:t>
            </a:r>
            <a:r>
              <a:rPr lang="en-US" dirty="0"/>
              <a:t>genes are located in a transposon on a plasmid and encode the enzymes that substitute D-lactate for D-alanine in the </a:t>
            </a:r>
            <a:r>
              <a:rPr lang="en-US" dirty="0" smtClean="0"/>
              <a:t>peptidoglycan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wall components and </a:t>
            </a:r>
            <a:r>
              <a:rPr lang="en-US" dirty="0" smtClean="0"/>
              <a:t>antigens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568030"/>
            <a:ext cx="10353762" cy="43304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Protein A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Major protein in the cell wall </a:t>
            </a:r>
          </a:p>
          <a:p>
            <a:r>
              <a:rPr lang="en-US" dirty="0" smtClean="0"/>
              <a:t>An important virulence factor because it binds to the Fc portion of </a:t>
            </a:r>
            <a:r>
              <a:rPr lang="en-US" dirty="0" err="1" smtClean="0"/>
              <a:t>IgG</a:t>
            </a:r>
            <a:r>
              <a:rPr lang="en-US" dirty="0" smtClean="0"/>
              <a:t> at the complement-binding site,  preventing the activation of complement-no c3b is produced- </a:t>
            </a:r>
            <a:r>
              <a:rPr lang="en-US" dirty="0" err="1" smtClean="0"/>
              <a:t>opsonization</a:t>
            </a:r>
            <a:r>
              <a:rPr lang="en-US" dirty="0" smtClean="0"/>
              <a:t> and phagocytosis of the organisms are greatly reduced</a:t>
            </a:r>
          </a:p>
          <a:p>
            <a:r>
              <a:rPr lang="en-US" dirty="0" smtClean="0"/>
              <a:t>Coagulase-negative staphylococci do not produce protein 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err="1"/>
              <a:t>Teichoic</a:t>
            </a:r>
            <a:r>
              <a:rPr lang="en-US" b="1" u="sng" dirty="0"/>
              <a:t> acids </a:t>
            </a:r>
          </a:p>
          <a:p>
            <a:r>
              <a:rPr lang="en-US" dirty="0" smtClean="0"/>
              <a:t>Mediate adherence of the staphylococci to mucosal cells </a:t>
            </a:r>
          </a:p>
          <a:p>
            <a:r>
              <a:rPr lang="en-US" dirty="0" smtClean="0"/>
              <a:t>Play a role in the induction of septic shock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Polysaccharide capsule </a:t>
            </a:r>
            <a:r>
              <a:rPr lang="en-US" b="1" u="sng" dirty="0" smtClean="0"/>
              <a:t> </a:t>
            </a:r>
          </a:p>
          <a:p>
            <a:r>
              <a:rPr lang="en-US" dirty="0" smtClean="0"/>
              <a:t>An important virulence factor</a:t>
            </a:r>
          </a:p>
          <a:p>
            <a:r>
              <a:rPr lang="en-US" dirty="0" smtClean="0"/>
              <a:t> There are 11 serotypes based on the antigenicity of the capsular polysaccharide, but types 5 and 8 cause 85% of infections </a:t>
            </a:r>
          </a:p>
          <a:p>
            <a:r>
              <a:rPr lang="en-US" dirty="0" smtClean="0"/>
              <a:t>Some strains of sta. </a:t>
            </a:r>
            <a:r>
              <a:rPr lang="en-US" dirty="0" err="1"/>
              <a:t>a</a:t>
            </a:r>
            <a:r>
              <a:rPr lang="en-US" dirty="0" err="1" smtClean="0"/>
              <a:t>ureus</a:t>
            </a:r>
            <a:r>
              <a:rPr lang="en-US" dirty="0" smtClean="0"/>
              <a:t> are coated with a small amount of polysaccharide capsule called a microcapsule </a:t>
            </a:r>
          </a:p>
          <a:p>
            <a:r>
              <a:rPr lang="en-US" dirty="0" smtClean="0"/>
              <a:t>The peptidoglycan of sta. </a:t>
            </a:r>
            <a:r>
              <a:rPr lang="en-US" dirty="0" err="1"/>
              <a:t>a</a:t>
            </a:r>
            <a:r>
              <a:rPr lang="en-US" dirty="0" err="1" smtClean="0"/>
              <a:t>ureus</a:t>
            </a:r>
            <a:r>
              <a:rPr lang="en-US" dirty="0" smtClean="0"/>
              <a:t> has endotoxin-like properties, not possess endotoxin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68030"/>
            <a:ext cx="10353762" cy="369513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Humans are the reservoir for </a:t>
            </a:r>
            <a:r>
              <a:rPr lang="en-US" dirty="0" smtClean="0"/>
              <a:t>staphylococci</a:t>
            </a:r>
          </a:p>
          <a:p>
            <a:r>
              <a:rPr lang="en-US" dirty="0" smtClean="0"/>
              <a:t>The </a:t>
            </a:r>
            <a:r>
              <a:rPr lang="en-US" dirty="0"/>
              <a:t>nose is the main site of colonization of Sta. aureus and approximately 30% of people are colonized at any one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 </a:t>
            </a:r>
            <a:r>
              <a:rPr lang="en-US" dirty="0"/>
              <a:t>People who are chronic carriers of Sta. aureus in their nose have an increased risk of skin infections caused by Sta. </a:t>
            </a:r>
            <a:r>
              <a:rPr lang="en-US" dirty="0" err="1" smtClean="0"/>
              <a:t>aureus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skin, especially of hospital personnel and patients, is also a common site of Sta. aureus colonization. Hand contact is an important mode of transmission and </a:t>
            </a:r>
            <a:r>
              <a:rPr lang="en-US" dirty="0" err="1"/>
              <a:t>handwashing</a:t>
            </a:r>
            <a:r>
              <a:rPr lang="en-US" dirty="0"/>
              <a:t> decreases </a:t>
            </a:r>
            <a:r>
              <a:rPr lang="en-US" dirty="0" smtClean="0"/>
              <a:t>transmission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There are two medically important genera of gram-positive </a:t>
            </a:r>
            <a:r>
              <a:rPr lang="en-US" dirty="0" err="1"/>
              <a:t>cocci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2"/>
            <a:r>
              <a:rPr lang="en-US" sz="2000" dirty="0" smtClean="0"/>
              <a:t>Staphylococcus</a:t>
            </a:r>
          </a:p>
          <a:p>
            <a:pPr marL="914400" lvl="2" indent="0">
              <a:buNone/>
            </a:pPr>
            <a:r>
              <a:rPr lang="en-US" sz="2000" dirty="0" smtClean="0"/>
              <a:t> </a:t>
            </a:r>
          </a:p>
          <a:p>
            <a:pPr lvl="2"/>
            <a:r>
              <a:rPr lang="en-US" sz="2000" dirty="0" smtClean="0"/>
              <a:t>Streptococcus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5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Sta. aureus is also found in the vagina of approximately 5% of </a:t>
            </a:r>
            <a:r>
              <a:rPr lang="en-US" dirty="0" smtClean="0"/>
              <a:t>women- </a:t>
            </a:r>
            <a:r>
              <a:rPr lang="en-US" dirty="0"/>
              <a:t>toxic shock </a:t>
            </a:r>
            <a:r>
              <a:rPr lang="en-US" dirty="0" smtClean="0"/>
              <a:t>syndrome </a:t>
            </a:r>
          </a:p>
          <a:p>
            <a:r>
              <a:rPr lang="en-US" dirty="0" smtClean="0"/>
              <a:t>Additional </a:t>
            </a:r>
            <a:r>
              <a:rPr lang="en-US" dirty="0"/>
              <a:t>sources </a:t>
            </a:r>
            <a:r>
              <a:rPr lang="en-US" dirty="0" smtClean="0"/>
              <a:t>human </a:t>
            </a:r>
            <a:r>
              <a:rPr lang="en-US" dirty="0"/>
              <a:t>lesions and fomites such as towels and clothing contaminated by these </a:t>
            </a:r>
            <a:r>
              <a:rPr lang="en-US" dirty="0" smtClean="0"/>
              <a:t>lesions</a:t>
            </a:r>
            <a:endParaRPr lang="en-US" dirty="0"/>
          </a:p>
          <a:p>
            <a:r>
              <a:rPr lang="en-US" dirty="0" smtClean="0"/>
              <a:t>Heavily </a:t>
            </a:r>
            <a:r>
              <a:rPr lang="en-US" dirty="0"/>
              <a:t>contaminated environment (e.g., family members with boils) and a compromised immune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Sta. </a:t>
            </a:r>
            <a:r>
              <a:rPr lang="en-US" dirty="0" err="1"/>
              <a:t>epidermidis</a:t>
            </a:r>
            <a:r>
              <a:rPr lang="en-US" dirty="0"/>
              <a:t> </a:t>
            </a:r>
            <a:r>
              <a:rPr lang="en-US" dirty="0" smtClean="0"/>
              <a:t>-on </a:t>
            </a:r>
            <a:r>
              <a:rPr lang="en-US" dirty="0"/>
              <a:t>the human skin and can enter the blood stream at the site of intravenous catheters that penetrate through the </a:t>
            </a:r>
            <a:r>
              <a:rPr lang="en-US" dirty="0" smtClean="0"/>
              <a:t>skin </a:t>
            </a:r>
          </a:p>
          <a:p>
            <a:r>
              <a:rPr lang="en-US" dirty="0" smtClean="0"/>
              <a:t>Sta</a:t>
            </a:r>
            <a:r>
              <a:rPr lang="en-US" dirty="0"/>
              <a:t>. </a:t>
            </a:r>
            <a:r>
              <a:rPr lang="en-US" dirty="0" err="1"/>
              <a:t>saprophyticus</a:t>
            </a:r>
            <a:r>
              <a:rPr lang="en-US" dirty="0"/>
              <a:t> is found primarily on the mucosa of the genital tract in young </a:t>
            </a:r>
            <a:r>
              <a:rPr lang="en-US" dirty="0" smtClean="0"/>
              <a:t>women -urinary </a:t>
            </a:r>
            <a:r>
              <a:rPr lang="en-US" dirty="0"/>
              <a:t>tract </a:t>
            </a:r>
            <a:r>
              <a:rPr lang="en-US" dirty="0" smtClean="0"/>
              <a:t>infections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426363"/>
            <a:ext cx="10353762" cy="4961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Sta. aureus causes </a:t>
            </a:r>
            <a:r>
              <a:rPr lang="en-US" dirty="0" smtClean="0"/>
              <a:t>disease </a:t>
            </a:r>
          </a:p>
          <a:p>
            <a:pPr lvl="1"/>
            <a:r>
              <a:rPr lang="en-US" sz="2000" dirty="0" smtClean="0"/>
              <a:t>by </a:t>
            </a:r>
            <a:r>
              <a:rPr lang="en-US" sz="2000" dirty="0"/>
              <a:t>producing toxins 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by </a:t>
            </a:r>
            <a:r>
              <a:rPr lang="en-US" sz="2000" dirty="0"/>
              <a:t>inducing pyogenic </a:t>
            </a:r>
            <a:r>
              <a:rPr lang="en-US" sz="2000" dirty="0" smtClean="0"/>
              <a:t>inflammation</a:t>
            </a:r>
          </a:p>
          <a:p>
            <a:r>
              <a:rPr lang="en-US" dirty="0" smtClean="0"/>
              <a:t>Abscess   - typical </a:t>
            </a:r>
            <a:r>
              <a:rPr lang="en-US" dirty="0"/>
              <a:t>lesion of Sta. aureus </a:t>
            </a:r>
            <a:r>
              <a:rPr lang="en-US" dirty="0" smtClean="0"/>
              <a:t>infection </a:t>
            </a:r>
          </a:p>
          <a:p>
            <a:r>
              <a:rPr lang="en-US" dirty="0" smtClean="0"/>
              <a:t>Abscesses </a:t>
            </a:r>
            <a:r>
              <a:rPr lang="en-US" dirty="0"/>
              <a:t>undergo central necrosis and usually drain to the outside (e.g., furuncles and boils), but organisms may disseminate via the bloodstream as </a:t>
            </a:r>
            <a:r>
              <a:rPr lang="en-US" dirty="0" smtClean="0"/>
              <a:t>well</a:t>
            </a:r>
          </a:p>
          <a:p>
            <a:r>
              <a:rPr lang="en-US" dirty="0" smtClean="0"/>
              <a:t>Foreign </a:t>
            </a:r>
            <a:r>
              <a:rPr lang="en-US" dirty="0"/>
              <a:t>bodies, such as sutures and intravenous catheters, are important predisposing </a:t>
            </a:r>
            <a:r>
              <a:rPr lang="en-US" dirty="0" smtClean="0"/>
              <a:t>factors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703" y="1272760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three clinically important exotoxins are </a:t>
            </a:r>
            <a:endParaRPr lang="en-US" dirty="0" smtClean="0"/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Enterotoxin 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Toxic shock syndrome toxin</a:t>
            </a:r>
          </a:p>
          <a:p>
            <a:pPr lvl="1">
              <a:lnSpc>
                <a:spcPct val="200000"/>
              </a:lnSpc>
            </a:pPr>
            <a:r>
              <a:rPr lang="en-US" sz="2000" dirty="0" err="1" smtClean="0"/>
              <a:t>Exfoliatin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b="1" u="sng" dirty="0"/>
              <a:t>Enterotoxin </a:t>
            </a:r>
            <a:endParaRPr lang="en-US" sz="3300" b="1" u="sng" dirty="0" smtClean="0"/>
          </a:p>
          <a:p>
            <a:r>
              <a:rPr lang="en-US" dirty="0"/>
              <a:t>Six immunologic types of enterotoxin, types </a:t>
            </a:r>
            <a:r>
              <a:rPr lang="en-US" dirty="0" smtClean="0"/>
              <a:t>A–F</a:t>
            </a:r>
          </a:p>
          <a:p>
            <a:r>
              <a:rPr lang="en-US" dirty="0" smtClean="0"/>
              <a:t>Causes </a:t>
            </a:r>
            <a:r>
              <a:rPr lang="en-US" b="1" dirty="0" smtClean="0"/>
              <a:t>food poisoning </a:t>
            </a:r>
            <a:r>
              <a:rPr lang="en-US" dirty="0" smtClean="0"/>
              <a:t>,characterized by prominent vomiting and watery, </a:t>
            </a:r>
            <a:r>
              <a:rPr lang="en-US" dirty="0" err="1" smtClean="0"/>
              <a:t>nonbloody</a:t>
            </a:r>
            <a:r>
              <a:rPr lang="en-US" dirty="0" smtClean="0"/>
              <a:t> diarrhea </a:t>
            </a:r>
          </a:p>
          <a:p>
            <a:r>
              <a:rPr lang="en-US" dirty="0" smtClean="0"/>
              <a:t>Acts as a </a:t>
            </a:r>
            <a:r>
              <a:rPr lang="en-US" dirty="0" err="1" smtClean="0"/>
              <a:t>superantigen</a:t>
            </a:r>
            <a:r>
              <a:rPr lang="en-US" dirty="0" smtClean="0"/>
              <a:t> within the gastrointestinal tract to stimulate the release of large amounts of interleukin-1 (IL-1) and interleukin-2 (IL-2) from macrophages and helper T cells, respectively </a:t>
            </a:r>
          </a:p>
          <a:p>
            <a:r>
              <a:rPr lang="en-US" dirty="0" smtClean="0"/>
              <a:t>Vomiting appears to be caused by cytokines released from the lymphoid cells, which stimulate the enteric nervous system to activate the vomiting center in the brain</a:t>
            </a:r>
          </a:p>
          <a:p>
            <a:r>
              <a:rPr lang="en-US" dirty="0" smtClean="0"/>
              <a:t>Heat-resistant -not inactivated by brief cooking</a:t>
            </a:r>
          </a:p>
          <a:p>
            <a:r>
              <a:rPr lang="en-US" dirty="0" smtClean="0"/>
              <a:t> Resistant to stomach acid and to enzymes in the stomach and jejunum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98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Toxic shock syndrome toxin (TSST) </a:t>
            </a:r>
            <a:endParaRPr lang="en-US" b="1" u="sng" dirty="0" smtClean="0"/>
          </a:p>
          <a:p>
            <a:r>
              <a:rPr lang="en-US" dirty="0" smtClean="0"/>
              <a:t>Causes </a:t>
            </a:r>
            <a:r>
              <a:rPr lang="en-US" dirty="0"/>
              <a:t>toxic shock, especially </a:t>
            </a:r>
            <a:r>
              <a:rPr lang="en-US" dirty="0" smtClean="0"/>
              <a:t>in </a:t>
            </a:r>
            <a:r>
              <a:rPr lang="en-US" dirty="0"/>
              <a:t>tampon-using menstruating women or in individuals with wound </a:t>
            </a:r>
            <a:r>
              <a:rPr lang="en-US" dirty="0" smtClean="0"/>
              <a:t>infections </a:t>
            </a:r>
          </a:p>
          <a:p>
            <a:r>
              <a:rPr lang="en-US" dirty="0" smtClean="0"/>
              <a:t>Toxic </a:t>
            </a:r>
            <a:r>
              <a:rPr lang="en-US" dirty="0"/>
              <a:t>shock also occurs in patients with nasal packing used to stop bleeding from the </a:t>
            </a:r>
            <a:r>
              <a:rPr lang="en-US" dirty="0" smtClean="0"/>
              <a:t>nose </a:t>
            </a:r>
          </a:p>
          <a:p>
            <a:r>
              <a:rPr lang="en-US" dirty="0" smtClean="0"/>
              <a:t>TSST </a:t>
            </a:r>
            <a:r>
              <a:rPr lang="en-US" dirty="0"/>
              <a:t>is produced locally by Sta. aureus in the vagina, nose, or other infected </a:t>
            </a:r>
            <a:r>
              <a:rPr lang="en-US" dirty="0" smtClean="0"/>
              <a:t>site </a:t>
            </a:r>
          </a:p>
          <a:p>
            <a:r>
              <a:rPr lang="en-US" dirty="0" smtClean="0"/>
              <a:t>The </a:t>
            </a:r>
            <a:r>
              <a:rPr lang="en-US" dirty="0"/>
              <a:t>toxin enters the bloodstream, causing a </a:t>
            </a:r>
            <a:r>
              <a:rPr lang="en-US" dirty="0" smtClean="0"/>
              <a:t>toxemia </a:t>
            </a:r>
          </a:p>
          <a:p>
            <a:r>
              <a:rPr lang="en-US" dirty="0" smtClean="0"/>
              <a:t>Blood </a:t>
            </a:r>
            <a:r>
              <a:rPr lang="en-US" dirty="0"/>
              <a:t>cultures typically do not grow Sta. </a:t>
            </a:r>
            <a:r>
              <a:rPr lang="en-US" dirty="0" smtClean="0"/>
              <a:t>aureus</a:t>
            </a:r>
          </a:p>
          <a:p>
            <a:r>
              <a:rPr lang="en-US" dirty="0"/>
              <a:t>TSST is a </a:t>
            </a:r>
            <a:r>
              <a:rPr lang="en-US" dirty="0" err="1"/>
              <a:t>superantigen</a:t>
            </a:r>
            <a:r>
              <a:rPr lang="en-US" dirty="0"/>
              <a:t> and causes toxic shock by stimulating the release of large amounts of IL-1, IL-2, and tumor necrosis factor (TNF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04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Exfoliatin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Causes "scalded skin" syndrome in young children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Epidermolytic</a:t>
            </a:r>
            <a:r>
              <a:rPr lang="en-US" dirty="0" smtClean="0"/>
              <a:t>"  </a:t>
            </a:r>
          </a:p>
          <a:p>
            <a:r>
              <a:rPr lang="en-US" dirty="0" smtClean="0"/>
              <a:t>Acts as a protease that cleaves </a:t>
            </a:r>
            <a:r>
              <a:rPr lang="en-US" dirty="0" err="1" smtClean="0"/>
              <a:t>desmoglein</a:t>
            </a:r>
            <a:r>
              <a:rPr lang="en-US" dirty="0" smtClean="0"/>
              <a:t> in desmosomes, leading to the separation of the epidermis at the granular cell layer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385" y="701259"/>
            <a:ext cx="2465009" cy="18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86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715828" cy="406563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Leukocidins</a:t>
            </a:r>
          </a:p>
          <a:p>
            <a:r>
              <a:rPr lang="en-US" dirty="0" smtClean="0"/>
              <a:t>Several </a:t>
            </a:r>
            <a:r>
              <a:rPr lang="en-US" dirty="0"/>
              <a:t>toxins can kill leukocytes </a:t>
            </a:r>
            <a:r>
              <a:rPr lang="en-US" dirty="0" smtClean="0"/>
              <a:t> </a:t>
            </a:r>
            <a:r>
              <a:rPr lang="en-US" dirty="0"/>
              <a:t>and cause necrosis of tissues </a:t>
            </a:r>
            <a:endParaRPr lang="en-US" dirty="0" smtClean="0"/>
          </a:p>
          <a:p>
            <a:r>
              <a:rPr lang="en-US" b="1" dirty="0" smtClean="0"/>
              <a:t>Alpha toxin- </a:t>
            </a:r>
            <a:r>
              <a:rPr lang="en-US" dirty="0" smtClean="0"/>
              <a:t>causes marked necrosis of the skin and hemolysis. It causes formation of holes in the cell membrane and the consequent loss of low-molecular-weight substances from the damaged cell</a:t>
            </a:r>
          </a:p>
          <a:p>
            <a:r>
              <a:rPr lang="en-US" b="1" dirty="0" smtClean="0"/>
              <a:t>P-V </a:t>
            </a:r>
            <a:r>
              <a:rPr lang="en-US" b="1" dirty="0" err="1"/>
              <a:t>leukocidin</a:t>
            </a:r>
            <a:r>
              <a:rPr lang="en-US" dirty="0"/>
              <a:t>, a second important toxin, is a pore-forming toxin that kills cells, especially white blood cells, by damaging cell </a:t>
            </a:r>
            <a:r>
              <a:rPr lang="en-US" dirty="0" smtClean="0"/>
              <a:t>membranes. </a:t>
            </a:r>
            <a:r>
              <a:rPr lang="en-US" dirty="0"/>
              <a:t>A severe necrotizing pneumonia is also caused by strains of Sta. aureus that produce P-V </a:t>
            </a:r>
            <a:r>
              <a:rPr lang="en-US" dirty="0" err="1"/>
              <a:t>leukocidin</a:t>
            </a:r>
            <a:r>
              <a:rPr lang="en-US" dirty="0"/>
              <a:t>. Approximately 2% of clinical isolates of Sta. aureus produce P-V </a:t>
            </a:r>
            <a:r>
              <a:rPr lang="en-US" dirty="0" err="1" smtClean="0"/>
              <a:t>leukocidin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32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Coagulase- by </a:t>
            </a:r>
            <a:r>
              <a:rPr lang="en-US" dirty="0"/>
              <a:t>clotting plasma, serves to wall off the infected site, thereby retarding the migration of neutrophils into the site</a:t>
            </a:r>
            <a:endParaRPr lang="en-US" dirty="0" smtClean="0"/>
          </a:p>
          <a:p>
            <a:r>
              <a:rPr lang="en-US" dirty="0" err="1" smtClean="0"/>
              <a:t>Fibrinolysin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Hyaluro-nidase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Proteases</a:t>
            </a:r>
          </a:p>
          <a:p>
            <a:r>
              <a:rPr lang="en-US" dirty="0" smtClean="0"/>
              <a:t>Nucleases</a:t>
            </a:r>
          </a:p>
          <a:p>
            <a:r>
              <a:rPr lang="en-US" dirty="0" smtClean="0"/>
              <a:t>Lipases</a:t>
            </a:r>
          </a:p>
          <a:p>
            <a:r>
              <a:rPr lang="en-US" dirty="0" err="1" smtClean="0"/>
              <a:t>Staphylokinase</a:t>
            </a:r>
            <a:r>
              <a:rPr lang="en-US" dirty="0" smtClean="0"/>
              <a:t> - </a:t>
            </a:r>
            <a:r>
              <a:rPr lang="en-US" dirty="0" err="1" smtClean="0"/>
              <a:t>fibrinolysin</a:t>
            </a:r>
            <a:r>
              <a:rPr lang="en-US" dirty="0" smtClean="0"/>
              <a:t> </a:t>
            </a:r>
            <a:r>
              <a:rPr lang="en-US" dirty="0"/>
              <a:t>that can lyse thrombi</a:t>
            </a:r>
          </a:p>
        </p:txBody>
      </p:sp>
    </p:spTree>
    <p:extLst>
      <p:ext uri="{BB962C8B-B14F-4D97-AF65-F5344CB8AC3E}">
        <p14:creationId xmlns:p14="http://schemas.microsoft.com/office/powerpoint/2010/main" val="3644166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Staphylococcus </a:t>
            </a:r>
            <a:r>
              <a:rPr lang="en-US" dirty="0" err="1"/>
              <a:t>epidermidis</a:t>
            </a:r>
            <a:r>
              <a:rPr lang="en-US" dirty="0"/>
              <a:t> &amp; Staphylococcus </a:t>
            </a:r>
            <a:r>
              <a:rPr lang="en-US" dirty="0" err="1"/>
              <a:t>saprophyticus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Do not produce exotoxins </a:t>
            </a:r>
          </a:p>
          <a:p>
            <a:r>
              <a:rPr lang="en-US" dirty="0" smtClean="0"/>
              <a:t>Do not cause food poisoning or toxic shock syndrome</a:t>
            </a:r>
          </a:p>
          <a:p>
            <a:r>
              <a:rPr lang="en-US" dirty="0" smtClean="0"/>
              <a:t>Cause pyogenic infections</a:t>
            </a:r>
          </a:p>
          <a:p>
            <a:pPr marL="457200" lvl="1" indent="0">
              <a:buNone/>
            </a:pPr>
            <a:r>
              <a:rPr lang="en-US" dirty="0" smtClean="0"/>
              <a:t>For example, sta. </a:t>
            </a:r>
            <a:r>
              <a:rPr lang="en-US" dirty="0" err="1" smtClean="0"/>
              <a:t>epidermidis</a:t>
            </a:r>
            <a:r>
              <a:rPr lang="en-US" dirty="0" smtClean="0"/>
              <a:t> is a prominent cause of pyogenic infections on prosthetic implants such as heart valves and hip joints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46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Findings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important clinical manifestations caused by Sta. aureus can be divided into two groups: </a:t>
            </a:r>
            <a:endParaRPr lang="en-US" dirty="0" smtClean="0"/>
          </a:p>
          <a:p>
            <a:r>
              <a:rPr lang="en-US" dirty="0" smtClean="0"/>
              <a:t>pyogenic </a:t>
            </a:r>
          </a:p>
          <a:p>
            <a:r>
              <a:rPr lang="en-US" dirty="0" smtClean="0"/>
              <a:t>toxin-mediated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8754242" cy="3695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Staphylococci and streptococci are </a:t>
            </a:r>
            <a:r>
              <a:rPr lang="en-US" dirty="0" err="1"/>
              <a:t>nonmotile</a:t>
            </a:r>
            <a:r>
              <a:rPr lang="en-US" dirty="0"/>
              <a:t> and do not form </a:t>
            </a:r>
            <a:r>
              <a:rPr lang="en-US" dirty="0" smtClean="0"/>
              <a:t>spores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They are distinguished by two main criteria: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Microscopically</a:t>
            </a:r>
            <a:r>
              <a:rPr lang="en-US" dirty="0"/>
              <a:t>, staphylococci appear in grapelike clusters, whereas streptococci are in </a:t>
            </a:r>
            <a:r>
              <a:rPr lang="en-US" dirty="0" smtClean="0"/>
              <a:t>chains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Biochemically, staphylococci produce catalase (i.e., they degrade hydrogen peroxide), whereas streptococci do </a:t>
            </a:r>
            <a:r>
              <a:rPr lang="en-US" dirty="0" smtClean="0"/>
              <a:t>not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037" y="1415164"/>
            <a:ext cx="2523963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u="sng" dirty="0"/>
              <a:t>Pyogenic </a:t>
            </a:r>
            <a:r>
              <a:rPr lang="en-US" b="1" u="sng" dirty="0" smtClean="0"/>
              <a:t>Diseases</a:t>
            </a:r>
            <a:endParaRPr lang="en-US" dirty="0"/>
          </a:p>
          <a:p>
            <a:r>
              <a:rPr lang="en-US" dirty="0"/>
              <a:t>Skin infections </a:t>
            </a:r>
            <a:r>
              <a:rPr lang="en-US" dirty="0" smtClean="0"/>
              <a:t>include </a:t>
            </a:r>
            <a:r>
              <a:rPr lang="en-US" dirty="0"/>
              <a:t>impetigo, furuncles, carbuncles, paronychia, cellulitis, folliculitis, </a:t>
            </a:r>
            <a:r>
              <a:rPr lang="en-US" dirty="0" err="1"/>
              <a:t>hydradenitis</a:t>
            </a:r>
            <a:r>
              <a:rPr lang="en-US" dirty="0"/>
              <a:t> </a:t>
            </a:r>
            <a:r>
              <a:rPr lang="en-US" dirty="0" err="1"/>
              <a:t>suppurativa</a:t>
            </a:r>
            <a:r>
              <a:rPr lang="en-US" dirty="0"/>
              <a:t>, conjunctivitis, eyelid infections (</a:t>
            </a:r>
            <a:r>
              <a:rPr lang="en-US" dirty="0" err="1"/>
              <a:t>blepharitis</a:t>
            </a:r>
            <a:r>
              <a:rPr lang="en-US" dirty="0"/>
              <a:t> and </a:t>
            </a:r>
            <a:r>
              <a:rPr lang="en-US" dirty="0" err="1"/>
              <a:t>hordeolum</a:t>
            </a:r>
            <a:r>
              <a:rPr lang="en-US" dirty="0"/>
              <a:t>), and postpartum breast infections (mastitis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Lymphangitis</a:t>
            </a:r>
            <a:r>
              <a:rPr lang="en-US" dirty="0" smtClean="0"/>
              <a:t> </a:t>
            </a:r>
            <a:r>
              <a:rPr lang="en-US" dirty="0"/>
              <a:t>can occur, especially on the forearm associated with an infection on the </a:t>
            </a:r>
            <a:r>
              <a:rPr lang="en-US" dirty="0" smtClean="0"/>
              <a:t>hand</a:t>
            </a:r>
            <a:endParaRPr lang="en-US" dirty="0"/>
          </a:p>
          <a:p>
            <a:r>
              <a:rPr lang="en-US" dirty="0"/>
              <a:t>Severe necrotizing skin and soft tissue </a:t>
            </a:r>
            <a:r>
              <a:rPr lang="en-US" dirty="0" smtClean="0"/>
              <a:t>infections</a:t>
            </a:r>
            <a:endParaRPr lang="en-US" dirty="0"/>
          </a:p>
          <a:p>
            <a:r>
              <a:rPr lang="en-US" dirty="0"/>
              <a:t>Septicemia (sepsis) can originate from any localized lesion, especially wound infection, or as a result of intravenous drug </a:t>
            </a:r>
            <a:r>
              <a:rPr lang="en-US" dirty="0" smtClean="0"/>
              <a:t>abuse</a:t>
            </a:r>
            <a:endParaRPr lang="en-US" dirty="0"/>
          </a:p>
          <a:p>
            <a:r>
              <a:rPr lang="en-US" dirty="0"/>
              <a:t>Endocarditis may occur on normal or prosthetic heart </a:t>
            </a:r>
            <a:r>
              <a:rPr lang="en-US" dirty="0" smtClean="0"/>
              <a:t>valves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77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305" y="259521"/>
            <a:ext cx="272415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Osteomyelitis and </a:t>
            </a:r>
            <a:r>
              <a:rPr lang="en-US" dirty="0" smtClean="0"/>
              <a:t>arthritis</a:t>
            </a:r>
            <a:endParaRPr lang="en-US" dirty="0"/>
          </a:p>
          <a:p>
            <a:r>
              <a:rPr lang="en-US" dirty="0"/>
              <a:t>Postsurgical wound </a:t>
            </a:r>
            <a:r>
              <a:rPr lang="en-US" dirty="0" smtClean="0"/>
              <a:t>infections</a:t>
            </a:r>
            <a:endParaRPr lang="en-US" dirty="0"/>
          </a:p>
          <a:p>
            <a:r>
              <a:rPr lang="en-US" dirty="0"/>
              <a:t>Pneumonia can occur in postoperative patients or following viral respiratory infection, especially influenza. Staphylococcal pneumonia often leads to empyema or lung </a:t>
            </a:r>
            <a:r>
              <a:rPr lang="en-US" dirty="0" smtClean="0"/>
              <a:t>abscess</a:t>
            </a:r>
            <a:endParaRPr lang="en-US" dirty="0"/>
          </a:p>
          <a:p>
            <a:r>
              <a:rPr lang="en-US" dirty="0"/>
              <a:t>Conjunctivitis -</a:t>
            </a:r>
            <a:r>
              <a:rPr lang="en-US" dirty="0" smtClean="0"/>
              <a:t>unilateral </a:t>
            </a:r>
            <a:r>
              <a:rPr lang="en-US" dirty="0"/>
              <a:t>burning eye pain, hyperemia of the conjunctiva, and a purulent </a:t>
            </a:r>
            <a:r>
              <a:rPr lang="en-US" dirty="0" smtClean="0"/>
              <a:t>discharge</a:t>
            </a:r>
            <a:endParaRPr lang="en-US" dirty="0"/>
          </a:p>
          <a:p>
            <a:r>
              <a:rPr lang="en-US" dirty="0"/>
              <a:t>Abscesses can occur in any organ when the organism circulates in the bloodstream (bacteremia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95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Toxin-Mediated </a:t>
            </a:r>
            <a:r>
              <a:rPr lang="en-US" b="1" u="sng" dirty="0"/>
              <a:t>Diseases</a:t>
            </a:r>
          </a:p>
          <a:p>
            <a:endParaRPr lang="en-US" dirty="0"/>
          </a:p>
          <a:p>
            <a:r>
              <a:rPr lang="en-US" dirty="0"/>
              <a:t>Food poisoning (gastroenteritis) </a:t>
            </a:r>
            <a:r>
              <a:rPr lang="en-US" dirty="0" smtClean="0"/>
              <a:t>-vomiting </a:t>
            </a:r>
            <a:r>
              <a:rPr lang="en-US" dirty="0"/>
              <a:t>is typically more prominent than </a:t>
            </a:r>
            <a:r>
              <a:rPr lang="en-US" dirty="0" smtClean="0"/>
              <a:t>diarrhea</a:t>
            </a:r>
            <a:endParaRPr lang="en-US" dirty="0"/>
          </a:p>
          <a:p>
            <a:r>
              <a:rPr lang="en-US" dirty="0"/>
              <a:t>Toxic shock syndrome is characterized by fever; hypotension; a diffuse, macular, sunburn-like </a:t>
            </a:r>
            <a:r>
              <a:rPr lang="en-US" dirty="0" smtClean="0"/>
              <a:t>rash</a:t>
            </a:r>
            <a:endParaRPr lang="en-US" dirty="0"/>
          </a:p>
          <a:p>
            <a:r>
              <a:rPr lang="en-US" dirty="0"/>
              <a:t>Scalded-skin syndrome </a:t>
            </a:r>
            <a:r>
              <a:rPr lang="en-US" dirty="0" smtClean="0"/>
              <a:t>-fever</a:t>
            </a:r>
            <a:r>
              <a:rPr lang="en-US" dirty="0"/>
              <a:t>, large bullae, and an erythematous macular </a:t>
            </a:r>
            <a:r>
              <a:rPr lang="en-US" dirty="0" smtClean="0"/>
              <a:t>rash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50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Kawasaki Syndrome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9636992" cy="4104068"/>
          </a:xfrm>
        </p:spPr>
        <p:txBody>
          <a:bodyPr>
            <a:normAutofit/>
          </a:bodyPr>
          <a:lstStyle/>
          <a:p>
            <a:r>
              <a:rPr lang="en-US" dirty="0" smtClean="0"/>
              <a:t>Unknown etiology resemble toxic shock syndrome caused by the </a:t>
            </a:r>
            <a:r>
              <a:rPr lang="en-US" dirty="0" err="1" smtClean="0"/>
              <a:t>superantigens</a:t>
            </a:r>
            <a:r>
              <a:rPr lang="en-US" dirty="0" smtClean="0"/>
              <a:t> of sta. aureus (and str. </a:t>
            </a:r>
            <a:r>
              <a:rPr lang="en-US" dirty="0" err="1"/>
              <a:t>p</a:t>
            </a:r>
            <a:r>
              <a:rPr lang="en-US" dirty="0" err="1" smtClean="0"/>
              <a:t>yogenes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KS is a vasculitis involving small and medium-size arteries, especially the coronary arteries</a:t>
            </a:r>
          </a:p>
          <a:p>
            <a:r>
              <a:rPr lang="en-US" dirty="0" smtClean="0"/>
              <a:t>Characterized by a high fever of at least 5 days' duration; bilateral </a:t>
            </a:r>
            <a:r>
              <a:rPr lang="en-US" dirty="0" err="1" smtClean="0"/>
              <a:t>nonpurulent</a:t>
            </a:r>
            <a:r>
              <a:rPr lang="en-US" dirty="0" smtClean="0"/>
              <a:t> conjunctivitis; lesions of the lips and oral mucosa (such as strawberry tongue, edema of the lips, and erythema of the oropharynx); a diffuse erythematous, </a:t>
            </a:r>
            <a:r>
              <a:rPr lang="en-US" dirty="0" err="1" smtClean="0"/>
              <a:t>maculopapular</a:t>
            </a:r>
            <a:r>
              <a:rPr lang="en-US" dirty="0" smtClean="0"/>
              <a:t> rash; erythema and edema of the hands and feet that often ends with desquamation; and cervical lymphadenopathy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466" y="0"/>
            <a:ext cx="3067534" cy="204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87" y="4391696"/>
            <a:ext cx="1641213" cy="24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9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Kawasaki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 clinical finding of KS is cardiac </a:t>
            </a:r>
            <a:r>
              <a:rPr lang="en-US" dirty="0" err="1"/>
              <a:t>invol-vement</a:t>
            </a:r>
            <a:r>
              <a:rPr lang="en-US" dirty="0"/>
              <a:t>, especially myocarditis, arrhythmias, and regurgitation involving the mitral or aortic valves. The main cause of morbidity and mortality in KS is aneurysm of the coronary arteries</a:t>
            </a:r>
          </a:p>
          <a:p>
            <a:r>
              <a:rPr lang="en-US" dirty="0"/>
              <a:t>It is a disease of children younger than 5 years of age, often occurring in mini outbreaks</a:t>
            </a:r>
          </a:p>
          <a:p>
            <a:r>
              <a:rPr lang="en-US" dirty="0"/>
              <a:t>No definitive diagnostic laboratory test for KS</a:t>
            </a:r>
          </a:p>
          <a:p>
            <a:r>
              <a:rPr lang="en-US" dirty="0"/>
              <a:t>Effective therapy - high-dose immune globulins (IVIG)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100" b="1" u="sng" dirty="0"/>
              <a:t>Sta. </a:t>
            </a:r>
            <a:r>
              <a:rPr lang="en-US" sz="2100" b="1" u="sng" dirty="0" err="1"/>
              <a:t>epidermidis</a:t>
            </a:r>
            <a:r>
              <a:rPr lang="en-US" sz="2100" b="1" u="sng" dirty="0"/>
              <a:t> </a:t>
            </a:r>
          </a:p>
          <a:p>
            <a:r>
              <a:rPr lang="en-US" dirty="0" smtClean="0"/>
              <a:t> Part of the normal human flora on the skin and mucous membranes but can enter the bloodstream (bacteremia) and cause metastatic infections, especially at the site of implants</a:t>
            </a:r>
          </a:p>
          <a:p>
            <a:r>
              <a:rPr lang="en-US" dirty="0" smtClean="0"/>
              <a:t> Commonly infects intravenous catheters and prosthetic implants, </a:t>
            </a:r>
            <a:r>
              <a:rPr lang="en-US" dirty="0" smtClean="0"/>
              <a:t>e.g., </a:t>
            </a:r>
            <a:r>
              <a:rPr lang="en-US" dirty="0" smtClean="0"/>
              <a:t>Prosthetic heart valves (endocarditis), vascular grafts, and prosthetic joints (arthritis or osteomyelitis) </a:t>
            </a:r>
          </a:p>
          <a:p>
            <a:r>
              <a:rPr lang="en-US" dirty="0" smtClean="0"/>
              <a:t> Major cause of sepsis in neonates and of peritonitis in patients with renal failure who are undergoing peritoneal dialysis through an indwelling catheter</a:t>
            </a:r>
          </a:p>
          <a:p>
            <a:r>
              <a:rPr lang="en-US" dirty="0" smtClean="0"/>
              <a:t>Most common bacterium to cause cerebrospinal fluid shunt infections</a:t>
            </a:r>
          </a:p>
          <a:p>
            <a:r>
              <a:rPr lang="en-US" dirty="0" smtClean="0"/>
              <a:t>Strains of sta. </a:t>
            </a:r>
            <a:r>
              <a:rPr lang="en-US" dirty="0" err="1"/>
              <a:t>e</a:t>
            </a:r>
            <a:r>
              <a:rPr lang="en-US" dirty="0" err="1" smtClean="0"/>
              <a:t>pidermidis</a:t>
            </a:r>
            <a:r>
              <a:rPr lang="en-US" dirty="0" smtClean="0"/>
              <a:t> </a:t>
            </a:r>
            <a:r>
              <a:rPr lang="en-US" dirty="0" smtClean="0"/>
              <a:t>that produce a </a:t>
            </a:r>
            <a:r>
              <a:rPr lang="en-US" dirty="0" err="1" smtClean="0"/>
              <a:t>glycocalyx</a:t>
            </a:r>
            <a:r>
              <a:rPr lang="en-US" dirty="0" smtClean="0"/>
              <a:t> are more likely to adhere to prosthetic implant materials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Sta. </a:t>
            </a:r>
            <a:r>
              <a:rPr lang="en-US" b="1" u="sng" dirty="0" err="1"/>
              <a:t>saprophyticus</a:t>
            </a:r>
            <a:r>
              <a:rPr lang="en-US" b="1" u="sng" dirty="0"/>
              <a:t> </a:t>
            </a:r>
            <a:endParaRPr lang="en-US" b="1" u="sng" dirty="0" smtClean="0"/>
          </a:p>
          <a:p>
            <a:r>
              <a:rPr lang="en-US" dirty="0" smtClean="0"/>
              <a:t>Causes urinary tract infections</a:t>
            </a:r>
          </a:p>
          <a:p>
            <a:r>
              <a:rPr lang="en-US" dirty="0" smtClean="0"/>
              <a:t>Second to </a:t>
            </a:r>
            <a:r>
              <a:rPr lang="en-US" dirty="0" smtClean="0"/>
              <a:t>Escherichia </a:t>
            </a:r>
            <a:r>
              <a:rPr lang="en-US" dirty="0" smtClean="0"/>
              <a:t>coli as a cause of community-acquired urinary tract infections in young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452121"/>
            <a:ext cx="10353762" cy="422746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Smears from staphylococcal lesions reveal gram-positive </a:t>
            </a:r>
            <a:r>
              <a:rPr lang="en-US" dirty="0" err="1"/>
              <a:t>cocci</a:t>
            </a:r>
            <a:r>
              <a:rPr lang="en-US" dirty="0"/>
              <a:t> in grapelike </a:t>
            </a:r>
            <a:r>
              <a:rPr lang="en-US" dirty="0" smtClean="0"/>
              <a:t>clusters</a:t>
            </a:r>
          </a:p>
          <a:p>
            <a:r>
              <a:rPr lang="en-US" dirty="0" smtClean="0"/>
              <a:t>Cultures </a:t>
            </a:r>
            <a:r>
              <a:rPr lang="en-US" dirty="0"/>
              <a:t>of Sta. aureus typically yield golden-yellow colonies that are usually -</a:t>
            </a:r>
            <a:r>
              <a:rPr lang="en-US" dirty="0" smtClean="0"/>
              <a:t>hemolytic</a:t>
            </a:r>
          </a:p>
          <a:p>
            <a:r>
              <a:rPr lang="en-US" dirty="0" smtClean="0"/>
              <a:t>Sta</a:t>
            </a:r>
            <a:r>
              <a:rPr lang="en-US" dirty="0"/>
              <a:t>. aureus is </a:t>
            </a:r>
            <a:r>
              <a:rPr lang="en-US" dirty="0" smtClean="0"/>
              <a:t>coagulase-positive</a:t>
            </a:r>
          </a:p>
          <a:p>
            <a:r>
              <a:rPr lang="en-US" dirty="0" err="1" smtClean="0"/>
              <a:t>Mannitol</a:t>
            </a:r>
            <a:r>
              <a:rPr lang="en-US" dirty="0"/>
              <a:t> </a:t>
            </a:r>
            <a:r>
              <a:rPr lang="en-US" dirty="0" smtClean="0"/>
              <a:t>agar </a:t>
            </a:r>
            <a:r>
              <a:rPr lang="en-US" dirty="0"/>
              <a:t>is a commonly used screening device for Sta. </a:t>
            </a:r>
            <a:r>
              <a:rPr lang="en-US" dirty="0" smtClean="0"/>
              <a:t>aureus</a:t>
            </a:r>
          </a:p>
          <a:p>
            <a:r>
              <a:rPr lang="en-US" dirty="0" smtClean="0"/>
              <a:t>Cultures </a:t>
            </a:r>
            <a:r>
              <a:rPr lang="en-US" dirty="0"/>
              <a:t>of coagulase-negative staphylococci typically yield white colonies that are </a:t>
            </a:r>
            <a:r>
              <a:rPr lang="en-US" dirty="0" err="1" smtClean="0"/>
              <a:t>nonhemolytic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two coagulase-negative staphylococci are distinguished by their reaction to the antibiotic </a:t>
            </a:r>
            <a:r>
              <a:rPr lang="en-US" dirty="0" err="1"/>
              <a:t>novobiocin</a:t>
            </a:r>
            <a:r>
              <a:rPr lang="en-US" dirty="0"/>
              <a:t>: Sta. </a:t>
            </a:r>
            <a:r>
              <a:rPr lang="en-US" dirty="0" err="1"/>
              <a:t>epidermidis</a:t>
            </a:r>
            <a:r>
              <a:rPr lang="en-US" dirty="0"/>
              <a:t> is sensitive, whereas Sta. </a:t>
            </a:r>
            <a:r>
              <a:rPr lang="en-US" dirty="0" err="1"/>
              <a:t>saprophyticus</a:t>
            </a:r>
            <a:r>
              <a:rPr lang="en-US" dirty="0"/>
              <a:t> is </a:t>
            </a:r>
            <a:r>
              <a:rPr lang="en-US" dirty="0" smtClean="0"/>
              <a:t>resistant</a:t>
            </a:r>
          </a:p>
          <a:p>
            <a:r>
              <a:rPr lang="en-US" dirty="0" smtClean="0"/>
              <a:t> </a:t>
            </a:r>
            <a:r>
              <a:rPr lang="en-US" dirty="0"/>
              <a:t>There are no serologic or skin tests used for the diagnosis of any acute staphylococcal </a:t>
            </a:r>
            <a:r>
              <a:rPr lang="en-US" dirty="0" smtClean="0"/>
              <a:t>infection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593787"/>
            <a:ext cx="10353762" cy="5064589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600" dirty="0" smtClean="0"/>
              <a:t>90</a:t>
            </a:r>
            <a:r>
              <a:rPr lang="en-US" sz="2600" dirty="0"/>
              <a:t>% or more of Sta. aureus strains are resistant to penicillin </a:t>
            </a:r>
            <a:r>
              <a:rPr lang="en-US" sz="2600" dirty="0" smtClean="0"/>
              <a:t>G - </a:t>
            </a:r>
            <a:r>
              <a:rPr lang="en-US" sz="2600" dirty="0" err="1" smtClean="0"/>
              <a:t>nafcillin</a:t>
            </a:r>
            <a:r>
              <a:rPr lang="en-US" sz="2600" dirty="0" smtClean="0"/>
              <a:t> </a:t>
            </a:r>
            <a:r>
              <a:rPr lang="en-US" sz="2600" dirty="0"/>
              <a:t>or </a:t>
            </a:r>
            <a:r>
              <a:rPr lang="en-US" sz="2600" dirty="0" err="1"/>
              <a:t>cloxacillin</a:t>
            </a:r>
            <a:r>
              <a:rPr lang="en-US" sz="2600" dirty="0"/>
              <a:t>, some </a:t>
            </a:r>
            <a:r>
              <a:rPr lang="en-US" sz="2600" dirty="0" err="1"/>
              <a:t>cepha-losporins</a:t>
            </a:r>
            <a:r>
              <a:rPr lang="en-US" sz="2600" dirty="0"/>
              <a:t>, or </a:t>
            </a:r>
            <a:r>
              <a:rPr lang="en-US" sz="2600" dirty="0" err="1" smtClean="0"/>
              <a:t>vancomycin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Treatment with a combination of a -lactamase–sensitive penicillin, e.g., amoxicillin, and a -lactamase inhibitor, e.g., </a:t>
            </a:r>
            <a:r>
              <a:rPr lang="en-US" sz="2600" dirty="0" err="1"/>
              <a:t>clavulanic</a:t>
            </a:r>
            <a:r>
              <a:rPr lang="en-US" sz="2600" dirty="0"/>
              <a:t> </a:t>
            </a:r>
            <a:r>
              <a:rPr lang="en-US" sz="2600" dirty="0" smtClean="0"/>
              <a:t>acid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 smtClean="0"/>
              <a:t>MRSA </a:t>
            </a:r>
            <a:r>
              <a:rPr lang="en-US" sz="2600" dirty="0"/>
              <a:t>or NRSA</a:t>
            </a:r>
            <a:r>
              <a:rPr lang="en-US" sz="2600" dirty="0" smtClean="0"/>
              <a:t>,- </a:t>
            </a:r>
            <a:r>
              <a:rPr lang="en-US" sz="2600" dirty="0" err="1" smtClean="0"/>
              <a:t>vancomycin</a:t>
            </a:r>
            <a:r>
              <a:rPr lang="en-US" sz="2600" dirty="0"/>
              <a:t>, to which gentamicin is sometimes added. </a:t>
            </a:r>
            <a:r>
              <a:rPr lang="en-US" sz="2600" dirty="0" err="1"/>
              <a:t>Daptomycin</a:t>
            </a:r>
            <a:r>
              <a:rPr lang="en-US" sz="2600" dirty="0"/>
              <a:t> is also useful. Trimethoprim-</a:t>
            </a:r>
            <a:r>
              <a:rPr lang="en-US" sz="2600" dirty="0" err="1"/>
              <a:t>sulfamethoxazole</a:t>
            </a:r>
            <a:r>
              <a:rPr lang="en-US" sz="2600" dirty="0"/>
              <a:t> or clindamycin can be used </a:t>
            </a:r>
            <a:r>
              <a:rPr lang="en-US" sz="2600" dirty="0" smtClean="0"/>
              <a:t>.Note </a:t>
            </a:r>
            <a:r>
              <a:rPr lang="en-US" sz="2600" dirty="0"/>
              <a:t>that these MRSA strains are resistant to all -lactam drugs, including both </a:t>
            </a:r>
            <a:r>
              <a:rPr lang="en-US" sz="2600" dirty="0" err="1"/>
              <a:t>penicillins</a:t>
            </a:r>
            <a:r>
              <a:rPr lang="en-US" sz="2600" dirty="0"/>
              <a:t> and </a:t>
            </a:r>
            <a:r>
              <a:rPr lang="en-US" sz="2600" dirty="0" err="1" smtClean="0"/>
              <a:t>cephalosporins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Strains of Sta. aureus with intermediate resistance to </a:t>
            </a:r>
            <a:r>
              <a:rPr lang="en-US" sz="2600" dirty="0" err="1"/>
              <a:t>vancomycin</a:t>
            </a:r>
            <a:r>
              <a:rPr lang="en-US" sz="2600" dirty="0"/>
              <a:t> (VISA strains) and with complete resistance to </a:t>
            </a:r>
            <a:r>
              <a:rPr lang="en-US" sz="2600" dirty="0" err="1"/>
              <a:t>vancomycin</a:t>
            </a:r>
            <a:r>
              <a:rPr lang="en-US" sz="2600" dirty="0"/>
              <a:t> (VRSA </a:t>
            </a:r>
            <a:r>
              <a:rPr lang="en-US" sz="2600" dirty="0" smtClean="0"/>
              <a:t>strains)- </a:t>
            </a:r>
            <a:r>
              <a:rPr lang="en-US" sz="2600" dirty="0" err="1" smtClean="0"/>
              <a:t>Quinupristin-dalfopristin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dirty="0" err="1"/>
              <a:t>Synercid</a:t>
            </a:r>
            <a:r>
              <a:rPr lang="en-US" sz="2600" dirty="0"/>
              <a:t>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800" dirty="0" err="1"/>
              <a:t>Mupirocin</a:t>
            </a:r>
            <a:r>
              <a:rPr lang="en-US" sz="1800" dirty="0"/>
              <a:t> is very effective as a topical antibiotic in skin infections caused by Sta. </a:t>
            </a:r>
            <a:r>
              <a:rPr lang="en-US" sz="1800" dirty="0" smtClean="0"/>
              <a:t>aureus</a:t>
            </a:r>
            <a:endParaRPr lang="en-US" sz="1800" dirty="0"/>
          </a:p>
          <a:p>
            <a:r>
              <a:rPr lang="en-US" sz="1800" dirty="0"/>
              <a:t>Sta. </a:t>
            </a:r>
            <a:r>
              <a:rPr lang="en-US" sz="1800" dirty="0" err="1"/>
              <a:t>epidermidis</a:t>
            </a:r>
            <a:r>
              <a:rPr lang="en-US" sz="1800" dirty="0"/>
              <a:t> -</a:t>
            </a:r>
            <a:r>
              <a:rPr lang="en-US" sz="1800" dirty="0" smtClean="0"/>
              <a:t>drug </a:t>
            </a:r>
            <a:r>
              <a:rPr lang="en-US" sz="1800" dirty="0"/>
              <a:t>of choice is </a:t>
            </a:r>
            <a:r>
              <a:rPr lang="en-US" sz="1800" dirty="0" err="1"/>
              <a:t>vancomycin</a:t>
            </a:r>
            <a:r>
              <a:rPr lang="en-US" sz="1800" dirty="0"/>
              <a:t>, to which either rifampin or an aminoglycoside can be added. Removal of the catheter or other device is often </a:t>
            </a:r>
            <a:r>
              <a:rPr lang="en-US" sz="1800" dirty="0" smtClean="0"/>
              <a:t>necessary</a:t>
            </a:r>
            <a:endParaRPr lang="en-US" sz="1800" dirty="0" smtClean="0"/>
          </a:p>
          <a:p>
            <a:r>
              <a:rPr lang="en-US" sz="1800" dirty="0" smtClean="0"/>
              <a:t>Sta</a:t>
            </a:r>
            <a:r>
              <a:rPr lang="en-US" sz="1800" dirty="0"/>
              <a:t>. </a:t>
            </a:r>
            <a:r>
              <a:rPr lang="en-US" sz="1800" dirty="0" err="1"/>
              <a:t>saprophyticus</a:t>
            </a:r>
            <a:r>
              <a:rPr lang="en-US" sz="1800" dirty="0"/>
              <a:t> urinary tract infections can be treated with a quinolone, such as </a:t>
            </a:r>
            <a:r>
              <a:rPr lang="en-US" sz="1800" dirty="0" err="1"/>
              <a:t>norfloxacin</a:t>
            </a:r>
            <a:r>
              <a:rPr lang="en-US" sz="1800" dirty="0"/>
              <a:t>, or with </a:t>
            </a:r>
            <a:r>
              <a:rPr lang="en-US" sz="1800" dirty="0" smtClean="0"/>
              <a:t>trimethoprim-</a:t>
            </a:r>
            <a:r>
              <a:rPr lang="en-US" sz="1800" dirty="0" err="1" smtClean="0"/>
              <a:t>sulfamethoxazole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688492"/>
            <a:ext cx="10353762" cy="8660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Staphylococcus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50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Cleanliness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Frequent </a:t>
            </a:r>
            <a:r>
              <a:rPr lang="en-US" dirty="0" err="1" smtClean="0"/>
              <a:t>handwashing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Aseptic management of lesions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03797"/>
            <a:ext cx="10353762" cy="50613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Abscesses</a:t>
            </a:r>
          </a:p>
          <a:p>
            <a:r>
              <a:rPr lang="en-US" dirty="0" smtClean="0"/>
              <a:t>Various pyogenic infections (e.g., Endocarditis, septic arthritis, and osteomyelitis)</a:t>
            </a:r>
          </a:p>
          <a:p>
            <a:r>
              <a:rPr lang="en-US" dirty="0" smtClean="0"/>
              <a:t>Food poisoning </a:t>
            </a:r>
          </a:p>
          <a:p>
            <a:r>
              <a:rPr lang="en-US" dirty="0" smtClean="0"/>
              <a:t>Scalded skin syndrome</a:t>
            </a:r>
          </a:p>
          <a:p>
            <a:r>
              <a:rPr lang="en-US" dirty="0" smtClean="0"/>
              <a:t>Toxic shock syndrome </a:t>
            </a:r>
          </a:p>
          <a:p>
            <a:r>
              <a:rPr lang="en-US" dirty="0" smtClean="0"/>
              <a:t>Hospital-acquired pneumonia</a:t>
            </a:r>
          </a:p>
          <a:p>
            <a:r>
              <a:rPr lang="en-US" dirty="0" smtClean="0"/>
              <a:t>Septicemia </a:t>
            </a:r>
          </a:p>
          <a:p>
            <a:r>
              <a:rPr lang="en-US" dirty="0" smtClean="0"/>
              <a:t>Surgical-wound infections</a:t>
            </a:r>
          </a:p>
          <a:p>
            <a:r>
              <a:rPr lang="en-US" dirty="0" smtClean="0"/>
              <a:t>Skin infections, such as folliculitis, cellulitis, and impetigo</a:t>
            </a:r>
          </a:p>
          <a:p>
            <a:r>
              <a:rPr lang="en-US" dirty="0" smtClean="0"/>
              <a:t>Bacterial conjunctivitis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Staphylococcus </a:t>
            </a:r>
            <a:r>
              <a:rPr lang="en-US" dirty="0" err="1"/>
              <a:t>epidermidis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dirty="0"/>
              <a:t>endocarditis and prosthetic joint </a:t>
            </a:r>
            <a:r>
              <a:rPr lang="en-US" dirty="0" smtClean="0"/>
              <a:t>infections </a:t>
            </a:r>
          </a:p>
          <a:p>
            <a:endParaRPr lang="en-US" dirty="0"/>
          </a:p>
          <a:p>
            <a:r>
              <a:rPr lang="en-US" dirty="0" smtClean="0"/>
              <a:t>Staphylococcus </a:t>
            </a:r>
            <a:r>
              <a:rPr lang="en-US" dirty="0" err="1"/>
              <a:t>saprophyticus</a:t>
            </a:r>
            <a:r>
              <a:rPr lang="en-US" dirty="0"/>
              <a:t> </a:t>
            </a:r>
            <a:r>
              <a:rPr lang="en-US" dirty="0" smtClean="0"/>
              <a:t>- urinary </a:t>
            </a:r>
            <a:r>
              <a:rPr lang="en-US" dirty="0"/>
              <a:t>tract </a:t>
            </a:r>
            <a:r>
              <a:rPr lang="en-US" dirty="0" smtClean="0"/>
              <a:t>infections</a:t>
            </a:r>
          </a:p>
          <a:p>
            <a:endParaRPr lang="en-US" dirty="0" smtClean="0"/>
          </a:p>
          <a:p>
            <a:r>
              <a:rPr lang="en-US" b="1" dirty="0" smtClean="0"/>
              <a:t>Kawasaki </a:t>
            </a:r>
            <a:r>
              <a:rPr lang="en-US" b="1" dirty="0"/>
              <a:t>syndrome </a:t>
            </a:r>
            <a:r>
              <a:rPr lang="en-US" dirty="0" smtClean="0"/>
              <a:t>caused </a:t>
            </a:r>
            <a:r>
              <a:rPr lang="en-US" dirty="0"/>
              <a:t>by certain strains of Sta. aureus</a:t>
            </a:r>
          </a:p>
        </p:txBody>
      </p:sp>
    </p:spTree>
    <p:extLst>
      <p:ext uri="{BB962C8B-B14F-4D97-AF65-F5344CB8AC3E}">
        <p14:creationId xmlns:p14="http://schemas.microsoft.com/office/powerpoint/2010/main" val="26973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Properties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Spherical </a:t>
            </a:r>
          </a:p>
          <a:p>
            <a:r>
              <a:rPr lang="en-US" dirty="0" smtClean="0"/>
              <a:t>Gram-positive </a:t>
            </a:r>
            <a:r>
              <a:rPr lang="en-US" dirty="0" err="1" smtClean="0"/>
              <a:t>cocci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Arranged in irregular grapelike clusters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30" b="14707"/>
          <a:stretch/>
        </p:blipFill>
        <p:spPr>
          <a:xfrm>
            <a:off x="7490876" y="1584304"/>
            <a:ext cx="4228900" cy="2949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5968" y="4769404"/>
            <a:ext cx="4318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Staphylococcus </a:t>
            </a:r>
            <a:r>
              <a:rPr lang="en-US" dirty="0" err="1"/>
              <a:t>aureus</a:t>
            </a:r>
            <a:r>
              <a:rPr lang="en-US" dirty="0"/>
              <a:t>—Gram stain. Arrows point to two "grapelike" clusters of gram-positive </a:t>
            </a:r>
            <a:r>
              <a:rPr lang="en-US" dirty="0" err="1"/>
              <a:t>cocci</a:t>
            </a:r>
            <a:r>
              <a:rPr lang="en-US" dirty="0"/>
              <a:t>. Arrowhead points to neutrophil with pink segmented nuclei</a:t>
            </a:r>
          </a:p>
        </p:txBody>
      </p:sp>
    </p:spTree>
    <p:extLst>
      <p:ext uri="{BB962C8B-B14F-4D97-AF65-F5344CB8AC3E}">
        <p14:creationId xmlns:p14="http://schemas.microsoft.com/office/powerpoint/2010/main" val="6995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staphylococci produce catalase, whereas no streptococci do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catalase degrades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into 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dirty="0" smtClean="0"/>
              <a:t>)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Catalase </a:t>
            </a:r>
            <a:r>
              <a:rPr lang="en-US" dirty="0"/>
              <a:t>is an important virulence factor because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is </a:t>
            </a:r>
            <a:r>
              <a:rPr lang="en-US" dirty="0" err="1"/>
              <a:t>microbicidal</a:t>
            </a:r>
            <a:r>
              <a:rPr lang="en-US" dirty="0"/>
              <a:t> and its degradation limits the ability of neutrophils to </a:t>
            </a:r>
            <a:r>
              <a:rPr lang="en-US" dirty="0" smtClean="0"/>
              <a:t>kill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species of staphylococci are human pathogens: </a:t>
            </a:r>
            <a:endParaRPr lang="en-US" dirty="0" smtClean="0"/>
          </a:p>
          <a:p>
            <a:r>
              <a:rPr lang="en-US" dirty="0" smtClean="0"/>
              <a:t>Sta</a:t>
            </a:r>
            <a:r>
              <a:rPr lang="en-US" dirty="0"/>
              <a:t>. </a:t>
            </a:r>
            <a:r>
              <a:rPr lang="en-US" dirty="0" smtClean="0"/>
              <a:t>aureus -the </a:t>
            </a:r>
            <a:r>
              <a:rPr lang="en-US" dirty="0"/>
              <a:t>most important</a:t>
            </a:r>
            <a:endParaRPr lang="en-US" dirty="0" smtClean="0"/>
          </a:p>
          <a:p>
            <a:r>
              <a:rPr lang="en-US" dirty="0" smtClean="0"/>
              <a:t>Sta</a:t>
            </a:r>
            <a:r>
              <a:rPr lang="en-US" dirty="0"/>
              <a:t>. </a:t>
            </a:r>
            <a:r>
              <a:rPr lang="en-US" dirty="0" err="1" smtClean="0"/>
              <a:t>epidermidis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</a:t>
            </a:r>
            <a:r>
              <a:rPr lang="en-US" dirty="0"/>
              <a:t>. </a:t>
            </a:r>
            <a:r>
              <a:rPr lang="en-US" dirty="0" err="1" smtClean="0"/>
              <a:t>saprophyticus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336</TotalTime>
  <Words>2269</Words>
  <Application>Microsoft Office PowerPoint</Application>
  <PresentationFormat>Widescreen</PresentationFormat>
  <Paragraphs>251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Bookman Old Style</vt:lpstr>
      <vt:lpstr>Rockwell</vt:lpstr>
      <vt:lpstr>Damask</vt:lpstr>
      <vt:lpstr>Gram-Positive Cocci</vt:lpstr>
      <vt:lpstr>PowerPoint Presentation</vt:lpstr>
      <vt:lpstr>PowerPoint Presentation</vt:lpstr>
      <vt:lpstr>PowerPoint Presentation</vt:lpstr>
      <vt:lpstr>Diseases </vt:lpstr>
      <vt:lpstr>PowerPoint Presentation</vt:lpstr>
      <vt:lpstr>Important Properties </vt:lpstr>
      <vt:lpstr>PowerPoint Presentation</vt:lpstr>
      <vt:lpstr>PowerPoint Presentation</vt:lpstr>
      <vt:lpstr>Staphylococci of Medical Importance </vt:lpstr>
      <vt:lpstr>coagulase production </vt:lpstr>
      <vt:lpstr>PowerPoint Presentation</vt:lpstr>
      <vt:lpstr>PowerPoint Presentation</vt:lpstr>
      <vt:lpstr>PowerPoint Presentation</vt:lpstr>
      <vt:lpstr>methicillin-resistant Sta. aureus (MRSA) </vt:lpstr>
      <vt:lpstr>(VISA) &amp; (VRSA) </vt:lpstr>
      <vt:lpstr>cell wall components and antigens </vt:lpstr>
      <vt:lpstr>PowerPoint Presentation</vt:lpstr>
      <vt:lpstr>Transmission </vt:lpstr>
      <vt:lpstr>PowerPoint Presentation</vt:lpstr>
      <vt:lpstr>Pathogenesis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enzymes</vt:lpstr>
      <vt:lpstr>Staphylococcus epidermidis &amp; Staphylococcus saprophyticus </vt:lpstr>
      <vt:lpstr>Clinical Findings </vt:lpstr>
      <vt:lpstr>PowerPoint Presentation</vt:lpstr>
      <vt:lpstr>PowerPoint Presentation</vt:lpstr>
      <vt:lpstr>PowerPoint Presentation</vt:lpstr>
      <vt:lpstr>Kawasaki Syndrome </vt:lpstr>
      <vt:lpstr>Kawasaki Syndrome</vt:lpstr>
      <vt:lpstr>PowerPoint Presentation</vt:lpstr>
      <vt:lpstr>PowerPoint Presentation</vt:lpstr>
      <vt:lpstr>Laboratory Diagnosis </vt:lpstr>
      <vt:lpstr>Treatment </vt:lpstr>
      <vt:lpstr>PowerPoint Presentation</vt:lpstr>
      <vt:lpstr>Prevention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Gram-Positive Cocci</dc:title>
  <dc:creator>Dr. Alina</dc:creator>
  <cp:lastModifiedBy>Dr. Alina</cp:lastModifiedBy>
  <cp:revision>102</cp:revision>
  <dcterms:created xsi:type="dcterms:W3CDTF">2014-02-06T04:10:00Z</dcterms:created>
  <dcterms:modified xsi:type="dcterms:W3CDTF">2014-02-15T03:30:55Z</dcterms:modified>
</cp:coreProperties>
</file>