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71" r:id="rId14"/>
    <p:sldId id="273" r:id="rId15"/>
    <p:sldId id="266" r:id="rId16"/>
    <p:sldId id="275" r:id="rId17"/>
    <p:sldId id="267" r:id="rId18"/>
    <p:sldId id="274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761" y="4448400"/>
            <a:ext cx="9982200" cy="1641490"/>
          </a:xfrm>
        </p:spPr>
        <p:txBody>
          <a:bodyPr>
            <a:normAutofit fontScale="90000"/>
          </a:bodyPr>
          <a:lstStyle/>
          <a:p>
            <a:r>
              <a:rPr lang="en-US" dirty="0"/>
              <a:t>Gram-Positive </a:t>
            </a:r>
            <a:r>
              <a:rPr lang="en-US" dirty="0" smtClean="0"/>
              <a:t>Rods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268" y="927279"/>
            <a:ext cx="4087298" cy="280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17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Transmission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2400" dirty="0"/>
              <a:t>Humans are the only natural host of Cor. </a:t>
            </a:r>
            <a:r>
              <a:rPr lang="en-US" sz="2400" dirty="0" err="1" smtClean="0"/>
              <a:t>diphtheriae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Both </a:t>
            </a:r>
            <a:r>
              <a:rPr lang="en-US" sz="2400" dirty="0"/>
              <a:t>toxigenic and </a:t>
            </a:r>
            <a:r>
              <a:rPr lang="en-US" sz="2400" dirty="0" err="1"/>
              <a:t>nontoxigenic</a:t>
            </a:r>
            <a:r>
              <a:rPr lang="en-US" sz="2400" dirty="0"/>
              <a:t> organisms reside in the upper respiratory tract and are transmitted by airborne </a:t>
            </a:r>
            <a:r>
              <a:rPr lang="en-US" sz="2400" dirty="0" smtClean="0"/>
              <a:t>droplets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organism can also infect the skin at the site of a preexisting skin </a:t>
            </a:r>
            <a:r>
              <a:rPr lang="en-US" sz="2400" dirty="0" smtClean="0"/>
              <a:t>lesion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This </a:t>
            </a:r>
            <a:r>
              <a:rPr lang="en-US" sz="2400" dirty="0"/>
              <a:t>occurs primarily in the tropics but can occur worldwide in indigent persons with poor skin hygiene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Exotoxin production Diphtheria </a:t>
            </a:r>
            <a:r>
              <a:rPr lang="en-US" sz="2400" dirty="0"/>
              <a:t>toxin  </a:t>
            </a:r>
            <a:endParaRPr lang="en-US" sz="2400" dirty="0" smtClean="0"/>
          </a:p>
          <a:p>
            <a:r>
              <a:rPr lang="en-US" sz="2400" dirty="0" smtClean="0"/>
              <a:t>inhibits </a:t>
            </a:r>
            <a:r>
              <a:rPr lang="en-US" sz="2400" dirty="0"/>
              <a:t>protein synthesis by </a:t>
            </a:r>
            <a:r>
              <a:rPr lang="en-US" sz="2400" b="1" dirty="0"/>
              <a:t>ADP-</a:t>
            </a:r>
            <a:r>
              <a:rPr lang="en-US" sz="2400" b="1" dirty="0" err="1"/>
              <a:t>ribosylation</a:t>
            </a:r>
            <a:r>
              <a:rPr lang="en-US" sz="2400" b="1" dirty="0"/>
              <a:t> of elongation factor 2</a:t>
            </a:r>
            <a:r>
              <a:rPr lang="en-US" sz="2400" dirty="0"/>
              <a:t> (EF-2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toxin affects all eukaryotic cells regardless of tissue </a:t>
            </a:r>
            <a:r>
              <a:rPr lang="en-US" sz="2400" dirty="0" smtClean="0"/>
              <a:t>type</a:t>
            </a:r>
            <a:endParaRPr lang="en-US" sz="2400" dirty="0"/>
          </a:p>
          <a:p>
            <a:r>
              <a:rPr lang="en-US" sz="2400" dirty="0"/>
              <a:t>The toxin is a single polypeptide with two functional </a:t>
            </a:r>
            <a:r>
              <a:rPr lang="en-US" sz="2400" dirty="0" smtClean="0"/>
              <a:t>domains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One </a:t>
            </a:r>
            <a:r>
              <a:rPr lang="en-US" sz="2400" dirty="0"/>
              <a:t>domain mediates binding of the toxin to glycoprotein receptors on the cell </a:t>
            </a:r>
            <a:r>
              <a:rPr lang="en-US" sz="2400" dirty="0" smtClean="0"/>
              <a:t>membrane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/>
              <a:t>other domain possesses enzymatic activity that cleaves </a:t>
            </a:r>
            <a:r>
              <a:rPr lang="en-US" sz="2400" dirty="0" err="1"/>
              <a:t>nicotinamide</a:t>
            </a:r>
            <a:r>
              <a:rPr lang="en-US" sz="2400" dirty="0"/>
              <a:t> from </a:t>
            </a:r>
            <a:r>
              <a:rPr lang="en-US" sz="2400" dirty="0" err="1"/>
              <a:t>nicotinamide</a:t>
            </a:r>
            <a:r>
              <a:rPr lang="en-US" sz="2400" dirty="0"/>
              <a:t> adenine dinucleotide (NAD) and transfers the remaining ADP-ribose to EF-2, thereby inactivating </a:t>
            </a:r>
            <a:r>
              <a:rPr lang="en-US" sz="2400" dirty="0" smtClean="0"/>
              <a:t>it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yplace.frontier.com/%7Edffix/medmicro/pix/dip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19" y="2343955"/>
            <a:ext cx="5272320" cy="387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60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4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The host response to </a:t>
            </a:r>
            <a:r>
              <a:rPr lang="en-US" sz="2400" i="1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Cor. </a:t>
            </a:r>
            <a:r>
              <a:rPr lang="en-US" sz="2400" i="1" dirty="0" err="1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diphtheriae</a:t>
            </a:r>
            <a:r>
              <a:rPr lang="en-US" sz="24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consists </a:t>
            </a:r>
            <a:r>
              <a:rPr lang="en-US" sz="24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of</a:t>
            </a:r>
          </a:p>
          <a:p>
            <a:pPr marL="0" lvl="0" indent="0">
              <a:buNone/>
            </a:pPr>
            <a:endParaRPr lang="en-US" sz="2400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A local inflammation in the throat, with a </a:t>
            </a:r>
            <a:r>
              <a:rPr lang="en-US" sz="2400" dirty="0" err="1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fibrinous</a:t>
            </a:r>
            <a:r>
              <a:rPr lang="en-US" sz="24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exudate that forms the tough, adherent, gray </a:t>
            </a:r>
            <a:r>
              <a:rPr lang="en-US" sz="2400" b="1" dirty="0" err="1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pseudomembrane</a:t>
            </a:r>
            <a:endParaRPr lang="en-US" sz="2400" b="1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Antibody that can neutralize exotoxin </a:t>
            </a:r>
            <a:r>
              <a:rPr lang="en-US" sz="24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activity by blocking the interaction of fragment B with the receptors, thereby preventing entry into the </a:t>
            </a:r>
            <a:r>
              <a:rPr lang="en-US" sz="24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Schick's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The test is performed by intradermal injection of 0.1 mL of purified standardized </a:t>
            </a:r>
            <a:r>
              <a:rPr lang="en-US" sz="2400" dirty="0" smtClean="0"/>
              <a:t>toxin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If </a:t>
            </a:r>
            <a:r>
              <a:rPr lang="en-US" sz="2400" dirty="0"/>
              <a:t>the patient has no antitoxin, the toxin will cause inflammation at the site 4 to 7 days </a:t>
            </a:r>
            <a:r>
              <a:rPr lang="en-US" sz="2400" dirty="0" smtClean="0"/>
              <a:t>later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If </a:t>
            </a:r>
            <a:r>
              <a:rPr lang="en-US" sz="2400" dirty="0"/>
              <a:t>no inflammation occurs, antitoxin is present and the patient is </a:t>
            </a:r>
            <a:r>
              <a:rPr lang="en-US" sz="2400" dirty="0" smtClean="0"/>
              <a:t>immune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732" y="0"/>
            <a:ext cx="2577268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</a:t>
            </a:r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 thick, gray, adherent </a:t>
            </a:r>
            <a:r>
              <a:rPr lang="en-US" sz="2400" b="1" dirty="0" err="1" smtClean="0"/>
              <a:t>pseudomembrane</a:t>
            </a:r>
            <a:r>
              <a:rPr lang="en-US" sz="2400" dirty="0" smtClean="0"/>
              <a:t> over the tonsils and throat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Nonspecific: fever, sore throat, and cervical </a:t>
            </a:r>
            <a:r>
              <a:rPr lang="en-US" sz="2400" dirty="0" err="1" smtClean="0"/>
              <a:t>adenopathy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Cutaneous </a:t>
            </a:r>
            <a:r>
              <a:rPr lang="en-US" sz="2400" dirty="0"/>
              <a:t>diphtheria causes ulcerating skin lesions covered by a gray membrane. These lesions are often indolent and often do not invade surrounding </a:t>
            </a:r>
            <a:r>
              <a:rPr lang="en-US" sz="2400" dirty="0" smtClean="0"/>
              <a:t>tissue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Systemic </a:t>
            </a:r>
            <a:r>
              <a:rPr lang="en-US" sz="2400" dirty="0"/>
              <a:t>symptoms rarely </a:t>
            </a:r>
            <a:r>
              <a:rPr lang="en-US" sz="2400" dirty="0" smtClean="0"/>
              <a:t>occur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527" y="-1"/>
            <a:ext cx="3189474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sz="2400" dirty="0"/>
              <a:t>There are three prominent complications: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Extension of the membrane into the larynx and trachea, causing airway obstruction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Myocarditis accompanied by arrhythmias and circulatory collapse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Nerve weakness or paralysis, especially of the cranial nerves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Laboratory </a:t>
            </a: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8521581" cy="4351338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2400" dirty="0"/>
              <a:t>Smears of the throat swab should be stained with both Gram stain and methylene blue. </a:t>
            </a:r>
            <a:r>
              <a:rPr lang="en-US" sz="2400" dirty="0" smtClean="0"/>
              <a:t>The </a:t>
            </a:r>
            <a:r>
              <a:rPr lang="en-US" sz="2400" dirty="0"/>
              <a:t>methylene blue stain is excellent for revealing the typical meta-chromatic </a:t>
            </a:r>
            <a:r>
              <a:rPr lang="en-US" sz="2400" dirty="0" smtClean="0"/>
              <a:t>granules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A </a:t>
            </a:r>
            <a:r>
              <a:rPr lang="en-US" sz="2400" dirty="0"/>
              <a:t>throat swab should be cultured on </a:t>
            </a:r>
            <a:r>
              <a:rPr lang="en-US" sz="2400" dirty="0" err="1"/>
              <a:t>Löffler's</a:t>
            </a:r>
            <a:r>
              <a:rPr lang="en-US" sz="2400" dirty="0"/>
              <a:t> medium, a </a:t>
            </a:r>
            <a:r>
              <a:rPr lang="en-US" sz="2400" dirty="0" err="1"/>
              <a:t>tellurite</a:t>
            </a:r>
            <a:r>
              <a:rPr lang="en-US" sz="2400" dirty="0"/>
              <a:t> plate, and a blood agar </a:t>
            </a:r>
            <a:r>
              <a:rPr lang="en-US" sz="2400" dirty="0" smtClean="0"/>
              <a:t>plate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typical gray-black color of tellurium in the colony is a telltale diagnostic </a:t>
            </a:r>
            <a:r>
              <a:rPr lang="en-US" sz="2400" dirty="0" smtClean="0"/>
              <a:t>criterion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580" y="0"/>
            <a:ext cx="2550419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579" y="4817665"/>
            <a:ext cx="2550419" cy="204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2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An antibody-based gel diffusion precipitin test is performed to document toxin production </a:t>
            </a:r>
          </a:p>
          <a:p>
            <a:pPr lvl="0"/>
            <a:endParaRPr lang="en-US" sz="2400" dirty="0" smtClean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lvl="0"/>
            <a:endParaRPr lang="en-US" sz="2400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lvl="0"/>
            <a:endParaRPr lang="en-US" sz="2400" dirty="0" smtClean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lvl="0"/>
            <a:endParaRPr lang="en-US" sz="2400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lvl="0"/>
            <a:endParaRPr lang="en-US" sz="2400" dirty="0" smtClean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lvl="0"/>
            <a:r>
              <a:rPr lang="en-US" sz="24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A </a:t>
            </a:r>
            <a:r>
              <a:rPr lang="en-US" sz="24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PCR assay for the presence of the toxin gene in the organism </a:t>
            </a:r>
            <a:r>
              <a:rPr lang="en-US" sz="24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</a:t>
            </a:r>
            <a:r>
              <a:rPr lang="en-US" sz="24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can also be used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549" y="2563293"/>
            <a:ext cx="2456901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Treatment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Antitoxin-</a:t>
            </a:r>
            <a:r>
              <a:rPr lang="en-US" sz="2400" dirty="0" smtClean="0"/>
              <a:t>to </a:t>
            </a:r>
            <a:r>
              <a:rPr lang="en-US" sz="2400" dirty="0"/>
              <a:t>neutralize unbound toxin in the </a:t>
            </a:r>
            <a:r>
              <a:rPr lang="en-US" sz="2400" dirty="0" smtClean="0"/>
              <a:t>blood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Treatment </a:t>
            </a:r>
            <a:r>
              <a:rPr lang="en-US" sz="2400" dirty="0"/>
              <a:t>with penicillin G or an erythromycin is also recommended, but neither is a substitute for </a:t>
            </a:r>
            <a:r>
              <a:rPr lang="en-US" sz="2400" dirty="0" smtClean="0"/>
              <a:t>antitoxin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903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four medically important genera of gram-positive rods: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Bacillus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Clostridium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Corynebacterium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Listeria</a:t>
            </a:r>
          </a:p>
        </p:txBody>
      </p:sp>
    </p:spTree>
    <p:extLst>
      <p:ext uri="{BB962C8B-B14F-4D97-AF65-F5344CB8AC3E}">
        <p14:creationId xmlns:p14="http://schemas.microsoft.com/office/powerpoint/2010/main" val="3094789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Prevention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Diphtheria toxoid</a:t>
            </a:r>
            <a:r>
              <a:rPr lang="en-US" sz="2400" dirty="0" smtClean="0"/>
              <a:t> (</a:t>
            </a:r>
            <a:r>
              <a:rPr lang="en-US" sz="2400" dirty="0"/>
              <a:t>usually given as a combination of diphtheria toxoid, tetanus toxoid, and </a:t>
            </a:r>
            <a:r>
              <a:rPr lang="en-US" sz="2400" dirty="0" err="1"/>
              <a:t>acellular</a:t>
            </a:r>
            <a:r>
              <a:rPr lang="en-US" sz="2400" dirty="0"/>
              <a:t> pertussis vaccine, often abbreviated as </a:t>
            </a:r>
            <a:r>
              <a:rPr lang="en-US" sz="2400" dirty="0" err="1"/>
              <a:t>DTaP</a:t>
            </a:r>
            <a:r>
              <a:rPr lang="en-US" sz="2400" dirty="0" smtClean="0"/>
              <a:t>)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Immunization </a:t>
            </a:r>
            <a:r>
              <a:rPr lang="en-US" sz="2400" dirty="0"/>
              <a:t>consists of three doses given at 2, 4, and 6 months of age, with boosters at 1 and 6 years of </a:t>
            </a:r>
            <a:r>
              <a:rPr lang="en-US" sz="2400" dirty="0" smtClean="0"/>
              <a:t>age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Because </a:t>
            </a:r>
            <a:r>
              <a:rPr lang="en-US" sz="2400" dirty="0"/>
              <a:t>immunity wanes, a booster every 10 years is </a:t>
            </a:r>
            <a:r>
              <a:rPr lang="en-US" sz="2400" dirty="0" smtClean="0"/>
              <a:t>recommended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Immunization </a:t>
            </a:r>
            <a:r>
              <a:rPr lang="en-US" sz="2400" dirty="0"/>
              <a:t>does not prevent nasopharyngeal carriage of the organism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3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Gram-Positive Rods of Medical Importance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973998"/>
              </p:ext>
            </p:extLst>
          </p:nvPr>
        </p:nvGraphicFramePr>
        <p:xfrm>
          <a:off x="1120775" y="1825625"/>
          <a:ext cx="9697479" cy="208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605"/>
                <a:gridCol w="2046605"/>
                <a:gridCol w="2046605"/>
                <a:gridCol w="355766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Genus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Anaerobic Growth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Spore Formation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Exotoxins Important in Pathogenesis</a:t>
                      </a:r>
                    </a:p>
                  </a:txBody>
                  <a:tcPr marL="28575" marR="28575" marT="28575" marB="28575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Bacillus</a:t>
                      </a:r>
                      <a:endParaRPr lang="en-US" dirty="0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28575" marR="28575" marT="28575" marB="28575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Clostridium</a:t>
                      </a:r>
                      <a:endParaRPr lang="en-US" dirty="0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28575" marR="28575" marT="28575" marB="28575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Corynaebacterium</a:t>
                      </a:r>
                      <a:endParaRPr lang="en-US" dirty="0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28575" marR="28575" marT="28575" marB="28575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Listeria</a:t>
                      </a:r>
                      <a:endParaRPr lang="en-US" dirty="0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457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These gram-positive rods can also be distinguished based on their appearance on Gram </a:t>
            </a:r>
            <a:r>
              <a:rPr lang="en-US" dirty="0" smtClean="0"/>
              <a:t>stain </a:t>
            </a:r>
          </a:p>
          <a:p>
            <a:r>
              <a:rPr lang="en-US" dirty="0" smtClean="0"/>
              <a:t>Bacillus </a:t>
            </a:r>
            <a:r>
              <a:rPr lang="en-US" dirty="0"/>
              <a:t>and Clostridium species are longer and more deeply staining than </a:t>
            </a:r>
            <a:r>
              <a:rPr lang="en-US" dirty="0" err="1"/>
              <a:t>Corynebacterium</a:t>
            </a:r>
            <a:r>
              <a:rPr lang="en-US" dirty="0"/>
              <a:t> and Listeria </a:t>
            </a:r>
            <a:r>
              <a:rPr lang="en-US" dirty="0" smtClean="0"/>
              <a:t>species</a:t>
            </a:r>
          </a:p>
          <a:p>
            <a:r>
              <a:rPr lang="en-US" dirty="0" err="1" smtClean="0"/>
              <a:t>Corynebacterium</a:t>
            </a:r>
            <a:r>
              <a:rPr lang="en-US" dirty="0" smtClean="0"/>
              <a:t> </a:t>
            </a:r>
            <a:r>
              <a:rPr lang="en-US" dirty="0"/>
              <a:t>species are club-shaped, i.e., they are thinner on one end than the </a:t>
            </a:r>
            <a:r>
              <a:rPr lang="en-US" dirty="0" smtClean="0"/>
              <a:t>other </a:t>
            </a:r>
          </a:p>
          <a:p>
            <a:r>
              <a:rPr lang="en-US" dirty="0" err="1" smtClean="0"/>
              <a:t>Corynebacterium</a:t>
            </a:r>
            <a:r>
              <a:rPr lang="en-US" dirty="0" smtClean="0"/>
              <a:t> </a:t>
            </a:r>
            <a:r>
              <a:rPr lang="en-US" dirty="0"/>
              <a:t>and Listeria species characteristically appear as V- or L-shaped </a:t>
            </a:r>
            <a:r>
              <a:rPr lang="en-US" dirty="0" smtClean="0"/>
              <a:t>rods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3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Non–Spore-Forming Gram-Positive Rods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There are two important pathogens in this group</a:t>
            </a:r>
            <a:r>
              <a:rPr lang="en-US" dirty="0" smtClean="0"/>
              <a:t>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/>
              <a:t>Corynebacterium</a:t>
            </a:r>
            <a:r>
              <a:rPr lang="en-US" dirty="0"/>
              <a:t> </a:t>
            </a:r>
            <a:r>
              <a:rPr lang="en-US" dirty="0" err="1"/>
              <a:t>diphtheriae</a:t>
            </a:r>
            <a:r>
              <a:rPr lang="en-US" dirty="0"/>
              <a:t> </a:t>
            </a:r>
            <a:endParaRPr lang="en-US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Listeria </a:t>
            </a:r>
            <a:r>
              <a:rPr lang="en-US" dirty="0" err="1"/>
              <a:t>monocytogenes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07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062" y="3087755"/>
            <a:ext cx="10233800" cy="840302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 err="1"/>
              <a:t>Corynebacterium</a:t>
            </a:r>
            <a:r>
              <a:rPr lang="en-US" sz="5400" dirty="0"/>
              <a:t> </a:t>
            </a:r>
            <a:r>
              <a:rPr lang="en-US" sz="5400" dirty="0" err="1"/>
              <a:t>diphtheriae</a:t>
            </a:r>
            <a:endParaRPr lang="en-US" sz="5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922" y="4171211"/>
            <a:ext cx="3170551" cy="234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6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Disease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593805"/>
            <a:ext cx="10233800" cy="4351338"/>
          </a:xfrm>
        </p:spPr>
        <p:txBody>
          <a:bodyPr/>
          <a:lstStyle/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Diphtheria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Other </a:t>
            </a:r>
            <a:r>
              <a:rPr lang="en-US" sz="2400" dirty="0" err="1"/>
              <a:t>Corynebacterium</a:t>
            </a:r>
            <a:r>
              <a:rPr lang="en-US" sz="2400" dirty="0"/>
              <a:t> species (</a:t>
            </a:r>
            <a:r>
              <a:rPr lang="en-US" sz="2400" dirty="0" err="1"/>
              <a:t>diphtheroids</a:t>
            </a:r>
            <a:r>
              <a:rPr lang="en-US" sz="2400" dirty="0"/>
              <a:t>) </a:t>
            </a:r>
            <a:r>
              <a:rPr lang="en-US" sz="2400" dirty="0" smtClean="0"/>
              <a:t>- opportunistic infections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948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Important Properties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6957200" cy="4351338"/>
          </a:xfrm>
        </p:spPr>
        <p:txBody>
          <a:bodyPr/>
          <a:lstStyle/>
          <a:p>
            <a:endParaRPr lang="en-US" dirty="0"/>
          </a:p>
          <a:p>
            <a:r>
              <a:rPr lang="en-US" sz="2400" dirty="0" smtClean="0"/>
              <a:t>Gram-positive rods that appear club-shaped (wider at one end) and are arranged in palisades or in V- or l-shaped formations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rods have a beaded </a:t>
            </a:r>
            <a:r>
              <a:rPr lang="en-US" sz="2400" dirty="0" smtClean="0"/>
              <a:t>appearance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beads consist of granules of highly polymerized polyphosphate—a storage mechanism for high-energy phosphate </a:t>
            </a:r>
            <a:r>
              <a:rPr lang="en-US" sz="2400" dirty="0" smtClean="0"/>
              <a:t>bonds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granules stain </a:t>
            </a:r>
            <a:r>
              <a:rPr lang="en-US" sz="2400" dirty="0" err="1"/>
              <a:t>metachromatically</a:t>
            </a:r>
            <a:r>
              <a:rPr lang="en-US" sz="2400" dirty="0"/>
              <a:t>, i.e., a dye that stains the rest of the cell blue will stain the granules </a:t>
            </a:r>
            <a:r>
              <a:rPr lang="en-US" sz="2400" dirty="0" smtClean="0"/>
              <a:t>red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1976639"/>
            <a:ext cx="41148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473" b="14179"/>
          <a:stretch/>
        </p:blipFill>
        <p:spPr>
          <a:xfrm>
            <a:off x="4013200" y="2305844"/>
            <a:ext cx="4293673" cy="2910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12036" y="53694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Corynebacterium</a:t>
            </a:r>
            <a:r>
              <a:rPr lang="en-US" dirty="0"/>
              <a:t> </a:t>
            </a:r>
            <a:r>
              <a:rPr lang="en-US" dirty="0" err="1"/>
              <a:t>diphtheriae</a:t>
            </a:r>
            <a:r>
              <a:rPr lang="en-US" dirty="0"/>
              <a:t>—Gram stain. Arrow points to a "club-shaped" gram-positive rod. Arrowhead points to typical V- or L-shaped </a:t>
            </a:r>
            <a:r>
              <a:rPr lang="en-US" dirty="0" err="1"/>
              <a:t>corynebacteria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242</TotalTime>
  <Words>739</Words>
  <Application>Microsoft Office PowerPoint</Application>
  <PresentationFormat>Widescreen</PresentationFormat>
  <Paragraphs>100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Corbel</vt:lpstr>
      <vt:lpstr>Depth</vt:lpstr>
      <vt:lpstr>Gram-Positive Rods  </vt:lpstr>
      <vt:lpstr>Introduction</vt:lpstr>
      <vt:lpstr>Gram-Positive Rods of Medical Importance</vt:lpstr>
      <vt:lpstr>PowerPoint Presentation</vt:lpstr>
      <vt:lpstr>Non–Spore-Forming Gram-Positive Rods</vt:lpstr>
      <vt:lpstr>PowerPoint Presentation</vt:lpstr>
      <vt:lpstr>Disease </vt:lpstr>
      <vt:lpstr>Important Properties </vt:lpstr>
      <vt:lpstr>PowerPoint Presentation</vt:lpstr>
      <vt:lpstr>Transmission </vt:lpstr>
      <vt:lpstr>Pathogenesis</vt:lpstr>
      <vt:lpstr>PowerPoint Presentation</vt:lpstr>
      <vt:lpstr>PowerPoint Presentation</vt:lpstr>
      <vt:lpstr>Schick's test</vt:lpstr>
      <vt:lpstr>Clinical Findings</vt:lpstr>
      <vt:lpstr>PowerPoint Presentation</vt:lpstr>
      <vt:lpstr>Laboratory Diagnosis</vt:lpstr>
      <vt:lpstr>PowerPoint Presentation</vt:lpstr>
      <vt:lpstr>Treatment </vt:lpstr>
      <vt:lpstr>Prevention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Gram-Positive Rods:  </dc:title>
  <dc:creator>Dr. Alina</dc:creator>
  <cp:lastModifiedBy>Dr. Alina</cp:lastModifiedBy>
  <cp:revision>40</cp:revision>
  <dcterms:created xsi:type="dcterms:W3CDTF">2014-02-19T03:46:53Z</dcterms:created>
  <dcterms:modified xsi:type="dcterms:W3CDTF">2014-02-24T03:06:27Z</dcterms:modified>
</cp:coreProperties>
</file>