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9" r:id="rId1"/>
  </p:sldMasterIdLst>
  <p:notesMasterIdLst>
    <p:notesMasterId r:id="rId51"/>
  </p:notesMasterIdLst>
  <p:sldIdLst>
    <p:sldId id="303" r:id="rId2"/>
    <p:sldId id="309" r:id="rId3"/>
    <p:sldId id="306" r:id="rId4"/>
    <p:sldId id="310" r:id="rId5"/>
    <p:sldId id="311" r:id="rId6"/>
    <p:sldId id="308" r:id="rId7"/>
    <p:sldId id="312" r:id="rId8"/>
    <p:sldId id="314" r:id="rId9"/>
    <p:sldId id="313" r:id="rId10"/>
    <p:sldId id="273" r:id="rId11"/>
    <p:sldId id="267" r:id="rId12"/>
    <p:sldId id="315" r:id="rId13"/>
    <p:sldId id="283" r:id="rId14"/>
    <p:sldId id="257" r:id="rId15"/>
    <p:sldId id="289" r:id="rId16"/>
    <p:sldId id="258" r:id="rId17"/>
    <p:sldId id="292" r:id="rId18"/>
    <p:sldId id="293" r:id="rId19"/>
    <p:sldId id="294" r:id="rId20"/>
    <p:sldId id="295" r:id="rId21"/>
    <p:sldId id="298" r:id="rId22"/>
    <p:sldId id="296" r:id="rId23"/>
    <p:sldId id="297" r:id="rId24"/>
    <p:sldId id="301" r:id="rId25"/>
    <p:sldId id="265" r:id="rId26"/>
    <p:sldId id="288" r:id="rId27"/>
    <p:sldId id="327" r:id="rId28"/>
    <p:sldId id="259" r:id="rId29"/>
    <p:sldId id="260" r:id="rId30"/>
    <p:sldId id="291" r:id="rId31"/>
    <p:sldId id="261" r:id="rId32"/>
    <p:sldId id="268" r:id="rId33"/>
    <p:sldId id="262" r:id="rId34"/>
    <p:sldId id="276" r:id="rId35"/>
    <p:sldId id="277" r:id="rId36"/>
    <p:sldId id="278" r:id="rId37"/>
    <p:sldId id="279" r:id="rId38"/>
    <p:sldId id="322" r:id="rId39"/>
    <p:sldId id="304" r:id="rId40"/>
    <p:sldId id="264" r:id="rId41"/>
    <p:sldId id="316" r:id="rId42"/>
    <p:sldId id="317" r:id="rId43"/>
    <p:sldId id="318" r:id="rId44"/>
    <p:sldId id="326" r:id="rId45"/>
    <p:sldId id="320" r:id="rId46"/>
    <p:sldId id="324" r:id="rId47"/>
    <p:sldId id="321" r:id="rId48"/>
    <p:sldId id="325" r:id="rId49"/>
    <p:sldId id="323" r:id="rId5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00"/>
    <a:srgbClr val="FFFF00"/>
    <a:srgbClr val="FF9900"/>
    <a:srgbClr val="00FF00"/>
    <a:srgbClr val="CC3300"/>
    <a:srgbClr val="996633"/>
    <a:srgbClr val="FFFF66"/>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501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501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B304B22C-6C02-4028-BE9E-5FF6E5E7E15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p>
            </p:txBody>
          </p:sp>
        </p:grpSp>
      </p:grpSp>
      <p:sp>
        <p:nvSpPr>
          <p:cNvPr id="55312"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55313"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18" name="Rectangle 18"/>
          <p:cNvSpPr>
            <a:spLocks noGrp="1" noChangeArrowheads="1"/>
          </p:cNvSpPr>
          <p:nvPr>
            <p:ph type="dt" sz="quarter" idx="10"/>
          </p:nvPr>
        </p:nvSpPr>
        <p:spPr/>
        <p:txBody>
          <a:bodyPr/>
          <a:lstStyle>
            <a:lvl1pPr>
              <a:defRPr/>
            </a:lvl1pPr>
          </a:lstStyle>
          <a:p>
            <a:pPr>
              <a:defRPr/>
            </a:pPr>
            <a:fld id="{91D6B552-FC52-441A-B129-498DB5319D7F}" type="datetimeFigureOut">
              <a:rPr lang="en-US"/>
              <a:pPr>
                <a:defRPr/>
              </a:pPr>
              <a:t>4/17/2012</a:t>
            </a:fld>
            <a:endParaRPr lang="en-US"/>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p:cNvSpPr>
            <a:spLocks noGrp="1" noChangeArrowheads="1"/>
          </p:cNvSpPr>
          <p:nvPr>
            <p:ph type="sldNum" sz="quarter" idx="12"/>
          </p:nvPr>
        </p:nvSpPr>
        <p:spPr/>
        <p:txBody>
          <a:bodyPr/>
          <a:lstStyle>
            <a:lvl1pPr>
              <a:defRPr/>
            </a:lvl1pPr>
          </a:lstStyle>
          <a:p>
            <a:pPr>
              <a:defRPr/>
            </a:pPr>
            <a:fld id="{8EAE9461-344B-4AAE-B15F-812783339B2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fld id="{E953DE8C-10B6-476E-A956-A1BCEC54D7CC}" type="datetimeFigureOut">
              <a:rPr lang="en-US"/>
              <a:pPr>
                <a:defRPr/>
              </a:pPr>
              <a:t>4/17/2012</a:t>
            </a:fld>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C662A76C-1D46-4A10-A3A6-F50F03E85EB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fld id="{0E76EF30-304F-44B5-8896-CF281356AEFC}" type="datetimeFigureOut">
              <a:rPr lang="en-US"/>
              <a:pPr>
                <a:defRPr/>
              </a:pPr>
              <a:t>4/17/2012</a:t>
            </a:fld>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EB01022E-F068-430C-A3BF-8DF23129AA2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fld id="{0D75541F-AB2B-4F62-A12F-2348C69967CF}" type="datetimeFigureOut">
              <a:rPr lang="en-US"/>
              <a:pPr>
                <a:defRPr/>
              </a:pPr>
              <a:t>4/17/2012</a:t>
            </a:fld>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A0AF31FC-E139-49F1-8FD8-59D56A399EB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fld id="{CDE4CA6B-9C3B-4D51-9AC8-A7BC267EC5ED}" type="datetimeFigureOut">
              <a:rPr lang="en-US"/>
              <a:pPr>
                <a:defRPr/>
              </a:pPr>
              <a:t>4/17/2012</a:t>
            </a:fld>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D1E59B44-C85E-4CBB-BC09-5D61CC96027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fld id="{FE2ECBFE-524D-4FB6-9CC1-F23749F755CF}" type="datetimeFigureOut">
              <a:rPr lang="en-US"/>
              <a:pPr>
                <a:defRPr/>
              </a:pPr>
              <a:t>4/17/2012</a:t>
            </a:fld>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6D170DDF-1EBE-496B-97FF-41C348DAF85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fld id="{59746868-1D3B-4889-B99D-7577438E1E90}" type="datetimeFigureOut">
              <a:rPr lang="en-US"/>
              <a:pPr>
                <a:defRPr/>
              </a:pPr>
              <a:t>4/17/2012</a:t>
            </a:fld>
            <a:endParaRPr lang="en-US"/>
          </a:p>
        </p:txBody>
      </p:sp>
      <p:sp>
        <p:nvSpPr>
          <p:cNvPr id="8" name="Rectangle 18"/>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fld id="{93D43641-4324-47A1-B8EC-E6AE788AFC2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fld id="{4E9146C0-61CF-4727-BC7D-17B81275B0E9}" type="datetimeFigureOut">
              <a:rPr lang="en-US"/>
              <a:pPr>
                <a:defRPr/>
              </a:pPr>
              <a:t>4/17/2012</a:t>
            </a:fld>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71E8150B-2EA3-4B0E-B639-53AF70E3091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fld id="{DD3FC9C7-6D95-413A-A7F9-11CDFB73624F}" type="datetimeFigureOut">
              <a:rPr lang="en-US"/>
              <a:pPr>
                <a:defRPr/>
              </a:pPr>
              <a:t>4/17/2012</a:t>
            </a:fld>
            <a:endParaRPr lang="en-US"/>
          </a:p>
        </p:txBody>
      </p:sp>
      <p:sp>
        <p:nvSpPr>
          <p:cNvPr id="3" name="Rectangle 18"/>
          <p:cNvSpPr>
            <a:spLocks noGrp="1" noChangeArrowheads="1"/>
          </p:cNvSpPr>
          <p:nvPr>
            <p:ph type="ftr" sz="quarter" idx="11"/>
          </p:nvPr>
        </p:nvSpPr>
        <p:spPr>
          <a:ln/>
        </p:spPr>
        <p:txBody>
          <a:bodyPr/>
          <a:lstStyle>
            <a:lvl1pPr>
              <a:defRPr/>
            </a:lvl1pPr>
          </a:lstStyle>
          <a:p>
            <a:pPr>
              <a:defRPr/>
            </a:pPr>
            <a:endParaRPr lang="en-US"/>
          </a:p>
        </p:txBody>
      </p:sp>
      <p:sp>
        <p:nvSpPr>
          <p:cNvPr id="4" name="Rectangle 19"/>
          <p:cNvSpPr>
            <a:spLocks noGrp="1" noChangeArrowheads="1"/>
          </p:cNvSpPr>
          <p:nvPr>
            <p:ph type="sldNum" sz="quarter" idx="12"/>
          </p:nvPr>
        </p:nvSpPr>
        <p:spPr>
          <a:ln/>
        </p:spPr>
        <p:txBody>
          <a:bodyPr/>
          <a:lstStyle>
            <a:lvl1pPr>
              <a:defRPr/>
            </a:lvl1pPr>
          </a:lstStyle>
          <a:p>
            <a:pPr>
              <a:defRPr/>
            </a:pPr>
            <a:fld id="{875932E4-5907-4102-B6A0-E717A688FB5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fld id="{B575761B-5354-47B1-A769-E3ED4B9DFFA7}" type="datetimeFigureOut">
              <a:rPr lang="en-US"/>
              <a:pPr>
                <a:defRPr/>
              </a:pPr>
              <a:t>4/17/2012</a:t>
            </a:fld>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64BF18E9-592D-4F70-B616-831E2D44505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fld id="{08CED863-44A1-4217-A6DF-29E803247260}" type="datetimeFigureOut">
              <a:rPr lang="en-US"/>
              <a:pPr>
                <a:defRPr/>
              </a:pPr>
              <a:t>4/17/2012</a:t>
            </a:fld>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3AC81E07-EE67-4085-A6FD-0E30F445977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54275"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p>
          </p:txBody>
        </p:sp>
        <p:sp>
          <p:nvSpPr>
            <p:cNvPr id="54276"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grpSp>
          <p:nvGrpSpPr>
            <p:cNvPr id="1034" name="Group 5"/>
            <p:cNvGrpSpPr>
              <a:grpSpLocks/>
            </p:cNvGrpSpPr>
            <p:nvPr userDrawn="1"/>
          </p:nvGrpSpPr>
          <p:grpSpPr bwMode="auto">
            <a:xfrm>
              <a:off x="0" y="4"/>
              <a:ext cx="5758" cy="4316"/>
              <a:chOff x="0" y="4"/>
              <a:chExt cx="5758" cy="4316"/>
            </a:xfrm>
          </p:grpSpPr>
          <p:sp>
            <p:nvSpPr>
              <p:cNvPr id="54278"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sp>
            <p:nvSpPr>
              <p:cNvPr id="54279"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54280"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54281"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p>
            </p:txBody>
          </p:sp>
          <p:sp>
            <p:nvSpPr>
              <p:cNvPr id="54282"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p>
            </p:txBody>
          </p:sp>
          <p:sp>
            <p:nvSpPr>
              <p:cNvPr id="54283"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p>
            </p:txBody>
          </p:sp>
          <p:sp>
            <p:nvSpPr>
              <p:cNvPr id="54284"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p>
            </p:txBody>
          </p:sp>
          <p:sp>
            <p:nvSpPr>
              <p:cNvPr id="54285"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p>
            </p:txBody>
          </p:sp>
          <p:sp>
            <p:nvSpPr>
              <p:cNvPr id="54286"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p>
            </p:txBody>
          </p:sp>
        </p:grpSp>
      </p:grpSp>
      <p:sp>
        <p:nvSpPr>
          <p:cNvPr id="54287"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4288"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89"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a:defRPr/>
            </a:pPr>
            <a:fld id="{273409FD-D3E6-4FC7-A6AA-010DC323BF28}" type="datetimeFigureOut">
              <a:rPr lang="en-US"/>
              <a:pPr>
                <a:defRPr/>
              </a:pPr>
              <a:t>4/17/2012</a:t>
            </a:fld>
            <a:endParaRPr lang="en-US"/>
          </a:p>
        </p:txBody>
      </p:sp>
      <p:sp>
        <p:nvSpPr>
          <p:cNvPr id="54290"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a:defRPr/>
            </a:pPr>
            <a:endParaRPr lang="en-US"/>
          </a:p>
        </p:txBody>
      </p:sp>
      <p:sp>
        <p:nvSpPr>
          <p:cNvPr id="54291"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a:defRPr/>
            </a:pPr>
            <a:fld id="{95216B11-8DCC-478D-AED7-170515C3E09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84"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bwMode="auto">
          <a:xfrm>
            <a:off x="6553200" y="6248400"/>
            <a:ext cx="2133600" cy="457200"/>
          </a:xfrm>
          <a:prstGeom prst="rect">
            <a:avLst/>
          </a:prstGeom>
          <a:noFill/>
          <a:ln w="9525">
            <a:noFill/>
            <a:miter lim="800000"/>
            <a:headEnd/>
            <a:tailEnd/>
          </a:ln>
          <a:effectLst/>
        </p:spPr>
        <p:txBody>
          <a:bodyPr anchor="b"/>
          <a:lstStyle/>
          <a:p>
            <a:pPr algn="r">
              <a:defRPr/>
            </a:pPr>
            <a:fld id="{5CBA639B-D8A0-4DDF-86F2-380A1825044E}" type="slidenum">
              <a:rPr lang="en-GB" sz="1200">
                <a:effectLst>
                  <a:outerShdw blurRad="38100" dist="38100" dir="2700000" algn="tl">
                    <a:srgbClr val="000000"/>
                  </a:outerShdw>
                </a:effectLst>
                <a:latin typeface="Tahoma" pitchFamily="34" charset="0"/>
                <a:cs typeface="Arial" charset="0"/>
              </a:rPr>
              <a:pPr algn="r">
                <a:defRPr/>
              </a:pPr>
              <a:t>1</a:t>
            </a:fld>
            <a:endParaRPr lang="en-GB" sz="1200" dirty="0">
              <a:effectLst>
                <a:outerShdw blurRad="38100" dist="38100" dir="2700000" algn="tl">
                  <a:srgbClr val="000000"/>
                </a:outerShdw>
              </a:effectLst>
              <a:latin typeface="Tahoma" pitchFamily="34" charset="0"/>
              <a:cs typeface="Arial" charset="0"/>
            </a:endParaRPr>
          </a:p>
        </p:txBody>
      </p:sp>
      <p:pic>
        <p:nvPicPr>
          <p:cNvPr id="7" name="Picture 14" descr="BISMILLAH7[1]"/>
          <p:cNvPicPr>
            <a:picLocks noChangeAspect="1" noChangeArrowheads="1"/>
          </p:cNvPicPr>
          <p:nvPr/>
        </p:nvPicPr>
        <p:blipFill>
          <a:blip r:embed="rId2"/>
          <a:srcRect/>
          <a:stretch>
            <a:fillRect/>
          </a:stretch>
        </p:blipFill>
        <p:spPr bwMode="auto">
          <a:xfrm>
            <a:off x="3143250" y="1981200"/>
            <a:ext cx="2857500" cy="2895600"/>
          </a:xfrm>
          <a:prstGeom prst="rect">
            <a:avLst/>
          </a:prstGeom>
          <a:noFill/>
          <a:ln w="9525">
            <a:noFill/>
            <a:miter lim="800000"/>
            <a:headEnd/>
            <a:tailEnd/>
          </a:ln>
        </p:spPr>
      </p:pic>
      <p:pic>
        <p:nvPicPr>
          <p:cNvPr id="8" name="Picture 15" descr="BISMILLAH7[1]"/>
          <p:cNvPicPr>
            <a:picLocks noChangeAspect="1" noChangeArrowheads="1"/>
          </p:cNvPicPr>
          <p:nvPr/>
        </p:nvPicPr>
        <p:blipFill>
          <a:blip r:embed="rId2"/>
          <a:srcRect/>
          <a:stretch>
            <a:fillRect/>
          </a:stretch>
        </p:blipFill>
        <p:spPr bwMode="auto">
          <a:xfrm>
            <a:off x="2667000" y="914400"/>
            <a:ext cx="4268788" cy="3857625"/>
          </a:xfrm>
          <a:prstGeom prst="rect">
            <a:avLst/>
          </a:prstGeom>
          <a:noFill/>
          <a:ln w="9525">
            <a:noFill/>
            <a:miter lim="800000"/>
            <a:headEnd/>
            <a:tailEnd/>
          </a:ln>
        </p:spPr>
      </p:pic>
      <p:sp>
        <p:nvSpPr>
          <p:cNvPr id="9" name="Text Box 16"/>
          <p:cNvSpPr txBox="1">
            <a:spLocks noChangeArrowheads="1"/>
          </p:cNvSpPr>
          <p:nvPr/>
        </p:nvSpPr>
        <p:spPr bwMode="auto">
          <a:xfrm>
            <a:off x="250825" y="5734050"/>
            <a:ext cx="8893175" cy="523220"/>
          </a:xfrm>
          <a:prstGeom prst="rect">
            <a:avLst/>
          </a:prstGeom>
          <a:noFill/>
          <a:ln w="9525">
            <a:noFill/>
            <a:miter lim="800000"/>
            <a:headEnd/>
            <a:tailEnd/>
          </a:ln>
        </p:spPr>
        <p:txBody>
          <a:bodyPr>
            <a:spAutoFit/>
          </a:bodyPr>
          <a:lstStyle/>
          <a:p>
            <a:pPr algn="ctr">
              <a:spcBef>
                <a:spcPct val="50000"/>
              </a:spcBef>
            </a:pPr>
            <a:r>
              <a:rPr lang="en-US" sz="2800" b="1" dirty="0">
                <a:solidFill>
                  <a:srgbClr val="00FFFF"/>
                </a:solidFill>
                <a:latin typeface="Monotype Corsiva" pitchFamily="66" charset="0"/>
                <a:cs typeface="Arial" pitchFamily="34" charset="0"/>
              </a:rPr>
              <a:t>In the Name  of Allah , The Most Merciful &amp; The Most Beneficent</a:t>
            </a:r>
            <a:endParaRPr lang="en-GB" sz="2800" b="1" dirty="0">
              <a:solidFill>
                <a:srgbClr val="00FFFF"/>
              </a:solidFill>
              <a:latin typeface="Monotype Corsiva" pitchFamily="66"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sz="quarter" idx="4294967295"/>
          </p:nvPr>
        </p:nvSpPr>
        <p:spPr>
          <a:xfrm>
            <a:off x="685800" y="228600"/>
            <a:ext cx="7772400" cy="1600200"/>
          </a:xfrm>
        </p:spPr>
        <p:txBody>
          <a:bodyPr/>
          <a:lstStyle/>
          <a:p>
            <a:pPr algn="ctr" eaLnBrk="1" hangingPunct="1">
              <a:defRPr/>
            </a:pPr>
            <a:r>
              <a:rPr lang="en-GB" sz="2400" smtClean="0">
                <a:latin typeface="Times New Roman" pitchFamily="18" charset="0"/>
                <a:cs typeface="Times New Roman" pitchFamily="18" charset="0"/>
              </a:rPr>
              <a:t>INTRODUCTION</a:t>
            </a:r>
            <a:br>
              <a:rPr lang="en-GB" sz="2400" smtClean="0">
                <a:latin typeface="Times New Roman" pitchFamily="18" charset="0"/>
                <a:cs typeface="Times New Roman" pitchFamily="18" charset="0"/>
              </a:rPr>
            </a:br>
            <a:r>
              <a:rPr lang="en-GB" sz="2400" smtClean="0"/>
              <a:t/>
            </a:r>
            <a:br>
              <a:rPr lang="en-GB" sz="2400" smtClean="0"/>
            </a:br>
            <a:endParaRPr lang="en-GB" sz="2400" smtClean="0"/>
          </a:p>
        </p:txBody>
      </p:sp>
      <p:sp>
        <p:nvSpPr>
          <p:cNvPr id="4" name="Slide Number Placeholder 3"/>
          <p:cNvSpPr>
            <a:spLocks noGrp="1"/>
          </p:cNvSpPr>
          <p:nvPr>
            <p:ph type="sldNum" sz="quarter" idx="12"/>
          </p:nvPr>
        </p:nvSpPr>
        <p:spPr>
          <a:xfrm>
            <a:off x="6553200" y="6248400"/>
            <a:ext cx="1905000" cy="457200"/>
          </a:xfrm>
        </p:spPr>
        <p:txBody>
          <a:bodyPr/>
          <a:lstStyle/>
          <a:p>
            <a:pPr>
              <a:defRPr/>
            </a:pPr>
            <a:fld id="{037C9716-A622-4F63-86B4-480E37EC5A42}" type="slidenum">
              <a:rPr lang="en-US" sz="1400">
                <a:effectLst/>
                <a:cs typeface="+mn-cs"/>
              </a:rPr>
              <a:pPr>
                <a:defRPr/>
              </a:pPr>
              <a:t>10</a:t>
            </a:fld>
            <a:endParaRPr lang="en-US" sz="1400">
              <a:effectLst/>
              <a:cs typeface="+mn-cs"/>
            </a:endParaRPr>
          </a:p>
        </p:txBody>
      </p:sp>
      <p:sp>
        <p:nvSpPr>
          <p:cNvPr id="7172" name="WordArt 5"/>
          <p:cNvSpPr>
            <a:spLocks noChangeArrowheads="1" noChangeShapeType="1" noTextEdit="1"/>
          </p:cNvSpPr>
          <p:nvPr/>
        </p:nvSpPr>
        <p:spPr bwMode="auto">
          <a:xfrm>
            <a:off x="1905000" y="2438400"/>
            <a:ext cx="5943600" cy="3429000"/>
          </a:xfrm>
          <a:prstGeom prst="rect">
            <a:avLst/>
          </a:prstGeom>
          <a:scene3d>
            <a:camera prst="isometricOffAxis1Right"/>
            <a:lightRig rig="threePt" dir="t"/>
          </a:scene3d>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a:rPr>
              <a:t> Pharmacology </a:t>
            </a:r>
          </a:p>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a:rPr>
              <a:t>&amp;      </a:t>
            </a:r>
          </a:p>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a:rPr>
              <a:t>Therapeutics</a:t>
            </a:r>
          </a:p>
        </p:txBody>
      </p:sp>
      <p:pic>
        <p:nvPicPr>
          <p:cNvPr id="7173" name="Picture 4" descr="j0403584"/>
          <p:cNvPicPr>
            <a:picLocks noChangeAspect="1" noChangeArrowheads="1"/>
          </p:cNvPicPr>
          <p:nvPr/>
        </p:nvPicPr>
        <p:blipFill>
          <a:blip r:embed="rId2"/>
          <a:srcRect/>
          <a:stretch>
            <a:fillRect/>
          </a:stretch>
        </p:blipFill>
        <p:spPr bwMode="auto">
          <a:xfrm>
            <a:off x="0" y="0"/>
            <a:ext cx="2590800" cy="239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248400"/>
            <a:ext cx="1905000" cy="457200"/>
          </a:xfrm>
        </p:spPr>
        <p:txBody>
          <a:bodyPr/>
          <a:lstStyle/>
          <a:p>
            <a:pPr>
              <a:defRPr/>
            </a:pPr>
            <a:fld id="{FB23C577-EEBA-4813-A7E7-3756682890C1}" type="slidenum">
              <a:rPr lang="en-US" sz="1400">
                <a:effectLst/>
                <a:cs typeface="+mn-cs"/>
              </a:rPr>
              <a:pPr>
                <a:defRPr/>
              </a:pPr>
              <a:t>11</a:t>
            </a:fld>
            <a:endParaRPr lang="en-US" sz="1400">
              <a:effectLst/>
              <a:cs typeface="+mn-cs"/>
            </a:endParaRPr>
          </a:p>
        </p:txBody>
      </p:sp>
      <p:sp>
        <p:nvSpPr>
          <p:cNvPr id="11267" name="Rectangle 4"/>
          <p:cNvSpPr>
            <a:spLocks noChangeArrowheads="1"/>
          </p:cNvSpPr>
          <p:nvPr/>
        </p:nvSpPr>
        <p:spPr bwMode="auto">
          <a:xfrm>
            <a:off x="0" y="152400"/>
            <a:ext cx="9144000" cy="5867400"/>
          </a:xfrm>
          <a:prstGeom prst="rect">
            <a:avLst/>
          </a:prstGeom>
          <a:noFill/>
          <a:ln w="9525">
            <a:noFill/>
            <a:miter lim="800000"/>
            <a:headEnd/>
            <a:tailEnd/>
          </a:ln>
        </p:spPr>
        <p:txBody>
          <a:bodyPr/>
          <a:lstStyle/>
          <a:p>
            <a:pPr>
              <a:lnSpc>
                <a:spcPct val="80000"/>
              </a:lnSpc>
              <a:spcBef>
                <a:spcPct val="20000"/>
              </a:spcBef>
              <a:buClr>
                <a:schemeClr val="hlink"/>
              </a:buClr>
              <a:defRPr/>
            </a:pPr>
            <a:r>
              <a:rPr lang="en-US" sz="3200" b="1" u="sng" dirty="0">
                <a:solidFill>
                  <a:srgbClr val="FFFF99"/>
                </a:solidFill>
                <a:effectLst>
                  <a:outerShdw blurRad="38100" dist="38100" dir="2700000" algn="tl">
                    <a:srgbClr val="000000"/>
                  </a:outerShdw>
                </a:effectLst>
                <a:latin typeface="CG Times" charset="0"/>
                <a:cs typeface="Arial" pitchFamily="34" charset="0"/>
              </a:rPr>
              <a:t>Pharmacology</a:t>
            </a:r>
            <a:r>
              <a:rPr lang="en-US" sz="2800" dirty="0">
                <a:solidFill>
                  <a:schemeClr val="tx2"/>
                </a:solidFill>
                <a:effectLst>
                  <a:outerShdw blurRad="38100" dist="38100" dir="2700000" algn="tl">
                    <a:srgbClr val="000000"/>
                  </a:outerShdw>
                </a:effectLst>
                <a:latin typeface="CG Times" charset="0"/>
                <a:cs typeface="Arial" pitchFamily="34" charset="0"/>
              </a:rPr>
              <a:t>  </a:t>
            </a:r>
          </a:p>
          <a:p>
            <a:pPr>
              <a:lnSpc>
                <a:spcPct val="80000"/>
              </a:lnSpc>
              <a:spcBef>
                <a:spcPct val="20000"/>
              </a:spcBef>
              <a:buClr>
                <a:schemeClr val="hlink"/>
              </a:buClr>
              <a:defRPr/>
            </a:pPr>
            <a:r>
              <a:rPr lang="en-US" sz="2800" dirty="0">
                <a:solidFill>
                  <a:srgbClr val="FFFF00"/>
                </a:solidFill>
                <a:latin typeface="CG Times" charset="0"/>
                <a:cs typeface="Arial" pitchFamily="34" charset="0"/>
              </a:rPr>
              <a:t>“</a:t>
            </a:r>
            <a:r>
              <a:rPr lang="en-US" sz="2800" dirty="0" err="1">
                <a:solidFill>
                  <a:srgbClr val="FFFF00"/>
                </a:solidFill>
                <a:latin typeface="CG Times" charset="0"/>
                <a:cs typeface="Arial" pitchFamily="34" charset="0"/>
              </a:rPr>
              <a:t>Phamakon</a:t>
            </a:r>
            <a:r>
              <a:rPr lang="en-US" sz="2800" dirty="0">
                <a:solidFill>
                  <a:srgbClr val="FFFF00"/>
                </a:solidFill>
                <a:latin typeface="CG Times" charset="0"/>
                <a:cs typeface="Arial" pitchFamily="34" charset="0"/>
              </a:rPr>
              <a:t>”    </a:t>
            </a:r>
            <a:r>
              <a:rPr lang="en-US" sz="2800" dirty="0">
                <a:solidFill>
                  <a:schemeClr val="tx2"/>
                </a:solidFill>
                <a:latin typeface="CG Times" charset="0"/>
                <a:cs typeface="Arial" pitchFamily="34" charset="0"/>
              </a:rPr>
              <a:t>&amp;      </a:t>
            </a:r>
            <a:r>
              <a:rPr lang="en-US" sz="2800" dirty="0">
                <a:solidFill>
                  <a:srgbClr val="FFFF00"/>
                </a:solidFill>
                <a:latin typeface="CG Times" charset="0"/>
                <a:cs typeface="Arial" pitchFamily="34" charset="0"/>
              </a:rPr>
              <a:t>“Logy”</a:t>
            </a:r>
          </a:p>
          <a:p>
            <a:pPr>
              <a:lnSpc>
                <a:spcPct val="80000"/>
              </a:lnSpc>
              <a:spcBef>
                <a:spcPct val="20000"/>
              </a:spcBef>
              <a:buClr>
                <a:schemeClr val="hlink"/>
              </a:buClr>
              <a:defRPr/>
            </a:pPr>
            <a:r>
              <a:rPr lang="en-US" dirty="0" err="1">
                <a:solidFill>
                  <a:srgbClr val="FFFF00"/>
                </a:solidFill>
                <a:ea typeface="Times New Roman (Arabic)"/>
                <a:cs typeface="Times New Roman (Arabic)"/>
              </a:rPr>
              <a:t>Pharmacon</a:t>
            </a:r>
            <a:r>
              <a:rPr lang="en-US" dirty="0">
                <a:solidFill>
                  <a:srgbClr val="FFFF00"/>
                </a:solidFill>
                <a:ea typeface="Times New Roman (Arabic)"/>
                <a:cs typeface="Times New Roman (Arabic)"/>
              </a:rPr>
              <a:t>: </a:t>
            </a:r>
            <a:r>
              <a:rPr lang="en-US" dirty="0">
                <a:solidFill>
                  <a:schemeClr val="tx2"/>
                </a:solidFill>
                <a:ea typeface="Times New Roman (Arabic)"/>
                <a:cs typeface="Times New Roman (Arabic)"/>
              </a:rPr>
              <a:t>A drug:         </a:t>
            </a:r>
            <a:r>
              <a:rPr lang="en-US" dirty="0">
                <a:solidFill>
                  <a:srgbClr val="FFFF00"/>
                </a:solidFill>
                <a:ea typeface="Times New Roman (Arabic)"/>
                <a:cs typeface="Times New Roman (Arabic)"/>
              </a:rPr>
              <a:t>Logy: </a:t>
            </a:r>
            <a:r>
              <a:rPr lang="en-US" dirty="0">
                <a:solidFill>
                  <a:schemeClr val="tx2"/>
                </a:solidFill>
                <a:ea typeface="Times New Roman (Arabic)"/>
                <a:cs typeface="Times New Roman (Arabic)"/>
              </a:rPr>
              <a:t> “to study”</a:t>
            </a:r>
            <a:endParaRPr lang="en-US" sz="2800" dirty="0">
              <a:solidFill>
                <a:schemeClr val="tx2"/>
              </a:solidFill>
              <a:latin typeface="CG Times" charset="0"/>
              <a:cs typeface="Arial" pitchFamily="34" charset="0"/>
            </a:endParaRPr>
          </a:p>
          <a:p>
            <a:pPr>
              <a:lnSpc>
                <a:spcPct val="80000"/>
              </a:lnSpc>
              <a:spcBef>
                <a:spcPct val="20000"/>
              </a:spcBef>
              <a:buClr>
                <a:schemeClr val="hlink"/>
              </a:buClr>
              <a:buFontTx/>
              <a:buChar char="•"/>
              <a:defRPr/>
            </a:pPr>
            <a:r>
              <a:rPr lang="en-US" sz="2000" dirty="0">
                <a:solidFill>
                  <a:schemeClr val="tx2"/>
                </a:solidFill>
                <a:latin typeface="CG Times" charset="0"/>
                <a:cs typeface="Arial" pitchFamily="34" charset="0"/>
              </a:rPr>
              <a:t> “It is the science to study effects of drugs.” OR</a:t>
            </a:r>
          </a:p>
          <a:p>
            <a:pPr>
              <a:lnSpc>
                <a:spcPct val="80000"/>
              </a:lnSpc>
              <a:spcBef>
                <a:spcPct val="20000"/>
              </a:spcBef>
              <a:buClr>
                <a:schemeClr val="hlink"/>
              </a:buClr>
              <a:buFontTx/>
              <a:buChar char="•"/>
              <a:defRPr/>
            </a:pPr>
            <a:r>
              <a:rPr lang="en-US" sz="2000" dirty="0">
                <a:solidFill>
                  <a:schemeClr val="tx2"/>
                </a:solidFill>
                <a:latin typeface="CG Times" charset="0"/>
                <a:cs typeface="Arial" pitchFamily="34" charset="0"/>
              </a:rPr>
              <a:t> It is the study of MOA, effects produced used to prevent, diagnose &amp; treat diseases.</a:t>
            </a:r>
          </a:p>
          <a:p>
            <a:pPr>
              <a:lnSpc>
                <a:spcPct val="80000"/>
              </a:lnSpc>
              <a:spcBef>
                <a:spcPct val="20000"/>
              </a:spcBef>
              <a:buClr>
                <a:schemeClr val="hlink"/>
              </a:buClr>
              <a:defRPr/>
            </a:pPr>
            <a:endParaRPr lang="en-US" sz="3200" b="1" u="sng" dirty="0" smtClean="0">
              <a:solidFill>
                <a:srgbClr val="FFFF00"/>
              </a:solidFill>
              <a:latin typeface="CG Times" charset="0"/>
              <a:cs typeface="Arial" pitchFamily="34" charset="0"/>
            </a:endParaRPr>
          </a:p>
          <a:p>
            <a:pPr>
              <a:lnSpc>
                <a:spcPct val="80000"/>
              </a:lnSpc>
              <a:spcBef>
                <a:spcPct val="20000"/>
              </a:spcBef>
              <a:buClr>
                <a:schemeClr val="hlink"/>
              </a:buClr>
              <a:defRPr/>
            </a:pPr>
            <a:endParaRPr lang="en-US" sz="3200" b="1" u="sng" dirty="0" smtClean="0">
              <a:solidFill>
                <a:srgbClr val="FFFF00"/>
              </a:solidFill>
              <a:latin typeface="CG Times" charset="0"/>
              <a:cs typeface="Arial" pitchFamily="34" charset="0"/>
            </a:endParaRPr>
          </a:p>
          <a:p>
            <a:pPr>
              <a:lnSpc>
                <a:spcPct val="80000"/>
              </a:lnSpc>
              <a:spcBef>
                <a:spcPct val="20000"/>
              </a:spcBef>
              <a:buClr>
                <a:schemeClr val="hlink"/>
              </a:buClr>
              <a:defRPr/>
            </a:pPr>
            <a:r>
              <a:rPr lang="en-US" sz="3200" b="1" u="sng" dirty="0" smtClean="0">
                <a:solidFill>
                  <a:srgbClr val="FFFF00"/>
                </a:solidFill>
                <a:latin typeface="CG Times" charset="0"/>
                <a:cs typeface="Arial" pitchFamily="34" charset="0"/>
              </a:rPr>
              <a:t>Drug</a:t>
            </a:r>
            <a:r>
              <a:rPr lang="en-US" sz="3200" dirty="0" smtClean="0">
                <a:solidFill>
                  <a:schemeClr val="tx2"/>
                </a:solidFill>
                <a:latin typeface="CG Times" charset="0"/>
                <a:cs typeface="Arial" pitchFamily="34" charset="0"/>
              </a:rPr>
              <a:t>  </a:t>
            </a:r>
            <a:r>
              <a:rPr lang="en-US" sz="2000" dirty="0">
                <a:solidFill>
                  <a:schemeClr val="tx2"/>
                </a:solidFill>
                <a:latin typeface="CG Times" charset="0"/>
                <a:cs typeface="Arial" pitchFamily="34" charset="0"/>
              </a:rPr>
              <a:t>“Drogue” (drug herb)</a:t>
            </a:r>
          </a:p>
          <a:p>
            <a:pPr>
              <a:lnSpc>
                <a:spcPct val="80000"/>
              </a:lnSpc>
              <a:spcBef>
                <a:spcPct val="20000"/>
              </a:spcBef>
              <a:buClr>
                <a:schemeClr val="hlink"/>
              </a:buClr>
              <a:buFontTx/>
              <a:buChar char="•"/>
              <a:defRPr/>
            </a:pPr>
            <a:r>
              <a:rPr lang="en-US" sz="2000" dirty="0">
                <a:solidFill>
                  <a:schemeClr val="tx2"/>
                </a:solidFill>
                <a:latin typeface="CG Times" charset="0"/>
                <a:cs typeface="Arial" pitchFamily="34" charset="0"/>
              </a:rPr>
              <a:t> Substance or mixture of substances to prevent, diagnose, mitigate or cure.</a:t>
            </a:r>
          </a:p>
          <a:p>
            <a:pPr>
              <a:lnSpc>
                <a:spcPct val="80000"/>
              </a:lnSpc>
              <a:defRPr/>
            </a:pPr>
            <a:r>
              <a:rPr lang="en-GB" u="sng" dirty="0">
                <a:solidFill>
                  <a:srgbClr val="FFFF00"/>
                </a:solidFill>
              </a:rPr>
              <a:t>Definition</a:t>
            </a:r>
            <a:r>
              <a:rPr lang="en-GB" sz="2800" u="sng" dirty="0">
                <a:solidFill>
                  <a:srgbClr val="FFFF00"/>
                </a:solidFill>
              </a:rPr>
              <a:t> </a:t>
            </a:r>
            <a:r>
              <a:rPr lang="en-GB" u="sng" dirty="0">
                <a:solidFill>
                  <a:srgbClr val="FFFF00"/>
                </a:solidFill>
              </a:rPr>
              <a:t>(WHO)</a:t>
            </a:r>
            <a:endParaRPr lang="en-GB" dirty="0">
              <a:solidFill>
                <a:srgbClr val="FFFF00"/>
              </a:solidFill>
            </a:endParaRPr>
          </a:p>
          <a:p>
            <a:pPr>
              <a:lnSpc>
                <a:spcPct val="80000"/>
              </a:lnSpc>
              <a:defRPr/>
            </a:pPr>
            <a:endParaRPr lang="en-GB" sz="1800" b="1" dirty="0">
              <a:solidFill>
                <a:srgbClr val="FFFF00"/>
              </a:solidFill>
            </a:endParaRPr>
          </a:p>
          <a:p>
            <a:pPr>
              <a:lnSpc>
                <a:spcPct val="80000"/>
              </a:lnSpc>
              <a:defRPr/>
            </a:pPr>
            <a:r>
              <a:rPr lang="en-GB" sz="2000" dirty="0">
                <a:solidFill>
                  <a:schemeClr val="tx2"/>
                </a:solidFill>
              </a:rPr>
              <a:t> </a:t>
            </a:r>
            <a:r>
              <a:rPr lang="en-GB" sz="2000" i="1" dirty="0">
                <a:solidFill>
                  <a:schemeClr val="tx2"/>
                </a:solidFill>
              </a:rPr>
              <a:t>A substance, product, material used or intended to be used to </a:t>
            </a:r>
            <a:r>
              <a:rPr lang="en-GB" sz="2000" i="1" dirty="0">
                <a:solidFill>
                  <a:srgbClr val="00FF00"/>
                </a:solidFill>
              </a:rPr>
              <a:t>modify</a:t>
            </a:r>
            <a:r>
              <a:rPr lang="en-GB" sz="2000" i="1" dirty="0">
                <a:solidFill>
                  <a:schemeClr val="tx2"/>
                </a:solidFill>
              </a:rPr>
              <a:t> or </a:t>
            </a:r>
            <a:r>
              <a:rPr lang="en-GB" sz="2000" i="1" dirty="0">
                <a:solidFill>
                  <a:srgbClr val="00FF00"/>
                </a:solidFill>
              </a:rPr>
              <a:t>explore</a:t>
            </a:r>
            <a:r>
              <a:rPr lang="en-GB" sz="2000" i="1" dirty="0">
                <a:solidFill>
                  <a:schemeClr val="tx2"/>
                </a:solidFill>
              </a:rPr>
              <a:t> the physiological system or pathological state for the benefit of recipient. </a:t>
            </a:r>
          </a:p>
          <a:p>
            <a:pPr>
              <a:lnSpc>
                <a:spcPct val="80000"/>
              </a:lnSpc>
              <a:spcBef>
                <a:spcPct val="20000"/>
              </a:spcBef>
              <a:buClr>
                <a:schemeClr val="hlink"/>
              </a:buClr>
              <a:defRPr/>
            </a:pPr>
            <a:endParaRPr lang="en-US" sz="2000" i="1" u="sng" dirty="0">
              <a:latin typeface="CG Times" charset="0"/>
              <a:cs typeface="Arial" pitchFamily="34" charset="0"/>
            </a:endParaRPr>
          </a:p>
          <a:p>
            <a:pPr>
              <a:lnSpc>
                <a:spcPct val="80000"/>
              </a:lnSpc>
              <a:spcBef>
                <a:spcPct val="20000"/>
              </a:spcBef>
              <a:buClr>
                <a:schemeClr val="hlink"/>
              </a:buClr>
              <a:buFontTx/>
              <a:buChar char="•"/>
              <a:defRPr/>
            </a:pPr>
            <a:endParaRPr lang="en-US" sz="2000" dirty="0">
              <a:solidFill>
                <a:schemeClr val="tx2"/>
              </a:solidFill>
              <a:latin typeface="CG Times" charset="0"/>
              <a:cs typeface="Arial" pitchFamily="34" charset="0"/>
            </a:endParaRPr>
          </a:p>
        </p:txBody>
      </p:sp>
      <p:pic>
        <p:nvPicPr>
          <p:cNvPr id="9220" name="Picture 7" descr="medical"/>
          <p:cNvPicPr>
            <a:picLocks noChangeAspect="1" noChangeArrowheads="1" noCrop="1"/>
          </p:cNvPicPr>
          <p:nvPr/>
        </p:nvPicPr>
        <p:blipFill>
          <a:blip r:embed="rId2"/>
          <a:srcRect/>
          <a:stretch>
            <a:fillRect/>
          </a:stretch>
        </p:blipFill>
        <p:spPr bwMode="auto">
          <a:xfrm>
            <a:off x="6477000" y="228600"/>
            <a:ext cx="19812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610600" cy="5791200"/>
          </a:xfrm>
        </p:spPr>
        <p:txBody>
          <a:bodyPr/>
          <a:lstStyle/>
          <a:p>
            <a:pPr>
              <a:lnSpc>
                <a:spcPct val="80000"/>
              </a:lnSpc>
              <a:buNone/>
              <a:defRPr/>
            </a:pPr>
            <a:r>
              <a:rPr lang="en-US" sz="4000" b="1" u="sng" dirty="0" smtClean="0">
                <a:solidFill>
                  <a:srgbClr val="FFFF00"/>
                </a:solidFill>
                <a:latin typeface="CG Times" pitchFamily="18" charset="0"/>
                <a:cs typeface="Arial" pitchFamily="34" charset="0"/>
              </a:rPr>
              <a:t>Therapeutics </a:t>
            </a:r>
          </a:p>
          <a:p>
            <a:pPr>
              <a:lnSpc>
                <a:spcPct val="80000"/>
              </a:lnSpc>
              <a:buNone/>
              <a:defRPr/>
            </a:pPr>
            <a:r>
              <a:rPr lang="en-US" sz="4800" b="1" i="1" dirty="0" smtClean="0">
                <a:solidFill>
                  <a:srgbClr val="FFFF00"/>
                </a:solidFill>
                <a:latin typeface="CG Times" pitchFamily="18" charset="0"/>
                <a:cs typeface="Arial" pitchFamily="34" charset="0"/>
              </a:rPr>
              <a:t>	</a:t>
            </a:r>
            <a:r>
              <a:rPr lang="en-US" i="1" dirty="0" smtClean="0">
                <a:latin typeface="CG Times" charset="0"/>
                <a:cs typeface="Arial" pitchFamily="34" charset="0"/>
              </a:rPr>
              <a:t>It is an art and science to treat a disease.</a:t>
            </a:r>
          </a:p>
          <a:p>
            <a:pPr>
              <a:lnSpc>
                <a:spcPct val="80000"/>
              </a:lnSpc>
              <a:buNone/>
              <a:defRPr/>
            </a:pPr>
            <a:endParaRPr lang="en-US" sz="5400" u="sng" dirty="0" smtClean="0">
              <a:solidFill>
                <a:srgbClr val="FFFF00"/>
              </a:solidFill>
              <a:latin typeface="Monotype Corsiva" pitchFamily="66" charset="0"/>
              <a:cs typeface="Arial" pitchFamily="34" charset="0"/>
            </a:endParaRPr>
          </a:p>
          <a:p>
            <a:pPr>
              <a:lnSpc>
                <a:spcPct val="80000"/>
              </a:lnSpc>
              <a:buNone/>
              <a:defRPr/>
            </a:pPr>
            <a:r>
              <a:rPr lang="en-US" sz="4000" b="1" i="1" u="sng" dirty="0" smtClean="0">
                <a:solidFill>
                  <a:srgbClr val="FFFF00"/>
                </a:solidFill>
                <a:latin typeface="CG Times" pitchFamily="18" charset="0"/>
                <a:cs typeface="Arial" pitchFamily="34" charset="0"/>
              </a:rPr>
              <a:t>Pharmacy</a:t>
            </a:r>
          </a:p>
          <a:p>
            <a:pPr>
              <a:lnSpc>
                <a:spcPct val="80000"/>
              </a:lnSpc>
              <a:buNone/>
              <a:defRPr/>
            </a:pPr>
            <a:endParaRPr lang="en-US" sz="4000" b="1" i="1" u="sng" dirty="0" smtClean="0">
              <a:solidFill>
                <a:srgbClr val="FFFF00"/>
              </a:solidFill>
              <a:latin typeface="CG Times" pitchFamily="18" charset="0"/>
              <a:cs typeface="Arial" pitchFamily="34" charset="0"/>
            </a:endParaRPr>
          </a:p>
          <a:p>
            <a:pPr>
              <a:lnSpc>
                <a:spcPct val="80000"/>
              </a:lnSpc>
              <a:buNone/>
              <a:defRPr/>
            </a:pPr>
            <a:r>
              <a:rPr lang="en-US" dirty="0" smtClean="0">
                <a:solidFill>
                  <a:schemeClr val="tx2"/>
                </a:solidFill>
                <a:latin typeface="CG Times" charset="0"/>
                <a:cs typeface="Arial" pitchFamily="34" charset="0"/>
              </a:rPr>
              <a:t>It deals with  “Manufacturing, dispensing and standardization of drugs.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48400"/>
            <a:ext cx="1905000" cy="457200"/>
          </a:xfrm>
        </p:spPr>
        <p:txBody>
          <a:bodyPr/>
          <a:lstStyle/>
          <a:p>
            <a:pPr>
              <a:defRPr/>
            </a:pPr>
            <a:fld id="{325182A2-191C-46DC-B76B-85EF94B07D6A}" type="slidenum">
              <a:rPr lang="en-US" sz="1400">
                <a:effectLst/>
                <a:cs typeface="+mn-cs"/>
              </a:rPr>
              <a:pPr>
                <a:defRPr/>
              </a:pPr>
              <a:t>13</a:t>
            </a:fld>
            <a:endParaRPr lang="en-US" sz="1400">
              <a:effectLst/>
              <a:cs typeface="+mn-cs"/>
            </a:endParaRPr>
          </a:p>
        </p:txBody>
      </p:sp>
      <p:sp>
        <p:nvSpPr>
          <p:cNvPr id="10243" name="Rectangle 2"/>
          <p:cNvSpPr>
            <a:spLocks noChangeArrowheads="1"/>
          </p:cNvSpPr>
          <p:nvPr/>
        </p:nvSpPr>
        <p:spPr bwMode="auto">
          <a:xfrm>
            <a:off x="228600" y="228600"/>
            <a:ext cx="8458200" cy="7355860"/>
          </a:xfrm>
          <a:prstGeom prst="rect">
            <a:avLst/>
          </a:prstGeom>
          <a:noFill/>
          <a:ln w="9525">
            <a:noFill/>
            <a:miter lim="800000"/>
            <a:headEnd/>
            <a:tailEnd/>
          </a:ln>
        </p:spPr>
        <p:txBody>
          <a:bodyPr wrap="square">
            <a:spAutoFit/>
          </a:bodyPr>
          <a:lstStyle/>
          <a:p>
            <a:pPr>
              <a:lnSpc>
                <a:spcPct val="80000"/>
              </a:lnSpc>
              <a:spcBef>
                <a:spcPct val="20000"/>
              </a:spcBef>
              <a:buClr>
                <a:schemeClr val="hlink"/>
              </a:buClr>
            </a:pPr>
            <a:endParaRPr lang="en-US" sz="4000" b="1" u="sng" dirty="0">
              <a:latin typeface="CG Times" pitchFamily="18" charset="0"/>
              <a:cs typeface="Arial" pitchFamily="34" charset="0"/>
            </a:endParaRPr>
          </a:p>
          <a:p>
            <a:pPr>
              <a:lnSpc>
                <a:spcPct val="80000"/>
              </a:lnSpc>
              <a:spcBef>
                <a:spcPct val="20000"/>
              </a:spcBef>
              <a:buClr>
                <a:schemeClr val="hlink"/>
              </a:buClr>
            </a:pPr>
            <a:r>
              <a:rPr lang="en-US" sz="4000" b="1" u="sng" dirty="0">
                <a:solidFill>
                  <a:srgbClr val="FFFF00"/>
                </a:solidFill>
                <a:latin typeface="CG Times" pitchFamily="18" charset="0"/>
                <a:cs typeface="Arial" pitchFamily="34" charset="0"/>
              </a:rPr>
              <a:t>Pharmacokinetics:</a:t>
            </a:r>
          </a:p>
          <a:p>
            <a:pPr>
              <a:lnSpc>
                <a:spcPct val="80000"/>
              </a:lnSpc>
              <a:spcBef>
                <a:spcPct val="20000"/>
              </a:spcBef>
              <a:buClr>
                <a:schemeClr val="hlink"/>
              </a:buClr>
            </a:pPr>
            <a:r>
              <a:rPr lang="en-US" b="1" u="sng" dirty="0">
                <a:solidFill>
                  <a:schemeClr val="tx2"/>
                </a:solidFill>
                <a:latin typeface="CG Times" pitchFamily="18" charset="0"/>
                <a:cs typeface="Arial" pitchFamily="34" charset="0"/>
              </a:rPr>
              <a:t>Study of:</a:t>
            </a:r>
          </a:p>
          <a:p>
            <a:pPr>
              <a:lnSpc>
                <a:spcPct val="80000"/>
              </a:lnSpc>
              <a:spcBef>
                <a:spcPct val="20000"/>
              </a:spcBef>
              <a:buClr>
                <a:schemeClr val="hlink"/>
              </a:buClr>
              <a:buFontTx/>
              <a:buChar char="•"/>
            </a:pPr>
            <a:r>
              <a:rPr lang="en-US" dirty="0">
                <a:solidFill>
                  <a:schemeClr val="tx2"/>
                </a:solidFill>
                <a:latin typeface="CG Times" pitchFamily="18" charset="0"/>
                <a:cs typeface="Arial" pitchFamily="34" charset="0"/>
              </a:rPr>
              <a:t>Absorption</a:t>
            </a:r>
          </a:p>
          <a:p>
            <a:pPr>
              <a:lnSpc>
                <a:spcPct val="80000"/>
              </a:lnSpc>
              <a:spcBef>
                <a:spcPct val="20000"/>
              </a:spcBef>
              <a:buClr>
                <a:schemeClr val="hlink"/>
              </a:buClr>
              <a:buFontTx/>
              <a:buChar char="•"/>
            </a:pPr>
            <a:r>
              <a:rPr lang="en-US" dirty="0">
                <a:solidFill>
                  <a:schemeClr val="tx2"/>
                </a:solidFill>
                <a:latin typeface="CG Times" pitchFamily="18" charset="0"/>
                <a:cs typeface="Arial" pitchFamily="34" charset="0"/>
              </a:rPr>
              <a:t>Distribution</a:t>
            </a:r>
          </a:p>
          <a:p>
            <a:pPr>
              <a:lnSpc>
                <a:spcPct val="80000"/>
              </a:lnSpc>
              <a:spcBef>
                <a:spcPct val="20000"/>
              </a:spcBef>
              <a:buClr>
                <a:schemeClr val="hlink"/>
              </a:buClr>
              <a:buFontTx/>
              <a:buChar char="•"/>
            </a:pPr>
            <a:r>
              <a:rPr lang="en-US" dirty="0">
                <a:solidFill>
                  <a:schemeClr val="tx2"/>
                </a:solidFill>
                <a:latin typeface="CG Times" pitchFamily="18" charset="0"/>
                <a:cs typeface="Arial" pitchFamily="34" charset="0"/>
              </a:rPr>
              <a:t>Biotransformation</a:t>
            </a:r>
          </a:p>
          <a:p>
            <a:pPr>
              <a:lnSpc>
                <a:spcPct val="80000"/>
              </a:lnSpc>
              <a:spcBef>
                <a:spcPct val="20000"/>
              </a:spcBef>
              <a:buClr>
                <a:schemeClr val="hlink"/>
              </a:buClr>
              <a:buFontTx/>
              <a:buChar char="•"/>
            </a:pPr>
            <a:r>
              <a:rPr lang="en-US" dirty="0">
                <a:solidFill>
                  <a:schemeClr val="tx2"/>
                </a:solidFill>
                <a:latin typeface="CG Times" pitchFamily="18" charset="0"/>
                <a:cs typeface="Arial" pitchFamily="34" charset="0"/>
              </a:rPr>
              <a:t>Elimination</a:t>
            </a:r>
          </a:p>
          <a:p>
            <a:pPr>
              <a:lnSpc>
                <a:spcPct val="80000"/>
              </a:lnSpc>
              <a:spcBef>
                <a:spcPct val="20000"/>
              </a:spcBef>
              <a:buClr>
                <a:schemeClr val="hlink"/>
              </a:buClr>
              <a:buFontTx/>
              <a:buChar char="•"/>
            </a:pPr>
            <a:endParaRPr lang="en-US" dirty="0">
              <a:solidFill>
                <a:schemeClr val="tx2"/>
              </a:solidFill>
              <a:latin typeface="CG Times" pitchFamily="18" charset="0"/>
              <a:cs typeface="Arial" pitchFamily="34" charset="0"/>
            </a:endParaRPr>
          </a:p>
          <a:p>
            <a:pPr>
              <a:lnSpc>
                <a:spcPct val="80000"/>
              </a:lnSpc>
              <a:spcBef>
                <a:spcPct val="20000"/>
              </a:spcBef>
              <a:buClr>
                <a:schemeClr val="hlink"/>
              </a:buClr>
              <a:buFontTx/>
              <a:buChar char="•"/>
            </a:pPr>
            <a:r>
              <a:rPr lang="en-US" sz="4000" b="1" u="sng" dirty="0" err="1">
                <a:solidFill>
                  <a:srgbClr val="FFFF00"/>
                </a:solidFill>
                <a:latin typeface="CG Times" pitchFamily="18" charset="0"/>
                <a:cs typeface="Arial" pitchFamily="34" charset="0"/>
              </a:rPr>
              <a:t>Pharmacodynamics</a:t>
            </a:r>
            <a:r>
              <a:rPr lang="en-US" sz="4000" b="1" u="sng" dirty="0">
                <a:solidFill>
                  <a:srgbClr val="FFFF00"/>
                </a:solidFill>
                <a:latin typeface="CG Times" pitchFamily="18" charset="0"/>
                <a:cs typeface="Arial" pitchFamily="34" charset="0"/>
              </a:rPr>
              <a:t>:</a:t>
            </a:r>
            <a:endParaRPr lang="en-US" sz="4000" dirty="0">
              <a:solidFill>
                <a:srgbClr val="FFFF00"/>
              </a:solidFill>
              <a:latin typeface="CG Times" pitchFamily="18" charset="0"/>
              <a:cs typeface="Arial" pitchFamily="34" charset="0"/>
            </a:endParaRPr>
          </a:p>
          <a:p>
            <a:pPr>
              <a:lnSpc>
                <a:spcPct val="80000"/>
              </a:lnSpc>
              <a:spcBef>
                <a:spcPct val="20000"/>
              </a:spcBef>
              <a:buClr>
                <a:schemeClr val="hlink"/>
              </a:buClr>
              <a:buFontTx/>
              <a:buChar char="•"/>
            </a:pPr>
            <a:r>
              <a:rPr lang="en-US" dirty="0">
                <a:solidFill>
                  <a:schemeClr val="tx2"/>
                </a:solidFill>
                <a:latin typeface="CG Times" pitchFamily="18" charset="0"/>
                <a:cs typeface="Arial" pitchFamily="34" charset="0"/>
              </a:rPr>
              <a:t> </a:t>
            </a:r>
          </a:p>
          <a:p>
            <a:pPr>
              <a:lnSpc>
                <a:spcPct val="80000"/>
              </a:lnSpc>
              <a:spcBef>
                <a:spcPct val="20000"/>
              </a:spcBef>
              <a:buClr>
                <a:schemeClr val="hlink"/>
              </a:buClr>
              <a:buFontTx/>
              <a:buChar char="•"/>
            </a:pPr>
            <a:r>
              <a:rPr lang="en-US" u="sng" dirty="0">
                <a:solidFill>
                  <a:schemeClr val="tx2"/>
                </a:solidFill>
                <a:latin typeface="CG Times" pitchFamily="18" charset="0"/>
                <a:cs typeface="Arial" pitchFamily="34" charset="0"/>
              </a:rPr>
              <a:t>Study of</a:t>
            </a:r>
            <a:r>
              <a:rPr lang="en-US" dirty="0">
                <a:solidFill>
                  <a:schemeClr val="tx2"/>
                </a:solidFill>
                <a:latin typeface="CG Times" pitchFamily="18" charset="0"/>
                <a:cs typeface="Arial" pitchFamily="34" charset="0"/>
              </a:rPr>
              <a:t> </a:t>
            </a:r>
            <a:r>
              <a:rPr lang="en-US" dirty="0" smtClean="0">
                <a:solidFill>
                  <a:schemeClr val="tx2"/>
                </a:solidFill>
                <a:latin typeface="CG Times" pitchFamily="18" charset="0"/>
                <a:cs typeface="Arial" pitchFamily="34" charset="0"/>
              </a:rPr>
              <a:t>				</a:t>
            </a:r>
            <a:r>
              <a:rPr lang="en-US" dirty="0" smtClean="0">
                <a:solidFill>
                  <a:srgbClr val="FFFF00"/>
                </a:solidFill>
                <a:latin typeface="CG Times" pitchFamily="18" charset="0"/>
                <a:cs typeface="Arial" pitchFamily="34" charset="0"/>
              </a:rPr>
              <a:t>Therapeutic or</a:t>
            </a:r>
            <a:endParaRPr lang="en-US" dirty="0">
              <a:solidFill>
                <a:srgbClr val="FFFF00"/>
              </a:solidFill>
              <a:latin typeface="CG Times" pitchFamily="18" charset="0"/>
              <a:cs typeface="Arial" pitchFamily="34" charset="0"/>
            </a:endParaRPr>
          </a:p>
          <a:p>
            <a:pPr>
              <a:lnSpc>
                <a:spcPct val="80000"/>
              </a:lnSpc>
              <a:spcBef>
                <a:spcPct val="20000"/>
              </a:spcBef>
              <a:buClr>
                <a:schemeClr val="hlink"/>
              </a:buClr>
              <a:buFontTx/>
              <a:buChar char="•"/>
            </a:pPr>
            <a:r>
              <a:rPr lang="en-US" dirty="0">
                <a:solidFill>
                  <a:schemeClr val="tx2"/>
                </a:solidFill>
                <a:latin typeface="CG Times" pitchFamily="18" charset="0"/>
                <a:cs typeface="Arial" pitchFamily="34" charset="0"/>
              </a:rPr>
              <a:t>MOA					</a:t>
            </a:r>
            <a:r>
              <a:rPr lang="en-US" dirty="0">
                <a:solidFill>
                  <a:srgbClr val="FFFF00"/>
                </a:solidFill>
                <a:latin typeface="CG Times" pitchFamily="18" charset="0"/>
                <a:cs typeface="Arial" pitchFamily="34" charset="0"/>
              </a:rPr>
              <a:t>Wanted</a:t>
            </a:r>
          </a:p>
          <a:p>
            <a:pPr>
              <a:lnSpc>
                <a:spcPct val="80000"/>
              </a:lnSpc>
              <a:spcBef>
                <a:spcPct val="20000"/>
              </a:spcBef>
              <a:buClr>
                <a:schemeClr val="hlink"/>
              </a:buClr>
              <a:buFontTx/>
              <a:buChar char="•"/>
            </a:pPr>
            <a:r>
              <a:rPr lang="en-US" dirty="0">
                <a:solidFill>
                  <a:schemeClr val="tx2"/>
                </a:solidFill>
                <a:latin typeface="CG Times" pitchFamily="18" charset="0"/>
                <a:cs typeface="Arial" pitchFamily="34" charset="0"/>
              </a:rPr>
              <a:t> Pharmacological Effects </a:t>
            </a:r>
          </a:p>
          <a:p>
            <a:pPr>
              <a:lnSpc>
                <a:spcPct val="80000"/>
              </a:lnSpc>
              <a:spcBef>
                <a:spcPct val="20000"/>
              </a:spcBef>
              <a:buClr>
                <a:schemeClr val="hlink"/>
              </a:buClr>
            </a:pPr>
            <a:r>
              <a:rPr lang="en-US" dirty="0">
                <a:solidFill>
                  <a:schemeClr val="tx2"/>
                </a:solidFill>
                <a:latin typeface="CG Times" pitchFamily="18" charset="0"/>
                <a:cs typeface="Arial" pitchFamily="34" charset="0"/>
              </a:rPr>
              <a:t>				        </a:t>
            </a:r>
            <a:r>
              <a:rPr lang="en-US" dirty="0" smtClean="0">
                <a:solidFill>
                  <a:srgbClr val="FFFF00"/>
                </a:solidFill>
                <a:latin typeface="CG Times" pitchFamily="18" charset="0"/>
                <a:cs typeface="Arial" pitchFamily="34" charset="0"/>
              </a:rPr>
              <a:t>Unwanted</a:t>
            </a:r>
          </a:p>
          <a:p>
            <a:pPr>
              <a:lnSpc>
                <a:spcPct val="80000"/>
              </a:lnSpc>
              <a:spcBef>
                <a:spcPct val="20000"/>
              </a:spcBef>
              <a:buClr>
                <a:schemeClr val="hlink"/>
              </a:buClr>
            </a:pPr>
            <a:r>
              <a:rPr lang="en-US" dirty="0">
                <a:solidFill>
                  <a:schemeClr val="tx2"/>
                </a:solidFill>
                <a:latin typeface="CG Times" pitchFamily="18" charset="0"/>
                <a:cs typeface="Arial" pitchFamily="34" charset="0"/>
              </a:rPr>
              <a:t>	</a:t>
            </a:r>
            <a:r>
              <a:rPr lang="en-US" dirty="0" smtClean="0">
                <a:solidFill>
                  <a:schemeClr val="tx2"/>
                </a:solidFill>
                <a:latin typeface="CG Times" pitchFamily="18" charset="0"/>
                <a:cs typeface="Arial" pitchFamily="34" charset="0"/>
              </a:rPr>
              <a:t>				</a:t>
            </a:r>
            <a:r>
              <a:rPr lang="en-US" dirty="0" smtClean="0">
                <a:solidFill>
                  <a:srgbClr val="FFFF00"/>
                </a:solidFill>
                <a:latin typeface="CG Times" pitchFamily="18" charset="0"/>
                <a:cs typeface="Arial" pitchFamily="34" charset="0"/>
              </a:rPr>
              <a:t>Adverse effects or</a:t>
            </a:r>
          </a:p>
          <a:p>
            <a:pPr>
              <a:lnSpc>
                <a:spcPct val="80000"/>
              </a:lnSpc>
              <a:spcBef>
                <a:spcPct val="20000"/>
              </a:spcBef>
              <a:buClr>
                <a:schemeClr val="hlink"/>
              </a:buClr>
            </a:pPr>
            <a:r>
              <a:rPr lang="en-US" dirty="0">
                <a:solidFill>
                  <a:schemeClr val="tx2"/>
                </a:solidFill>
                <a:latin typeface="CG Times" pitchFamily="18" charset="0"/>
                <a:cs typeface="Arial" pitchFamily="34" charset="0"/>
              </a:rPr>
              <a:t>	</a:t>
            </a:r>
            <a:r>
              <a:rPr lang="en-US" dirty="0" smtClean="0">
                <a:solidFill>
                  <a:schemeClr val="tx2"/>
                </a:solidFill>
                <a:latin typeface="CG Times" pitchFamily="18" charset="0"/>
                <a:cs typeface="Arial" pitchFamily="34" charset="0"/>
              </a:rPr>
              <a:t>				</a:t>
            </a:r>
            <a:r>
              <a:rPr lang="en-US" dirty="0" smtClean="0">
                <a:solidFill>
                  <a:srgbClr val="FFFF00"/>
                </a:solidFill>
                <a:latin typeface="CG Times" pitchFamily="18" charset="0"/>
                <a:cs typeface="Arial" pitchFamily="34" charset="0"/>
              </a:rPr>
              <a:t>Side effects</a:t>
            </a:r>
            <a:endParaRPr lang="en-US" dirty="0">
              <a:solidFill>
                <a:srgbClr val="FFFF00"/>
              </a:solidFill>
              <a:latin typeface="CG Times" pitchFamily="18" charset="0"/>
              <a:cs typeface="Arial" pitchFamily="34" charset="0"/>
            </a:endParaRPr>
          </a:p>
          <a:p>
            <a:pPr>
              <a:lnSpc>
                <a:spcPct val="80000"/>
              </a:lnSpc>
              <a:spcBef>
                <a:spcPct val="20000"/>
              </a:spcBef>
              <a:buClr>
                <a:schemeClr val="hlink"/>
              </a:buClr>
            </a:pPr>
            <a:endParaRPr lang="en-US" dirty="0">
              <a:solidFill>
                <a:schemeClr val="tx2"/>
              </a:solidFill>
              <a:latin typeface="CG Times" pitchFamily="18" charset="0"/>
              <a:cs typeface="Arial" pitchFamily="34" charset="0"/>
            </a:endParaRPr>
          </a:p>
          <a:p>
            <a:pPr>
              <a:lnSpc>
                <a:spcPct val="80000"/>
              </a:lnSpc>
              <a:spcBef>
                <a:spcPct val="20000"/>
              </a:spcBef>
              <a:buClr>
                <a:schemeClr val="hlink"/>
              </a:buClr>
            </a:pPr>
            <a:endParaRPr lang="en-US" dirty="0">
              <a:solidFill>
                <a:schemeClr val="tx2"/>
              </a:solidFill>
              <a:latin typeface="CG Times" pitchFamily="18" charset="0"/>
              <a:cs typeface="Arial" pitchFamily="34" charset="0"/>
            </a:endParaRPr>
          </a:p>
        </p:txBody>
      </p:sp>
      <p:sp>
        <p:nvSpPr>
          <p:cNvPr id="10244" name="Line 5"/>
          <p:cNvSpPr>
            <a:spLocks noChangeShapeType="1"/>
          </p:cNvSpPr>
          <p:nvPr/>
        </p:nvSpPr>
        <p:spPr bwMode="auto">
          <a:xfrm flipV="1">
            <a:off x="3871913" y="5105400"/>
            <a:ext cx="990600" cy="152400"/>
          </a:xfrm>
          <a:prstGeom prst="line">
            <a:avLst/>
          </a:prstGeom>
          <a:noFill/>
          <a:ln w="9525">
            <a:solidFill>
              <a:schemeClr val="tx1"/>
            </a:solidFill>
            <a:round/>
            <a:headEnd/>
            <a:tailEnd type="triangle" w="med" len="med"/>
          </a:ln>
        </p:spPr>
        <p:txBody>
          <a:bodyPr/>
          <a:lstStyle/>
          <a:p>
            <a:endParaRPr lang="en-US"/>
          </a:p>
        </p:txBody>
      </p:sp>
      <p:sp>
        <p:nvSpPr>
          <p:cNvPr id="10245" name="Line 6"/>
          <p:cNvSpPr>
            <a:spLocks noChangeShapeType="1"/>
          </p:cNvSpPr>
          <p:nvPr/>
        </p:nvSpPr>
        <p:spPr bwMode="auto">
          <a:xfrm>
            <a:off x="3886200" y="5562600"/>
            <a:ext cx="762000" cy="228600"/>
          </a:xfrm>
          <a:prstGeom prst="line">
            <a:avLst/>
          </a:prstGeom>
          <a:noFill/>
          <a:ln w="9525">
            <a:solidFill>
              <a:schemeClr val="tx1"/>
            </a:solidFill>
            <a:round/>
            <a:headEnd/>
            <a:tailEnd type="triangle" w="med" len="med"/>
          </a:ln>
        </p:spPr>
        <p:txBody>
          <a:bodyPr/>
          <a:lstStyle/>
          <a:p>
            <a:endParaRPr lang="en-US"/>
          </a:p>
        </p:txBody>
      </p:sp>
      <p:pic>
        <p:nvPicPr>
          <p:cNvPr id="10246" name="Picture 4" descr="adderall01.jpg"/>
          <p:cNvPicPr>
            <a:picLocks noChangeAspect="1"/>
          </p:cNvPicPr>
          <p:nvPr/>
        </p:nvPicPr>
        <p:blipFill>
          <a:blip r:embed="rId2"/>
          <a:srcRect/>
          <a:stretch>
            <a:fillRect/>
          </a:stretch>
        </p:blipFill>
        <p:spPr bwMode="auto">
          <a:xfrm>
            <a:off x="6858000" y="3124200"/>
            <a:ext cx="2133600" cy="2895600"/>
          </a:xfrm>
          <a:prstGeom prst="rect">
            <a:avLst/>
          </a:prstGeom>
          <a:noFill/>
          <a:ln w="9525">
            <a:noFill/>
            <a:miter lim="800000"/>
            <a:headEnd/>
            <a:tailEnd/>
          </a:ln>
        </p:spPr>
      </p:pic>
      <p:pic>
        <p:nvPicPr>
          <p:cNvPr id="10247" name="Picture 8" descr="nover[1]"/>
          <p:cNvPicPr>
            <a:picLocks noChangeAspect="1" noChangeArrowheads="1" noCrop="1"/>
          </p:cNvPicPr>
          <p:nvPr/>
        </p:nvPicPr>
        <p:blipFill>
          <a:blip r:embed="rId3"/>
          <a:srcRect/>
          <a:stretch>
            <a:fillRect/>
          </a:stretch>
        </p:blipFill>
        <p:spPr bwMode="auto">
          <a:xfrm>
            <a:off x="7743825" y="0"/>
            <a:ext cx="140017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6248400"/>
            <a:ext cx="1905000" cy="457200"/>
          </a:xfrm>
        </p:spPr>
        <p:txBody>
          <a:bodyPr/>
          <a:lstStyle/>
          <a:p>
            <a:pPr>
              <a:defRPr/>
            </a:pPr>
            <a:fld id="{31F1DEF7-D54C-4F36-9DEF-8DDF24361468}" type="slidenum">
              <a:rPr lang="en-US" sz="1400">
                <a:effectLst/>
                <a:cs typeface="+mn-cs"/>
              </a:rPr>
              <a:pPr>
                <a:defRPr/>
              </a:pPr>
              <a:t>14</a:t>
            </a:fld>
            <a:endParaRPr lang="en-US" sz="1400">
              <a:effectLst/>
              <a:cs typeface="+mn-cs"/>
            </a:endParaRPr>
          </a:p>
        </p:txBody>
      </p:sp>
      <p:sp>
        <p:nvSpPr>
          <p:cNvPr id="13315" name="Rectangle 2"/>
          <p:cNvSpPr>
            <a:spLocks noGrp="1" noChangeArrowheads="1"/>
          </p:cNvSpPr>
          <p:nvPr>
            <p:ph type="title" idx="4294967295"/>
          </p:nvPr>
        </p:nvSpPr>
        <p:spPr>
          <a:xfrm>
            <a:off x="0" y="0"/>
            <a:ext cx="9144000" cy="838200"/>
          </a:xfrm>
          <a:solidFill>
            <a:schemeClr val="bg2">
              <a:lumMod val="60000"/>
              <a:lumOff val="40000"/>
            </a:schemeClr>
          </a:solidFill>
        </p:spPr>
        <p:txBody>
          <a:bodyPr/>
          <a:lstStyle/>
          <a:p>
            <a:pPr eaLnBrk="1" hangingPunct="1">
              <a:defRPr/>
            </a:pPr>
            <a:r>
              <a:rPr lang="en-US" sz="4000" dirty="0" smtClean="0">
                <a:solidFill>
                  <a:srgbClr val="FFFF00"/>
                </a:solidFill>
                <a:latin typeface="Monotype Corsiva" pitchFamily="66" charset="0"/>
              </a:rPr>
              <a:t>Brief History</a:t>
            </a:r>
          </a:p>
        </p:txBody>
      </p:sp>
      <p:sp>
        <p:nvSpPr>
          <p:cNvPr id="13316" name="Rectangle 3"/>
          <p:cNvSpPr>
            <a:spLocks noGrp="1" noChangeArrowheads="1"/>
          </p:cNvSpPr>
          <p:nvPr>
            <p:ph type="body" idx="4294967295"/>
          </p:nvPr>
        </p:nvSpPr>
        <p:spPr>
          <a:xfrm>
            <a:off x="0" y="914400"/>
            <a:ext cx="9144000" cy="5943600"/>
          </a:xfrm>
        </p:spPr>
        <p:txBody>
          <a:bodyPr/>
          <a:lstStyle/>
          <a:p>
            <a:pPr eaLnBrk="1" hangingPunct="1">
              <a:buFont typeface="Wingdings" pitchFamily="2" charset="2"/>
              <a:buChar char="v"/>
              <a:defRPr/>
            </a:pPr>
            <a:r>
              <a:rPr lang="en-US" sz="2000" dirty="0" smtClean="0"/>
              <a:t> </a:t>
            </a:r>
            <a:r>
              <a:rPr lang="en-US" sz="2400" dirty="0" smtClean="0">
                <a:latin typeface="CG Times" charset="0"/>
              </a:rPr>
              <a:t>As old as man himself.</a:t>
            </a:r>
          </a:p>
          <a:p>
            <a:pPr eaLnBrk="1" hangingPunct="1">
              <a:buFont typeface="Wingdings" pitchFamily="2" charset="2"/>
              <a:buNone/>
              <a:defRPr/>
            </a:pPr>
            <a:r>
              <a:rPr lang="en-US" sz="2400" dirty="0" smtClean="0">
                <a:latin typeface="CG Times" charset="0"/>
              </a:rPr>
              <a:t> </a:t>
            </a:r>
          </a:p>
          <a:p>
            <a:pPr eaLnBrk="1" hangingPunct="1">
              <a:buFont typeface="Wingdings" pitchFamily="2" charset="2"/>
              <a:buChar char="v"/>
              <a:defRPr/>
            </a:pPr>
            <a:r>
              <a:rPr lang="en-US" sz="2400" dirty="0" smtClean="0">
                <a:latin typeface="CG Times" charset="0"/>
              </a:rPr>
              <a:t>Superstitions &amp; beliefs also played an important role in treating illnesses.</a:t>
            </a:r>
          </a:p>
          <a:p>
            <a:pPr eaLnBrk="1" hangingPunct="1">
              <a:buFont typeface="Wingdings" pitchFamily="2" charset="2"/>
              <a:buChar char="v"/>
              <a:defRPr/>
            </a:pPr>
            <a:endParaRPr lang="en-US" sz="2400" dirty="0" smtClean="0">
              <a:latin typeface="CG Times" charset="0"/>
            </a:endParaRPr>
          </a:p>
          <a:p>
            <a:pPr eaLnBrk="1" hangingPunct="1">
              <a:buFont typeface="Wingdings" pitchFamily="2" charset="2"/>
              <a:buChar char="v"/>
              <a:defRPr/>
            </a:pPr>
            <a:r>
              <a:rPr lang="en-US" sz="2400" dirty="0" smtClean="0">
                <a:latin typeface="CG Times" charset="0"/>
              </a:rPr>
              <a:t> Primitive people use to try all sorts of herbs, roots, shrubs etc. </a:t>
            </a:r>
            <a:r>
              <a:rPr lang="en-US" sz="2400" i="1" dirty="0" smtClean="0">
                <a:solidFill>
                  <a:srgbClr val="FFFF00"/>
                </a:solidFill>
                <a:latin typeface="CG Times" charset="0"/>
              </a:rPr>
              <a:t>“Hit and Trial</a:t>
            </a:r>
            <a:r>
              <a:rPr lang="en-US" sz="2400" dirty="0" smtClean="0">
                <a:solidFill>
                  <a:srgbClr val="FFFF00"/>
                </a:solidFill>
                <a:latin typeface="CG Times" charset="0"/>
              </a:rPr>
              <a:t>”</a:t>
            </a:r>
            <a:r>
              <a:rPr lang="en-US" sz="2400" dirty="0" smtClean="0">
                <a:latin typeface="CG Times" charset="0"/>
              </a:rPr>
              <a:t> Method </a:t>
            </a:r>
            <a:r>
              <a:rPr lang="en-US" sz="2400" dirty="0" smtClean="0">
                <a:solidFill>
                  <a:srgbClr val="FFFF00"/>
                </a:solidFill>
                <a:latin typeface="CG Times" charset="0"/>
              </a:rPr>
              <a:t>(Even by observing ill animals)</a:t>
            </a:r>
          </a:p>
          <a:p>
            <a:pPr eaLnBrk="1" hangingPunct="1">
              <a:buFont typeface="Wingdings" pitchFamily="2" charset="2"/>
              <a:buChar char="v"/>
              <a:defRPr/>
            </a:pPr>
            <a:r>
              <a:rPr lang="en-US" sz="2400" dirty="0" smtClean="0">
                <a:latin typeface="CG Times" charset="0"/>
              </a:rPr>
              <a:t> Sometimes beneficial, sometimes harmful and toxic.</a:t>
            </a:r>
          </a:p>
          <a:p>
            <a:pPr eaLnBrk="1" hangingPunct="1">
              <a:buFont typeface="Wingdings" pitchFamily="2" charset="2"/>
              <a:buChar char="v"/>
              <a:defRPr/>
            </a:pPr>
            <a:r>
              <a:rPr lang="en-US" sz="2400" dirty="0" smtClean="0">
                <a:latin typeface="CG Times" charset="0"/>
              </a:rPr>
              <a:t> </a:t>
            </a:r>
            <a:r>
              <a:rPr lang="en-US" sz="2400" dirty="0" err="1" smtClean="0">
                <a:solidFill>
                  <a:srgbClr val="FFFF99"/>
                </a:solidFill>
                <a:latin typeface="CG Times" charset="0"/>
              </a:rPr>
              <a:t>Babylo</a:t>
            </a:r>
            <a:r>
              <a:rPr lang="en-US" sz="2400" dirty="0" smtClean="0">
                <a:solidFill>
                  <a:srgbClr val="FFFF99"/>
                </a:solidFill>
                <a:latin typeface="CG Times" charset="0"/>
              </a:rPr>
              <a:t>-Assyrian era</a:t>
            </a:r>
            <a:r>
              <a:rPr lang="en-US" sz="2400" dirty="0" smtClean="0">
                <a:latin typeface="CG Times" charset="0"/>
              </a:rPr>
              <a:t> is the earliest civilization revealed by the history which gives the clues to the use of certain drugs in the </a:t>
            </a:r>
            <a:r>
              <a:rPr lang="en-US" sz="2400" dirty="0" smtClean="0">
                <a:solidFill>
                  <a:srgbClr val="FFFF00"/>
                </a:solidFill>
                <a:effectLst/>
                <a:latin typeface="CG Times" charset="0"/>
              </a:rPr>
              <a:t>form of tablets,</a:t>
            </a:r>
            <a:r>
              <a:rPr lang="en-US" sz="2400" dirty="0" smtClean="0">
                <a:latin typeface="CG Times" charset="0"/>
              </a:rPr>
              <a:t> made up of plants, herbs, roots, seeds, wood, minerals and stones. </a:t>
            </a:r>
          </a:p>
          <a:p>
            <a:pPr eaLnBrk="1" hangingPunct="1">
              <a:buFont typeface="Wingdings" pitchFamily="2" charset="2"/>
              <a:buNone/>
              <a:defRPr/>
            </a:pPr>
            <a:r>
              <a:rPr lang="en-US" sz="2400" dirty="0" smtClean="0">
                <a:latin typeface="CG Times"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48400"/>
            <a:ext cx="1905000" cy="457200"/>
          </a:xfrm>
        </p:spPr>
        <p:txBody>
          <a:bodyPr/>
          <a:lstStyle/>
          <a:p>
            <a:pPr>
              <a:defRPr/>
            </a:pPr>
            <a:fld id="{A51060EF-F578-4C39-B8D0-2A58B0086E11}" type="slidenum">
              <a:rPr lang="en-US" sz="1400">
                <a:effectLst/>
                <a:cs typeface="+mn-cs"/>
              </a:rPr>
              <a:pPr>
                <a:defRPr/>
              </a:pPr>
              <a:t>15</a:t>
            </a:fld>
            <a:endParaRPr lang="en-US" sz="1400">
              <a:effectLst/>
              <a:cs typeface="+mn-cs"/>
            </a:endParaRPr>
          </a:p>
        </p:txBody>
      </p:sp>
      <p:sp>
        <p:nvSpPr>
          <p:cNvPr id="12291" name="Rectangle 2"/>
          <p:cNvSpPr>
            <a:spLocks noChangeArrowheads="1"/>
          </p:cNvSpPr>
          <p:nvPr/>
        </p:nvSpPr>
        <p:spPr bwMode="auto">
          <a:xfrm>
            <a:off x="228600" y="457200"/>
            <a:ext cx="8915400" cy="4893647"/>
          </a:xfrm>
          <a:prstGeom prst="rect">
            <a:avLst/>
          </a:prstGeom>
          <a:noFill/>
          <a:ln w="9525">
            <a:noFill/>
            <a:miter lim="800000"/>
            <a:headEnd/>
            <a:tailEnd/>
          </a:ln>
        </p:spPr>
        <p:txBody>
          <a:bodyPr wrap="square">
            <a:spAutoFit/>
          </a:bodyPr>
          <a:lstStyle/>
          <a:p>
            <a:pPr>
              <a:buFont typeface="Wingdings" pitchFamily="2" charset="2"/>
              <a:buChar char="v"/>
            </a:pPr>
            <a:r>
              <a:rPr lang="en-US" dirty="0">
                <a:latin typeface="CG Times" pitchFamily="18" charset="0"/>
              </a:rPr>
              <a:t> Religion &amp; gods has always been the part of healing art.</a:t>
            </a:r>
          </a:p>
          <a:p>
            <a:endParaRPr lang="en-US" dirty="0">
              <a:latin typeface="CG Times" pitchFamily="18" charset="0"/>
            </a:endParaRPr>
          </a:p>
          <a:p>
            <a:pPr>
              <a:buFont typeface="Wingdings" pitchFamily="2" charset="2"/>
              <a:buChar char="v"/>
            </a:pPr>
            <a:endParaRPr lang="en-US" dirty="0">
              <a:latin typeface="CG Times" pitchFamily="18" charset="0"/>
            </a:endParaRPr>
          </a:p>
          <a:p>
            <a:pPr>
              <a:buFont typeface="Wingdings" pitchFamily="2" charset="2"/>
              <a:buChar char="v"/>
            </a:pPr>
            <a:r>
              <a:rPr lang="en-US" dirty="0">
                <a:latin typeface="CG Times" pitchFamily="18" charset="0"/>
              </a:rPr>
              <a:t>In Egypt mythology, Apollo created </a:t>
            </a:r>
            <a:r>
              <a:rPr lang="en-US" i="1" dirty="0">
                <a:latin typeface="CG Times" pitchFamily="18" charset="0"/>
              </a:rPr>
              <a:t>“</a:t>
            </a:r>
            <a:r>
              <a:rPr lang="en-US" i="1" dirty="0" err="1">
                <a:latin typeface="CG Times" pitchFamily="18" charset="0"/>
              </a:rPr>
              <a:t>materia</a:t>
            </a:r>
            <a:r>
              <a:rPr lang="en-US" i="1" dirty="0">
                <a:latin typeface="CG Times" pitchFamily="18" charset="0"/>
              </a:rPr>
              <a:t> </a:t>
            </a:r>
            <a:r>
              <a:rPr lang="en-US" i="1" dirty="0" err="1">
                <a:latin typeface="CG Times" pitchFamily="18" charset="0"/>
              </a:rPr>
              <a:t>medica</a:t>
            </a:r>
            <a:r>
              <a:rPr lang="en-US" i="1" dirty="0">
                <a:latin typeface="CG Times" pitchFamily="18" charset="0"/>
              </a:rPr>
              <a:t>”</a:t>
            </a:r>
            <a:r>
              <a:rPr lang="en-US" dirty="0">
                <a:latin typeface="CG Times" pitchFamily="18" charset="0"/>
              </a:rPr>
              <a:t> dates back 	about 1550 BC, contains more than 700 drugs.</a:t>
            </a:r>
          </a:p>
          <a:p>
            <a:pPr>
              <a:buFont typeface="Wingdings" pitchFamily="2" charset="2"/>
              <a:buChar char="v"/>
            </a:pPr>
            <a:endParaRPr lang="en-US" dirty="0">
              <a:latin typeface="CG Times" pitchFamily="18" charset="0"/>
            </a:endParaRPr>
          </a:p>
          <a:p>
            <a:pPr>
              <a:buFont typeface="Wingdings" pitchFamily="2" charset="2"/>
              <a:buChar char="v"/>
            </a:pPr>
            <a:endParaRPr lang="en-US" dirty="0" smtClean="0">
              <a:latin typeface="CG Times" pitchFamily="18" charset="0"/>
            </a:endParaRPr>
          </a:p>
          <a:p>
            <a:pPr>
              <a:buFont typeface="Wingdings" pitchFamily="2" charset="2"/>
              <a:buChar char="v"/>
            </a:pPr>
            <a:endParaRPr lang="en-US" dirty="0">
              <a:latin typeface="CG Times" pitchFamily="18" charset="0"/>
            </a:endParaRPr>
          </a:p>
          <a:p>
            <a:pPr>
              <a:buFont typeface="Wingdings" pitchFamily="2" charset="2"/>
              <a:buChar char="v"/>
            </a:pPr>
            <a:r>
              <a:rPr lang="en-US" dirty="0">
                <a:latin typeface="CG Times" pitchFamily="18" charset="0"/>
              </a:rPr>
              <a:t> Greek medicine started emerging and still is in practice.</a:t>
            </a:r>
          </a:p>
          <a:p>
            <a:pPr>
              <a:buFont typeface="Wingdings" pitchFamily="2" charset="2"/>
              <a:buChar char="v"/>
            </a:pPr>
            <a:endParaRPr lang="en-US" dirty="0" smtClean="0">
              <a:latin typeface="CG Times" pitchFamily="18" charset="0"/>
            </a:endParaRPr>
          </a:p>
          <a:p>
            <a:pPr>
              <a:buFont typeface="Wingdings" pitchFamily="2" charset="2"/>
              <a:buChar char="v"/>
            </a:pPr>
            <a:endParaRPr lang="en-US" dirty="0">
              <a:latin typeface="CG Times" pitchFamily="18" charset="0"/>
            </a:endParaRPr>
          </a:p>
          <a:p>
            <a:pPr>
              <a:buFont typeface="Wingdings" pitchFamily="2" charset="2"/>
              <a:buChar char="v"/>
            </a:pPr>
            <a:endParaRPr lang="en-US" dirty="0">
              <a:latin typeface="CG Times" pitchFamily="18" charset="0"/>
            </a:endParaRPr>
          </a:p>
          <a:p>
            <a:pPr>
              <a:buFont typeface="Wingdings" pitchFamily="2" charset="2"/>
              <a:buChar char="v"/>
            </a:pPr>
            <a:r>
              <a:rPr lang="en-US" dirty="0">
                <a:latin typeface="CG Times" pitchFamily="18" charset="0"/>
              </a:rPr>
              <a:t> Hippocrates, Aristotle</a:t>
            </a:r>
          </a:p>
        </p:txBody>
      </p:sp>
      <p:pic>
        <p:nvPicPr>
          <p:cNvPr id="12292" name="Picture 5" descr="asb-schwester"/>
          <p:cNvPicPr>
            <a:picLocks noChangeAspect="1" noChangeArrowheads="1" noCrop="1"/>
          </p:cNvPicPr>
          <p:nvPr/>
        </p:nvPicPr>
        <p:blipFill>
          <a:blip r:embed="rId2"/>
          <a:srcRect/>
          <a:stretch>
            <a:fillRect/>
          </a:stretch>
        </p:blipFill>
        <p:spPr bwMode="auto">
          <a:xfrm>
            <a:off x="7086600" y="4800600"/>
            <a:ext cx="19050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248400"/>
            <a:ext cx="1905000" cy="457200"/>
          </a:xfrm>
        </p:spPr>
        <p:txBody>
          <a:bodyPr/>
          <a:lstStyle/>
          <a:p>
            <a:pPr>
              <a:defRPr/>
            </a:pPr>
            <a:fld id="{98846061-0222-47A4-A3EC-F6FB74BBB4B6}" type="slidenum">
              <a:rPr lang="en-US" sz="1400">
                <a:effectLst/>
                <a:cs typeface="+mn-cs"/>
              </a:rPr>
              <a:pPr>
                <a:defRPr/>
              </a:pPr>
              <a:t>16</a:t>
            </a:fld>
            <a:endParaRPr lang="en-US" sz="1400">
              <a:effectLst/>
              <a:cs typeface="+mn-cs"/>
            </a:endParaRPr>
          </a:p>
        </p:txBody>
      </p:sp>
      <p:sp>
        <p:nvSpPr>
          <p:cNvPr id="13315" name="Text Box 5"/>
          <p:cNvSpPr txBox="1">
            <a:spLocks noChangeArrowheads="1"/>
          </p:cNvSpPr>
          <p:nvPr/>
        </p:nvSpPr>
        <p:spPr bwMode="auto">
          <a:xfrm>
            <a:off x="304800" y="838200"/>
            <a:ext cx="8839200" cy="6488113"/>
          </a:xfrm>
          <a:prstGeom prst="rect">
            <a:avLst/>
          </a:prstGeom>
          <a:noFill/>
          <a:ln w="9525">
            <a:noFill/>
            <a:miter lim="800000"/>
            <a:headEnd/>
            <a:tailEnd/>
          </a:ln>
        </p:spPr>
        <p:txBody>
          <a:bodyPr>
            <a:spAutoFit/>
          </a:bodyPr>
          <a:lstStyle/>
          <a:p>
            <a:endParaRPr lang="en-US" sz="3200">
              <a:solidFill>
                <a:srgbClr val="FFFF00"/>
              </a:solidFill>
              <a:latin typeface="CG Times" pitchFamily="18" charset="0"/>
              <a:cs typeface="Arial" pitchFamily="34" charset="0"/>
            </a:endParaRPr>
          </a:p>
          <a:p>
            <a:r>
              <a:rPr lang="en-US" sz="3200">
                <a:solidFill>
                  <a:srgbClr val="FFFF00"/>
                </a:solidFill>
                <a:latin typeface="CG Times" pitchFamily="18" charset="0"/>
                <a:cs typeface="Arial" pitchFamily="34" charset="0"/>
              </a:rPr>
              <a:t>Chinese medicine </a:t>
            </a:r>
            <a:r>
              <a:rPr lang="en-US">
                <a:solidFill>
                  <a:schemeClr val="tx2"/>
                </a:solidFill>
                <a:latin typeface="CG Times" pitchFamily="18" charset="0"/>
                <a:cs typeface="Arial" pitchFamily="34" charset="0"/>
              </a:rPr>
              <a:t>dates back to 2735 BC.</a:t>
            </a:r>
          </a:p>
          <a:p>
            <a:endParaRPr lang="en-US">
              <a:solidFill>
                <a:srgbClr val="FFFF00"/>
              </a:solidFill>
              <a:latin typeface="CG Times" pitchFamily="18" charset="0"/>
              <a:cs typeface="Arial" pitchFamily="34" charset="0"/>
            </a:endParaRPr>
          </a:p>
          <a:p>
            <a:endParaRPr lang="en-US" sz="3600">
              <a:solidFill>
                <a:srgbClr val="FFFF00"/>
              </a:solidFill>
              <a:latin typeface="CG Times" pitchFamily="18" charset="0"/>
              <a:cs typeface="Arial" pitchFamily="34" charset="0"/>
            </a:endParaRPr>
          </a:p>
          <a:p>
            <a:r>
              <a:rPr lang="en-US" sz="3600">
                <a:solidFill>
                  <a:srgbClr val="FFFF00"/>
                </a:solidFill>
                <a:latin typeface="CG Times" pitchFamily="18" charset="0"/>
                <a:cs typeface="Arial" pitchFamily="34" charset="0"/>
              </a:rPr>
              <a:t>Arabs</a:t>
            </a:r>
            <a:r>
              <a:rPr lang="en-US">
                <a:solidFill>
                  <a:srgbClr val="FFFF00"/>
                </a:solidFill>
                <a:latin typeface="CG Times" pitchFamily="18" charset="0"/>
                <a:cs typeface="Arial" pitchFamily="34" charset="0"/>
              </a:rPr>
              <a:t> </a:t>
            </a:r>
            <a:r>
              <a:rPr lang="en-US">
                <a:solidFill>
                  <a:schemeClr val="tx2"/>
                </a:solidFill>
                <a:latin typeface="CG Times" pitchFamily="18" charset="0"/>
                <a:cs typeface="Arial" pitchFamily="34" charset="0"/>
              </a:rPr>
              <a:t>introduced oils (olive, castor) musk, camphor, senna, sandal wood, picrotoxin, Nux vomica etc.</a:t>
            </a:r>
          </a:p>
          <a:p>
            <a:endParaRPr lang="en-US">
              <a:solidFill>
                <a:srgbClr val="FFFF00"/>
              </a:solidFill>
              <a:latin typeface="CG Times" pitchFamily="18" charset="0"/>
              <a:cs typeface="Arial" pitchFamily="34" charset="0"/>
            </a:endParaRPr>
          </a:p>
          <a:p>
            <a:endParaRPr lang="en-US" sz="2800">
              <a:solidFill>
                <a:srgbClr val="FFFF00"/>
              </a:solidFill>
              <a:latin typeface="CG Times" pitchFamily="18" charset="0"/>
              <a:cs typeface="Arial" pitchFamily="34" charset="0"/>
            </a:endParaRPr>
          </a:p>
          <a:p>
            <a:r>
              <a:rPr lang="en-US" sz="2800">
                <a:solidFill>
                  <a:srgbClr val="FFFF00"/>
                </a:solidFill>
                <a:latin typeface="CG Times" pitchFamily="18" charset="0"/>
                <a:cs typeface="Arial" pitchFamily="34" charset="0"/>
              </a:rPr>
              <a:t>Razi</a:t>
            </a:r>
            <a:r>
              <a:rPr lang="en-US">
                <a:solidFill>
                  <a:schemeClr val="tx2"/>
                </a:solidFill>
                <a:latin typeface="CG Times" pitchFamily="18" charset="0"/>
                <a:cs typeface="Arial" pitchFamily="34" charset="0"/>
              </a:rPr>
              <a:t> was famous physician (850 – 93) even in the west.</a:t>
            </a:r>
          </a:p>
          <a:p>
            <a:endParaRPr lang="en-US">
              <a:solidFill>
                <a:srgbClr val="FFFF00"/>
              </a:solidFill>
              <a:latin typeface="CG Times" pitchFamily="18" charset="0"/>
              <a:cs typeface="Arial" pitchFamily="34" charset="0"/>
            </a:endParaRPr>
          </a:p>
          <a:p>
            <a:r>
              <a:rPr lang="en-US">
                <a:solidFill>
                  <a:srgbClr val="FFFF00"/>
                </a:solidFill>
                <a:latin typeface="CG Times" pitchFamily="18" charset="0"/>
                <a:cs typeface="Arial" pitchFamily="34" charset="0"/>
              </a:rPr>
              <a:t>Al – Zahrawi </a:t>
            </a:r>
            <a:r>
              <a:rPr lang="en-US">
                <a:solidFill>
                  <a:schemeClr val="tx2"/>
                </a:solidFill>
                <a:latin typeface="CG Times" pitchFamily="18" charset="0"/>
                <a:cs typeface="Arial" pitchFamily="34" charset="0"/>
              </a:rPr>
              <a:t>(936 – 1013)</a:t>
            </a:r>
          </a:p>
          <a:p>
            <a:endParaRPr lang="en-US">
              <a:solidFill>
                <a:schemeClr val="tx2"/>
              </a:solidFill>
              <a:latin typeface="CG Times" pitchFamily="18" charset="0"/>
              <a:cs typeface="Arial" pitchFamily="34" charset="0"/>
            </a:endParaRPr>
          </a:p>
          <a:p>
            <a:r>
              <a:rPr lang="en-US" sz="2000"/>
              <a:t> </a:t>
            </a:r>
            <a:r>
              <a:rPr lang="en-US">
                <a:solidFill>
                  <a:srgbClr val="FFFF00"/>
                </a:solidFill>
                <a:latin typeface="CG Times" pitchFamily="18" charset="0"/>
              </a:rPr>
              <a:t>Al – Majusi (994) </a:t>
            </a:r>
            <a:r>
              <a:rPr lang="en-US">
                <a:solidFill>
                  <a:schemeClr val="tx2"/>
                </a:solidFill>
                <a:latin typeface="CG Times" pitchFamily="18" charset="0"/>
              </a:rPr>
              <a:t>a persian physician.</a:t>
            </a:r>
          </a:p>
          <a:p>
            <a:r>
              <a:rPr lang="en-US">
                <a:solidFill>
                  <a:schemeClr val="tx2"/>
                </a:solidFill>
                <a:latin typeface="CG Times" pitchFamily="18" charset="0"/>
                <a:cs typeface="Arial" pitchFamily="34" charset="0"/>
              </a:rPr>
              <a:t>  </a:t>
            </a:r>
          </a:p>
          <a:p>
            <a:pPr>
              <a:spcBef>
                <a:spcPct val="50000"/>
              </a:spcBef>
            </a:pPr>
            <a:endParaRPr lang="en-US">
              <a:solidFill>
                <a:schemeClr val="tx2"/>
              </a:solidFill>
              <a:latin typeface="CG Times" pitchFamily="18" charset="0"/>
              <a:cs typeface="Arial" pitchFamily="34" charset="0"/>
            </a:endParaRPr>
          </a:p>
        </p:txBody>
      </p:sp>
      <p:sp>
        <p:nvSpPr>
          <p:cNvPr id="13316" name="Text Box 5"/>
          <p:cNvSpPr txBox="1">
            <a:spLocks noChangeArrowheads="1"/>
          </p:cNvSpPr>
          <p:nvPr/>
        </p:nvSpPr>
        <p:spPr bwMode="auto">
          <a:xfrm>
            <a:off x="1143000" y="220663"/>
            <a:ext cx="1981200" cy="466725"/>
          </a:xfrm>
          <a:prstGeom prst="rect">
            <a:avLst/>
          </a:prstGeom>
          <a:noFill/>
          <a:ln w="9525">
            <a:solidFill>
              <a:schemeClr val="folHlink"/>
            </a:solidFill>
            <a:miter lim="800000"/>
            <a:headEnd/>
            <a:tailEnd/>
          </a:ln>
        </p:spPr>
        <p:txBody>
          <a:bodyPr>
            <a:spAutoFit/>
          </a:bodyPr>
          <a:lstStyle/>
          <a:p>
            <a:pPr>
              <a:spcBef>
                <a:spcPct val="50000"/>
              </a:spcBef>
            </a:pPr>
            <a:r>
              <a:rPr lang="en-US"/>
              <a:t>History Cont: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48400"/>
            <a:ext cx="1905000" cy="457200"/>
          </a:xfrm>
        </p:spPr>
        <p:txBody>
          <a:bodyPr/>
          <a:lstStyle/>
          <a:p>
            <a:pPr>
              <a:defRPr/>
            </a:pPr>
            <a:fld id="{3F5D9062-C738-4D9A-A6ED-315C91BDE5A8}" type="slidenum">
              <a:rPr lang="en-US" sz="1400">
                <a:effectLst/>
                <a:cs typeface="+mn-cs"/>
              </a:rPr>
              <a:pPr>
                <a:defRPr/>
              </a:pPr>
              <a:t>17</a:t>
            </a:fld>
            <a:endParaRPr lang="en-US" sz="1400">
              <a:effectLst/>
              <a:cs typeface="+mn-cs"/>
            </a:endParaRPr>
          </a:p>
        </p:txBody>
      </p:sp>
      <p:sp>
        <p:nvSpPr>
          <p:cNvPr id="14339" name="Rectangle 2"/>
          <p:cNvSpPr>
            <a:spLocks noChangeArrowheads="1"/>
          </p:cNvSpPr>
          <p:nvPr/>
        </p:nvSpPr>
        <p:spPr bwMode="auto">
          <a:xfrm>
            <a:off x="228600" y="3581400"/>
            <a:ext cx="8610600" cy="2965450"/>
          </a:xfrm>
          <a:prstGeom prst="rect">
            <a:avLst/>
          </a:prstGeom>
          <a:noFill/>
          <a:ln w="9525">
            <a:solidFill>
              <a:schemeClr val="folHlink"/>
            </a:solidFill>
            <a:miter lim="800000"/>
            <a:headEnd/>
            <a:tailEnd/>
          </a:ln>
        </p:spPr>
        <p:txBody>
          <a:bodyPr>
            <a:spAutoFit/>
          </a:bodyPr>
          <a:lstStyle/>
          <a:p>
            <a:pPr>
              <a:buClr>
                <a:schemeClr val="accent1"/>
              </a:buClr>
              <a:buFont typeface="Wingdings" pitchFamily="2" charset="2"/>
              <a:buChar char="v"/>
            </a:pPr>
            <a:r>
              <a:rPr lang="en-US">
                <a:solidFill>
                  <a:schemeClr val="tx2"/>
                </a:solidFill>
                <a:latin typeface="CG Times" pitchFamily="18" charset="0"/>
              </a:rPr>
              <a:t> </a:t>
            </a:r>
            <a:r>
              <a:rPr lang="en-US">
                <a:solidFill>
                  <a:srgbClr val="FFFF00"/>
                </a:solidFill>
                <a:latin typeface="CG Times" pitchFamily="18" charset="0"/>
              </a:rPr>
              <a:t>Ibn Sina (980 – 1037</a:t>
            </a:r>
            <a:r>
              <a:rPr lang="en-US">
                <a:solidFill>
                  <a:schemeClr val="tx2"/>
                </a:solidFill>
                <a:latin typeface="CG Times" pitchFamily="18" charset="0"/>
              </a:rPr>
              <a:t>)              </a:t>
            </a:r>
            <a:r>
              <a:rPr lang="en-US">
                <a:solidFill>
                  <a:srgbClr val="FFFF00"/>
                </a:solidFill>
                <a:latin typeface="CG Times" pitchFamily="18" charset="0"/>
              </a:rPr>
              <a:t>“Al Qanoon Fi Tibb ul Shifa”</a:t>
            </a:r>
            <a:r>
              <a:rPr lang="en-US">
                <a:solidFill>
                  <a:schemeClr val="tx2"/>
                </a:solidFill>
                <a:latin typeface="CG Times" pitchFamily="18" charset="0"/>
              </a:rPr>
              <a:t> 						(CANON or Qanun)</a:t>
            </a:r>
          </a:p>
          <a:p>
            <a:pPr>
              <a:buClr>
                <a:schemeClr val="accent1"/>
              </a:buClr>
            </a:pPr>
            <a:r>
              <a:rPr lang="en-US">
                <a:solidFill>
                  <a:schemeClr val="tx2"/>
                </a:solidFill>
                <a:latin typeface="CG Times" pitchFamily="18" charset="0"/>
              </a:rPr>
              <a:t> </a:t>
            </a:r>
          </a:p>
          <a:p>
            <a:pPr>
              <a:buClr>
                <a:schemeClr val="accent1"/>
              </a:buClr>
              <a:buFont typeface="Wingdings" pitchFamily="2" charset="2"/>
              <a:buChar char="v"/>
            </a:pPr>
            <a:r>
              <a:rPr lang="en-US" sz="2800" i="1">
                <a:solidFill>
                  <a:srgbClr val="FFFF00"/>
                </a:solidFill>
                <a:latin typeface="CG Times" pitchFamily="18" charset="0"/>
              </a:rPr>
              <a:t>Finally Arab medicine was taken/adopted by Europe and regulatory laws were first established.</a:t>
            </a:r>
            <a:endParaRPr lang="en-US">
              <a:solidFill>
                <a:schemeClr val="tx2"/>
              </a:solidFill>
              <a:latin typeface="CG Times" pitchFamily="18" charset="0"/>
            </a:endParaRPr>
          </a:p>
          <a:p>
            <a:pPr>
              <a:buClr>
                <a:schemeClr val="accent1"/>
              </a:buClr>
              <a:buFont typeface="Wingdings" pitchFamily="2" charset="2"/>
              <a:buChar char="v"/>
            </a:pPr>
            <a:endParaRPr lang="en-US">
              <a:solidFill>
                <a:schemeClr val="tx2"/>
              </a:solidFill>
              <a:latin typeface="CG Times" pitchFamily="18" charset="0"/>
            </a:endParaRPr>
          </a:p>
          <a:p>
            <a:pPr>
              <a:buClr>
                <a:schemeClr val="accent1"/>
              </a:buClr>
              <a:buFont typeface="Wingdings" pitchFamily="2" charset="2"/>
              <a:buChar char="v"/>
            </a:pPr>
            <a:r>
              <a:rPr lang="en-US" sz="1800">
                <a:solidFill>
                  <a:schemeClr val="tx2"/>
                </a:solidFill>
                <a:latin typeface="CG Times" pitchFamily="18" charset="0"/>
              </a:rPr>
              <a:t>With the advent/advancement in chemistry, medicinal knowledge improved &amp; confirmed/development in the field of Pharmacology occurred.</a:t>
            </a:r>
          </a:p>
        </p:txBody>
      </p:sp>
      <p:pic>
        <p:nvPicPr>
          <p:cNvPr id="14340" name="Picture 2" descr="C:\Users\Coompaq\Desktop\Lecture Material Folder\PHARMA-PLANTS-FOTOS\Bu ali sina.jpg"/>
          <p:cNvPicPr>
            <a:picLocks noChangeAspect="1" noChangeArrowheads="1"/>
          </p:cNvPicPr>
          <p:nvPr/>
        </p:nvPicPr>
        <p:blipFill>
          <a:blip r:embed="rId2"/>
          <a:srcRect/>
          <a:stretch>
            <a:fillRect/>
          </a:stretch>
        </p:blipFill>
        <p:spPr bwMode="auto">
          <a:xfrm>
            <a:off x="0" y="0"/>
            <a:ext cx="2133600" cy="2971800"/>
          </a:xfrm>
          <a:prstGeom prst="rect">
            <a:avLst/>
          </a:prstGeom>
          <a:noFill/>
          <a:ln w="9525">
            <a:noFill/>
            <a:miter lim="800000"/>
            <a:headEnd/>
            <a:tailEnd/>
          </a:ln>
        </p:spPr>
      </p:pic>
      <p:pic>
        <p:nvPicPr>
          <p:cNvPr id="14341" name="Picture 3" descr="C:\Users\Coompaq\Desktop\Lecture Material Folder\PHARMA-PLANTS-FOTOS\Avicenna- The canon.jpg"/>
          <p:cNvPicPr>
            <a:picLocks noChangeAspect="1" noChangeArrowheads="1"/>
          </p:cNvPicPr>
          <p:nvPr/>
        </p:nvPicPr>
        <p:blipFill>
          <a:blip r:embed="rId3"/>
          <a:srcRect/>
          <a:stretch>
            <a:fillRect/>
          </a:stretch>
        </p:blipFill>
        <p:spPr bwMode="auto">
          <a:xfrm>
            <a:off x="6934200" y="0"/>
            <a:ext cx="2209800" cy="2667000"/>
          </a:xfrm>
          <a:prstGeom prst="rect">
            <a:avLst/>
          </a:prstGeom>
          <a:noFill/>
          <a:ln w="9525">
            <a:noFill/>
            <a:miter lim="800000"/>
            <a:headEnd/>
            <a:tailEnd/>
          </a:ln>
        </p:spPr>
      </p:pic>
      <p:pic>
        <p:nvPicPr>
          <p:cNvPr id="14342" name="Picture 4" descr="C:\Users\Coompaq\Desktop\Lecture Material Folder\PHARMA-PLANTS-FOTOS\Avicenna- Al- Qanoon fil Tibb.jpg"/>
          <p:cNvPicPr>
            <a:picLocks noChangeAspect="1" noChangeArrowheads="1"/>
          </p:cNvPicPr>
          <p:nvPr/>
        </p:nvPicPr>
        <p:blipFill>
          <a:blip r:embed="rId4"/>
          <a:srcRect/>
          <a:stretch>
            <a:fillRect/>
          </a:stretch>
        </p:blipFill>
        <p:spPr bwMode="auto">
          <a:xfrm>
            <a:off x="3200400" y="0"/>
            <a:ext cx="2971800" cy="2895600"/>
          </a:xfrm>
          <a:prstGeom prst="rect">
            <a:avLst/>
          </a:prstGeom>
          <a:noFill/>
          <a:ln w="9525">
            <a:noFill/>
            <a:miter lim="800000"/>
            <a:headEnd/>
            <a:tailEnd/>
          </a:ln>
        </p:spPr>
      </p:pic>
      <p:sp>
        <p:nvSpPr>
          <p:cNvPr id="7" name="TextBox 6"/>
          <p:cNvSpPr txBox="1"/>
          <p:nvPr/>
        </p:nvSpPr>
        <p:spPr>
          <a:xfrm>
            <a:off x="0" y="2743200"/>
            <a:ext cx="2133600" cy="461963"/>
          </a:xfrm>
          <a:prstGeom prst="rect">
            <a:avLst/>
          </a:prstGeom>
          <a:noFill/>
          <a:ln>
            <a:solidFill>
              <a:schemeClr val="bg2">
                <a:lumMod val="75000"/>
              </a:schemeClr>
            </a:solidFill>
          </a:ln>
        </p:spPr>
        <p:txBody>
          <a:bodyPr>
            <a:spAutoFit/>
          </a:bodyPr>
          <a:lstStyle/>
          <a:p>
            <a:pPr>
              <a:defRPr/>
            </a:pPr>
            <a:r>
              <a:rPr lang="en-GB" dirty="0" err="1"/>
              <a:t>Ibne-Sena</a:t>
            </a:r>
            <a:endParaRPr lang="en-GB" dirty="0"/>
          </a:p>
        </p:txBody>
      </p:sp>
      <p:sp>
        <p:nvSpPr>
          <p:cNvPr id="14344" name="TextBox 8"/>
          <p:cNvSpPr txBox="1">
            <a:spLocks noChangeArrowheads="1"/>
          </p:cNvSpPr>
          <p:nvPr/>
        </p:nvSpPr>
        <p:spPr bwMode="auto">
          <a:xfrm>
            <a:off x="3200400" y="2743200"/>
            <a:ext cx="2971800" cy="650875"/>
          </a:xfrm>
          <a:prstGeom prst="rect">
            <a:avLst/>
          </a:prstGeom>
          <a:noFill/>
          <a:ln w="9525">
            <a:solidFill>
              <a:schemeClr val="tx1"/>
            </a:solidFill>
            <a:miter lim="800000"/>
            <a:headEnd/>
            <a:tailEnd/>
          </a:ln>
        </p:spPr>
        <p:txBody>
          <a:bodyPr>
            <a:spAutoFit/>
          </a:bodyPr>
          <a:lstStyle/>
          <a:p>
            <a:r>
              <a:rPr lang="en-US" sz="1800">
                <a:solidFill>
                  <a:schemeClr val="tx2"/>
                </a:solidFill>
                <a:latin typeface="CG Times" pitchFamily="18" charset="0"/>
              </a:rPr>
              <a:t>Al Qanoon Fi Tibb ul Shifa” (CANON) or Qanun</a:t>
            </a:r>
            <a:endParaRPr lang="en-GB" sz="1800"/>
          </a:p>
        </p:txBody>
      </p:sp>
      <p:sp>
        <p:nvSpPr>
          <p:cNvPr id="14345" name="TextBox 9"/>
          <p:cNvSpPr txBox="1">
            <a:spLocks noChangeArrowheads="1"/>
          </p:cNvSpPr>
          <p:nvPr/>
        </p:nvSpPr>
        <p:spPr bwMode="auto">
          <a:xfrm>
            <a:off x="6858000" y="2667000"/>
            <a:ext cx="2286000" cy="461963"/>
          </a:xfrm>
          <a:prstGeom prst="rect">
            <a:avLst/>
          </a:prstGeom>
          <a:noFill/>
          <a:ln w="9525">
            <a:solidFill>
              <a:srgbClr val="FFFF00"/>
            </a:solidFill>
            <a:miter lim="800000"/>
            <a:headEnd/>
            <a:tailEnd/>
          </a:ln>
        </p:spPr>
        <p:txBody>
          <a:bodyPr>
            <a:spAutoFit/>
          </a:bodyPr>
          <a:lstStyle/>
          <a:p>
            <a:pPr algn="ctr"/>
            <a:r>
              <a:rPr lang="en-US">
                <a:solidFill>
                  <a:schemeClr val="tx2"/>
                </a:solidFill>
                <a:latin typeface="CG Times" pitchFamily="18" charset="0"/>
              </a:rPr>
              <a:t> (CANON)</a:t>
            </a:r>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48400"/>
            <a:ext cx="1905000" cy="457200"/>
          </a:xfrm>
        </p:spPr>
        <p:txBody>
          <a:bodyPr/>
          <a:lstStyle/>
          <a:p>
            <a:pPr>
              <a:defRPr/>
            </a:pPr>
            <a:fld id="{339FB2F9-E456-4ED4-ACA9-5D94F67C0605}" type="slidenum">
              <a:rPr lang="en-US" sz="1400">
                <a:effectLst/>
                <a:cs typeface="+mn-cs"/>
              </a:rPr>
              <a:pPr>
                <a:defRPr/>
              </a:pPr>
              <a:t>18</a:t>
            </a:fld>
            <a:endParaRPr lang="en-US" sz="1400">
              <a:effectLst/>
              <a:cs typeface="+mn-cs"/>
            </a:endParaRPr>
          </a:p>
        </p:txBody>
      </p:sp>
      <p:sp>
        <p:nvSpPr>
          <p:cNvPr id="3" name="Slide Number Placeholder 3"/>
          <p:cNvSpPr txBox="1">
            <a:spLocks/>
          </p:cNvSpPr>
          <p:nvPr/>
        </p:nvSpPr>
        <p:spPr bwMode="auto">
          <a:xfrm>
            <a:off x="6858000" y="6015038"/>
            <a:ext cx="1905000" cy="457200"/>
          </a:xfrm>
          <a:prstGeom prst="rect">
            <a:avLst/>
          </a:prstGeom>
          <a:noFill/>
          <a:ln w="9525">
            <a:noFill/>
            <a:miter lim="800000"/>
            <a:headEnd/>
            <a:tailEnd/>
          </a:ln>
          <a:effectLst/>
        </p:spPr>
        <p:txBody>
          <a:bodyPr/>
          <a:lstStyle/>
          <a:p>
            <a:pPr algn="r">
              <a:defRPr/>
            </a:pPr>
            <a:fld id="{CFFB5158-9477-499A-8AFC-0F783356AE55}" type="slidenum">
              <a:rPr lang="en-US" sz="1400">
                <a:latin typeface="+mn-lt"/>
                <a:cs typeface="+mn-cs"/>
              </a:rPr>
              <a:pPr algn="r">
                <a:defRPr/>
              </a:pPr>
              <a:t>18</a:t>
            </a:fld>
            <a:endParaRPr lang="en-US" sz="1400">
              <a:latin typeface="+mn-lt"/>
              <a:cs typeface="+mn-cs"/>
            </a:endParaRPr>
          </a:p>
        </p:txBody>
      </p:sp>
      <p:graphicFrame>
        <p:nvGraphicFramePr>
          <p:cNvPr id="17434" name="Group 26"/>
          <p:cNvGraphicFramePr>
            <a:graphicFrameLocks noGrp="1"/>
          </p:cNvGraphicFramePr>
          <p:nvPr/>
        </p:nvGraphicFramePr>
        <p:xfrm>
          <a:off x="304800" y="762000"/>
          <a:ext cx="8458200" cy="5867399"/>
        </p:xfrm>
        <a:graphic>
          <a:graphicData uri="http://schemas.openxmlformats.org/drawingml/2006/table">
            <a:tbl>
              <a:tblPr/>
              <a:tblGrid>
                <a:gridCol w="4724400"/>
                <a:gridCol w="3733800"/>
              </a:tblGrid>
              <a:tr h="1118007">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900" b="1" i="0" u="sng" strike="noStrike" cap="none" normalizeH="0" baseline="0" smtClean="0">
                          <a:ln>
                            <a:noFill/>
                          </a:ln>
                          <a:solidFill>
                            <a:srgbClr val="66FF33"/>
                          </a:solidFill>
                          <a:effectLst>
                            <a:outerShdw blurRad="38100" dist="38100" dir="2700000" algn="tl">
                              <a:srgbClr val="000000"/>
                            </a:outerShdw>
                          </a:effectLst>
                          <a:latin typeface="Times New Roman" pitchFamily="18" charset="0"/>
                          <a:cs typeface="Times New Roman" pitchFamily="18" charset="0"/>
                        </a:rPr>
                        <a:t>ANCIENT CHINESE MEDICINE</a:t>
                      </a:r>
                      <a:endParaRPr kumimoji="0" lang="en-GB" sz="1900" b="1" i="0" u="none" strike="noStrike" cap="none" normalizeH="0" baseline="0" smtClean="0">
                        <a:ln>
                          <a:noFill/>
                        </a:ln>
                        <a:solidFill>
                          <a:srgbClr val="66FF33"/>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9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EMPEROR SHEN NUNG (2730 BC)</a:t>
                      </a:r>
                      <a:endParaRPr kumimoji="0" lang="en-US" sz="19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endParaRPr kumimoji="0" lang="en-GB" sz="19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9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PAN TSAO (Materia Medica)</a:t>
                      </a:r>
                      <a:endParaRPr kumimoji="0" lang="en-US" sz="19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29791">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900" b="1" i="0" u="sng" strike="noStrike" cap="none" normalizeH="0" baseline="0" smtClean="0">
                          <a:ln>
                            <a:noFill/>
                          </a:ln>
                          <a:solidFill>
                            <a:srgbClr val="66FF33"/>
                          </a:solidFill>
                          <a:effectLst>
                            <a:outerShdw blurRad="38100" dist="38100" dir="2700000" algn="tl">
                              <a:srgbClr val="000000"/>
                            </a:outerShdw>
                          </a:effectLst>
                          <a:latin typeface="Times New Roman" pitchFamily="18" charset="0"/>
                          <a:cs typeface="Times New Roman" pitchFamily="18" charset="0"/>
                        </a:rPr>
                        <a:t>ANCIENT INDIAN MEDICINE</a:t>
                      </a:r>
                      <a:endParaRPr kumimoji="0" lang="en-GB" sz="1900" b="1" i="0" u="none" strike="noStrike" cap="none" normalizeH="0" baseline="0" smtClean="0">
                        <a:ln>
                          <a:noFill/>
                        </a:ln>
                        <a:solidFill>
                          <a:srgbClr val="66FF33"/>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9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(2500-3000 BC) CHARAKA, SUSHRUTA, VAGBHATA (Renowned Hindu </a:t>
                      </a: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9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Physicians)</a:t>
                      </a:r>
                      <a:endParaRPr kumimoji="0" lang="en-GB" sz="19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endParaRPr kumimoji="0" lang="en-US" sz="19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endParaRPr kumimoji="0" lang="en-GB" sz="19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9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AYURVEDA &amp; RIGVEDA (Religious books of Hindus containing medical information)</a:t>
                      </a:r>
                      <a:endParaRPr kumimoji="0" lang="en-US" sz="19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018">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900" b="1" i="0" u="none" strike="noStrike" cap="none" normalizeH="0" baseline="0" smtClean="0">
                          <a:ln>
                            <a:noFill/>
                          </a:ln>
                          <a:solidFill>
                            <a:srgbClr val="66FF33"/>
                          </a:solidFill>
                          <a:effectLst>
                            <a:outerShdw blurRad="38100" dist="38100" dir="2700000" algn="tl">
                              <a:srgbClr val="000000"/>
                            </a:outerShdw>
                          </a:effectLst>
                          <a:latin typeface="Times New Roman" pitchFamily="18" charset="0"/>
                          <a:cs typeface="Times New Roman" pitchFamily="18" charset="0"/>
                        </a:rPr>
                        <a:t>BABYLO – ASSYRIAN CIVILIZATION</a:t>
                      </a:r>
                      <a:endParaRPr kumimoji="0" lang="en-US" sz="1900" b="0" i="0" u="none" strike="noStrike" cap="none" normalizeH="0" baseline="0" smtClean="0">
                        <a:ln>
                          <a:noFill/>
                        </a:ln>
                        <a:solidFill>
                          <a:srgbClr val="66FF33"/>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9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Clay Tablets (1900 BC)</a:t>
                      </a:r>
                      <a:endParaRPr kumimoji="0" lang="en-US" sz="19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6672">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900" b="1" i="0" u="none" strike="noStrike" cap="none" normalizeH="0" baseline="0" smtClean="0">
                          <a:ln>
                            <a:noFill/>
                          </a:ln>
                          <a:solidFill>
                            <a:srgbClr val="66FF33"/>
                          </a:solidFill>
                          <a:effectLst>
                            <a:outerShdw blurRad="38100" dist="38100" dir="2700000" algn="tl">
                              <a:srgbClr val="000000"/>
                            </a:outerShdw>
                          </a:effectLst>
                          <a:latin typeface="Times New Roman" pitchFamily="18" charset="0"/>
                          <a:cs typeface="Times New Roman" pitchFamily="18" charset="0"/>
                        </a:rPr>
                        <a:t>ANCIENT EGYPTIAN CIVILIZATION</a:t>
                      </a:r>
                      <a:endParaRPr kumimoji="0" lang="en-US" sz="1900" b="0" i="0" u="none" strike="noStrike" cap="none" normalizeH="0" baseline="0" smtClean="0">
                        <a:ln>
                          <a:noFill/>
                        </a:ln>
                        <a:solidFill>
                          <a:srgbClr val="66FF33"/>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9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EBERS PAPYRUS (1500 BC)</a:t>
                      </a:r>
                      <a:endParaRPr kumimoji="0" lang="en-US" sz="19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07911">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900" b="1" i="0" u="sng" strike="noStrike" cap="none" normalizeH="0" baseline="0" smtClean="0">
                          <a:ln>
                            <a:noFill/>
                          </a:ln>
                          <a:solidFill>
                            <a:srgbClr val="66FF33"/>
                          </a:solidFill>
                          <a:effectLst>
                            <a:outerShdw blurRad="38100" dist="38100" dir="2700000" algn="tl">
                              <a:srgbClr val="000000"/>
                            </a:outerShdw>
                          </a:effectLst>
                          <a:latin typeface="Times New Roman" pitchFamily="18" charset="0"/>
                          <a:cs typeface="Times New Roman" pitchFamily="18" charset="0"/>
                        </a:rPr>
                        <a:t>ANCIENT GREEK MEDICINE</a:t>
                      </a:r>
                      <a:endParaRPr kumimoji="0" lang="en-GB" sz="1900" b="0" i="0" u="sng" strike="noStrike" cap="none" normalizeH="0" baseline="0" smtClean="0">
                        <a:ln>
                          <a:noFill/>
                        </a:ln>
                        <a:solidFill>
                          <a:srgbClr val="66FF33"/>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900" b="1" i="0" u="sng"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HIPPOCRATES</a:t>
                      </a:r>
                      <a:r>
                        <a:rPr kumimoji="0" lang="en-GB" sz="1900" b="0" i="1" u="sng"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(450 BC)</a:t>
                      </a:r>
                      <a:endParaRPr kumimoji="0" lang="en-US" sz="1900" b="0" i="1" u="sng"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9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Father Of Medicine </a:t>
                      </a:r>
                      <a:endParaRPr kumimoji="0" lang="en-US" sz="19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endParaRPr kumimoji="0" lang="en-GB" sz="19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endParaRPr kumimoji="0" lang="en-GB" sz="19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900" b="0" i="1" u="sng"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THEOPHRATUS</a:t>
                      </a:r>
                      <a:endParaRPr kumimoji="0" lang="en-GB" sz="1900" b="0" i="1" u="sng"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endParaRPr kumimoji="0" lang="en-US" sz="1900" b="0" i="1" u="sng"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endParaRPr kumimoji="0" lang="en-GB" sz="19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9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Introduced the concept of pathologic process in disease. </a:t>
                      </a: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endParaRPr kumimoji="0" lang="en-GB" sz="19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endParaRPr kumimoji="0" lang="en-GB" sz="19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9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Promoted use of plants as drugs</a:t>
                      </a:r>
                      <a:endParaRPr kumimoji="0" lang="en-US" sz="19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384" name="Rectangle 22"/>
          <p:cNvSpPr>
            <a:spLocks noChangeArrowheads="1"/>
          </p:cNvSpPr>
          <p:nvPr/>
        </p:nvSpPr>
        <p:spPr bwMode="auto">
          <a:xfrm>
            <a:off x="0" y="0"/>
            <a:ext cx="9144000" cy="523220"/>
          </a:xfrm>
          <a:prstGeom prst="rect">
            <a:avLst/>
          </a:prstGeom>
          <a:solidFill>
            <a:schemeClr val="bg1">
              <a:lumMod val="60000"/>
              <a:lumOff val="40000"/>
            </a:schemeClr>
          </a:solidFill>
          <a:ln w="9525">
            <a:noFill/>
            <a:miter lim="800000"/>
            <a:headEnd/>
            <a:tailEnd/>
          </a:ln>
        </p:spPr>
        <p:txBody>
          <a:bodyPr wrap="square" anchor="ctr">
            <a:spAutoFit/>
          </a:bodyPr>
          <a:lstStyle/>
          <a:p>
            <a:pPr algn="ctr"/>
            <a:r>
              <a:rPr lang="en-GB" sz="2800" b="1" u="sng" dirty="0">
                <a:solidFill>
                  <a:srgbClr val="FFFF00"/>
                </a:solidFill>
                <a:latin typeface="CG Times" pitchFamily="18" charset="0"/>
              </a:rPr>
              <a:t>Chronological Development Of Pharmacology</a:t>
            </a:r>
            <a:r>
              <a:rPr lang="en-US" sz="2800" b="1" u="sng" dirty="0">
                <a:solidFill>
                  <a:srgbClr val="FFFF00"/>
                </a:solidFill>
                <a:latin typeface="CG Times" pitchFamily="18"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bwMode="auto">
          <a:xfrm>
            <a:off x="6858000" y="6015038"/>
            <a:ext cx="1905000" cy="457200"/>
          </a:xfrm>
          <a:prstGeom prst="rect">
            <a:avLst/>
          </a:prstGeom>
          <a:noFill/>
          <a:ln w="9525">
            <a:noFill/>
            <a:miter lim="800000"/>
            <a:headEnd/>
            <a:tailEnd/>
          </a:ln>
          <a:effectLst/>
        </p:spPr>
        <p:txBody>
          <a:bodyPr/>
          <a:lstStyle/>
          <a:p>
            <a:pPr algn="r">
              <a:defRPr/>
            </a:pPr>
            <a:fld id="{8E4F0A99-5ADB-4BA7-8574-15B213A56EFE}" type="slidenum">
              <a:rPr lang="en-US" sz="1400">
                <a:latin typeface="+mn-lt"/>
                <a:cs typeface="+mn-cs"/>
              </a:rPr>
              <a:pPr algn="r">
                <a:defRPr/>
              </a:pPr>
              <a:t>19</a:t>
            </a:fld>
            <a:endParaRPr lang="en-US" sz="1400">
              <a:latin typeface="+mn-lt"/>
              <a:cs typeface="+mn-cs"/>
            </a:endParaRPr>
          </a:p>
        </p:txBody>
      </p:sp>
      <p:graphicFrame>
        <p:nvGraphicFramePr>
          <p:cNvPr id="18451" name="Group 19"/>
          <p:cNvGraphicFramePr>
            <a:graphicFrameLocks noGrp="1"/>
          </p:cNvGraphicFramePr>
          <p:nvPr/>
        </p:nvGraphicFramePr>
        <p:xfrm>
          <a:off x="304800" y="228600"/>
          <a:ext cx="8610600" cy="6452616"/>
        </p:xfrm>
        <a:graphic>
          <a:graphicData uri="http://schemas.openxmlformats.org/drawingml/2006/table">
            <a:tbl>
              <a:tblPr/>
              <a:tblGrid>
                <a:gridCol w="4532313"/>
                <a:gridCol w="4078287"/>
              </a:tblGrid>
              <a:tr h="2667000">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700" b="1" i="0" u="sng" strike="noStrike" cap="none" normalizeH="0" baseline="0" dirty="0" smtClean="0">
                          <a:ln>
                            <a:noFill/>
                          </a:ln>
                          <a:solidFill>
                            <a:srgbClr val="66FF33"/>
                          </a:solidFill>
                          <a:effectLst>
                            <a:outerShdw blurRad="38100" dist="38100" dir="2700000" algn="tl">
                              <a:srgbClr val="000000"/>
                            </a:outerShdw>
                          </a:effectLst>
                          <a:latin typeface="Times New Roman" pitchFamily="18" charset="0"/>
                          <a:cs typeface="Times New Roman" pitchFamily="18" charset="0"/>
                        </a:rPr>
                        <a:t>ROMAN   INFLUENCES</a:t>
                      </a: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Char char="q"/>
                        <a:tabLst/>
                      </a:pPr>
                      <a:r>
                        <a:rPr kumimoji="0" lang="en-GB" sz="17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CELSUS (25 BC- 50 AD)</a:t>
                      </a:r>
                      <a:endParaRPr kumimoji="0" lang="en-US" sz="17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Char char="q"/>
                        <a:tabLst/>
                      </a:pPr>
                      <a:endParaRPr kumimoji="0" lang="en-GB" sz="17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Char char="q"/>
                        <a:tabLst/>
                      </a:pPr>
                      <a:r>
                        <a:rPr kumimoji="0" lang="en-GB" sz="17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DIOSCROIDES</a:t>
                      </a:r>
                      <a:endParaRPr kumimoji="0" lang="en-US" sz="17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Char char="q"/>
                        <a:tabLst/>
                      </a:pPr>
                      <a:endParaRPr kumimoji="0" lang="en-GB" sz="17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Char char="q"/>
                        <a:tabLst/>
                      </a:pPr>
                      <a:endParaRPr kumimoji="0" lang="en-GB" sz="17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Char char="q"/>
                        <a:tabLst/>
                      </a:pPr>
                      <a:endParaRPr kumimoji="0" lang="en-GB" sz="17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Char char="q"/>
                        <a:tabLst/>
                      </a:pPr>
                      <a:r>
                        <a:rPr kumimoji="0" lang="en-GB" sz="17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GALEN (130-200 AD)</a:t>
                      </a:r>
                      <a:endParaRPr kumimoji="0" lang="en-US" sz="17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7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Wrote A Book On Therapeutics.</a:t>
                      </a:r>
                      <a:endParaRPr kumimoji="0" lang="en-US"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Pedacius. (Book On Plant Medicine)</a:t>
                      </a:r>
                      <a:endParaRPr kumimoji="0" lang="en-US"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Author Of 30 Books On Drugs </a:t>
                      </a:r>
                      <a:endParaRPr kumimoji="0" lang="en-US"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endPar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endPar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Emphasized On The Use Of Pure </a:t>
                      </a: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Drugs. Introduced </a:t>
                      </a: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Pharmaceutical Preparations </a:t>
                      </a: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700" b="0" i="0" u="none" strike="noStrike" cap="none" normalizeH="0" baseline="0" smtClean="0">
                          <a:ln>
                            <a:noFill/>
                          </a:ln>
                          <a:solidFill>
                            <a:srgbClr val="66FF33"/>
                          </a:solidFill>
                          <a:effectLst>
                            <a:outerShdw blurRad="38100" dist="38100" dir="2700000" algn="tl">
                              <a:srgbClr val="000000"/>
                            </a:outerShdw>
                          </a:effectLst>
                          <a:latin typeface="Times New Roman" pitchFamily="18" charset="0"/>
                          <a:cs typeface="Times New Roman" pitchFamily="18" charset="0"/>
                        </a:rPr>
                        <a:t>CALLED AS “GALENICALS”</a:t>
                      </a:r>
                      <a:endParaRPr kumimoji="0" lang="en-US" sz="1700" b="0" i="0" u="none" strike="noStrike" cap="none" normalizeH="0" baseline="0" smtClean="0">
                        <a:ln>
                          <a:noFill/>
                        </a:ln>
                        <a:solidFill>
                          <a:srgbClr val="66FF33"/>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581400">
                <a:tc>
                  <a:txBody>
                    <a:bodyPr/>
                    <a:lstStyle/>
                    <a:p>
                      <a:pPr marL="0" marR="0" lvl="0" indent="0" algn="l" defTabSz="914400" rtl="0" eaLnBrk="1" fontAlgn="base" latinLnBrk="0" hangingPunct="1">
                        <a:lnSpc>
                          <a:spcPct val="100000"/>
                        </a:lnSpc>
                        <a:spcBef>
                          <a:spcPct val="0"/>
                        </a:spcBef>
                        <a:spcAft>
                          <a:spcPct val="0"/>
                        </a:spcAft>
                        <a:buClr>
                          <a:srgbClr val="FF00FF"/>
                        </a:buClr>
                        <a:buSzPct val="70000"/>
                        <a:buFont typeface="Wingdings" pitchFamily="2" charset="2"/>
                        <a:buNone/>
                        <a:tabLst/>
                      </a:pPr>
                      <a:r>
                        <a:rPr kumimoji="0" lang="en-GB" sz="1700" b="1" i="0" u="sng" strike="noStrike" cap="none" normalizeH="0" baseline="0" smtClean="0">
                          <a:ln>
                            <a:noFill/>
                          </a:ln>
                          <a:solidFill>
                            <a:srgbClr val="66FF33"/>
                          </a:solidFill>
                          <a:effectLst>
                            <a:outerShdw blurRad="38100" dist="38100" dir="2700000" algn="tl">
                              <a:srgbClr val="000000"/>
                            </a:outerShdw>
                          </a:effectLst>
                          <a:latin typeface="Times New Roman" pitchFamily="18" charset="0"/>
                          <a:cs typeface="Times New Roman" pitchFamily="18" charset="0"/>
                        </a:rPr>
                        <a:t>ISLAMIC INFLUENCES </a:t>
                      </a:r>
                    </a:p>
                    <a:p>
                      <a:pPr marL="0" marR="0" lvl="0" indent="0" algn="l" defTabSz="914400" rtl="0" eaLnBrk="1" fontAlgn="base" latinLnBrk="0" hangingPunct="1">
                        <a:lnSpc>
                          <a:spcPct val="100000"/>
                        </a:lnSpc>
                        <a:spcBef>
                          <a:spcPct val="0"/>
                        </a:spcBef>
                        <a:spcAft>
                          <a:spcPct val="0"/>
                        </a:spcAft>
                        <a:buClr>
                          <a:srgbClr val="FF00FF"/>
                        </a:buClr>
                        <a:buSzPct val="70000"/>
                        <a:buFont typeface="Symbol" pitchFamily="18" charset="2"/>
                        <a:buChar char=""/>
                        <a:tabLst/>
                      </a:pPr>
                      <a:r>
                        <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ABU BAKR  MUHAMMAD IBN</a:t>
                      </a:r>
                    </a:p>
                    <a:p>
                      <a:pPr marL="0" marR="0" lvl="0" indent="0" algn="l" defTabSz="914400" rtl="0" eaLnBrk="1" fontAlgn="base" latinLnBrk="0" hangingPunct="1">
                        <a:lnSpc>
                          <a:spcPct val="100000"/>
                        </a:lnSpc>
                        <a:spcBef>
                          <a:spcPct val="0"/>
                        </a:spcBef>
                        <a:spcAft>
                          <a:spcPct val="0"/>
                        </a:spcAft>
                        <a:buClr>
                          <a:srgbClr val="FF00FF"/>
                        </a:buClr>
                        <a:buSzPct val="70000"/>
                        <a:buFont typeface="Symbol" pitchFamily="18" charset="2"/>
                        <a:buNone/>
                        <a:tabLst/>
                      </a:pPr>
                      <a:r>
                        <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ZAKRIA  AL RAZI (RAZES  850-893)</a:t>
                      </a:r>
                      <a:endParaRPr kumimoji="0" lang="en-US"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rgbClr val="FF00FF"/>
                        </a:buClr>
                        <a:buSzPct val="70000"/>
                        <a:buFont typeface="Symbol" pitchFamily="18" charset="2"/>
                        <a:buChar char=""/>
                        <a:tabLst/>
                      </a:pPr>
                      <a:r>
                        <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AL ZAHRAWI (936-1013 AD)</a:t>
                      </a:r>
                    </a:p>
                    <a:p>
                      <a:pPr marL="0" marR="0" lvl="0" indent="0" algn="l" defTabSz="914400" rtl="0" eaLnBrk="1" fontAlgn="base" latinLnBrk="0" hangingPunct="1">
                        <a:lnSpc>
                          <a:spcPct val="100000"/>
                        </a:lnSpc>
                        <a:spcBef>
                          <a:spcPct val="0"/>
                        </a:spcBef>
                        <a:spcAft>
                          <a:spcPct val="0"/>
                        </a:spcAft>
                        <a:buClr>
                          <a:srgbClr val="FF00FF"/>
                        </a:buClr>
                        <a:buSzPct val="70000"/>
                        <a:buFont typeface="Symbol" pitchFamily="18" charset="2"/>
                        <a:buNone/>
                        <a:tabLst/>
                      </a:pPr>
                      <a:endParaRPr kumimoji="0" lang="en-US"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rgbClr val="FF00FF"/>
                        </a:buClr>
                        <a:buSzPct val="70000"/>
                        <a:buFont typeface="Symbol" pitchFamily="18" charset="2"/>
                        <a:buChar char=""/>
                        <a:tabLst/>
                      </a:pPr>
                      <a:r>
                        <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ALI IBN AL ABBAS AL MAJUSI (994 AD)</a:t>
                      </a:r>
                      <a:endParaRPr kumimoji="0" lang="en-US"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rgbClr val="FF00FF"/>
                        </a:buClr>
                        <a:buSzPct val="70000"/>
                        <a:buFont typeface="Symbol" pitchFamily="18" charset="2"/>
                        <a:buChar char=""/>
                        <a:tabLst/>
                      </a:pPr>
                      <a:endPar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rgbClr val="FF00FF"/>
                        </a:buClr>
                        <a:buSzPct val="70000"/>
                        <a:buFont typeface="Symbol" pitchFamily="18" charset="2"/>
                        <a:buNone/>
                        <a:tabLst/>
                      </a:pPr>
                      <a:endPar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rgbClr val="FF00FF"/>
                        </a:buClr>
                        <a:buSzPct val="70000"/>
                        <a:buFont typeface="Symbol" pitchFamily="18" charset="2"/>
                        <a:buNone/>
                        <a:tabLst/>
                      </a:pPr>
                      <a:endPar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rgbClr val="FF00FF"/>
                        </a:buClr>
                        <a:buSzPct val="70000"/>
                        <a:buFont typeface="Symbol" pitchFamily="18" charset="2"/>
                        <a:buChar char=""/>
                        <a:tabLst/>
                      </a:pPr>
                      <a:endPar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rgbClr val="FF00FF"/>
                        </a:buClr>
                        <a:buSzPct val="70000"/>
                        <a:buFont typeface="Symbol" pitchFamily="18" charset="2"/>
                        <a:buChar char=""/>
                        <a:tabLst/>
                      </a:pPr>
                      <a:endPar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rgbClr val="FF00FF"/>
                        </a:buClr>
                        <a:buSzPct val="70000"/>
                        <a:buFont typeface="Symbol" pitchFamily="18" charset="2"/>
                        <a:buChar char=""/>
                        <a:tabLst/>
                      </a:pPr>
                      <a:r>
                        <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ABU ALI AL HUSSAIN IBN SINA         (AVECENA 980-1037 AD)</a:t>
                      </a:r>
                      <a:endParaRPr kumimoji="0" lang="en-GB" sz="17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7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00FF"/>
                        </a:buClr>
                        <a:buSzPct val="70000"/>
                        <a:buFont typeface="Symbol" pitchFamily="18" charset="2"/>
                        <a:buChar char=""/>
                        <a:tabLst/>
                      </a:pPr>
                      <a:endPar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rgbClr val="FF00FF"/>
                        </a:buClr>
                        <a:buSzPct val="70000"/>
                        <a:buFont typeface="Symbol" pitchFamily="18" charset="2"/>
                        <a:buChar char=""/>
                        <a:tabLst/>
                      </a:pPr>
                      <a:r>
                        <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Author Of Several Books Of </a:t>
                      </a:r>
                      <a:endParaRPr kumimoji="0" lang="en-US"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rgbClr val="FF00FF"/>
                        </a:buClr>
                        <a:buSzPct val="70000"/>
                        <a:buFont typeface="Wingdings" pitchFamily="2" charset="2"/>
                        <a:buNone/>
                        <a:tabLst/>
                      </a:pPr>
                      <a:r>
                        <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Medicine, </a:t>
                      </a:r>
                      <a:endParaRPr kumimoji="0" lang="en-US"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rgbClr val="FF00FF"/>
                        </a:buClr>
                        <a:buSzPct val="70000"/>
                        <a:buFont typeface="Symbol" pitchFamily="18" charset="2"/>
                        <a:buChar char=""/>
                        <a:tabLst/>
                      </a:pPr>
                      <a:r>
                        <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Introduced Mercurial  </a:t>
                      </a:r>
                      <a:endParaRPr kumimoji="0" lang="en-US"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rgbClr val="FF00FF"/>
                        </a:buClr>
                        <a:buSzPct val="70000"/>
                        <a:buFont typeface="Wingdings" pitchFamily="2" charset="2"/>
                        <a:buNone/>
                        <a:tabLst/>
                      </a:pPr>
                      <a:r>
                        <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Ointment.</a:t>
                      </a:r>
                      <a:endParaRPr kumimoji="0" lang="en-US"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rgbClr val="FF00FF"/>
                        </a:buClr>
                        <a:buSzPct val="70000"/>
                        <a:buFont typeface="Symbol" pitchFamily="18" charset="2"/>
                        <a:buChar char=""/>
                        <a:tabLst/>
                      </a:pPr>
                      <a:r>
                        <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Al Tasrif (Book On Medicine)</a:t>
                      </a:r>
                      <a:endParaRPr kumimoji="0" lang="en-US"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rgbClr val="FF00FF"/>
                        </a:buClr>
                        <a:buSzPct val="70000"/>
                        <a:buFont typeface="Wingdings" pitchFamily="2" charset="2"/>
                        <a:buNone/>
                        <a:tabLst/>
                      </a:pPr>
                      <a:r>
                        <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Al Kitab Al Maliki  </a:t>
                      </a:r>
                      <a:endParaRPr kumimoji="0" lang="en-US"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rgbClr val="FF00FF"/>
                        </a:buClr>
                        <a:buSzPct val="70000"/>
                        <a:buFont typeface="Wingdings" pitchFamily="2" charset="2"/>
                        <a:buNone/>
                        <a:tabLst/>
                      </a:pPr>
                      <a:r>
                        <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(Encyclopaedia Containing A </a:t>
                      </a:r>
                      <a:endParaRPr kumimoji="0" lang="en-US"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rgbClr val="FF00FF"/>
                        </a:buClr>
                        <a:buSzPct val="70000"/>
                        <a:buFont typeface="Wingdings" pitchFamily="2" charset="2"/>
                        <a:buNone/>
                        <a:tabLst/>
                      </a:pPr>
                      <a:r>
                        <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Section On Drugs.</a:t>
                      </a:r>
                      <a:endParaRPr kumimoji="0" lang="en-US"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rgbClr val="FF00FF"/>
                        </a:buClr>
                        <a:buSzPct val="70000"/>
                        <a:buFont typeface="Symbol" pitchFamily="18" charset="2"/>
                        <a:buChar char=""/>
                        <a:tabLst/>
                      </a:pPr>
                      <a:endPar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rgbClr val="FF00FF"/>
                        </a:buClr>
                        <a:buSzPct val="70000"/>
                        <a:buFont typeface="Symbol" pitchFamily="18" charset="2"/>
                        <a:buChar char=""/>
                        <a:tabLst/>
                      </a:pPr>
                      <a:endPar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rgbClr val="FF00FF"/>
                        </a:buClr>
                        <a:buSzPct val="70000"/>
                        <a:buFont typeface="Symbol" pitchFamily="18" charset="2"/>
                        <a:buChar char=""/>
                        <a:tabLst/>
                      </a:pPr>
                      <a:r>
                        <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Al Qanun Fitibb (Qanun) Kitab</a:t>
                      </a:r>
                      <a:r>
                        <a:rPr kumimoji="0" lang="en-US"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r>
                        <a:rPr kumimoji="0" lang="en-GB"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Al Shifa</a:t>
                      </a:r>
                      <a:endParaRPr kumimoji="0" lang="en-US" sz="17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7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685800" y="457200"/>
            <a:ext cx="7772400" cy="6172200"/>
          </a:xfrm>
        </p:spPr>
        <p:txBody>
          <a:bodyPr/>
          <a:lstStyle/>
          <a:p>
            <a:pPr algn="ctr"/>
            <a:r>
              <a:rPr lang="en-US" sz="4800" dirty="0" smtClean="0">
                <a:latin typeface="Bullpen 3D" pitchFamily="2" charset="0"/>
              </a:rPr>
              <a:t>Congratulations</a:t>
            </a:r>
            <a:br>
              <a:rPr lang="en-US" sz="4800" dirty="0" smtClean="0">
                <a:latin typeface="Bullpen 3D" pitchFamily="2" charset="0"/>
              </a:rPr>
            </a:br>
            <a:r>
              <a:rPr lang="en-US" sz="4800" dirty="0" smtClean="0">
                <a:latin typeface="Bullpen 3D" pitchFamily="2" charset="0"/>
              </a:rPr>
              <a:t> </a:t>
            </a:r>
          </a:p>
          <a:p>
            <a:pPr algn="ctr"/>
            <a:r>
              <a:rPr lang="en-US" sz="4800" dirty="0" smtClean="0">
                <a:latin typeface="Bullpen 3D" pitchFamily="2" charset="0"/>
              </a:rPr>
              <a:t>&amp;</a:t>
            </a:r>
          </a:p>
          <a:p>
            <a:pPr algn="ctr"/>
            <a:r>
              <a:rPr lang="en-US" sz="7200" dirty="0" smtClean="0">
                <a:latin typeface="Bullpen 3D" pitchFamily="2" charset="0"/>
              </a:rPr>
              <a:t>WELCOME </a:t>
            </a:r>
          </a:p>
          <a:p>
            <a:pPr algn="ctr"/>
            <a:r>
              <a:rPr lang="en-US" dirty="0" smtClean="0">
                <a:latin typeface="Bullpen 3D" pitchFamily="2" charset="0"/>
              </a:rPr>
              <a:t>TO </a:t>
            </a:r>
          </a:p>
          <a:p>
            <a:pPr algn="ctr"/>
            <a:endParaRPr lang="en-US" dirty="0" smtClean="0">
              <a:latin typeface="Bullpen 3D" pitchFamily="2" charset="0"/>
            </a:endParaRPr>
          </a:p>
          <a:p>
            <a:pPr algn="ctr"/>
            <a:r>
              <a:rPr lang="en-US" dirty="0" smtClean="0">
                <a:latin typeface="Bullpen 3D" pitchFamily="2" charset="0"/>
              </a:rPr>
              <a:t>3</a:t>
            </a:r>
            <a:r>
              <a:rPr lang="en-US" baseline="30000" dirty="0" smtClean="0">
                <a:latin typeface="Bullpen 3D" pitchFamily="2" charset="0"/>
              </a:rPr>
              <a:t>RD</a:t>
            </a:r>
            <a:r>
              <a:rPr lang="en-US" dirty="0" smtClean="0">
                <a:latin typeface="Bullpen 3D" pitchFamily="2" charset="0"/>
              </a:rPr>
              <a:t> YEAR MBBS</a:t>
            </a:r>
          </a:p>
          <a:p>
            <a:pPr algn="ctr"/>
            <a:endParaRPr lang="en-US" sz="4800"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48400"/>
            <a:ext cx="1905000" cy="457200"/>
          </a:xfrm>
        </p:spPr>
        <p:txBody>
          <a:bodyPr/>
          <a:lstStyle/>
          <a:p>
            <a:pPr>
              <a:defRPr/>
            </a:pPr>
            <a:fld id="{112E652B-EE33-49AF-AA50-9BAC3F35CEA4}" type="slidenum">
              <a:rPr lang="en-US" sz="1400">
                <a:effectLst/>
                <a:cs typeface="+mn-cs"/>
              </a:rPr>
              <a:pPr>
                <a:defRPr/>
              </a:pPr>
              <a:t>20</a:t>
            </a:fld>
            <a:endParaRPr lang="en-US" sz="1400">
              <a:effectLst/>
              <a:cs typeface="+mn-cs"/>
            </a:endParaRPr>
          </a:p>
        </p:txBody>
      </p:sp>
      <p:graphicFrame>
        <p:nvGraphicFramePr>
          <p:cNvPr id="19511" name="Group 55"/>
          <p:cNvGraphicFramePr>
            <a:graphicFrameLocks noGrp="1"/>
          </p:cNvGraphicFramePr>
          <p:nvPr/>
        </p:nvGraphicFramePr>
        <p:xfrm>
          <a:off x="228600" y="238810"/>
          <a:ext cx="8686800" cy="6475914"/>
        </p:xfrm>
        <a:graphic>
          <a:graphicData uri="http://schemas.openxmlformats.org/drawingml/2006/table">
            <a:tbl>
              <a:tblPr/>
              <a:tblGrid>
                <a:gridCol w="4258034"/>
                <a:gridCol w="4428766"/>
              </a:tblGrid>
              <a:tr h="5436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GB" sz="2000" b="1" i="0" u="sng" strike="noStrike" cap="none" normalizeH="0" baseline="0" dirty="0" smtClean="0">
                          <a:ln>
                            <a:noFill/>
                          </a:ln>
                          <a:solidFill>
                            <a:srgbClr val="66FF33"/>
                          </a:solidFill>
                          <a:effectLst>
                            <a:outerShdw blurRad="38100" dist="38100" dir="2700000" algn="tl">
                              <a:srgbClr val="000000"/>
                            </a:outerShdw>
                          </a:effectLst>
                          <a:latin typeface="Times New Roman" pitchFamily="18" charset="0"/>
                          <a:cs typeface="Times New Roman" pitchFamily="18" charset="0"/>
                        </a:rPr>
                        <a:t>EUROPEAN INFLUENCES</a:t>
                      </a:r>
                      <a:endParaRPr kumimoji="0" lang="en-US" sz="2000" b="1" i="0" u="sng" strike="noStrike" cap="none" normalizeH="0" baseline="0" dirty="0" smtClean="0">
                        <a:ln>
                          <a:noFill/>
                        </a:ln>
                        <a:solidFill>
                          <a:srgbClr val="66FF33"/>
                        </a:solidFill>
                        <a:effectLst>
                          <a:outerShdw blurRad="38100" dist="38100" dir="2700000" algn="tl">
                            <a:srgbClr val="000000"/>
                          </a:outerShdw>
                        </a:effectLst>
                        <a:latin typeface="Times New Roman" pitchFamily="18" charset="0"/>
                        <a:cs typeface="Times New Roman" pitchFamily="18"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83727">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Emperor Frederic II (1240 Ad)</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Legislation For Drugs Control</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83727">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r>
                        <a:rPr kumimoji="0" lang="en-GB" sz="1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cs typeface="Times New Roman" pitchFamily="18" charset="0"/>
                        </a:rPr>
                        <a:t>Francois Magendie(1783-1855)</a:t>
                      </a:r>
                      <a:endParaRPr kumimoji="0" lang="en-US" sz="1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cs typeface="Times New Roman" pitchFamily="18"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Experiments On Animals</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83727">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cs typeface="Times New Roman" pitchFamily="18" charset="0"/>
                        </a:rPr>
                        <a:t>William Withering (1785)</a:t>
                      </a:r>
                      <a:endParaRPr kumimoji="0" lang="en-US" sz="2800" b="0" i="0" u="none" strike="noStrike" cap="none" normalizeH="0" baseline="0" smtClean="0">
                        <a:ln>
                          <a:noFill/>
                        </a:ln>
                        <a:solidFill>
                          <a:srgbClr val="FFFF00"/>
                        </a:solidFill>
                        <a:effectLst>
                          <a:outerShdw blurRad="38100" dist="38100" dir="2700000" algn="tl">
                            <a:srgbClr val="000000"/>
                          </a:outerShdw>
                        </a:effectLst>
                        <a:latin typeface="Tahoma" pitchFamily="34" charset="0"/>
                        <a:cs typeface="Arial" pitchFamily="34"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Digitalis In Cardiac Failure</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537951">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Serturner (1806)</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Isolation Of Morphine.</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671522">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Claude Bernard (1838-1878)</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Experiments With Curare On </a:t>
                      </a: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Isolated Nerve-muscle Prep</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86392">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Paul Ehrlich</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Concept Of Chemotherapy</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671522">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Oswald Schmeid Berg (1838-921 Ad)</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Fate Of Drugs In Body </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(Pharmacokinetics)</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83727">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cs typeface="Times New Roman" pitchFamily="18" charset="0"/>
                        </a:rPr>
                        <a:t>Best &amp; Banting 1921</a:t>
                      </a:r>
                      <a:endParaRPr kumimoji="0" lang="en-US" sz="1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cs typeface="Times New Roman" pitchFamily="18"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cs typeface="Times New Roman" pitchFamily="18" charset="0"/>
                        </a:rPr>
                        <a:t>Discovery Of Insulin </a:t>
                      </a:r>
                      <a:endParaRPr kumimoji="0" lang="en-US" sz="1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854392">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cs typeface="Times New Roman" pitchFamily="18" charset="0"/>
                        </a:rPr>
                        <a:t>Alexander Flemming (1928)</a:t>
                      </a:r>
                      <a:endParaRPr kumimoji="0" lang="en-US" sz="1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cs typeface="Times New Roman" pitchFamily="18"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Discovery Of Penicillin</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879374">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2400" b="0" i="0" u="none" strike="noStrike" cap="none" normalizeH="0" baseline="0" dirty="0" smtClean="0">
                          <a:ln>
                            <a:noFill/>
                          </a:ln>
                          <a:solidFill>
                            <a:srgbClr val="FF00FF"/>
                          </a:solidFill>
                          <a:effectLst>
                            <a:outerShdw blurRad="38100" dist="38100" dir="2700000" algn="tl">
                              <a:srgbClr val="000000"/>
                            </a:outerShdw>
                          </a:effectLst>
                          <a:latin typeface="Times New Roman" pitchFamily="18" charset="0"/>
                          <a:cs typeface="Times New Roman" pitchFamily="18" charset="0"/>
                        </a:rPr>
                        <a:t>THALIDOMIDE TRAGEDY (1950s)</a:t>
                      </a:r>
                      <a:endParaRPr kumimoji="0" lang="en-US" sz="2400" b="0" i="0" u="none" strike="noStrike" cap="none" normalizeH="0" baseline="0" dirty="0" smtClean="0">
                        <a:ln>
                          <a:noFill/>
                        </a:ln>
                        <a:solidFill>
                          <a:srgbClr val="FF00FF"/>
                        </a:solidFill>
                        <a:effectLst>
                          <a:outerShdw blurRad="38100" dist="38100" dir="2700000" algn="tl">
                            <a:srgbClr val="000000"/>
                          </a:outerShdw>
                        </a:effectLst>
                        <a:latin typeface="Times New Roman" pitchFamily="18" charset="0"/>
                        <a:cs typeface="Times New Roman" pitchFamily="18"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GB" sz="2400" b="0" i="0" u="none" strike="noStrike" cap="none" normalizeH="0" baseline="0" dirty="0" smtClean="0">
                          <a:ln>
                            <a:noFill/>
                          </a:ln>
                          <a:solidFill>
                            <a:srgbClr val="FF00FF"/>
                          </a:solidFill>
                          <a:effectLst>
                            <a:outerShdw blurRad="38100" dist="38100" dir="2700000" algn="tl">
                              <a:srgbClr val="000000"/>
                            </a:outerShdw>
                          </a:effectLst>
                          <a:latin typeface="Times New Roman" pitchFamily="18" charset="0"/>
                          <a:cs typeface="Times New Roman" pitchFamily="18" charset="0"/>
                        </a:rPr>
                        <a:t>Drug Safety Concern/ Regulation</a:t>
                      </a:r>
                      <a:endParaRPr kumimoji="0" lang="en-US" sz="2400" b="0" i="0" u="none" strike="noStrike" cap="none" normalizeH="0" baseline="0" dirty="0" smtClean="0">
                        <a:ln>
                          <a:noFill/>
                        </a:ln>
                        <a:solidFill>
                          <a:srgbClr val="FF00FF"/>
                        </a:solidFill>
                        <a:effectLst>
                          <a:outerShdw blurRad="38100" dist="38100" dir="2700000" algn="tl">
                            <a:srgbClr val="00000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87117">
                <a:tc gridSpan="2">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endParaRPr kumimoji="0" lang="en-US" sz="2000" b="0" i="0" u="none" strike="noStrike" cap="none" normalizeH="0" baseline="0" dirty="0" smtClean="0">
                        <a:ln>
                          <a:noFill/>
                        </a:ln>
                        <a:solidFill>
                          <a:srgbClr val="3333FF"/>
                        </a:solidFill>
                        <a:effectLst>
                          <a:outerShdw blurRad="38100" dist="38100" dir="2700000" algn="tl">
                            <a:srgbClr val="000000"/>
                          </a:outerShdw>
                        </a:effectLst>
                        <a:latin typeface="Times New Roman" pitchFamily="18" charset="0"/>
                        <a:cs typeface="Times New Roman"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48400"/>
            <a:ext cx="1905000" cy="457200"/>
          </a:xfrm>
        </p:spPr>
        <p:txBody>
          <a:bodyPr/>
          <a:lstStyle/>
          <a:p>
            <a:pPr>
              <a:defRPr/>
            </a:pPr>
            <a:fld id="{E5258A2E-7906-4740-B888-A262D79132B7}" type="slidenum">
              <a:rPr lang="en-US" sz="1400">
                <a:effectLst/>
                <a:cs typeface="+mn-cs"/>
              </a:rPr>
              <a:pPr>
                <a:defRPr/>
              </a:pPr>
              <a:t>21</a:t>
            </a:fld>
            <a:endParaRPr lang="en-US" sz="1400">
              <a:effectLst/>
              <a:cs typeface="+mn-cs"/>
            </a:endParaRPr>
          </a:p>
        </p:txBody>
      </p:sp>
      <p:sp>
        <p:nvSpPr>
          <p:cNvPr id="3" name="TextBox 2"/>
          <p:cNvSpPr txBox="1"/>
          <p:nvPr/>
        </p:nvSpPr>
        <p:spPr>
          <a:xfrm>
            <a:off x="0" y="0"/>
            <a:ext cx="9144000" cy="1200329"/>
          </a:xfrm>
          <a:prstGeom prst="rect">
            <a:avLst/>
          </a:prstGeom>
          <a:solidFill>
            <a:schemeClr val="bg1">
              <a:lumMod val="60000"/>
              <a:lumOff val="40000"/>
            </a:schemeClr>
          </a:solidFill>
          <a:ln>
            <a:noFill/>
          </a:ln>
          <a:effectLst>
            <a:innerShdw blurRad="63500" dist="50800" dir="18900000">
              <a:prstClr val="black">
                <a:alpha val="50000"/>
              </a:prstClr>
            </a:inn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endParaRPr lang="en-GB" sz="3600" dirty="0" smtClean="0"/>
          </a:p>
          <a:p>
            <a:pPr algn="ctr">
              <a:defRPr/>
            </a:pPr>
            <a:r>
              <a:rPr lang="en-GB" sz="3600" dirty="0" smtClean="0"/>
              <a:t>Some  </a:t>
            </a:r>
            <a:r>
              <a:rPr lang="en-GB" sz="3600" dirty="0"/>
              <a:t>Examples of Medicinal Plants</a:t>
            </a:r>
          </a:p>
        </p:txBody>
      </p:sp>
      <p:pic>
        <p:nvPicPr>
          <p:cNvPr id="1026" name="Picture 2" descr="D:\Pharmacology fotos -charts\BELLADONNA.jpg"/>
          <p:cNvPicPr>
            <a:picLocks noChangeAspect="1" noChangeArrowheads="1"/>
          </p:cNvPicPr>
          <p:nvPr/>
        </p:nvPicPr>
        <p:blipFill>
          <a:blip r:embed="rId2" cstate="print"/>
          <a:srcRect/>
          <a:stretch>
            <a:fillRect/>
          </a:stretch>
        </p:blipFill>
        <p:spPr bwMode="auto">
          <a:xfrm>
            <a:off x="1" y="4724400"/>
            <a:ext cx="2057400" cy="2133600"/>
          </a:xfrm>
          <a:prstGeom prst="rect">
            <a:avLst/>
          </a:prstGeom>
          <a:noFill/>
        </p:spPr>
      </p:pic>
      <p:sp>
        <p:nvSpPr>
          <p:cNvPr id="5" name="TextBox 4"/>
          <p:cNvSpPr txBox="1"/>
          <p:nvPr/>
        </p:nvSpPr>
        <p:spPr>
          <a:xfrm>
            <a:off x="0" y="6396335"/>
            <a:ext cx="2057400" cy="523220"/>
          </a:xfrm>
          <a:prstGeom prst="rect">
            <a:avLst/>
          </a:prstGeom>
          <a:noFill/>
        </p:spPr>
        <p:txBody>
          <a:bodyPr wrap="square" rtlCol="0">
            <a:spAutoFit/>
          </a:bodyPr>
          <a:lstStyle/>
          <a:p>
            <a:pPr algn="ctr"/>
            <a:r>
              <a:rPr lang="en-US" sz="2800" b="1" dirty="0" err="1" smtClean="0">
                <a:solidFill>
                  <a:schemeClr val="bg1">
                    <a:lumMod val="50000"/>
                  </a:schemeClr>
                </a:solidFill>
              </a:rPr>
              <a:t>Hyocyamus</a:t>
            </a:r>
            <a:endParaRPr lang="en-US" sz="2800" b="1" dirty="0">
              <a:solidFill>
                <a:schemeClr val="bg1">
                  <a:lumMod val="50000"/>
                </a:schemeClr>
              </a:solidFill>
            </a:endParaRPr>
          </a:p>
        </p:txBody>
      </p:sp>
      <p:pic>
        <p:nvPicPr>
          <p:cNvPr id="1030" name="Picture 6" descr="D:\Pharmacology fotos -charts\penicillium fungus.jpg"/>
          <p:cNvPicPr>
            <a:picLocks noChangeAspect="1" noChangeArrowheads="1"/>
          </p:cNvPicPr>
          <p:nvPr/>
        </p:nvPicPr>
        <p:blipFill>
          <a:blip r:embed="rId3" cstate="print"/>
          <a:srcRect/>
          <a:stretch>
            <a:fillRect/>
          </a:stretch>
        </p:blipFill>
        <p:spPr bwMode="auto">
          <a:xfrm>
            <a:off x="2362200" y="1981200"/>
            <a:ext cx="3695700" cy="2876550"/>
          </a:xfrm>
          <a:prstGeom prst="rect">
            <a:avLst/>
          </a:prstGeom>
          <a:noFill/>
        </p:spPr>
      </p:pic>
      <p:pic>
        <p:nvPicPr>
          <p:cNvPr id="1031" name="Picture 7" descr="D:\Pharmacology fotos -charts\opium.jpg"/>
          <p:cNvPicPr>
            <a:picLocks noChangeAspect="1" noChangeArrowheads="1"/>
          </p:cNvPicPr>
          <p:nvPr/>
        </p:nvPicPr>
        <p:blipFill>
          <a:blip r:embed="rId4"/>
          <a:srcRect/>
          <a:stretch>
            <a:fillRect/>
          </a:stretch>
        </p:blipFill>
        <p:spPr bwMode="auto">
          <a:xfrm>
            <a:off x="6743700" y="1219200"/>
            <a:ext cx="2400300" cy="2654300"/>
          </a:xfrm>
          <a:prstGeom prst="rect">
            <a:avLst/>
          </a:prstGeom>
          <a:noFill/>
        </p:spPr>
      </p:pic>
      <p:sp>
        <p:nvSpPr>
          <p:cNvPr id="11" name="TextBox 10"/>
          <p:cNvSpPr txBox="1"/>
          <p:nvPr/>
        </p:nvSpPr>
        <p:spPr>
          <a:xfrm>
            <a:off x="2438400" y="2133600"/>
            <a:ext cx="1752600" cy="461665"/>
          </a:xfrm>
          <a:prstGeom prst="rect">
            <a:avLst/>
          </a:prstGeom>
          <a:noFill/>
        </p:spPr>
        <p:txBody>
          <a:bodyPr wrap="square" rtlCol="0">
            <a:spAutoFit/>
          </a:bodyPr>
          <a:lstStyle/>
          <a:p>
            <a:r>
              <a:rPr lang="en-US" b="1" dirty="0" err="1" smtClean="0"/>
              <a:t>Penicillium</a:t>
            </a:r>
            <a:endParaRPr lang="en-US" b="1" dirty="0"/>
          </a:p>
        </p:txBody>
      </p:sp>
      <p:sp>
        <p:nvSpPr>
          <p:cNvPr id="12" name="TextBox 11"/>
          <p:cNvSpPr txBox="1"/>
          <p:nvPr/>
        </p:nvSpPr>
        <p:spPr>
          <a:xfrm>
            <a:off x="7162800" y="2209800"/>
            <a:ext cx="1600200" cy="584775"/>
          </a:xfrm>
          <a:prstGeom prst="rect">
            <a:avLst/>
          </a:prstGeom>
          <a:noFill/>
        </p:spPr>
        <p:txBody>
          <a:bodyPr wrap="square" rtlCol="0">
            <a:spAutoFit/>
          </a:bodyPr>
          <a:lstStyle/>
          <a:p>
            <a:r>
              <a:rPr lang="en-US" sz="3200" b="1" dirty="0" smtClean="0">
                <a:solidFill>
                  <a:srgbClr val="FF0000"/>
                </a:solidFill>
              </a:rPr>
              <a:t>Opium</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48400"/>
            <a:ext cx="1905000" cy="457200"/>
          </a:xfrm>
        </p:spPr>
        <p:txBody>
          <a:bodyPr/>
          <a:lstStyle/>
          <a:p>
            <a:pPr>
              <a:defRPr/>
            </a:pPr>
            <a:fld id="{FFD3DF11-2BFA-475D-B7C1-F125345434CC}" type="slidenum">
              <a:rPr lang="en-US" sz="1400">
                <a:effectLst/>
                <a:cs typeface="+mn-cs"/>
              </a:rPr>
              <a:pPr>
                <a:defRPr/>
              </a:pPr>
              <a:t>22</a:t>
            </a:fld>
            <a:endParaRPr lang="en-US" sz="1400">
              <a:effectLst/>
              <a:cs typeface="+mn-cs"/>
            </a:endParaRPr>
          </a:p>
        </p:txBody>
      </p:sp>
      <p:sp>
        <p:nvSpPr>
          <p:cNvPr id="19459" name="TextBox 5"/>
          <p:cNvSpPr txBox="1">
            <a:spLocks noChangeArrowheads="1"/>
          </p:cNvSpPr>
          <p:nvPr/>
        </p:nvSpPr>
        <p:spPr bwMode="auto">
          <a:xfrm>
            <a:off x="6096000" y="6400800"/>
            <a:ext cx="2819400" cy="461963"/>
          </a:xfrm>
          <a:prstGeom prst="rect">
            <a:avLst/>
          </a:prstGeom>
          <a:noFill/>
          <a:ln w="9525">
            <a:noFill/>
            <a:miter lim="800000"/>
            <a:headEnd/>
            <a:tailEnd/>
          </a:ln>
        </p:spPr>
        <p:txBody>
          <a:bodyPr>
            <a:spAutoFit/>
          </a:bodyPr>
          <a:lstStyle/>
          <a:p>
            <a:pPr algn="ctr"/>
            <a:r>
              <a:rPr lang="en-GB">
                <a:solidFill>
                  <a:schemeClr val="bg1"/>
                </a:solidFill>
              </a:rPr>
              <a:t>H. Niger</a:t>
            </a:r>
          </a:p>
        </p:txBody>
      </p:sp>
      <p:pic>
        <p:nvPicPr>
          <p:cNvPr id="19460" name="Picture 4" descr="C:\Users\Coompaq\Desktop\Lecture Material Folder\PHARMA-PLANTS-FOTOS\opium-2.jpg"/>
          <p:cNvPicPr>
            <a:picLocks noChangeAspect="1" noChangeArrowheads="1"/>
          </p:cNvPicPr>
          <p:nvPr/>
        </p:nvPicPr>
        <p:blipFill>
          <a:blip r:embed="rId2"/>
          <a:srcRect/>
          <a:stretch>
            <a:fillRect/>
          </a:stretch>
        </p:blipFill>
        <p:spPr bwMode="auto">
          <a:xfrm>
            <a:off x="6096000" y="0"/>
            <a:ext cx="3048000" cy="2895600"/>
          </a:xfrm>
          <a:prstGeom prst="rect">
            <a:avLst/>
          </a:prstGeom>
          <a:noFill/>
          <a:ln w="9525">
            <a:noFill/>
            <a:miter lim="800000"/>
            <a:headEnd/>
            <a:tailEnd/>
          </a:ln>
        </p:spPr>
      </p:pic>
      <p:sp>
        <p:nvSpPr>
          <p:cNvPr id="19461" name="TextBox 7"/>
          <p:cNvSpPr txBox="1">
            <a:spLocks noChangeArrowheads="1"/>
          </p:cNvSpPr>
          <p:nvPr/>
        </p:nvSpPr>
        <p:spPr bwMode="auto">
          <a:xfrm>
            <a:off x="6400800" y="2286000"/>
            <a:ext cx="2514600" cy="646331"/>
          </a:xfrm>
          <a:prstGeom prst="rect">
            <a:avLst/>
          </a:prstGeom>
          <a:noFill/>
          <a:ln w="9525">
            <a:noFill/>
            <a:miter lim="800000"/>
            <a:headEnd/>
            <a:tailEnd/>
          </a:ln>
        </p:spPr>
        <p:txBody>
          <a:bodyPr>
            <a:spAutoFit/>
          </a:bodyPr>
          <a:lstStyle/>
          <a:p>
            <a:pPr algn="ctr"/>
            <a:r>
              <a:rPr lang="en-GB" sz="3600" b="1" dirty="0">
                <a:solidFill>
                  <a:srgbClr val="FF0000"/>
                </a:solidFill>
              </a:rPr>
              <a:t>Poppy </a:t>
            </a:r>
          </a:p>
        </p:txBody>
      </p:sp>
      <p:pic>
        <p:nvPicPr>
          <p:cNvPr id="19462" name="Picture 5" descr="C:\Users\Coompaq\Desktop\Lecture Material Folder\PHARMA-PLANTS-FOTOS\pilocarpus jabo.jpg"/>
          <p:cNvPicPr>
            <a:picLocks noChangeAspect="1" noChangeArrowheads="1"/>
          </p:cNvPicPr>
          <p:nvPr/>
        </p:nvPicPr>
        <p:blipFill>
          <a:blip r:embed="rId3"/>
          <a:srcRect/>
          <a:stretch>
            <a:fillRect/>
          </a:stretch>
        </p:blipFill>
        <p:spPr bwMode="auto">
          <a:xfrm>
            <a:off x="2743200" y="2362200"/>
            <a:ext cx="3175000" cy="2438400"/>
          </a:xfrm>
          <a:prstGeom prst="rect">
            <a:avLst/>
          </a:prstGeom>
          <a:noFill/>
          <a:ln w="9525">
            <a:noFill/>
            <a:miter lim="800000"/>
            <a:headEnd/>
            <a:tailEnd/>
          </a:ln>
        </p:spPr>
      </p:pic>
      <p:sp>
        <p:nvSpPr>
          <p:cNvPr id="10" name="TextBox 9"/>
          <p:cNvSpPr txBox="1"/>
          <p:nvPr/>
        </p:nvSpPr>
        <p:spPr>
          <a:xfrm>
            <a:off x="2895600" y="4343400"/>
            <a:ext cx="2743200" cy="461963"/>
          </a:xfrm>
          <a:prstGeom prst="rect">
            <a:avLst/>
          </a:prstGeom>
          <a:solidFill>
            <a:schemeClr val="tx1"/>
          </a:solidFill>
        </p:spPr>
        <p:txBody>
          <a:bodyPr>
            <a:spAutoFit/>
          </a:bodyPr>
          <a:lstStyle/>
          <a:p>
            <a:pPr algn="ctr">
              <a:defRPr/>
            </a:pPr>
            <a:r>
              <a:rPr lang="en-GB" dirty="0" err="1">
                <a:solidFill>
                  <a:schemeClr val="bg1"/>
                </a:solidFill>
              </a:rPr>
              <a:t>Pilocarpus</a:t>
            </a:r>
            <a:r>
              <a:rPr lang="en-GB" dirty="0">
                <a:solidFill>
                  <a:schemeClr val="bg1"/>
                </a:solidFill>
              </a:rPr>
              <a:t> jaborandi</a:t>
            </a:r>
          </a:p>
        </p:txBody>
      </p:sp>
      <p:pic>
        <p:nvPicPr>
          <p:cNvPr id="19464" name="Picture 6" descr="C:\Users\Coompaq\Desktop\Lecture Material Folder\PHARMA-PLANTS-FOTOS\vinca-rosea[1].jpg"/>
          <p:cNvPicPr>
            <a:picLocks noChangeAspect="1" noChangeArrowheads="1"/>
          </p:cNvPicPr>
          <p:nvPr/>
        </p:nvPicPr>
        <p:blipFill>
          <a:blip r:embed="rId4"/>
          <a:srcRect/>
          <a:stretch>
            <a:fillRect/>
          </a:stretch>
        </p:blipFill>
        <p:spPr bwMode="auto">
          <a:xfrm>
            <a:off x="152400" y="4276725"/>
            <a:ext cx="2095500" cy="2581275"/>
          </a:xfrm>
          <a:prstGeom prst="rect">
            <a:avLst/>
          </a:prstGeom>
          <a:noFill/>
          <a:ln w="9525">
            <a:noFill/>
            <a:miter lim="800000"/>
            <a:headEnd/>
            <a:tailEnd/>
          </a:ln>
        </p:spPr>
      </p:pic>
      <p:sp>
        <p:nvSpPr>
          <p:cNvPr id="19465" name="TextBox 11"/>
          <p:cNvSpPr txBox="1">
            <a:spLocks noChangeArrowheads="1"/>
          </p:cNvSpPr>
          <p:nvPr/>
        </p:nvSpPr>
        <p:spPr bwMode="auto">
          <a:xfrm>
            <a:off x="228600" y="6324600"/>
            <a:ext cx="1981200" cy="461665"/>
          </a:xfrm>
          <a:prstGeom prst="rect">
            <a:avLst/>
          </a:prstGeom>
          <a:noFill/>
          <a:ln w="9525">
            <a:noFill/>
            <a:miter lim="800000"/>
            <a:headEnd/>
            <a:tailEnd/>
          </a:ln>
        </p:spPr>
        <p:txBody>
          <a:bodyPr wrap="square">
            <a:spAutoFit/>
          </a:bodyPr>
          <a:lstStyle/>
          <a:p>
            <a:r>
              <a:rPr lang="en-GB" b="1" dirty="0" err="1">
                <a:solidFill>
                  <a:schemeClr val="bg1"/>
                </a:solidFill>
              </a:rPr>
              <a:t>Vinca</a:t>
            </a:r>
            <a:r>
              <a:rPr lang="en-GB" b="1" dirty="0">
                <a:solidFill>
                  <a:schemeClr val="bg1"/>
                </a:solidFill>
              </a:rPr>
              <a:t> </a:t>
            </a:r>
            <a:r>
              <a:rPr lang="en-GB" b="1" dirty="0" err="1">
                <a:solidFill>
                  <a:schemeClr val="bg1"/>
                </a:solidFill>
              </a:rPr>
              <a:t>rosea</a:t>
            </a:r>
            <a:endParaRPr lang="en-GB" b="1"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48400"/>
            <a:ext cx="1905000" cy="457200"/>
          </a:xfrm>
        </p:spPr>
        <p:txBody>
          <a:bodyPr/>
          <a:lstStyle/>
          <a:p>
            <a:pPr>
              <a:defRPr/>
            </a:pPr>
            <a:fld id="{5CC4234A-0718-467E-AE1F-377309432477}" type="slidenum">
              <a:rPr lang="en-US" sz="1400">
                <a:effectLst/>
                <a:cs typeface="+mn-cs"/>
              </a:rPr>
              <a:pPr>
                <a:defRPr/>
              </a:pPr>
              <a:t>23</a:t>
            </a:fld>
            <a:endParaRPr lang="en-US" sz="1400">
              <a:effectLst/>
              <a:cs typeface="+mn-cs"/>
            </a:endParaRPr>
          </a:p>
        </p:txBody>
      </p:sp>
      <p:pic>
        <p:nvPicPr>
          <p:cNvPr id="20483" name="Picture 3" descr="C:\Users\Coompaq\Desktop\Lecture Material Folder\PHARMA-PLANTS-FOTOS\Hniger[1].jpg"/>
          <p:cNvPicPr>
            <a:picLocks noChangeAspect="1" noChangeArrowheads="1"/>
          </p:cNvPicPr>
          <p:nvPr/>
        </p:nvPicPr>
        <p:blipFill>
          <a:blip r:embed="rId2"/>
          <a:srcRect/>
          <a:stretch>
            <a:fillRect/>
          </a:stretch>
        </p:blipFill>
        <p:spPr bwMode="auto">
          <a:xfrm>
            <a:off x="0" y="0"/>
            <a:ext cx="2905125" cy="2971800"/>
          </a:xfrm>
          <a:prstGeom prst="rect">
            <a:avLst/>
          </a:prstGeom>
          <a:noFill/>
          <a:ln w="9525">
            <a:noFill/>
            <a:miter lim="800000"/>
            <a:headEnd/>
            <a:tailEnd/>
          </a:ln>
        </p:spPr>
      </p:pic>
      <p:sp>
        <p:nvSpPr>
          <p:cNvPr id="20484" name="TextBox 3"/>
          <p:cNvSpPr txBox="1">
            <a:spLocks noChangeArrowheads="1"/>
          </p:cNvSpPr>
          <p:nvPr/>
        </p:nvSpPr>
        <p:spPr bwMode="auto">
          <a:xfrm>
            <a:off x="304800" y="2438400"/>
            <a:ext cx="1905000" cy="523220"/>
          </a:xfrm>
          <a:prstGeom prst="rect">
            <a:avLst/>
          </a:prstGeom>
          <a:noFill/>
          <a:ln w="9525">
            <a:noFill/>
            <a:miter lim="800000"/>
            <a:headEnd/>
            <a:tailEnd/>
          </a:ln>
        </p:spPr>
        <p:txBody>
          <a:bodyPr>
            <a:spAutoFit/>
          </a:bodyPr>
          <a:lstStyle/>
          <a:p>
            <a:pPr algn="ctr"/>
            <a:r>
              <a:rPr lang="en-GB" sz="2800" b="1" dirty="0">
                <a:solidFill>
                  <a:schemeClr val="bg1"/>
                </a:solidFill>
              </a:rPr>
              <a:t>H. Niger</a:t>
            </a:r>
          </a:p>
        </p:txBody>
      </p:sp>
      <p:pic>
        <p:nvPicPr>
          <p:cNvPr id="20485" name="Picture 2" descr="C:\Users\Coompaq\Desktop\Lecture Material Folder\PHARMA-PLANTS-FOTOS\digitalis.jpg"/>
          <p:cNvPicPr>
            <a:picLocks noChangeAspect="1" noChangeArrowheads="1"/>
          </p:cNvPicPr>
          <p:nvPr/>
        </p:nvPicPr>
        <p:blipFill>
          <a:blip r:embed="rId3"/>
          <a:srcRect/>
          <a:stretch>
            <a:fillRect/>
          </a:stretch>
        </p:blipFill>
        <p:spPr bwMode="auto">
          <a:xfrm>
            <a:off x="6553200" y="4038600"/>
            <a:ext cx="2590800" cy="2819400"/>
          </a:xfrm>
          <a:prstGeom prst="rect">
            <a:avLst/>
          </a:prstGeom>
          <a:noFill/>
          <a:ln w="9525">
            <a:noFill/>
            <a:miter lim="800000"/>
            <a:headEnd/>
            <a:tailEnd/>
          </a:ln>
        </p:spPr>
      </p:pic>
      <p:sp>
        <p:nvSpPr>
          <p:cNvPr id="20486" name="TextBox 5"/>
          <p:cNvSpPr txBox="1">
            <a:spLocks noChangeArrowheads="1"/>
          </p:cNvSpPr>
          <p:nvPr/>
        </p:nvSpPr>
        <p:spPr bwMode="auto">
          <a:xfrm>
            <a:off x="6553200" y="5486400"/>
            <a:ext cx="2590800" cy="461665"/>
          </a:xfrm>
          <a:prstGeom prst="rect">
            <a:avLst/>
          </a:prstGeom>
          <a:noFill/>
          <a:ln w="9525">
            <a:noFill/>
            <a:miter lim="800000"/>
            <a:headEnd/>
            <a:tailEnd/>
          </a:ln>
        </p:spPr>
        <p:txBody>
          <a:bodyPr wrap="square">
            <a:spAutoFit/>
          </a:bodyPr>
          <a:lstStyle/>
          <a:p>
            <a:r>
              <a:rPr lang="en-GB" b="1" dirty="0">
                <a:solidFill>
                  <a:srgbClr val="000000"/>
                </a:solidFill>
              </a:rPr>
              <a:t>Digitalis </a:t>
            </a:r>
            <a:r>
              <a:rPr lang="en-GB" b="1" dirty="0" err="1">
                <a:solidFill>
                  <a:srgbClr val="000000"/>
                </a:solidFill>
              </a:rPr>
              <a:t>Purpurea</a:t>
            </a:r>
            <a:endParaRPr lang="en-GB" b="1" dirty="0">
              <a:solidFill>
                <a:srgbClr val="000000"/>
              </a:solidFill>
            </a:endParaRPr>
          </a:p>
        </p:txBody>
      </p:sp>
      <p:pic>
        <p:nvPicPr>
          <p:cNvPr id="20487" name="Picture 2" descr="C:\Users\Coompaq\Desktop\Lecture Material Folder\PHARMA-PLANTS-FOTOS\willow tree.jpg"/>
          <p:cNvPicPr>
            <a:picLocks noChangeAspect="1" noChangeArrowheads="1"/>
          </p:cNvPicPr>
          <p:nvPr/>
        </p:nvPicPr>
        <p:blipFill>
          <a:blip r:embed="rId4"/>
          <a:srcRect/>
          <a:stretch>
            <a:fillRect/>
          </a:stretch>
        </p:blipFill>
        <p:spPr bwMode="auto">
          <a:xfrm>
            <a:off x="2895599" y="2640257"/>
            <a:ext cx="3647351" cy="2998543"/>
          </a:xfrm>
          <a:prstGeom prst="rect">
            <a:avLst/>
          </a:prstGeom>
          <a:noFill/>
          <a:ln w="9525">
            <a:noFill/>
            <a:miter lim="800000"/>
            <a:headEnd/>
            <a:tailEnd/>
          </a:ln>
        </p:spPr>
      </p:pic>
      <p:sp>
        <p:nvSpPr>
          <p:cNvPr id="20488" name="TextBox 7"/>
          <p:cNvSpPr txBox="1">
            <a:spLocks noChangeArrowheads="1"/>
          </p:cNvSpPr>
          <p:nvPr/>
        </p:nvSpPr>
        <p:spPr bwMode="auto">
          <a:xfrm>
            <a:off x="2895600" y="4876800"/>
            <a:ext cx="3733800" cy="646331"/>
          </a:xfrm>
          <a:prstGeom prst="rect">
            <a:avLst/>
          </a:prstGeom>
          <a:noFill/>
          <a:ln w="9525">
            <a:noFill/>
            <a:miter lim="800000"/>
            <a:headEnd/>
            <a:tailEnd/>
          </a:ln>
        </p:spPr>
        <p:txBody>
          <a:bodyPr wrap="square">
            <a:spAutoFit/>
          </a:bodyPr>
          <a:lstStyle/>
          <a:p>
            <a:pPr algn="ctr"/>
            <a:r>
              <a:rPr lang="en-GB" sz="3600" dirty="0"/>
              <a:t>Willow Tree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cannabis"/>
          <p:cNvPicPr>
            <a:picLocks noChangeAspect="1" noChangeArrowheads="1"/>
          </p:cNvPicPr>
          <p:nvPr/>
        </p:nvPicPr>
        <p:blipFill>
          <a:blip r:embed="rId2"/>
          <a:srcRect/>
          <a:stretch>
            <a:fillRect/>
          </a:stretch>
        </p:blipFill>
        <p:spPr bwMode="auto">
          <a:xfrm>
            <a:off x="0" y="0"/>
            <a:ext cx="2667000" cy="1993900"/>
          </a:xfrm>
          <a:prstGeom prst="rect">
            <a:avLst/>
          </a:prstGeom>
          <a:noFill/>
          <a:ln w="9525">
            <a:noFill/>
            <a:miter lim="800000"/>
            <a:headEnd/>
            <a:tailEnd/>
          </a:ln>
        </p:spPr>
      </p:pic>
      <p:pic>
        <p:nvPicPr>
          <p:cNvPr id="21507" name="Picture 5" descr="opium-1"/>
          <p:cNvPicPr>
            <a:picLocks noChangeAspect="1" noChangeArrowheads="1"/>
          </p:cNvPicPr>
          <p:nvPr/>
        </p:nvPicPr>
        <p:blipFill>
          <a:blip r:embed="rId3"/>
          <a:srcRect/>
          <a:stretch>
            <a:fillRect/>
          </a:stretch>
        </p:blipFill>
        <p:spPr bwMode="auto">
          <a:xfrm>
            <a:off x="2667000" y="1981200"/>
            <a:ext cx="1752600" cy="1752600"/>
          </a:xfrm>
          <a:prstGeom prst="rect">
            <a:avLst/>
          </a:prstGeom>
          <a:noFill/>
          <a:ln w="9525">
            <a:noFill/>
            <a:miter lim="800000"/>
            <a:headEnd/>
            <a:tailEnd/>
          </a:ln>
        </p:spPr>
      </p:pic>
      <p:pic>
        <p:nvPicPr>
          <p:cNvPr id="21508" name="Picture 6" descr="ispaghula herb"/>
          <p:cNvPicPr>
            <a:picLocks noChangeAspect="1" noChangeArrowheads="1"/>
          </p:cNvPicPr>
          <p:nvPr/>
        </p:nvPicPr>
        <p:blipFill>
          <a:blip r:embed="rId4"/>
          <a:srcRect/>
          <a:stretch>
            <a:fillRect/>
          </a:stretch>
        </p:blipFill>
        <p:spPr bwMode="auto">
          <a:xfrm>
            <a:off x="4343400" y="3581400"/>
            <a:ext cx="1833563" cy="2286000"/>
          </a:xfrm>
          <a:prstGeom prst="rect">
            <a:avLst/>
          </a:prstGeom>
          <a:noFill/>
          <a:ln w="9525">
            <a:noFill/>
            <a:miter lim="800000"/>
            <a:headEnd/>
            <a:tailEnd/>
          </a:ln>
        </p:spPr>
      </p:pic>
      <p:sp>
        <p:nvSpPr>
          <p:cNvPr id="21509" name="Rectangle 7"/>
          <p:cNvSpPr>
            <a:spLocks noChangeArrowheads="1"/>
          </p:cNvSpPr>
          <p:nvPr/>
        </p:nvSpPr>
        <p:spPr bwMode="auto">
          <a:xfrm>
            <a:off x="152400" y="1676400"/>
            <a:ext cx="2209800" cy="228600"/>
          </a:xfrm>
          <a:prstGeom prst="rect">
            <a:avLst/>
          </a:prstGeom>
          <a:noFill/>
          <a:ln w="9525">
            <a:noFill/>
            <a:miter lim="800000"/>
            <a:headEnd/>
            <a:tailEnd/>
          </a:ln>
        </p:spPr>
        <p:txBody>
          <a:bodyPr wrap="none" anchor="ctr"/>
          <a:lstStyle/>
          <a:p>
            <a:pPr algn="ctr"/>
            <a:r>
              <a:rPr lang="en-US" sz="4000" b="1" dirty="0">
                <a:solidFill>
                  <a:schemeClr val="bg1">
                    <a:lumMod val="50000"/>
                  </a:schemeClr>
                </a:solidFill>
              </a:rPr>
              <a:t>cannabis</a:t>
            </a:r>
          </a:p>
        </p:txBody>
      </p:sp>
      <p:sp>
        <p:nvSpPr>
          <p:cNvPr id="21510" name="Rectangle 8"/>
          <p:cNvSpPr>
            <a:spLocks noChangeArrowheads="1"/>
          </p:cNvSpPr>
          <p:nvPr/>
        </p:nvSpPr>
        <p:spPr bwMode="auto">
          <a:xfrm>
            <a:off x="2971800" y="2819400"/>
            <a:ext cx="1371600" cy="381000"/>
          </a:xfrm>
          <a:prstGeom prst="rect">
            <a:avLst/>
          </a:prstGeom>
          <a:noFill/>
          <a:ln w="9525">
            <a:noFill/>
            <a:miter lim="800000"/>
            <a:headEnd/>
            <a:tailEnd/>
          </a:ln>
        </p:spPr>
        <p:txBody>
          <a:bodyPr wrap="none" anchor="ctr"/>
          <a:lstStyle/>
          <a:p>
            <a:pPr algn="ctr"/>
            <a:r>
              <a:rPr lang="en-US" sz="4000" b="1" dirty="0">
                <a:solidFill>
                  <a:schemeClr val="bg1">
                    <a:lumMod val="50000"/>
                  </a:schemeClr>
                </a:solidFill>
              </a:rPr>
              <a:t>Opium</a:t>
            </a:r>
          </a:p>
        </p:txBody>
      </p:sp>
      <p:sp>
        <p:nvSpPr>
          <p:cNvPr id="21511" name="Rectangle 9"/>
          <p:cNvSpPr>
            <a:spLocks noChangeArrowheads="1"/>
          </p:cNvSpPr>
          <p:nvPr/>
        </p:nvSpPr>
        <p:spPr bwMode="auto">
          <a:xfrm>
            <a:off x="4495800" y="5257800"/>
            <a:ext cx="1524000" cy="381000"/>
          </a:xfrm>
          <a:prstGeom prst="rect">
            <a:avLst/>
          </a:prstGeom>
          <a:noFill/>
          <a:ln w="9525">
            <a:noFill/>
            <a:miter lim="800000"/>
            <a:headEnd/>
            <a:tailEnd/>
          </a:ln>
        </p:spPr>
        <p:txBody>
          <a:bodyPr wrap="none" anchor="ctr"/>
          <a:lstStyle/>
          <a:p>
            <a:pPr algn="ctr"/>
            <a:r>
              <a:rPr lang="en-US" sz="3200" b="1" dirty="0" err="1">
                <a:solidFill>
                  <a:srgbClr val="000000"/>
                </a:solidFill>
              </a:rPr>
              <a:t>Ispaghula</a:t>
            </a:r>
            <a:endParaRPr lang="en-US" sz="3200" b="1" dirty="0">
              <a:solidFill>
                <a:srgbClr val="000000"/>
              </a:solidFill>
            </a:endParaRPr>
          </a:p>
        </p:txBody>
      </p:sp>
      <p:pic>
        <p:nvPicPr>
          <p:cNvPr id="21512" name="Picture 10" descr="coca -cocaine"/>
          <p:cNvPicPr>
            <a:picLocks noChangeAspect="1" noChangeArrowheads="1"/>
          </p:cNvPicPr>
          <p:nvPr/>
        </p:nvPicPr>
        <p:blipFill>
          <a:blip r:embed="rId5"/>
          <a:srcRect/>
          <a:stretch>
            <a:fillRect/>
          </a:stretch>
        </p:blipFill>
        <p:spPr bwMode="auto">
          <a:xfrm>
            <a:off x="6286500" y="4686300"/>
            <a:ext cx="2857500" cy="2171700"/>
          </a:xfrm>
          <a:prstGeom prst="rect">
            <a:avLst/>
          </a:prstGeom>
          <a:noFill/>
          <a:ln w="9525">
            <a:noFill/>
            <a:miter lim="800000"/>
            <a:headEnd/>
            <a:tailEnd/>
          </a:ln>
        </p:spPr>
      </p:pic>
      <p:sp>
        <p:nvSpPr>
          <p:cNvPr id="21513" name="Rectangle 11"/>
          <p:cNvSpPr>
            <a:spLocks noChangeArrowheads="1"/>
          </p:cNvSpPr>
          <p:nvPr/>
        </p:nvSpPr>
        <p:spPr bwMode="auto">
          <a:xfrm>
            <a:off x="6324600" y="6324600"/>
            <a:ext cx="2819400" cy="533400"/>
          </a:xfrm>
          <a:prstGeom prst="rect">
            <a:avLst/>
          </a:prstGeom>
          <a:noFill/>
          <a:ln w="9525">
            <a:noFill/>
            <a:miter lim="800000"/>
            <a:headEnd/>
            <a:tailEnd/>
          </a:ln>
        </p:spPr>
        <p:txBody>
          <a:bodyPr wrap="none" anchor="ctr"/>
          <a:lstStyle/>
          <a:p>
            <a:pPr algn="ctr"/>
            <a:r>
              <a:rPr lang="en-US" sz="4400" b="1" dirty="0">
                <a:solidFill>
                  <a:srgbClr val="FF0066"/>
                </a:solidFill>
              </a:rPr>
              <a:t>Cocaine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248400"/>
            <a:ext cx="1905000" cy="457200"/>
          </a:xfrm>
        </p:spPr>
        <p:txBody>
          <a:bodyPr/>
          <a:lstStyle/>
          <a:p>
            <a:pPr>
              <a:defRPr/>
            </a:pPr>
            <a:fld id="{8B554E86-FF54-4409-8B70-082273500BF1}" type="slidenum">
              <a:rPr lang="en-US" sz="1400">
                <a:effectLst/>
                <a:cs typeface="+mn-cs"/>
              </a:rPr>
              <a:pPr>
                <a:defRPr/>
              </a:pPr>
              <a:t>25</a:t>
            </a:fld>
            <a:endParaRPr lang="en-US" sz="1400">
              <a:effectLst/>
              <a:cs typeface="+mn-cs"/>
            </a:endParaRPr>
          </a:p>
        </p:txBody>
      </p:sp>
      <p:sp>
        <p:nvSpPr>
          <p:cNvPr id="22531" name="WordArt 4"/>
          <p:cNvSpPr>
            <a:spLocks noChangeArrowheads="1" noChangeShapeType="1" noTextEdit="1"/>
          </p:cNvSpPr>
          <p:nvPr/>
        </p:nvSpPr>
        <p:spPr bwMode="auto">
          <a:xfrm>
            <a:off x="381000" y="2133600"/>
            <a:ext cx="8382000" cy="2514600"/>
          </a:xfrm>
          <a:prstGeom prst="rect">
            <a:avLst/>
          </a:prstGeom>
        </p:spPr>
        <p:txBody>
          <a:bodyPr wrap="none" fromWordArt="1">
            <a:prstTxWarp prst="textSlantUp">
              <a:avLst>
                <a:gd name="adj" fmla="val 32056"/>
              </a:avLst>
            </a:prstTxWarp>
          </a:bodyPr>
          <a:lstStyle/>
          <a:p>
            <a:pPr algn="ctr"/>
            <a:r>
              <a:rPr lang="en-US" sz="44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Branches of Pharmacology</a:t>
            </a:r>
          </a:p>
        </p:txBody>
      </p:sp>
      <p:pic>
        <p:nvPicPr>
          <p:cNvPr id="22532" name="Picture 4" descr="C:\Users\Coompaq\Desktop\Lecture Material Folder\PHARMA-PLANTS-FOTOS\A.Muscaria.jpg"/>
          <p:cNvPicPr>
            <a:picLocks noChangeAspect="1" noChangeArrowheads="1"/>
          </p:cNvPicPr>
          <p:nvPr/>
        </p:nvPicPr>
        <p:blipFill>
          <a:blip r:embed="rId2"/>
          <a:srcRect/>
          <a:stretch>
            <a:fillRect/>
          </a:stretch>
        </p:blipFill>
        <p:spPr bwMode="auto">
          <a:xfrm>
            <a:off x="6248400" y="0"/>
            <a:ext cx="2895600" cy="2286000"/>
          </a:xfrm>
          <a:prstGeom prst="rect">
            <a:avLst/>
          </a:prstGeom>
          <a:noFill/>
          <a:ln w="9525">
            <a:noFill/>
            <a:miter lim="800000"/>
            <a:headEnd/>
            <a:tailEnd/>
          </a:ln>
        </p:spPr>
      </p:pic>
      <p:sp>
        <p:nvSpPr>
          <p:cNvPr id="22533" name="TextBox 4"/>
          <p:cNvSpPr txBox="1">
            <a:spLocks noChangeArrowheads="1"/>
          </p:cNvSpPr>
          <p:nvPr/>
        </p:nvSpPr>
        <p:spPr bwMode="auto">
          <a:xfrm>
            <a:off x="6248400" y="1219200"/>
            <a:ext cx="2895600" cy="1077218"/>
          </a:xfrm>
          <a:prstGeom prst="rect">
            <a:avLst/>
          </a:prstGeom>
          <a:noFill/>
          <a:ln w="9525">
            <a:noFill/>
            <a:miter lim="800000"/>
            <a:headEnd/>
            <a:tailEnd/>
          </a:ln>
        </p:spPr>
        <p:txBody>
          <a:bodyPr wrap="square">
            <a:spAutoFit/>
          </a:bodyPr>
          <a:lstStyle/>
          <a:p>
            <a:r>
              <a:rPr lang="en-GB" sz="3200" i="1" dirty="0"/>
              <a:t>Amanita </a:t>
            </a:r>
            <a:r>
              <a:rPr lang="en-GB" sz="3200" i="1" dirty="0" err="1"/>
              <a:t>muscaria</a:t>
            </a:r>
            <a:endParaRPr lang="en-GB" sz="3200" i="1" dirty="0"/>
          </a:p>
        </p:txBody>
      </p:sp>
      <p:pic>
        <p:nvPicPr>
          <p:cNvPr id="22534" name="Picture 5" descr="C:\Users\Coompaq\Desktop\Lecture Material Folder\PHARMA-PLANTS-FOTOS\datura.jpg"/>
          <p:cNvPicPr>
            <a:picLocks noChangeAspect="1" noChangeArrowheads="1"/>
          </p:cNvPicPr>
          <p:nvPr/>
        </p:nvPicPr>
        <p:blipFill>
          <a:blip r:embed="rId3"/>
          <a:srcRect/>
          <a:stretch>
            <a:fillRect/>
          </a:stretch>
        </p:blipFill>
        <p:spPr bwMode="auto">
          <a:xfrm>
            <a:off x="0" y="4572000"/>
            <a:ext cx="2438400" cy="2286000"/>
          </a:xfrm>
          <a:prstGeom prst="rect">
            <a:avLst/>
          </a:prstGeom>
          <a:noFill/>
          <a:ln w="9525">
            <a:noFill/>
            <a:miter lim="800000"/>
            <a:headEnd/>
            <a:tailEnd/>
          </a:ln>
        </p:spPr>
      </p:pic>
      <p:sp>
        <p:nvSpPr>
          <p:cNvPr id="22535" name="TextBox 6"/>
          <p:cNvSpPr txBox="1">
            <a:spLocks noChangeArrowheads="1"/>
          </p:cNvSpPr>
          <p:nvPr/>
        </p:nvSpPr>
        <p:spPr bwMode="auto">
          <a:xfrm>
            <a:off x="0" y="5029200"/>
            <a:ext cx="2438400" cy="1077218"/>
          </a:xfrm>
          <a:prstGeom prst="rect">
            <a:avLst/>
          </a:prstGeom>
          <a:noFill/>
          <a:ln w="9525">
            <a:noFill/>
            <a:miter lim="800000"/>
            <a:headEnd/>
            <a:tailEnd/>
          </a:ln>
        </p:spPr>
        <p:txBody>
          <a:bodyPr>
            <a:spAutoFit/>
          </a:bodyPr>
          <a:lstStyle/>
          <a:p>
            <a:pPr algn="ctr"/>
            <a:r>
              <a:rPr lang="en-GB" sz="3200" b="1" i="1" dirty="0" err="1">
                <a:solidFill>
                  <a:srgbClr val="FF00FF"/>
                </a:solidFill>
              </a:rPr>
              <a:t>Datura</a:t>
            </a:r>
            <a:r>
              <a:rPr lang="en-GB" sz="3200" b="1" i="1" dirty="0">
                <a:solidFill>
                  <a:srgbClr val="FF00FF"/>
                </a:solidFill>
              </a:rPr>
              <a:t> </a:t>
            </a:r>
            <a:r>
              <a:rPr lang="en-GB" sz="3200" b="1" i="1" dirty="0" err="1">
                <a:solidFill>
                  <a:srgbClr val="FF00FF"/>
                </a:solidFill>
              </a:rPr>
              <a:t>Stramonium</a:t>
            </a:r>
            <a:endParaRPr lang="en-GB" sz="3200" b="1" i="1" dirty="0">
              <a:solidFill>
                <a:srgbClr val="FF00FF"/>
              </a:solidFill>
            </a:endParaRPr>
          </a:p>
        </p:txBody>
      </p:sp>
      <p:pic>
        <p:nvPicPr>
          <p:cNvPr id="1026" name="Picture 2"/>
          <p:cNvPicPr>
            <a:picLocks noChangeAspect="1" noChangeArrowheads="1"/>
          </p:cNvPicPr>
          <p:nvPr/>
        </p:nvPicPr>
        <p:blipFill>
          <a:blip r:embed="rId4"/>
          <a:srcRect/>
          <a:stretch>
            <a:fillRect/>
          </a:stretch>
        </p:blipFill>
        <p:spPr bwMode="auto">
          <a:xfrm>
            <a:off x="0" y="0"/>
            <a:ext cx="1428750" cy="1428750"/>
          </a:xfrm>
          <a:prstGeom prst="rect">
            <a:avLst/>
          </a:prstGeom>
          <a:gradFill>
            <a:gsLst>
              <a:gs pos="0">
                <a:schemeClr val="accent1">
                  <a:lumMod val="75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48400"/>
            <a:ext cx="1905000" cy="457200"/>
          </a:xfrm>
        </p:spPr>
        <p:txBody>
          <a:bodyPr/>
          <a:lstStyle/>
          <a:p>
            <a:pPr>
              <a:defRPr/>
            </a:pPr>
            <a:fld id="{2B5C3A22-8B31-4724-BDF3-24BB8B20E980}" type="slidenum">
              <a:rPr lang="en-US" sz="1400">
                <a:effectLst/>
                <a:cs typeface="+mn-cs"/>
              </a:rPr>
              <a:pPr>
                <a:defRPr/>
              </a:pPr>
              <a:t>26</a:t>
            </a:fld>
            <a:endParaRPr lang="en-US" sz="1400">
              <a:effectLst/>
              <a:cs typeface="+mn-cs"/>
            </a:endParaRPr>
          </a:p>
        </p:txBody>
      </p:sp>
      <p:sp>
        <p:nvSpPr>
          <p:cNvPr id="23555" name="Rectangle 2"/>
          <p:cNvSpPr>
            <a:spLocks noChangeArrowheads="1"/>
          </p:cNvSpPr>
          <p:nvPr/>
        </p:nvSpPr>
        <p:spPr bwMode="auto">
          <a:xfrm>
            <a:off x="304800" y="0"/>
            <a:ext cx="8534400" cy="6574107"/>
          </a:xfrm>
          <a:prstGeom prst="rect">
            <a:avLst/>
          </a:prstGeom>
          <a:noFill/>
          <a:ln w="9525">
            <a:noFill/>
            <a:miter lim="800000"/>
            <a:headEnd/>
            <a:tailEnd/>
          </a:ln>
        </p:spPr>
        <p:txBody>
          <a:bodyPr wrap="square">
            <a:spAutoFit/>
          </a:bodyPr>
          <a:lstStyle/>
          <a:p>
            <a:pPr>
              <a:lnSpc>
                <a:spcPct val="130000"/>
              </a:lnSpc>
              <a:buClr>
                <a:srgbClr val="FF00FF"/>
              </a:buClr>
              <a:buFont typeface="Wingdings" pitchFamily="2" charset="2"/>
              <a:buChar char="§"/>
            </a:pPr>
            <a:r>
              <a:rPr lang="en-US" b="1" dirty="0"/>
              <a:t>          </a:t>
            </a:r>
            <a:r>
              <a:rPr lang="en-US" sz="2000" dirty="0"/>
              <a:t>PHARMACOKINETICS</a:t>
            </a:r>
          </a:p>
          <a:p>
            <a:pPr>
              <a:lnSpc>
                <a:spcPct val="130000"/>
              </a:lnSpc>
              <a:buClr>
                <a:srgbClr val="FF00FF"/>
              </a:buClr>
              <a:buFont typeface="Wingdings" pitchFamily="2" charset="2"/>
              <a:buChar char="§"/>
            </a:pPr>
            <a:r>
              <a:rPr lang="en-US" sz="2000" dirty="0"/>
              <a:t> 	PHARMACODYNAMICS</a:t>
            </a:r>
          </a:p>
          <a:p>
            <a:pPr>
              <a:lnSpc>
                <a:spcPct val="130000"/>
              </a:lnSpc>
              <a:buClr>
                <a:srgbClr val="FF00FF"/>
              </a:buClr>
              <a:buFont typeface="Wingdings" pitchFamily="2" charset="2"/>
              <a:buChar char="§"/>
            </a:pPr>
            <a:r>
              <a:rPr lang="en-US" sz="2000" dirty="0"/>
              <a:t> 	PHARMACY</a:t>
            </a:r>
          </a:p>
          <a:p>
            <a:pPr>
              <a:lnSpc>
                <a:spcPct val="130000"/>
              </a:lnSpc>
              <a:buClr>
                <a:srgbClr val="FF00FF"/>
              </a:buClr>
              <a:buFont typeface="Wingdings" pitchFamily="2" charset="2"/>
              <a:buChar char="§"/>
            </a:pPr>
            <a:r>
              <a:rPr lang="en-US" sz="2000" dirty="0"/>
              <a:t> 	</a:t>
            </a:r>
            <a:r>
              <a:rPr lang="en-US" sz="2000" dirty="0" smtClean="0"/>
              <a:t>PHARMACOGENETICS</a:t>
            </a:r>
          </a:p>
          <a:p>
            <a:pPr lvl="2">
              <a:lnSpc>
                <a:spcPct val="130000"/>
              </a:lnSpc>
              <a:buClr>
                <a:srgbClr val="FF00FF"/>
              </a:buClr>
            </a:pPr>
            <a:r>
              <a:rPr lang="en-US" sz="2000" dirty="0" smtClean="0"/>
              <a:t>PHARMACOGENOMICS</a:t>
            </a:r>
            <a:endParaRPr lang="en-US" sz="2000" dirty="0"/>
          </a:p>
          <a:p>
            <a:pPr>
              <a:lnSpc>
                <a:spcPct val="130000"/>
              </a:lnSpc>
              <a:buClr>
                <a:srgbClr val="FF00FF"/>
              </a:buClr>
              <a:buFont typeface="Wingdings" pitchFamily="2" charset="2"/>
              <a:buChar char="§"/>
            </a:pPr>
            <a:r>
              <a:rPr lang="en-US" sz="2000" dirty="0"/>
              <a:t> 	THERAPEUTICS</a:t>
            </a:r>
          </a:p>
          <a:p>
            <a:pPr>
              <a:lnSpc>
                <a:spcPct val="130000"/>
              </a:lnSpc>
              <a:buClr>
                <a:srgbClr val="FF00FF"/>
              </a:buClr>
              <a:buFont typeface="Wingdings" pitchFamily="2" charset="2"/>
              <a:buChar char="§"/>
            </a:pPr>
            <a:r>
              <a:rPr lang="en-US" sz="2000" dirty="0"/>
              <a:t> 	ANIMAL PHARMACOLOGY</a:t>
            </a:r>
          </a:p>
          <a:p>
            <a:pPr>
              <a:lnSpc>
                <a:spcPct val="130000"/>
              </a:lnSpc>
              <a:buClr>
                <a:srgbClr val="FF00FF"/>
              </a:buClr>
              <a:buFont typeface="Wingdings" pitchFamily="2" charset="2"/>
              <a:buChar char="§"/>
            </a:pPr>
            <a:r>
              <a:rPr lang="en-US" sz="2000" dirty="0"/>
              <a:t> 	CLINICAL </a:t>
            </a:r>
            <a:r>
              <a:rPr lang="en-US" sz="2000" dirty="0" smtClean="0"/>
              <a:t>PHARMACOLOGY</a:t>
            </a:r>
          </a:p>
          <a:p>
            <a:pPr lvl="2">
              <a:lnSpc>
                <a:spcPct val="130000"/>
              </a:lnSpc>
              <a:buClr>
                <a:srgbClr val="FF00FF"/>
              </a:buClr>
            </a:pPr>
            <a:r>
              <a:rPr lang="en-US" sz="2000" dirty="0" smtClean="0"/>
              <a:t>EXPERIMENTAL PHARMACOLOGY</a:t>
            </a:r>
            <a:endParaRPr lang="en-US" sz="2000" dirty="0"/>
          </a:p>
          <a:p>
            <a:pPr>
              <a:lnSpc>
                <a:spcPct val="130000"/>
              </a:lnSpc>
              <a:buClr>
                <a:srgbClr val="FF00FF"/>
              </a:buClr>
              <a:buFont typeface="Wingdings" pitchFamily="2" charset="2"/>
              <a:buChar char="§"/>
            </a:pPr>
            <a:r>
              <a:rPr lang="en-US" sz="2000" dirty="0"/>
              <a:t> 	COMPARATIVE PHARMACOLOGY</a:t>
            </a:r>
          </a:p>
          <a:p>
            <a:pPr>
              <a:lnSpc>
                <a:spcPct val="130000"/>
              </a:lnSpc>
              <a:buClr>
                <a:srgbClr val="FF00FF"/>
              </a:buClr>
              <a:buFont typeface="Wingdings" pitchFamily="2" charset="2"/>
              <a:buChar char="§"/>
            </a:pPr>
            <a:r>
              <a:rPr lang="en-US" sz="2000" dirty="0"/>
              <a:t> 	CHEMOTHERAPY</a:t>
            </a:r>
          </a:p>
          <a:p>
            <a:pPr>
              <a:lnSpc>
                <a:spcPct val="130000"/>
              </a:lnSpc>
              <a:buClr>
                <a:srgbClr val="FF00FF"/>
              </a:buClr>
              <a:buFont typeface="Wingdings" pitchFamily="2" charset="2"/>
              <a:buChar char="§"/>
            </a:pPr>
            <a:r>
              <a:rPr lang="en-US" sz="2000" dirty="0"/>
              <a:t> 	TOXICOLOGY</a:t>
            </a:r>
          </a:p>
          <a:p>
            <a:pPr>
              <a:lnSpc>
                <a:spcPct val="130000"/>
              </a:lnSpc>
              <a:buClr>
                <a:srgbClr val="FF00FF"/>
              </a:buClr>
              <a:buFont typeface="Wingdings" pitchFamily="2" charset="2"/>
              <a:buChar char="§"/>
            </a:pPr>
            <a:r>
              <a:rPr lang="en-US" sz="2000" dirty="0"/>
              <a:t> 	PHARMACOGNOSY</a:t>
            </a:r>
          </a:p>
          <a:p>
            <a:pPr>
              <a:lnSpc>
                <a:spcPct val="130000"/>
              </a:lnSpc>
              <a:buClr>
                <a:srgbClr val="FF00FF"/>
              </a:buClr>
              <a:buFont typeface="Wingdings" pitchFamily="2" charset="2"/>
              <a:buChar char="§"/>
            </a:pPr>
            <a:r>
              <a:rPr lang="en-US" sz="2000" dirty="0"/>
              <a:t> 	POSOLOGY</a:t>
            </a:r>
          </a:p>
          <a:p>
            <a:pPr>
              <a:lnSpc>
                <a:spcPct val="130000"/>
              </a:lnSpc>
              <a:buClr>
                <a:srgbClr val="FF00FF"/>
              </a:buClr>
              <a:buFont typeface="Wingdings" pitchFamily="2" charset="2"/>
              <a:buChar char="§"/>
            </a:pPr>
            <a:r>
              <a:rPr lang="en-US" sz="2000" dirty="0"/>
              <a:t> 	PHARMACO-ECONOMICS</a:t>
            </a:r>
          </a:p>
          <a:p>
            <a:pPr>
              <a:lnSpc>
                <a:spcPct val="130000"/>
              </a:lnSpc>
              <a:buClr>
                <a:srgbClr val="FF00FF"/>
              </a:buClr>
              <a:buFont typeface="Wingdings" pitchFamily="2" charset="2"/>
              <a:buChar char="§"/>
            </a:pPr>
            <a:r>
              <a:rPr lang="en-US" sz="2000" dirty="0"/>
              <a:t> 	PHARMACO-EPIDEMIOLOGY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431925"/>
          </a:xfrm>
        </p:spPr>
        <p:txBody>
          <a:bodyPr/>
          <a:lstStyle/>
          <a:p>
            <a:r>
              <a:rPr lang="en-US" sz="2400" b="0" dirty="0" smtClean="0">
                <a:effectLst/>
                <a:latin typeface="CG Times" pitchFamily="18" charset="0"/>
              </a:rPr>
              <a:t>PHARMACO-VIGILENCE</a:t>
            </a:r>
            <a:endParaRPr lang="en-US" sz="2400" b="0" dirty="0">
              <a:effectLst/>
              <a:latin typeface="CG Times"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6248400"/>
            <a:ext cx="1905000" cy="457200"/>
          </a:xfrm>
        </p:spPr>
        <p:txBody>
          <a:bodyPr/>
          <a:lstStyle/>
          <a:p>
            <a:pPr>
              <a:defRPr/>
            </a:pPr>
            <a:fld id="{32986460-AB18-4D99-A83E-AA8B3D940F1E}" type="slidenum">
              <a:rPr lang="en-US" sz="1400">
                <a:effectLst/>
                <a:cs typeface="+mn-cs"/>
              </a:rPr>
              <a:pPr>
                <a:defRPr/>
              </a:pPr>
              <a:t>28</a:t>
            </a:fld>
            <a:endParaRPr lang="en-US" sz="1400" dirty="0">
              <a:effectLst/>
              <a:cs typeface="+mn-cs"/>
            </a:endParaRPr>
          </a:p>
        </p:txBody>
      </p:sp>
      <p:sp>
        <p:nvSpPr>
          <p:cNvPr id="25603" name="Rectangle 3"/>
          <p:cNvSpPr>
            <a:spLocks noGrp="1" noChangeArrowheads="1"/>
          </p:cNvSpPr>
          <p:nvPr>
            <p:ph type="body" idx="4294967295"/>
          </p:nvPr>
        </p:nvSpPr>
        <p:spPr>
          <a:xfrm>
            <a:off x="0" y="457200"/>
            <a:ext cx="9144000" cy="6400800"/>
          </a:xfrm>
        </p:spPr>
        <p:txBody>
          <a:bodyPr/>
          <a:lstStyle/>
          <a:p>
            <a:pPr eaLnBrk="1" hangingPunct="1">
              <a:lnSpc>
                <a:spcPct val="80000"/>
              </a:lnSpc>
              <a:buFont typeface="Wingdings" pitchFamily="2" charset="2"/>
              <a:buNone/>
              <a:defRPr/>
            </a:pPr>
            <a:r>
              <a:rPr lang="en-US" sz="2400" b="1" u="sng" dirty="0" err="1" smtClean="0">
                <a:latin typeface="CG Times" charset="0"/>
              </a:rPr>
              <a:t>Pharmacotheraputics</a:t>
            </a:r>
            <a:r>
              <a:rPr lang="en-US" sz="2400" b="1" u="sng" dirty="0" smtClean="0">
                <a:latin typeface="CG Times" charset="0"/>
              </a:rPr>
              <a:t>:</a:t>
            </a:r>
          </a:p>
          <a:p>
            <a:pPr eaLnBrk="1" hangingPunct="1">
              <a:lnSpc>
                <a:spcPct val="80000"/>
              </a:lnSpc>
              <a:buFont typeface="Wingdings" pitchFamily="2" charset="2"/>
              <a:buNone/>
              <a:defRPr/>
            </a:pPr>
            <a:r>
              <a:rPr lang="en-US" sz="2000" dirty="0" smtClean="0">
                <a:solidFill>
                  <a:schemeClr val="tx2"/>
                </a:solidFill>
                <a:latin typeface="CG Times" charset="0"/>
              </a:rPr>
              <a:t>“Application of knowledge of pharmacology to the treatment of disease &amp; amelioration of symptoms.</a:t>
            </a:r>
          </a:p>
          <a:p>
            <a:pPr eaLnBrk="1" hangingPunct="1">
              <a:lnSpc>
                <a:spcPct val="80000"/>
              </a:lnSpc>
              <a:buFont typeface="Wingdings" pitchFamily="2" charset="2"/>
              <a:buNone/>
              <a:defRPr/>
            </a:pPr>
            <a:r>
              <a:rPr lang="en-US" sz="2400" b="1" u="sng" dirty="0" err="1" smtClean="0">
                <a:latin typeface="CG Times" charset="0"/>
              </a:rPr>
              <a:t>Pharmcogenetics</a:t>
            </a:r>
            <a:r>
              <a:rPr lang="en-US" sz="2400" b="1" u="sng" dirty="0" smtClean="0">
                <a:latin typeface="CG Times" charset="0"/>
              </a:rPr>
              <a:t>:</a:t>
            </a:r>
          </a:p>
          <a:p>
            <a:pPr eaLnBrk="1" hangingPunct="1">
              <a:lnSpc>
                <a:spcPct val="80000"/>
              </a:lnSpc>
              <a:buFont typeface="Wingdings" pitchFamily="2" charset="2"/>
              <a:buNone/>
              <a:defRPr/>
            </a:pPr>
            <a:r>
              <a:rPr lang="en-US" sz="2000" dirty="0" smtClean="0">
                <a:solidFill>
                  <a:schemeClr val="tx2"/>
                </a:solidFill>
                <a:latin typeface="CG Times" charset="0"/>
              </a:rPr>
              <a:t>“Deals with variation in drug treatment response due to genetic factors”</a:t>
            </a:r>
          </a:p>
          <a:p>
            <a:pPr eaLnBrk="1" hangingPunct="1">
              <a:lnSpc>
                <a:spcPct val="80000"/>
              </a:lnSpc>
              <a:buFont typeface="Wingdings" pitchFamily="2" charset="2"/>
              <a:buNone/>
              <a:defRPr/>
            </a:pPr>
            <a:r>
              <a:rPr lang="en-US" sz="2000" dirty="0" smtClean="0">
                <a:solidFill>
                  <a:schemeClr val="tx2"/>
                </a:solidFill>
                <a:latin typeface="CG Times" charset="0"/>
              </a:rPr>
              <a:t>Example: 		“Idiosyncrasy”, </a:t>
            </a:r>
            <a:r>
              <a:rPr lang="en-US" sz="2000" dirty="0" err="1" smtClean="0">
                <a:solidFill>
                  <a:schemeClr val="tx2"/>
                </a:solidFill>
                <a:latin typeface="CG Times" charset="0"/>
              </a:rPr>
              <a:t>succinylcholine</a:t>
            </a:r>
            <a:r>
              <a:rPr lang="en-US" sz="2000" dirty="0" smtClean="0">
                <a:solidFill>
                  <a:schemeClr val="tx2"/>
                </a:solidFill>
                <a:latin typeface="CG Times" charset="0"/>
              </a:rPr>
              <a:t> induces prolonged apnea	</a:t>
            </a:r>
          </a:p>
          <a:p>
            <a:pPr eaLnBrk="1" hangingPunct="1">
              <a:lnSpc>
                <a:spcPct val="80000"/>
              </a:lnSpc>
              <a:buFont typeface="Wingdings" pitchFamily="2" charset="2"/>
              <a:buNone/>
              <a:defRPr/>
            </a:pPr>
            <a:r>
              <a:rPr lang="en-US" sz="2400" b="1" u="sng" dirty="0" err="1" smtClean="0">
                <a:solidFill>
                  <a:schemeClr val="tx2"/>
                </a:solidFill>
                <a:latin typeface="CG Times" charset="0"/>
              </a:rPr>
              <a:t>Pharmacogenomics</a:t>
            </a:r>
            <a:endParaRPr lang="en-US" sz="2400" b="1" u="sng" dirty="0" smtClean="0">
              <a:solidFill>
                <a:schemeClr val="tx2"/>
              </a:solidFill>
              <a:latin typeface="CG Times" charset="0"/>
            </a:endParaRPr>
          </a:p>
          <a:p>
            <a:pPr eaLnBrk="1" hangingPunct="1">
              <a:lnSpc>
                <a:spcPct val="80000"/>
              </a:lnSpc>
              <a:buFont typeface="Wingdings" pitchFamily="2" charset="2"/>
              <a:buNone/>
              <a:defRPr/>
            </a:pPr>
            <a:endParaRPr lang="en-US" sz="2400" b="1" u="sng" dirty="0" smtClean="0">
              <a:solidFill>
                <a:schemeClr val="tx2"/>
              </a:solidFill>
              <a:latin typeface="CG Times" charset="0"/>
            </a:endParaRPr>
          </a:p>
          <a:p>
            <a:pPr eaLnBrk="1" hangingPunct="1">
              <a:lnSpc>
                <a:spcPct val="80000"/>
              </a:lnSpc>
              <a:buFont typeface="Wingdings" pitchFamily="2" charset="2"/>
              <a:buNone/>
              <a:defRPr/>
            </a:pPr>
            <a:r>
              <a:rPr lang="en-US" sz="2400" b="1" u="sng" dirty="0" smtClean="0">
                <a:latin typeface="CG Times" charset="0"/>
              </a:rPr>
              <a:t>Toxicology:</a:t>
            </a:r>
          </a:p>
          <a:p>
            <a:pPr eaLnBrk="1" hangingPunct="1">
              <a:lnSpc>
                <a:spcPct val="80000"/>
              </a:lnSpc>
              <a:buFont typeface="Wingdings" pitchFamily="2" charset="2"/>
              <a:buNone/>
              <a:defRPr/>
            </a:pPr>
            <a:r>
              <a:rPr lang="en-US" sz="2000" dirty="0" smtClean="0">
                <a:solidFill>
                  <a:schemeClr val="tx2"/>
                </a:solidFill>
                <a:latin typeface="CG Times" charset="0"/>
              </a:rPr>
              <a:t>“Science of Poisons”</a:t>
            </a:r>
          </a:p>
          <a:p>
            <a:pPr eaLnBrk="1" hangingPunct="1">
              <a:lnSpc>
                <a:spcPct val="80000"/>
              </a:lnSpc>
              <a:buFont typeface="Wingdings" pitchFamily="2" charset="2"/>
              <a:buNone/>
              <a:defRPr/>
            </a:pPr>
            <a:endParaRPr lang="en-US" sz="2000" b="1" u="sng" dirty="0" smtClean="0">
              <a:solidFill>
                <a:schemeClr val="tx2"/>
              </a:solidFill>
              <a:latin typeface="CG Times" charset="0"/>
            </a:endParaRPr>
          </a:p>
          <a:p>
            <a:pPr eaLnBrk="1" hangingPunct="1">
              <a:lnSpc>
                <a:spcPct val="80000"/>
              </a:lnSpc>
              <a:buFont typeface="Wingdings" pitchFamily="2" charset="2"/>
              <a:buNone/>
              <a:defRPr/>
            </a:pPr>
            <a:r>
              <a:rPr lang="en-US" sz="2400" b="1" u="sng" dirty="0" err="1" smtClean="0">
                <a:latin typeface="CG Times" charset="0"/>
              </a:rPr>
              <a:t>Teratogencity</a:t>
            </a:r>
            <a:r>
              <a:rPr lang="en-US" sz="2400" b="1" u="sng" dirty="0" smtClean="0">
                <a:latin typeface="CG Times" charset="0"/>
              </a:rPr>
              <a:t>:</a:t>
            </a:r>
            <a:r>
              <a:rPr lang="en-US" sz="2000" dirty="0" smtClean="0">
                <a:solidFill>
                  <a:schemeClr val="tx2"/>
                </a:solidFill>
                <a:latin typeface="CG Times" charset="0"/>
              </a:rPr>
              <a:t>       “Monster Producing Effects”</a:t>
            </a:r>
          </a:p>
          <a:p>
            <a:pPr eaLnBrk="1" hangingPunct="1">
              <a:lnSpc>
                <a:spcPct val="80000"/>
              </a:lnSpc>
              <a:buFont typeface="Wingdings" pitchFamily="2" charset="2"/>
              <a:buNone/>
              <a:defRPr/>
            </a:pPr>
            <a:r>
              <a:rPr lang="en-US" sz="2000" dirty="0" err="1" smtClean="0">
                <a:solidFill>
                  <a:schemeClr val="tx2"/>
                </a:solidFill>
                <a:latin typeface="CG Times" charset="0"/>
              </a:rPr>
              <a:t>Teratos</a:t>
            </a:r>
            <a:r>
              <a:rPr lang="en-US" sz="2000" dirty="0" smtClean="0">
                <a:solidFill>
                  <a:schemeClr val="tx2"/>
                </a:solidFill>
                <a:latin typeface="CG Times" charset="0"/>
              </a:rPr>
              <a:t> = Monster</a:t>
            </a:r>
          </a:p>
          <a:p>
            <a:pPr eaLnBrk="1" hangingPunct="1">
              <a:lnSpc>
                <a:spcPct val="80000"/>
              </a:lnSpc>
              <a:buFont typeface="Wingdings" pitchFamily="2" charset="2"/>
              <a:buNone/>
              <a:defRPr/>
            </a:pPr>
            <a:r>
              <a:rPr lang="en-US" sz="2000" dirty="0" smtClean="0">
                <a:solidFill>
                  <a:schemeClr val="tx2"/>
                </a:solidFill>
                <a:latin typeface="CG Times" charset="0"/>
              </a:rPr>
              <a:t>Thalidomide Disaster = 1960 in Germany.</a:t>
            </a:r>
          </a:p>
          <a:p>
            <a:pPr eaLnBrk="1" hangingPunct="1">
              <a:lnSpc>
                <a:spcPct val="80000"/>
              </a:lnSpc>
              <a:buFont typeface="Wingdings" pitchFamily="2" charset="2"/>
              <a:buNone/>
              <a:defRPr/>
            </a:pPr>
            <a:endParaRPr lang="en-US" sz="2000" b="1" u="sng" dirty="0" smtClean="0">
              <a:solidFill>
                <a:schemeClr val="tx2"/>
              </a:solidFill>
              <a:latin typeface="CG Times" charset="0"/>
            </a:endParaRPr>
          </a:p>
          <a:p>
            <a:pPr eaLnBrk="1" hangingPunct="1">
              <a:lnSpc>
                <a:spcPct val="80000"/>
              </a:lnSpc>
              <a:buFont typeface="Wingdings" pitchFamily="2" charset="2"/>
              <a:buNone/>
              <a:defRPr/>
            </a:pPr>
            <a:r>
              <a:rPr lang="en-US" sz="2400" b="1" u="sng" dirty="0" err="1" smtClean="0">
                <a:latin typeface="CG Times" charset="0"/>
              </a:rPr>
              <a:t>Immunopharmacolgy</a:t>
            </a:r>
            <a:r>
              <a:rPr lang="en-US" sz="2400" b="1" u="sng" dirty="0" smtClean="0">
                <a:latin typeface="CG Times" charset="0"/>
              </a:rPr>
              <a:t>:</a:t>
            </a:r>
          </a:p>
          <a:p>
            <a:pPr eaLnBrk="1" hangingPunct="1">
              <a:lnSpc>
                <a:spcPct val="80000"/>
              </a:lnSpc>
              <a:buFont typeface="Wingdings" pitchFamily="2" charset="2"/>
              <a:buNone/>
              <a:defRPr/>
            </a:pPr>
            <a:r>
              <a:rPr lang="en-US" sz="2000" dirty="0" smtClean="0">
                <a:solidFill>
                  <a:schemeClr val="tx2"/>
                </a:solidFill>
                <a:latin typeface="CG Times" charset="0"/>
              </a:rPr>
              <a:t>Study of Immunological aspects of drug interaction including effects of drugs on immune response &amp; production of antibodies in response to drugs.</a:t>
            </a:r>
          </a:p>
        </p:txBody>
      </p:sp>
      <p:sp>
        <p:nvSpPr>
          <p:cNvPr id="24580" name="Line 4"/>
          <p:cNvSpPr>
            <a:spLocks noChangeShapeType="1"/>
          </p:cNvSpPr>
          <p:nvPr/>
        </p:nvSpPr>
        <p:spPr bwMode="auto">
          <a:xfrm>
            <a:off x="1371600" y="2209800"/>
            <a:ext cx="9906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248400"/>
            <a:ext cx="1905000" cy="457200"/>
          </a:xfrm>
        </p:spPr>
        <p:txBody>
          <a:bodyPr/>
          <a:lstStyle/>
          <a:p>
            <a:pPr>
              <a:defRPr/>
            </a:pPr>
            <a:fld id="{6A6C8C6D-498E-4F8E-992D-2D84190FB767}" type="slidenum">
              <a:rPr lang="en-US" sz="1400">
                <a:effectLst/>
                <a:cs typeface="+mn-cs"/>
              </a:rPr>
              <a:pPr>
                <a:defRPr/>
              </a:pPr>
              <a:t>29</a:t>
            </a:fld>
            <a:endParaRPr lang="en-US" sz="1400">
              <a:effectLst/>
              <a:cs typeface="+mn-cs"/>
            </a:endParaRPr>
          </a:p>
        </p:txBody>
      </p:sp>
      <p:sp>
        <p:nvSpPr>
          <p:cNvPr id="26627" name="Rectangle 3"/>
          <p:cNvSpPr>
            <a:spLocks noGrp="1" noChangeArrowheads="1"/>
          </p:cNvSpPr>
          <p:nvPr>
            <p:ph type="body" idx="4294967295"/>
          </p:nvPr>
        </p:nvSpPr>
        <p:spPr>
          <a:xfrm>
            <a:off x="0" y="0"/>
            <a:ext cx="9144000" cy="6858000"/>
          </a:xfrm>
        </p:spPr>
        <p:txBody>
          <a:bodyPr/>
          <a:lstStyle/>
          <a:p>
            <a:pPr eaLnBrk="1" hangingPunct="1">
              <a:lnSpc>
                <a:spcPct val="80000"/>
              </a:lnSpc>
              <a:buFont typeface="Wingdings" pitchFamily="2" charset="2"/>
              <a:buNone/>
              <a:defRPr/>
            </a:pPr>
            <a:r>
              <a:rPr lang="en-US" sz="2800" b="1" u="sng" smtClean="0">
                <a:latin typeface="CG Times" charset="0"/>
              </a:rPr>
              <a:t>Chronopharmacology</a:t>
            </a:r>
          </a:p>
          <a:p>
            <a:pPr eaLnBrk="1" hangingPunct="1">
              <a:lnSpc>
                <a:spcPct val="80000"/>
              </a:lnSpc>
              <a:buFont typeface="Wingdings" pitchFamily="2" charset="2"/>
              <a:buNone/>
              <a:defRPr/>
            </a:pPr>
            <a:r>
              <a:rPr lang="en-US" sz="2000" smtClean="0">
                <a:solidFill>
                  <a:schemeClr val="tx2"/>
                </a:solidFill>
                <a:latin typeface="CG Times" charset="0"/>
              </a:rPr>
              <a:t>Investigation of drug effects as a function of biological timing as well as its effects upon “rhythm” characteristics e.g.</a:t>
            </a:r>
          </a:p>
          <a:p>
            <a:pPr eaLnBrk="1" hangingPunct="1">
              <a:lnSpc>
                <a:spcPct val="80000"/>
              </a:lnSpc>
              <a:buFont typeface="Wingdings" pitchFamily="2" charset="2"/>
              <a:buNone/>
              <a:defRPr/>
            </a:pPr>
            <a:r>
              <a:rPr lang="en-US" sz="2000" b="1" smtClean="0">
                <a:latin typeface="CG Times" charset="0"/>
              </a:rPr>
              <a:t>A</a:t>
            </a:r>
          </a:p>
          <a:p>
            <a:pPr eaLnBrk="1" hangingPunct="1">
              <a:lnSpc>
                <a:spcPct val="80000"/>
              </a:lnSpc>
              <a:buFont typeface="Wingdings" pitchFamily="2" charset="2"/>
              <a:buNone/>
              <a:defRPr/>
            </a:pPr>
            <a:r>
              <a:rPr lang="en-US" sz="2000" smtClean="0">
                <a:solidFill>
                  <a:schemeClr val="tx2"/>
                </a:solidFill>
                <a:latin typeface="CG Times" charset="0"/>
              </a:rPr>
              <a:t>Peak Effects of Histamine Induced skin Reaction</a:t>
            </a:r>
          </a:p>
          <a:p>
            <a:pPr eaLnBrk="1" hangingPunct="1">
              <a:lnSpc>
                <a:spcPct val="80000"/>
              </a:lnSpc>
              <a:buFont typeface="Wingdings" pitchFamily="2" charset="2"/>
              <a:buNone/>
              <a:defRPr/>
            </a:pPr>
            <a:r>
              <a:rPr lang="en-US" sz="2000" smtClean="0">
                <a:solidFill>
                  <a:schemeClr val="tx2"/>
                </a:solidFill>
                <a:latin typeface="CG Times" charset="0"/>
              </a:rPr>
              <a:t>Airway reactivity at midnight.</a:t>
            </a:r>
          </a:p>
          <a:p>
            <a:pPr eaLnBrk="1" hangingPunct="1">
              <a:lnSpc>
                <a:spcPct val="80000"/>
              </a:lnSpc>
              <a:buFont typeface="Wingdings" pitchFamily="2" charset="2"/>
              <a:buNone/>
              <a:defRPr/>
            </a:pPr>
            <a:r>
              <a:rPr lang="en-US" sz="2000" b="1" smtClean="0">
                <a:latin typeface="CG Times" charset="0"/>
              </a:rPr>
              <a:t>B</a:t>
            </a:r>
          </a:p>
          <a:p>
            <a:pPr eaLnBrk="1" hangingPunct="1">
              <a:lnSpc>
                <a:spcPct val="80000"/>
              </a:lnSpc>
              <a:buFont typeface="Wingdings" pitchFamily="2" charset="2"/>
              <a:buNone/>
              <a:defRPr/>
            </a:pPr>
            <a:r>
              <a:rPr lang="en-US" sz="2000" smtClean="0">
                <a:solidFill>
                  <a:schemeClr val="tx2"/>
                </a:solidFill>
                <a:latin typeface="CG Times" charset="0"/>
              </a:rPr>
              <a:t>Peak Acetylcholine induced bronchial reaction about noon</a:t>
            </a:r>
          </a:p>
          <a:p>
            <a:pPr eaLnBrk="1" hangingPunct="1">
              <a:lnSpc>
                <a:spcPct val="80000"/>
              </a:lnSpc>
              <a:buFont typeface="Wingdings" pitchFamily="2" charset="2"/>
              <a:buNone/>
              <a:defRPr/>
            </a:pPr>
            <a:r>
              <a:rPr lang="en-US" sz="2000" b="1" smtClean="0">
                <a:latin typeface="CG Times" charset="0"/>
              </a:rPr>
              <a:t>C</a:t>
            </a:r>
            <a:r>
              <a:rPr lang="en-US" sz="2000" b="1" smtClean="0">
                <a:solidFill>
                  <a:schemeClr val="tx2"/>
                </a:solidFill>
                <a:latin typeface="CG Times" charset="0"/>
              </a:rPr>
              <a:t> </a:t>
            </a:r>
          </a:p>
          <a:p>
            <a:pPr eaLnBrk="1" hangingPunct="1">
              <a:lnSpc>
                <a:spcPct val="80000"/>
              </a:lnSpc>
              <a:buFont typeface="Wingdings" pitchFamily="2" charset="2"/>
              <a:buNone/>
              <a:defRPr/>
            </a:pPr>
            <a:r>
              <a:rPr lang="en-US" sz="2000" smtClean="0">
                <a:solidFill>
                  <a:schemeClr val="tx2"/>
                </a:solidFill>
                <a:latin typeface="CG Times" charset="0"/>
              </a:rPr>
              <a:t>Alteration body temperature circadian rhythm by reserpine.                </a:t>
            </a:r>
          </a:p>
          <a:p>
            <a:pPr eaLnBrk="1" hangingPunct="1">
              <a:lnSpc>
                <a:spcPct val="80000"/>
              </a:lnSpc>
              <a:buFont typeface="Wingdings" pitchFamily="2" charset="2"/>
              <a:buNone/>
              <a:defRPr/>
            </a:pPr>
            <a:r>
              <a:rPr lang="en-US" sz="2000" b="1" smtClean="0">
                <a:latin typeface="CG Times" charset="0"/>
              </a:rPr>
              <a:t>D</a:t>
            </a:r>
          </a:p>
          <a:p>
            <a:pPr eaLnBrk="1" hangingPunct="1">
              <a:lnSpc>
                <a:spcPct val="80000"/>
              </a:lnSpc>
              <a:buFont typeface="Wingdings" pitchFamily="2" charset="2"/>
              <a:buNone/>
              <a:defRPr/>
            </a:pPr>
            <a:r>
              <a:rPr lang="en-US" sz="2000" smtClean="0">
                <a:solidFill>
                  <a:schemeClr val="tx2"/>
                </a:solidFill>
                <a:latin typeface="CG Times" charset="0"/>
              </a:rPr>
              <a:t>Alteration in plasma glucose &amp; GH circadian rhythm by insulin</a:t>
            </a:r>
          </a:p>
          <a:p>
            <a:pPr eaLnBrk="1" hangingPunct="1">
              <a:lnSpc>
                <a:spcPct val="80000"/>
              </a:lnSpc>
              <a:buFont typeface="Wingdings" pitchFamily="2" charset="2"/>
              <a:buNone/>
              <a:defRPr/>
            </a:pPr>
            <a:r>
              <a:rPr lang="en-US" b="1" smtClean="0">
                <a:latin typeface="CG Times" charset="0"/>
              </a:rPr>
              <a:t>Pharmcometrics:</a:t>
            </a:r>
            <a:endParaRPr lang="en-US" b="1" u="sng" smtClean="0">
              <a:latin typeface="CG Times" charset="0"/>
            </a:endParaRPr>
          </a:p>
          <a:p>
            <a:pPr eaLnBrk="1" hangingPunct="1">
              <a:lnSpc>
                <a:spcPct val="80000"/>
              </a:lnSpc>
              <a:buFont typeface="Wingdings" pitchFamily="2" charset="2"/>
              <a:buNone/>
              <a:defRPr/>
            </a:pPr>
            <a:r>
              <a:rPr lang="en-US" sz="2000" smtClean="0">
                <a:solidFill>
                  <a:schemeClr val="tx2"/>
                </a:solidFill>
                <a:latin typeface="CG Times" charset="0"/>
              </a:rPr>
              <a:t>Science of Identification &amp; Comparative evaluation, both qualitative &amp; quantitative of drug activities. Animal tests, bioassay &amp; biostandardization are followed by human trials.</a:t>
            </a:r>
          </a:p>
          <a:p>
            <a:pPr eaLnBrk="1" hangingPunct="1">
              <a:lnSpc>
                <a:spcPct val="80000"/>
              </a:lnSpc>
              <a:buFont typeface="Wingdings" pitchFamily="2" charset="2"/>
              <a:buNone/>
              <a:defRPr/>
            </a:pPr>
            <a:r>
              <a:rPr lang="en-US" sz="2800" b="1" u="sng" smtClean="0">
                <a:solidFill>
                  <a:srgbClr val="FFFF66"/>
                </a:solidFill>
                <a:latin typeface="CG Times" charset="0"/>
              </a:rPr>
              <a:t>Iatrogenic Disease</a:t>
            </a:r>
            <a:r>
              <a:rPr lang="en-US" sz="2000" smtClean="0">
                <a:solidFill>
                  <a:schemeClr val="tx2"/>
                </a:solidFill>
                <a:latin typeface="CG Times" charset="0"/>
              </a:rPr>
              <a:t>     “IATROS = Physician”</a:t>
            </a:r>
          </a:p>
          <a:p>
            <a:pPr eaLnBrk="1" hangingPunct="1">
              <a:lnSpc>
                <a:spcPct val="80000"/>
              </a:lnSpc>
              <a:buFont typeface="Wingdings" pitchFamily="2" charset="2"/>
              <a:buNone/>
              <a:defRPr/>
            </a:pPr>
            <a:r>
              <a:rPr lang="en-US" sz="2000" smtClean="0">
                <a:solidFill>
                  <a:schemeClr val="tx2"/>
                </a:solidFill>
                <a:latin typeface="CG Times" charset="0"/>
              </a:rPr>
              <a:t>Physician induced or drug induced diseases like:-</a:t>
            </a:r>
          </a:p>
          <a:p>
            <a:pPr eaLnBrk="1" hangingPunct="1">
              <a:lnSpc>
                <a:spcPct val="80000"/>
              </a:lnSpc>
              <a:defRPr/>
            </a:pPr>
            <a:r>
              <a:rPr lang="en-US" sz="2000" smtClean="0">
                <a:solidFill>
                  <a:schemeClr val="tx2"/>
                </a:solidFill>
                <a:latin typeface="CG Times" charset="0"/>
              </a:rPr>
              <a:t> Cushing’s Disease</a:t>
            </a:r>
          </a:p>
          <a:p>
            <a:pPr eaLnBrk="1" hangingPunct="1">
              <a:lnSpc>
                <a:spcPct val="80000"/>
              </a:lnSpc>
              <a:defRPr/>
            </a:pPr>
            <a:r>
              <a:rPr lang="en-US" sz="2000" smtClean="0">
                <a:solidFill>
                  <a:schemeClr val="tx2"/>
                </a:solidFill>
                <a:latin typeface="CG Times" charset="0"/>
              </a:rPr>
              <a:t> INH + Rafampin induced hepatitis.</a:t>
            </a:r>
          </a:p>
          <a:p>
            <a:pPr eaLnBrk="1" hangingPunct="1">
              <a:lnSpc>
                <a:spcPct val="80000"/>
              </a:lnSpc>
              <a:defRPr/>
            </a:pPr>
            <a:r>
              <a:rPr lang="en-US" sz="2000" smtClean="0">
                <a:solidFill>
                  <a:schemeClr val="tx2"/>
                </a:solidFill>
                <a:latin typeface="CG Times" charset="0"/>
              </a:rPr>
              <a:t> choramphenicol induced “Aplastic anaemia”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990600"/>
            <a:ext cx="7848600" cy="4708981"/>
          </a:xfrm>
          <a:prstGeom prst="rect">
            <a:avLst/>
          </a:prstGeom>
        </p:spPr>
        <p:txBody>
          <a:bodyPr wrap="square">
            <a:spAutoFit/>
          </a:bodyPr>
          <a:lstStyle/>
          <a:p>
            <a:pPr algn="ctr" eaLnBrk="1" hangingPunct="1">
              <a:defRPr/>
            </a:pPr>
            <a:r>
              <a:rPr lang="en-US" sz="6000" dirty="0">
                <a:solidFill>
                  <a:srgbClr val="FFFF00"/>
                </a:solidFill>
                <a:effectLst>
                  <a:outerShdw blurRad="38100" dist="38100" dir="2700000" algn="tl">
                    <a:srgbClr val="C0C0C0"/>
                  </a:outerShdw>
                </a:effectLst>
                <a:latin typeface="Algerian" pitchFamily="82" charset="0"/>
              </a:rPr>
              <a:t>Success is a journey, </a:t>
            </a:r>
          </a:p>
          <a:p>
            <a:pPr algn="ctr" eaLnBrk="1" hangingPunct="1">
              <a:defRPr/>
            </a:pPr>
            <a:endParaRPr lang="en-US" sz="6000" dirty="0" smtClean="0">
              <a:solidFill>
                <a:srgbClr val="FFFF00"/>
              </a:solidFill>
              <a:effectLst>
                <a:outerShdw blurRad="38100" dist="38100" dir="2700000" algn="tl">
                  <a:srgbClr val="C0C0C0"/>
                </a:outerShdw>
              </a:effectLst>
              <a:latin typeface="Algerian" pitchFamily="82" charset="0"/>
            </a:endParaRPr>
          </a:p>
          <a:p>
            <a:pPr algn="ctr" eaLnBrk="1" hangingPunct="1">
              <a:defRPr/>
            </a:pPr>
            <a:r>
              <a:rPr lang="en-US" sz="6000" dirty="0" smtClean="0">
                <a:solidFill>
                  <a:srgbClr val="FFFF00"/>
                </a:solidFill>
                <a:effectLst>
                  <a:outerShdw blurRad="38100" dist="38100" dir="2700000" algn="tl">
                    <a:srgbClr val="C0C0C0"/>
                  </a:outerShdw>
                </a:effectLst>
                <a:latin typeface="Algerian" pitchFamily="82" charset="0"/>
              </a:rPr>
              <a:t>not </a:t>
            </a:r>
          </a:p>
          <a:p>
            <a:pPr algn="ctr" eaLnBrk="1" hangingPunct="1">
              <a:defRPr/>
            </a:pPr>
            <a:r>
              <a:rPr lang="en-US" sz="6000" dirty="0" smtClean="0">
                <a:solidFill>
                  <a:srgbClr val="FFFF00"/>
                </a:solidFill>
                <a:effectLst>
                  <a:outerShdw blurRad="38100" dist="38100" dir="2700000" algn="tl">
                    <a:srgbClr val="C0C0C0"/>
                  </a:outerShdw>
                </a:effectLst>
                <a:latin typeface="Algerian" pitchFamily="82" charset="0"/>
              </a:rPr>
              <a:t>a destination</a:t>
            </a:r>
            <a:r>
              <a:rPr lang="en-US" sz="6000" dirty="0">
                <a:solidFill>
                  <a:srgbClr val="FFFF00"/>
                </a:solidFill>
                <a:effectLst>
                  <a:outerShdw blurRad="38100" dist="38100" dir="2700000" algn="tl">
                    <a:srgbClr val="C0C0C0"/>
                  </a:outerShdw>
                </a:effectLst>
                <a:latin typeface="Algerian" pitchFamily="82" charset="0"/>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48400"/>
            <a:ext cx="1905000" cy="457200"/>
          </a:xfrm>
        </p:spPr>
        <p:txBody>
          <a:bodyPr/>
          <a:lstStyle/>
          <a:p>
            <a:pPr>
              <a:defRPr/>
            </a:pPr>
            <a:fld id="{82548636-7E14-4B85-87A1-5F39B6D5F1C7}" type="slidenum">
              <a:rPr lang="en-US" sz="1400">
                <a:effectLst/>
                <a:cs typeface="+mn-cs"/>
              </a:rPr>
              <a:pPr>
                <a:defRPr/>
              </a:pPr>
              <a:t>30</a:t>
            </a:fld>
            <a:endParaRPr lang="en-US" sz="1400">
              <a:effectLst/>
              <a:cs typeface="+mn-cs"/>
            </a:endParaRPr>
          </a:p>
        </p:txBody>
      </p:sp>
      <p:sp>
        <p:nvSpPr>
          <p:cNvPr id="26627" name="Rectangle 2"/>
          <p:cNvSpPr>
            <a:spLocks noChangeArrowheads="1"/>
          </p:cNvSpPr>
          <p:nvPr/>
        </p:nvSpPr>
        <p:spPr bwMode="auto">
          <a:xfrm>
            <a:off x="228600" y="381000"/>
            <a:ext cx="8382000" cy="6617196"/>
          </a:xfrm>
          <a:prstGeom prst="rect">
            <a:avLst/>
          </a:prstGeom>
          <a:noFill/>
          <a:ln w="9525">
            <a:noFill/>
            <a:miter lim="800000"/>
            <a:headEnd/>
            <a:tailEnd/>
          </a:ln>
        </p:spPr>
        <p:txBody>
          <a:bodyPr>
            <a:spAutoFit/>
          </a:bodyPr>
          <a:lstStyle/>
          <a:p>
            <a:pPr algn="just">
              <a:lnSpc>
                <a:spcPct val="150000"/>
              </a:lnSpc>
            </a:pPr>
            <a:r>
              <a:rPr lang="en-GB" sz="3600" u="sng" dirty="0">
                <a:solidFill>
                  <a:srgbClr val="FFFF00"/>
                </a:solidFill>
                <a:latin typeface="Monotype Corsiva" pitchFamily="66" charset="0"/>
              </a:rPr>
              <a:t>Modern Pharmacology</a:t>
            </a:r>
            <a:r>
              <a:rPr lang="en-GB" sz="3600" u="sng" dirty="0">
                <a:solidFill>
                  <a:srgbClr val="FFFF00"/>
                </a:solidFill>
                <a:latin typeface="Arial" pitchFamily="34" charset="0"/>
              </a:rPr>
              <a:t>  </a:t>
            </a:r>
          </a:p>
          <a:p>
            <a:pPr algn="just">
              <a:lnSpc>
                <a:spcPct val="150000"/>
              </a:lnSpc>
            </a:pPr>
            <a:endParaRPr lang="en-GB" sz="3200" u="sng" dirty="0">
              <a:solidFill>
                <a:srgbClr val="66FF33"/>
              </a:solidFill>
              <a:latin typeface="Arial" pitchFamily="34" charset="0"/>
            </a:endParaRPr>
          </a:p>
          <a:p>
            <a:pPr algn="just">
              <a:lnSpc>
                <a:spcPct val="150000"/>
              </a:lnSpc>
            </a:pPr>
            <a:r>
              <a:rPr lang="en-GB" sz="2800" dirty="0">
                <a:latin typeface="CG Times" pitchFamily="18" charset="0"/>
              </a:rPr>
              <a:t>Pharmacology of today studies the interaction of drug molecule at sub-cellular level </a:t>
            </a:r>
            <a:r>
              <a:rPr lang="en-GB" sz="2800" dirty="0" err="1">
                <a:latin typeface="CG Times" pitchFamily="18" charset="0"/>
              </a:rPr>
              <a:t>i.e</a:t>
            </a:r>
            <a:r>
              <a:rPr lang="en-GB" sz="2800" dirty="0">
                <a:latin typeface="CG Times" pitchFamily="18" charset="0"/>
              </a:rPr>
              <a:t>; </a:t>
            </a:r>
            <a:r>
              <a:rPr lang="en-GB" sz="2800" dirty="0">
                <a:solidFill>
                  <a:srgbClr val="00FF00"/>
                </a:solidFill>
                <a:latin typeface="CG Times" pitchFamily="18" charset="0"/>
              </a:rPr>
              <a:t>Organelle, receptors, enzymes </a:t>
            </a:r>
            <a:r>
              <a:rPr lang="en-GB" sz="2800" dirty="0">
                <a:latin typeface="CG Times" pitchFamily="18" charset="0"/>
              </a:rPr>
              <a:t>and </a:t>
            </a:r>
            <a:r>
              <a:rPr lang="en-GB" sz="2800" dirty="0">
                <a:solidFill>
                  <a:srgbClr val="00FF00"/>
                </a:solidFill>
                <a:latin typeface="CG Times" pitchFamily="18" charset="0"/>
              </a:rPr>
              <a:t>chemical mediators </a:t>
            </a:r>
            <a:r>
              <a:rPr lang="en-GB" sz="2800" dirty="0">
                <a:latin typeface="CG Times" pitchFamily="18" charset="0"/>
              </a:rPr>
              <a:t>of the cells. The concept of drug has been expanded to include </a:t>
            </a:r>
            <a:r>
              <a:rPr lang="en-GB" sz="2800" dirty="0">
                <a:solidFill>
                  <a:srgbClr val="00FF00"/>
                </a:solidFill>
                <a:latin typeface="CG Times" pitchFamily="18" charset="0"/>
              </a:rPr>
              <a:t>gene therapy </a:t>
            </a:r>
            <a:r>
              <a:rPr lang="en-GB" sz="2800" dirty="0">
                <a:latin typeface="CG Times" pitchFamily="18" charset="0"/>
              </a:rPr>
              <a:t>and </a:t>
            </a:r>
            <a:r>
              <a:rPr lang="en-GB" sz="2800" dirty="0">
                <a:solidFill>
                  <a:srgbClr val="00FF00"/>
                </a:solidFill>
                <a:latin typeface="CG Times" pitchFamily="18" charset="0"/>
              </a:rPr>
              <a:t>antisense drugs</a:t>
            </a:r>
            <a:r>
              <a:rPr lang="en-GB" sz="2800" dirty="0">
                <a:latin typeface="CG Times" pitchFamily="18" charset="0"/>
              </a:rPr>
              <a:t>. </a:t>
            </a:r>
          </a:p>
          <a:p>
            <a:pPr algn="just">
              <a:lnSpc>
                <a:spcPct val="200000"/>
              </a:lnSpc>
            </a:pPr>
            <a:r>
              <a:rPr lang="en-GB" sz="2800" dirty="0">
                <a:latin typeface="CG Times" pitchFamily="18" charset="0"/>
              </a:rPr>
              <a:t>Development of </a:t>
            </a:r>
            <a:r>
              <a:rPr lang="en-GB" sz="2800" dirty="0" err="1">
                <a:solidFill>
                  <a:srgbClr val="00FF00"/>
                </a:solidFill>
                <a:latin typeface="CG Times" pitchFamily="18" charset="0"/>
              </a:rPr>
              <a:t>nano</a:t>
            </a:r>
            <a:r>
              <a:rPr lang="en-GB" sz="2800" dirty="0">
                <a:solidFill>
                  <a:srgbClr val="00FF00"/>
                </a:solidFill>
                <a:latin typeface="CG Times" pitchFamily="18" charset="0"/>
              </a:rPr>
              <a:t>-medicine</a:t>
            </a:r>
            <a:r>
              <a:rPr lang="en-GB" sz="2800" dirty="0">
                <a:latin typeface="CG Times" pitchFamily="18" charset="0"/>
              </a:rPr>
              <a:t> is expected to open new vistas in treatment of diseases. </a:t>
            </a:r>
            <a:endParaRPr lang="en-US" sz="2800" dirty="0">
              <a:latin typeface="CG Times"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a:xfrm>
            <a:off x="6553200" y="6248400"/>
            <a:ext cx="1905000" cy="457200"/>
          </a:xfrm>
        </p:spPr>
        <p:txBody>
          <a:bodyPr/>
          <a:lstStyle/>
          <a:p>
            <a:pPr>
              <a:defRPr/>
            </a:pPr>
            <a:fld id="{9A7DB436-5BE0-43E9-B683-552921DA2FF7}" type="slidenum">
              <a:rPr lang="en-US" sz="1400">
                <a:effectLst/>
                <a:cs typeface="+mn-cs"/>
              </a:rPr>
              <a:pPr>
                <a:defRPr/>
              </a:pPr>
              <a:t>31</a:t>
            </a:fld>
            <a:endParaRPr lang="en-US" sz="1400">
              <a:effectLst/>
              <a:cs typeface="+mn-cs"/>
            </a:endParaRPr>
          </a:p>
        </p:txBody>
      </p:sp>
      <p:sp>
        <p:nvSpPr>
          <p:cNvPr id="28675" name="Rectangle 3"/>
          <p:cNvSpPr>
            <a:spLocks noGrp="1" noChangeArrowheads="1"/>
          </p:cNvSpPr>
          <p:nvPr>
            <p:ph type="body" sz="half" idx="4294967295"/>
          </p:nvPr>
        </p:nvSpPr>
        <p:spPr>
          <a:xfrm>
            <a:off x="0" y="228600"/>
            <a:ext cx="6781800" cy="6400800"/>
          </a:xfrm>
        </p:spPr>
        <p:txBody>
          <a:bodyPr/>
          <a:lstStyle/>
          <a:p>
            <a:pPr eaLnBrk="1" hangingPunct="1">
              <a:lnSpc>
                <a:spcPct val="80000"/>
              </a:lnSpc>
              <a:buFont typeface="Wingdings" pitchFamily="2" charset="2"/>
              <a:buNone/>
              <a:defRPr/>
            </a:pPr>
            <a:r>
              <a:rPr lang="en-US" b="1" u="sng" smtClean="0">
                <a:latin typeface="Times NR DK IHM" pitchFamily="18" charset="0"/>
              </a:rPr>
              <a:t>PHARMACOPOEIA</a:t>
            </a:r>
            <a:r>
              <a:rPr lang="en-US" smtClean="0">
                <a:latin typeface="Times NR DK IHM" pitchFamily="18" charset="0"/>
              </a:rPr>
              <a:t>:</a:t>
            </a:r>
            <a:r>
              <a:rPr lang="en-US" smtClean="0">
                <a:solidFill>
                  <a:schemeClr val="tx2"/>
                </a:solidFill>
                <a:latin typeface="Times NR DK IHM" pitchFamily="18" charset="0"/>
              </a:rPr>
              <a:t>  </a:t>
            </a:r>
            <a:r>
              <a:rPr lang="en-US" sz="1800" smtClean="0">
                <a:solidFill>
                  <a:srgbClr val="FFFF66"/>
                </a:solidFill>
                <a:latin typeface="Times NR DK IHM" pitchFamily="18" charset="0"/>
              </a:rPr>
              <a:t>“Pharmakon = Drug”  “Poeia = To make”</a:t>
            </a:r>
          </a:p>
          <a:p>
            <a:pPr eaLnBrk="1" hangingPunct="1">
              <a:lnSpc>
                <a:spcPct val="80000"/>
              </a:lnSpc>
              <a:buFont typeface="Wingdings" pitchFamily="2" charset="2"/>
              <a:buNone/>
              <a:defRPr/>
            </a:pPr>
            <a:r>
              <a:rPr lang="en-US" sz="1800" smtClean="0">
                <a:solidFill>
                  <a:schemeClr val="tx2"/>
                </a:solidFill>
                <a:latin typeface="Times NR DK IHM" pitchFamily="18" charset="0"/>
              </a:rPr>
              <a:t>  </a:t>
            </a:r>
            <a:r>
              <a:rPr lang="en-US" sz="2400" smtClean="0">
                <a:solidFill>
                  <a:schemeClr val="tx2"/>
                </a:solidFill>
                <a:latin typeface="Times NR DK IHM" pitchFamily="18" charset="0"/>
              </a:rPr>
              <a:t>“ An official document containing all information about drugs regarding their sources, formulae, chemical structure, Phamacodynamic properties, Pharmacokinetics, Standardization tests, doses etc</a:t>
            </a:r>
            <a:r>
              <a:rPr lang="en-US" sz="1600" smtClean="0">
                <a:solidFill>
                  <a:schemeClr val="tx2"/>
                </a:solidFill>
                <a:latin typeface="Times NR DK IHM" pitchFamily="18" charset="0"/>
              </a:rPr>
              <a:t> ’’</a:t>
            </a:r>
          </a:p>
          <a:p>
            <a:pPr eaLnBrk="1" hangingPunct="1">
              <a:lnSpc>
                <a:spcPct val="80000"/>
              </a:lnSpc>
              <a:buFontTx/>
              <a:buAutoNum type="arabicPeriod"/>
              <a:defRPr/>
            </a:pPr>
            <a:r>
              <a:rPr lang="en-US" sz="1800" smtClean="0">
                <a:latin typeface="Times NR DK IHM" pitchFamily="18" charset="0"/>
              </a:rPr>
              <a:t>BP    2 . BPC      3. USP         4. BNF            5. PNF    </a:t>
            </a:r>
          </a:p>
          <a:p>
            <a:pPr eaLnBrk="1" hangingPunct="1">
              <a:lnSpc>
                <a:spcPct val="80000"/>
              </a:lnSpc>
              <a:buFont typeface="Wingdings" pitchFamily="2" charset="2"/>
              <a:buNone/>
              <a:defRPr/>
            </a:pPr>
            <a:r>
              <a:rPr lang="en-US" sz="1800" smtClean="0">
                <a:latin typeface="Times NR DK IHM" pitchFamily="18" charset="0"/>
              </a:rPr>
              <a:t>6. Eu Ph</a:t>
            </a:r>
          </a:p>
          <a:p>
            <a:pPr eaLnBrk="1" hangingPunct="1">
              <a:lnSpc>
                <a:spcPct val="80000"/>
              </a:lnSpc>
              <a:buFont typeface="Wingdings" pitchFamily="2" charset="2"/>
              <a:buNone/>
              <a:defRPr/>
            </a:pPr>
            <a:endParaRPr lang="en-US" sz="1800" smtClean="0">
              <a:latin typeface="Times NR DK IHM" pitchFamily="18" charset="0"/>
            </a:endParaRPr>
          </a:p>
          <a:p>
            <a:pPr eaLnBrk="1" hangingPunct="1">
              <a:lnSpc>
                <a:spcPct val="80000"/>
              </a:lnSpc>
              <a:buFont typeface="Wingdings" pitchFamily="2" charset="2"/>
              <a:buNone/>
              <a:defRPr/>
            </a:pPr>
            <a:endParaRPr lang="en-US" sz="1800" b="1" u="sng" smtClean="0">
              <a:solidFill>
                <a:srgbClr val="66FF66"/>
              </a:solidFill>
              <a:latin typeface="Times NR DK IHM" pitchFamily="18" charset="0"/>
            </a:endParaRPr>
          </a:p>
          <a:p>
            <a:pPr eaLnBrk="1" hangingPunct="1">
              <a:lnSpc>
                <a:spcPct val="80000"/>
              </a:lnSpc>
              <a:buFont typeface="Wingdings" pitchFamily="2" charset="2"/>
              <a:buNone/>
              <a:defRPr/>
            </a:pPr>
            <a:endParaRPr lang="en-US" sz="1800" b="1" u="sng" smtClean="0">
              <a:solidFill>
                <a:srgbClr val="66FF66"/>
              </a:solidFill>
              <a:latin typeface="Times NR DK IHM" pitchFamily="18" charset="0"/>
            </a:endParaRPr>
          </a:p>
          <a:p>
            <a:pPr eaLnBrk="1" hangingPunct="1">
              <a:lnSpc>
                <a:spcPct val="80000"/>
              </a:lnSpc>
              <a:buFont typeface="Wingdings" pitchFamily="2" charset="2"/>
              <a:buNone/>
              <a:defRPr/>
            </a:pPr>
            <a:r>
              <a:rPr lang="en-US" sz="1800" b="1" u="sng" smtClean="0">
                <a:solidFill>
                  <a:srgbClr val="66FF66"/>
                </a:solidFill>
                <a:latin typeface="Times NR DK IHM" pitchFamily="18" charset="0"/>
              </a:rPr>
              <a:t>NATIONAL </a:t>
            </a:r>
          </a:p>
          <a:p>
            <a:pPr eaLnBrk="1" hangingPunct="1">
              <a:lnSpc>
                <a:spcPct val="80000"/>
              </a:lnSpc>
              <a:buFont typeface="Wingdings" pitchFamily="2" charset="2"/>
              <a:buNone/>
              <a:defRPr/>
            </a:pPr>
            <a:r>
              <a:rPr lang="en-US" sz="1800" b="1" u="sng" smtClean="0">
                <a:solidFill>
                  <a:srgbClr val="66FF66"/>
                </a:solidFill>
                <a:latin typeface="Times NR DK IHM" pitchFamily="18" charset="0"/>
              </a:rPr>
              <a:t>FORMULARY</a:t>
            </a:r>
          </a:p>
          <a:p>
            <a:pPr eaLnBrk="1" hangingPunct="1">
              <a:lnSpc>
                <a:spcPct val="80000"/>
              </a:lnSpc>
              <a:buFont typeface="Wingdings" pitchFamily="2" charset="2"/>
              <a:buNone/>
              <a:defRPr/>
            </a:pPr>
            <a:endParaRPr lang="en-US" sz="1800" b="1" u="sng" smtClean="0">
              <a:solidFill>
                <a:schemeClr val="tx2"/>
              </a:solidFill>
              <a:latin typeface="Times NR DK IHM" pitchFamily="18" charset="0"/>
            </a:endParaRPr>
          </a:p>
          <a:p>
            <a:pPr eaLnBrk="1" hangingPunct="1">
              <a:lnSpc>
                <a:spcPct val="80000"/>
              </a:lnSpc>
              <a:buFont typeface="Wingdings" pitchFamily="2" charset="2"/>
              <a:buNone/>
              <a:defRPr/>
            </a:pPr>
            <a:r>
              <a:rPr lang="en-US" sz="1800" b="1" u="sng" smtClean="0">
                <a:solidFill>
                  <a:srgbClr val="66FF66"/>
                </a:solidFill>
                <a:latin typeface="Times NR DK IHM" pitchFamily="18" charset="0"/>
              </a:rPr>
              <a:t>ESSENTIAL </a:t>
            </a:r>
          </a:p>
          <a:p>
            <a:pPr eaLnBrk="1" hangingPunct="1">
              <a:lnSpc>
                <a:spcPct val="80000"/>
              </a:lnSpc>
              <a:buFont typeface="Wingdings" pitchFamily="2" charset="2"/>
              <a:buNone/>
              <a:defRPr/>
            </a:pPr>
            <a:r>
              <a:rPr lang="en-US" sz="1800" b="1" u="sng" smtClean="0">
                <a:solidFill>
                  <a:srgbClr val="66FF66"/>
                </a:solidFill>
                <a:latin typeface="Times NR DK IHM" pitchFamily="18" charset="0"/>
              </a:rPr>
              <a:t>DRUG LIST</a:t>
            </a:r>
          </a:p>
          <a:p>
            <a:pPr eaLnBrk="1" hangingPunct="1">
              <a:lnSpc>
                <a:spcPct val="80000"/>
              </a:lnSpc>
              <a:buFont typeface="Wingdings" pitchFamily="2" charset="2"/>
              <a:buNone/>
              <a:defRPr/>
            </a:pPr>
            <a:endParaRPr lang="en-US" sz="1800" b="1" u="sng" smtClean="0">
              <a:solidFill>
                <a:srgbClr val="66FF66"/>
              </a:solidFill>
              <a:latin typeface="Times NR DK IHM" pitchFamily="18" charset="0"/>
            </a:endParaRPr>
          </a:p>
          <a:p>
            <a:pPr eaLnBrk="1" hangingPunct="1">
              <a:lnSpc>
                <a:spcPct val="80000"/>
              </a:lnSpc>
              <a:buFont typeface="Wingdings" pitchFamily="2" charset="2"/>
              <a:buNone/>
              <a:defRPr/>
            </a:pPr>
            <a:r>
              <a:rPr lang="en-US" sz="2000" b="1" u="sng" smtClean="0">
                <a:solidFill>
                  <a:srgbClr val="66FF66"/>
                </a:solidFill>
                <a:latin typeface="Times NR DK IHM" pitchFamily="18" charset="0"/>
              </a:rPr>
              <a:t>PDIS</a:t>
            </a:r>
            <a:r>
              <a:rPr lang="en-US" sz="1800" b="1" u="sng" smtClean="0">
                <a:solidFill>
                  <a:srgbClr val="66FF66"/>
                </a:solidFill>
                <a:latin typeface="Times NR DK IHM" pitchFamily="18" charset="0"/>
              </a:rPr>
              <a:t> (Pakistan drug </a:t>
            </a:r>
          </a:p>
          <a:p>
            <a:pPr eaLnBrk="1" hangingPunct="1">
              <a:lnSpc>
                <a:spcPct val="80000"/>
              </a:lnSpc>
              <a:buFont typeface="Wingdings" pitchFamily="2" charset="2"/>
              <a:buNone/>
              <a:defRPr/>
            </a:pPr>
            <a:r>
              <a:rPr lang="en-US" sz="1800" b="1" u="sng" smtClean="0">
                <a:solidFill>
                  <a:srgbClr val="66FF66"/>
                </a:solidFill>
                <a:latin typeface="Times NR DK IHM" pitchFamily="18" charset="0"/>
              </a:rPr>
              <a:t>information sheets)</a:t>
            </a:r>
          </a:p>
        </p:txBody>
      </p:sp>
      <p:pic>
        <p:nvPicPr>
          <p:cNvPr id="27652" name="Picture 4" descr="BPharm%2007"/>
          <p:cNvPicPr>
            <a:picLocks noGrp="1" noChangeAspect="1" noChangeArrowheads="1"/>
          </p:cNvPicPr>
          <p:nvPr>
            <p:ph sz="quarter" idx="4294967295"/>
          </p:nvPr>
        </p:nvPicPr>
        <p:blipFill>
          <a:blip r:embed="rId2"/>
          <a:srcRect/>
          <a:stretch>
            <a:fillRect/>
          </a:stretch>
        </p:blipFill>
        <p:spPr>
          <a:xfrm>
            <a:off x="6781800" y="0"/>
            <a:ext cx="2362200" cy="3048000"/>
          </a:xfrm>
          <a:noFill/>
        </p:spPr>
      </p:pic>
      <p:pic>
        <p:nvPicPr>
          <p:cNvPr id="27653" name="Picture 7" descr="bookimage"/>
          <p:cNvPicPr>
            <a:picLocks noGrp="1" noChangeAspect="1" noChangeArrowheads="1"/>
          </p:cNvPicPr>
          <p:nvPr>
            <p:ph sz="quarter" idx="4294967295"/>
          </p:nvPr>
        </p:nvPicPr>
        <p:blipFill>
          <a:blip r:embed="rId3"/>
          <a:srcRect/>
          <a:stretch>
            <a:fillRect/>
          </a:stretch>
        </p:blipFill>
        <p:spPr>
          <a:xfrm>
            <a:off x="6858000" y="3581400"/>
            <a:ext cx="2286000" cy="2971800"/>
          </a:xfrm>
          <a:noFill/>
        </p:spPr>
      </p:pic>
      <p:pic>
        <p:nvPicPr>
          <p:cNvPr id="27654" name="Picture 10" descr="Scan"/>
          <p:cNvPicPr>
            <a:picLocks noChangeAspect="1" noChangeArrowheads="1"/>
          </p:cNvPicPr>
          <p:nvPr/>
        </p:nvPicPr>
        <p:blipFill>
          <a:blip r:embed="rId4" cstate="print"/>
          <a:srcRect/>
          <a:stretch>
            <a:fillRect/>
          </a:stretch>
        </p:blipFill>
        <p:spPr bwMode="auto">
          <a:xfrm>
            <a:off x="3505200" y="3048000"/>
            <a:ext cx="20574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6553200" y="6248400"/>
            <a:ext cx="1905000" cy="457200"/>
          </a:xfrm>
        </p:spPr>
        <p:txBody>
          <a:bodyPr/>
          <a:lstStyle/>
          <a:p>
            <a:pPr>
              <a:defRPr/>
            </a:pPr>
            <a:fld id="{CA8636D5-6ED8-4BA8-983B-6EF95292787C}" type="slidenum">
              <a:rPr lang="en-US" sz="1400">
                <a:effectLst/>
                <a:cs typeface="+mn-cs"/>
              </a:rPr>
              <a:pPr>
                <a:defRPr/>
              </a:pPr>
              <a:t>32</a:t>
            </a:fld>
            <a:endParaRPr lang="en-US" sz="1400">
              <a:effectLst/>
              <a:cs typeface="+mn-cs"/>
            </a:endParaRPr>
          </a:p>
        </p:txBody>
      </p:sp>
      <p:pic>
        <p:nvPicPr>
          <p:cNvPr id="28675" name="Picture 4" descr="BNF"/>
          <p:cNvPicPr>
            <a:picLocks noChangeAspect="1" noChangeArrowheads="1"/>
          </p:cNvPicPr>
          <p:nvPr/>
        </p:nvPicPr>
        <p:blipFill>
          <a:blip r:embed="rId2"/>
          <a:srcRect/>
          <a:stretch>
            <a:fillRect/>
          </a:stretch>
        </p:blipFill>
        <p:spPr bwMode="auto">
          <a:xfrm>
            <a:off x="6324600" y="0"/>
            <a:ext cx="2819400" cy="3581400"/>
          </a:xfrm>
          <a:prstGeom prst="rect">
            <a:avLst/>
          </a:prstGeom>
          <a:noFill/>
          <a:ln w="9525">
            <a:noFill/>
            <a:miter lim="800000"/>
            <a:headEnd/>
            <a:tailEnd/>
          </a:ln>
        </p:spPr>
      </p:pic>
      <p:pic>
        <p:nvPicPr>
          <p:cNvPr id="28676" name="Picture 5" descr="martindale"/>
          <p:cNvPicPr>
            <a:picLocks noChangeAspect="1" noChangeArrowheads="1"/>
          </p:cNvPicPr>
          <p:nvPr/>
        </p:nvPicPr>
        <p:blipFill>
          <a:blip r:embed="rId3"/>
          <a:srcRect/>
          <a:stretch>
            <a:fillRect/>
          </a:stretch>
        </p:blipFill>
        <p:spPr bwMode="auto">
          <a:xfrm>
            <a:off x="3276600" y="2743200"/>
            <a:ext cx="2319338" cy="2857500"/>
          </a:xfrm>
          <a:prstGeom prst="rect">
            <a:avLst/>
          </a:prstGeom>
          <a:noFill/>
          <a:ln w="9525">
            <a:noFill/>
            <a:miter lim="800000"/>
            <a:headEnd/>
            <a:tailEnd/>
          </a:ln>
        </p:spPr>
      </p:pic>
      <p:pic>
        <p:nvPicPr>
          <p:cNvPr id="28677" name="Picture 6" descr="USP"/>
          <p:cNvPicPr>
            <a:picLocks noChangeAspect="1" noChangeArrowheads="1"/>
          </p:cNvPicPr>
          <p:nvPr/>
        </p:nvPicPr>
        <p:blipFill>
          <a:blip r:embed="rId4"/>
          <a:srcRect/>
          <a:stretch>
            <a:fillRect/>
          </a:stretch>
        </p:blipFill>
        <p:spPr bwMode="auto">
          <a:xfrm>
            <a:off x="0" y="3048000"/>
            <a:ext cx="23622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6248400"/>
            <a:ext cx="1905000" cy="457200"/>
          </a:xfrm>
        </p:spPr>
        <p:txBody>
          <a:bodyPr/>
          <a:lstStyle/>
          <a:p>
            <a:pPr>
              <a:defRPr/>
            </a:pPr>
            <a:fld id="{7C523C47-6FDD-4A4B-8157-A4790EE5F767}" type="slidenum">
              <a:rPr lang="en-US" sz="1400">
                <a:effectLst/>
                <a:cs typeface="+mn-cs"/>
              </a:rPr>
              <a:pPr>
                <a:defRPr/>
              </a:pPr>
              <a:t>33</a:t>
            </a:fld>
            <a:endParaRPr lang="en-US" sz="1400">
              <a:effectLst/>
              <a:cs typeface="+mn-cs"/>
            </a:endParaRPr>
          </a:p>
        </p:txBody>
      </p:sp>
      <p:sp>
        <p:nvSpPr>
          <p:cNvPr id="30723" name="Rectangle 3"/>
          <p:cNvSpPr>
            <a:spLocks noGrp="1" noChangeArrowheads="1"/>
          </p:cNvSpPr>
          <p:nvPr>
            <p:ph type="body" idx="4294967295"/>
          </p:nvPr>
        </p:nvSpPr>
        <p:spPr>
          <a:xfrm>
            <a:off x="0" y="0"/>
            <a:ext cx="9144000" cy="6553200"/>
          </a:xfrm>
        </p:spPr>
        <p:txBody>
          <a:bodyPr/>
          <a:lstStyle/>
          <a:p>
            <a:pPr marL="609600" indent="-609600" eaLnBrk="1" hangingPunct="1">
              <a:lnSpc>
                <a:spcPct val="80000"/>
              </a:lnSpc>
              <a:buFont typeface="Wingdings" pitchFamily="2" charset="2"/>
              <a:buNone/>
              <a:defRPr/>
            </a:pPr>
            <a:r>
              <a:rPr lang="en-US" sz="2400" b="1" dirty="0" smtClean="0">
                <a:solidFill>
                  <a:srgbClr val="66FF66"/>
                </a:solidFill>
                <a:latin typeface="Times NR DK IHM" pitchFamily="18" charset="0"/>
              </a:rPr>
              <a:t>	</a:t>
            </a:r>
            <a:endParaRPr lang="en-US" sz="2000" dirty="0" smtClean="0">
              <a:solidFill>
                <a:schemeClr val="tx2"/>
              </a:solidFill>
              <a:latin typeface="Times NR DK IHM" pitchFamily="18" charset="0"/>
            </a:endParaRPr>
          </a:p>
          <a:p>
            <a:pPr marL="609600" indent="-609600" eaLnBrk="1" hangingPunct="1">
              <a:lnSpc>
                <a:spcPct val="80000"/>
              </a:lnSpc>
              <a:buFont typeface="Wingdings" pitchFamily="2" charset="2"/>
              <a:buNone/>
              <a:defRPr/>
            </a:pPr>
            <a:r>
              <a:rPr lang="en-US" sz="2800" b="1" u="sng" dirty="0" smtClean="0">
                <a:solidFill>
                  <a:srgbClr val="66FF66"/>
                </a:solidFill>
                <a:latin typeface="Times NR DK IHM" pitchFamily="18" charset="0"/>
              </a:rPr>
              <a:t>DRUG </a:t>
            </a:r>
          </a:p>
          <a:p>
            <a:pPr marL="609600" indent="-609600" eaLnBrk="1" hangingPunct="1">
              <a:lnSpc>
                <a:spcPct val="80000"/>
              </a:lnSpc>
              <a:buFont typeface="Wingdings" pitchFamily="2" charset="2"/>
              <a:buNone/>
              <a:defRPr/>
            </a:pPr>
            <a:r>
              <a:rPr lang="en-US" sz="2800" b="1" i="1" u="sng" dirty="0" smtClean="0">
                <a:solidFill>
                  <a:srgbClr val="66FF66"/>
                </a:solidFill>
                <a:latin typeface="Times NR DK IHM" pitchFamily="18" charset="0"/>
              </a:rPr>
              <a:t>	</a:t>
            </a:r>
            <a:r>
              <a:rPr lang="en-US" sz="2400" i="1" dirty="0" smtClean="0">
                <a:solidFill>
                  <a:srgbClr val="FFFF00"/>
                </a:solidFill>
                <a:latin typeface="CG Times" charset="0"/>
              </a:rPr>
              <a:t>Drug is a substance or a mixture of substances that is manufactured, sold, stored, offered for sale or presented for internal or external use in the treatment mitigation, prevention or diagnosis of disease in human beings or in animals</a:t>
            </a:r>
            <a:r>
              <a:rPr lang="en-US" sz="2000" dirty="0" smtClean="0">
                <a:solidFill>
                  <a:srgbClr val="FFFF00"/>
                </a:solidFill>
                <a:latin typeface="Times NR DK IHM" pitchFamily="18" charset="0"/>
              </a:rPr>
              <a:t>.</a:t>
            </a:r>
          </a:p>
          <a:p>
            <a:pPr marL="609600" indent="-609600" eaLnBrk="1" hangingPunct="1">
              <a:lnSpc>
                <a:spcPct val="80000"/>
              </a:lnSpc>
              <a:buClr>
                <a:schemeClr val="accent1"/>
              </a:buClr>
              <a:buFont typeface="Wingdings" pitchFamily="2" charset="2"/>
              <a:buChar char="Ø"/>
              <a:defRPr/>
            </a:pPr>
            <a:endParaRPr lang="en-US" sz="2000" dirty="0" smtClean="0">
              <a:solidFill>
                <a:srgbClr val="FFFF00"/>
              </a:solidFill>
              <a:latin typeface="Times NR DK IHM" pitchFamily="18" charset="0"/>
            </a:endParaRPr>
          </a:p>
          <a:p>
            <a:pPr marL="609600" indent="-609600" eaLnBrk="1" hangingPunct="1">
              <a:lnSpc>
                <a:spcPct val="55000"/>
              </a:lnSpc>
              <a:buClr>
                <a:schemeClr val="accent1"/>
              </a:buClr>
              <a:buFont typeface="Wingdings" pitchFamily="2" charset="2"/>
              <a:buChar char="Ø"/>
              <a:defRPr/>
            </a:pPr>
            <a:r>
              <a:rPr lang="en-US" sz="2400" dirty="0" smtClean="0">
                <a:solidFill>
                  <a:schemeClr val="tx2"/>
                </a:solidFill>
                <a:latin typeface="Times NR DK IHM" pitchFamily="18" charset="0"/>
              </a:rPr>
              <a:t>Adulterated Drug</a:t>
            </a:r>
          </a:p>
          <a:p>
            <a:pPr marL="609600" indent="-609600" eaLnBrk="1" hangingPunct="1">
              <a:lnSpc>
                <a:spcPct val="55000"/>
              </a:lnSpc>
              <a:buClr>
                <a:schemeClr val="accent1"/>
              </a:buClr>
              <a:buFont typeface="Wingdings" pitchFamily="2" charset="2"/>
              <a:buChar char="Ø"/>
              <a:defRPr/>
            </a:pPr>
            <a:r>
              <a:rPr lang="en-US" sz="2400" dirty="0" smtClean="0">
                <a:solidFill>
                  <a:schemeClr val="tx2"/>
                </a:solidFill>
                <a:latin typeface="Times NR DK IHM" pitchFamily="18" charset="0"/>
              </a:rPr>
              <a:t> Spurious  Drug.</a:t>
            </a:r>
          </a:p>
          <a:p>
            <a:pPr marL="609600" indent="-609600" eaLnBrk="1" hangingPunct="1">
              <a:lnSpc>
                <a:spcPct val="55000"/>
              </a:lnSpc>
              <a:buClr>
                <a:schemeClr val="accent1"/>
              </a:buClr>
              <a:buFont typeface="Wingdings" pitchFamily="2" charset="2"/>
              <a:buChar char="Ø"/>
              <a:defRPr/>
            </a:pPr>
            <a:r>
              <a:rPr lang="en-US" sz="2400" dirty="0" smtClean="0">
                <a:solidFill>
                  <a:schemeClr val="tx2"/>
                </a:solidFill>
                <a:latin typeface="Times NR DK IHM" pitchFamily="18" charset="0"/>
              </a:rPr>
              <a:t> Counterfeit Drug.</a:t>
            </a:r>
          </a:p>
          <a:p>
            <a:pPr marL="609600" indent="-609600" eaLnBrk="1" hangingPunct="1">
              <a:lnSpc>
                <a:spcPct val="55000"/>
              </a:lnSpc>
              <a:buClr>
                <a:schemeClr val="accent1"/>
              </a:buClr>
              <a:buFont typeface="Wingdings" pitchFamily="2" charset="2"/>
              <a:buChar char="Ø"/>
              <a:defRPr/>
            </a:pPr>
            <a:r>
              <a:rPr lang="en-US" sz="2400" dirty="0" smtClean="0">
                <a:solidFill>
                  <a:schemeClr val="tx2"/>
                </a:solidFill>
                <a:latin typeface="Times NR DK IHM" pitchFamily="18" charset="0"/>
              </a:rPr>
              <a:t> Misbranded Drug.</a:t>
            </a:r>
          </a:p>
          <a:p>
            <a:pPr marL="609600" indent="-609600" eaLnBrk="1" hangingPunct="1">
              <a:lnSpc>
                <a:spcPct val="55000"/>
              </a:lnSpc>
              <a:buClr>
                <a:schemeClr val="accent1"/>
              </a:buClr>
              <a:buFont typeface="Wingdings" pitchFamily="2" charset="2"/>
              <a:buChar char="Ø"/>
              <a:defRPr/>
            </a:pPr>
            <a:r>
              <a:rPr lang="en-US" sz="2400" dirty="0" smtClean="0">
                <a:solidFill>
                  <a:schemeClr val="tx2"/>
                </a:solidFill>
                <a:latin typeface="Times NR DK IHM" pitchFamily="18" charset="0"/>
              </a:rPr>
              <a:t> Substandard Drug.</a:t>
            </a:r>
            <a:r>
              <a:rPr lang="en-US" dirty="0" smtClean="0">
                <a:solidFill>
                  <a:schemeClr val="tx2"/>
                </a:solidFill>
                <a:latin typeface="Times NR DK IHM" pitchFamily="18" charset="0"/>
              </a:rPr>
              <a:t> </a:t>
            </a:r>
          </a:p>
          <a:p>
            <a:pPr marL="609600" indent="-609600" eaLnBrk="1" hangingPunct="1">
              <a:lnSpc>
                <a:spcPct val="80000"/>
              </a:lnSpc>
              <a:buFont typeface="Wingdings" pitchFamily="2" charset="2"/>
              <a:buNone/>
              <a:defRPr/>
            </a:pPr>
            <a:endParaRPr lang="en-US" b="1" u="sng" dirty="0" smtClean="0">
              <a:solidFill>
                <a:srgbClr val="66FF66"/>
              </a:solidFill>
              <a:latin typeface="Times NR DK IHM" pitchFamily="18" charset="0"/>
            </a:endParaRPr>
          </a:p>
          <a:p>
            <a:pPr marL="609600" indent="-609600" eaLnBrk="1" hangingPunct="1">
              <a:lnSpc>
                <a:spcPct val="80000"/>
              </a:lnSpc>
              <a:buFont typeface="Wingdings" pitchFamily="2" charset="2"/>
              <a:buNone/>
              <a:defRPr/>
            </a:pPr>
            <a:r>
              <a:rPr lang="en-US" b="1" u="sng" dirty="0" smtClean="0">
                <a:solidFill>
                  <a:srgbClr val="66FF66"/>
                </a:solidFill>
                <a:latin typeface="Times NR DK IHM" pitchFamily="18" charset="0"/>
              </a:rPr>
              <a:t>Drugs Act</a:t>
            </a:r>
          </a:p>
          <a:p>
            <a:pPr marL="609600" indent="-609600" eaLnBrk="1" hangingPunct="1">
              <a:lnSpc>
                <a:spcPct val="80000"/>
              </a:lnSpc>
              <a:buFont typeface="Wingdings" pitchFamily="2" charset="2"/>
              <a:buNone/>
              <a:defRPr/>
            </a:pPr>
            <a:r>
              <a:rPr lang="en-US" sz="2000" dirty="0" smtClean="0">
                <a:solidFill>
                  <a:srgbClr val="FFFF00"/>
                </a:solidFill>
                <a:latin typeface="Times NR DK IHM" pitchFamily="18" charset="0"/>
              </a:rPr>
              <a:t>Drug Act 1940                     </a:t>
            </a:r>
          </a:p>
          <a:p>
            <a:pPr marL="609600" indent="-609600" eaLnBrk="1" hangingPunct="1">
              <a:lnSpc>
                <a:spcPct val="80000"/>
              </a:lnSpc>
              <a:buFont typeface="Wingdings" pitchFamily="2" charset="2"/>
              <a:buNone/>
              <a:defRPr/>
            </a:pPr>
            <a:r>
              <a:rPr lang="en-US" sz="2000" dirty="0" smtClean="0">
                <a:solidFill>
                  <a:srgbClr val="FFFF00"/>
                </a:solidFill>
                <a:latin typeface="Times NR DK IHM" pitchFamily="18" charset="0"/>
              </a:rPr>
              <a:t>Drugs Act 1972 (Generic Drug Act)</a:t>
            </a:r>
          </a:p>
          <a:p>
            <a:pPr marL="609600" indent="-609600" eaLnBrk="1" hangingPunct="1">
              <a:lnSpc>
                <a:spcPct val="80000"/>
              </a:lnSpc>
              <a:buFont typeface="Wingdings" pitchFamily="2" charset="2"/>
              <a:buNone/>
              <a:defRPr/>
            </a:pPr>
            <a:r>
              <a:rPr lang="en-US" sz="2000" dirty="0" smtClean="0">
                <a:solidFill>
                  <a:srgbClr val="FFFF00"/>
                </a:solidFill>
                <a:latin typeface="Times NR DK IHM" pitchFamily="18" charset="0"/>
              </a:rPr>
              <a:t>Drugs Act 1976</a:t>
            </a:r>
          </a:p>
          <a:p>
            <a:pPr marL="609600" indent="-609600" eaLnBrk="1" hangingPunct="1">
              <a:lnSpc>
                <a:spcPct val="55000"/>
              </a:lnSpc>
              <a:buClr>
                <a:schemeClr val="accent1"/>
              </a:buClr>
              <a:buFont typeface="Wingdings" pitchFamily="2" charset="2"/>
              <a:buNone/>
              <a:defRPr/>
            </a:pPr>
            <a:endParaRPr lang="en-US" dirty="0" smtClean="0">
              <a:solidFill>
                <a:schemeClr val="tx2"/>
              </a:solidFill>
              <a:latin typeface="Times NR DK IHM" pitchFamily="18" charset="0"/>
            </a:endParaRPr>
          </a:p>
        </p:txBody>
      </p:sp>
      <p:sp>
        <p:nvSpPr>
          <p:cNvPr id="29700" name="Text Box 6"/>
          <p:cNvSpPr txBox="1">
            <a:spLocks noChangeArrowheads="1"/>
          </p:cNvSpPr>
          <p:nvPr/>
        </p:nvSpPr>
        <p:spPr bwMode="auto">
          <a:xfrm>
            <a:off x="5410200" y="2438400"/>
            <a:ext cx="3429000" cy="2387600"/>
          </a:xfrm>
          <a:prstGeom prst="rect">
            <a:avLst/>
          </a:prstGeom>
          <a:solidFill>
            <a:srgbClr val="FFFF00"/>
          </a:solidFill>
          <a:ln w="9525">
            <a:solidFill>
              <a:schemeClr val="folHlink"/>
            </a:solidFill>
            <a:miter lim="800000"/>
            <a:headEnd/>
            <a:tailEnd/>
          </a:ln>
        </p:spPr>
        <p:txBody>
          <a:bodyPr>
            <a:spAutoFit/>
          </a:bodyPr>
          <a:lstStyle/>
          <a:p>
            <a:pPr>
              <a:lnSpc>
                <a:spcPct val="150000"/>
              </a:lnSpc>
              <a:spcBef>
                <a:spcPct val="50000"/>
              </a:spcBef>
            </a:pPr>
            <a:r>
              <a:rPr lang="en-US" sz="2800" baseline="30000">
                <a:solidFill>
                  <a:srgbClr val="FF0066"/>
                </a:solidFill>
              </a:rPr>
              <a:t>+</a:t>
            </a:r>
            <a:r>
              <a:rPr lang="en-US" sz="2000">
                <a:solidFill>
                  <a:srgbClr val="FF0066"/>
                </a:solidFill>
              </a:rPr>
              <a:t>All drugs are poisons, if not used in proper doses, clinical indication, time, route of administration and in a specific patient.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48400"/>
            <a:ext cx="1905000" cy="457200"/>
          </a:xfrm>
        </p:spPr>
        <p:txBody>
          <a:bodyPr/>
          <a:lstStyle/>
          <a:p>
            <a:pPr>
              <a:defRPr/>
            </a:pPr>
            <a:fld id="{034F53DD-09DC-44E6-B03D-E77255064AB0}" type="slidenum">
              <a:rPr lang="en-US" sz="1400">
                <a:effectLst/>
                <a:cs typeface="+mn-cs"/>
              </a:rPr>
              <a:pPr>
                <a:defRPr/>
              </a:pPr>
              <a:t>34</a:t>
            </a:fld>
            <a:endParaRPr lang="en-US" sz="1400">
              <a:effectLst/>
              <a:cs typeface="+mn-cs"/>
            </a:endParaRPr>
          </a:p>
        </p:txBody>
      </p:sp>
      <p:sp>
        <p:nvSpPr>
          <p:cNvPr id="30723" name="TextBox 2"/>
          <p:cNvSpPr txBox="1">
            <a:spLocks noChangeArrowheads="1"/>
          </p:cNvSpPr>
          <p:nvPr/>
        </p:nvSpPr>
        <p:spPr bwMode="auto">
          <a:xfrm>
            <a:off x="381000" y="2286000"/>
            <a:ext cx="7772400" cy="2697163"/>
          </a:xfrm>
          <a:prstGeom prst="rect">
            <a:avLst/>
          </a:prstGeom>
          <a:noFill/>
          <a:ln w="9525">
            <a:noFill/>
            <a:miter lim="800000"/>
            <a:headEnd/>
            <a:tailEnd/>
          </a:ln>
        </p:spPr>
        <p:txBody>
          <a:bodyPr>
            <a:spAutoFit/>
          </a:bodyPr>
          <a:lstStyle/>
          <a:p>
            <a:pPr algn="ctr">
              <a:lnSpc>
                <a:spcPct val="150000"/>
              </a:lnSpc>
            </a:pPr>
            <a:r>
              <a:rPr lang="en-GB" sz="6000"/>
              <a:t>HOW TO STUDY  PHARMACOLOGY ?</a:t>
            </a:r>
          </a:p>
        </p:txBody>
      </p:sp>
      <p:sp>
        <p:nvSpPr>
          <p:cNvPr id="4" name="TextBox 3"/>
          <p:cNvSpPr txBox="1"/>
          <p:nvPr/>
        </p:nvSpPr>
        <p:spPr>
          <a:xfrm>
            <a:off x="228600" y="152400"/>
            <a:ext cx="3886200" cy="2111375"/>
          </a:xfrm>
          <a:prstGeom prst="rect">
            <a:avLst/>
          </a:prstGeom>
          <a:noFill/>
          <a:ln>
            <a:solidFill>
              <a:schemeClr val="bg2">
                <a:lumMod val="60000"/>
                <a:lumOff val="40000"/>
              </a:schemeClr>
            </a:solidFill>
          </a:ln>
        </p:spPr>
        <p:txBody>
          <a:bodyPr>
            <a:spAutoFit/>
          </a:bodyPr>
          <a:lstStyle/>
          <a:p>
            <a:pPr>
              <a:defRPr/>
            </a:pPr>
            <a:r>
              <a:rPr lang="en-GB" sz="6000">
                <a:solidFill>
                  <a:schemeClr val="tx2"/>
                </a:solidFill>
              </a:rPr>
              <a:t>*</a:t>
            </a:r>
            <a:r>
              <a:rPr lang="en-GB">
                <a:solidFill>
                  <a:schemeClr val="tx2"/>
                </a:solidFill>
              </a:rPr>
              <a:t> FREQUENTLY ASKED QUESTION (FAQs) BY THE STUDENTS OF 3</a:t>
            </a:r>
            <a:r>
              <a:rPr lang="en-GB" baseline="30000">
                <a:solidFill>
                  <a:schemeClr val="tx2"/>
                </a:solidFill>
              </a:rPr>
              <a:t>RD</a:t>
            </a:r>
            <a:r>
              <a:rPr lang="en-GB">
                <a:solidFill>
                  <a:schemeClr val="tx2"/>
                </a:solidFill>
              </a:rPr>
              <a:t> YEAR MBBS.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48400"/>
            <a:ext cx="1905000" cy="457200"/>
          </a:xfrm>
        </p:spPr>
        <p:txBody>
          <a:bodyPr/>
          <a:lstStyle/>
          <a:p>
            <a:pPr>
              <a:defRPr/>
            </a:pPr>
            <a:fld id="{DBBBB8B2-73A1-431F-B16A-4B94D21D5088}" type="slidenum">
              <a:rPr lang="en-US" sz="1400">
                <a:effectLst/>
                <a:cs typeface="+mn-cs"/>
              </a:rPr>
              <a:pPr>
                <a:defRPr/>
              </a:pPr>
              <a:t>35</a:t>
            </a:fld>
            <a:endParaRPr lang="en-US" sz="1400" dirty="0">
              <a:effectLst/>
              <a:cs typeface="+mn-cs"/>
            </a:endParaRPr>
          </a:p>
        </p:txBody>
      </p:sp>
      <p:sp>
        <p:nvSpPr>
          <p:cNvPr id="31747" name="Rectangle 2"/>
          <p:cNvSpPr>
            <a:spLocks noChangeArrowheads="1"/>
          </p:cNvSpPr>
          <p:nvPr/>
        </p:nvSpPr>
        <p:spPr bwMode="auto">
          <a:xfrm>
            <a:off x="381000" y="1143000"/>
            <a:ext cx="8610600" cy="4937125"/>
          </a:xfrm>
          <a:prstGeom prst="rect">
            <a:avLst/>
          </a:prstGeom>
          <a:noFill/>
          <a:ln w="9525">
            <a:noFill/>
            <a:miter lim="800000"/>
            <a:headEnd/>
            <a:tailEnd/>
          </a:ln>
        </p:spPr>
        <p:txBody>
          <a:bodyPr>
            <a:spAutoFit/>
          </a:bodyPr>
          <a:lstStyle/>
          <a:p>
            <a:pPr marL="457200" indent="-457200">
              <a:buFontTx/>
              <a:buAutoNum type="arabicPeriod"/>
            </a:pPr>
            <a:r>
              <a:rPr lang="en-US" sz="3200">
                <a:solidFill>
                  <a:srgbClr val="FFFF99"/>
                </a:solidFill>
                <a:latin typeface="Monotype Corsiva" pitchFamily="66" charset="0"/>
              </a:rPr>
              <a:t>Listen to the lecture Carefully.</a:t>
            </a:r>
            <a:br>
              <a:rPr lang="en-US" sz="3200">
                <a:solidFill>
                  <a:srgbClr val="FFFF99"/>
                </a:solidFill>
                <a:latin typeface="Monotype Corsiva" pitchFamily="66" charset="0"/>
              </a:rPr>
            </a:br>
            <a:r>
              <a:rPr lang="en-US" sz="3200">
                <a:solidFill>
                  <a:srgbClr val="FFFF99"/>
                </a:solidFill>
                <a:latin typeface="Monotype Corsiva" pitchFamily="66" charset="0"/>
              </a:rPr>
              <a:t/>
            </a:r>
            <a:br>
              <a:rPr lang="en-US" sz="3200">
                <a:solidFill>
                  <a:srgbClr val="FFFF99"/>
                </a:solidFill>
                <a:latin typeface="Monotype Corsiva" pitchFamily="66" charset="0"/>
              </a:rPr>
            </a:br>
            <a:r>
              <a:rPr lang="en-US" sz="3200">
                <a:solidFill>
                  <a:srgbClr val="FFFF99"/>
                </a:solidFill>
                <a:latin typeface="Monotype Corsiva" pitchFamily="66" charset="0"/>
              </a:rPr>
              <a:t>2. Note down salient points</a:t>
            </a:r>
            <a:br>
              <a:rPr lang="en-US" sz="3200">
                <a:solidFill>
                  <a:srgbClr val="FFFF99"/>
                </a:solidFill>
                <a:latin typeface="Monotype Corsiva" pitchFamily="66" charset="0"/>
              </a:rPr>
            </a:br>
            <a:r>
              <a:rPr lang="en-US" sz="3200">
                <a:solidFill>
                  <a:srgbClr val="FFFF99"/>
                </a:solidFill>
                <a:latin typeface="Monotype Corsiva" pitchFamily="66" charset="0"/>
              </a:rPr>
              <a:t/>
            </a:r>
            <a:br>
              <a:rPr lang="en-US" sz="3200">
                <a:solidFill>
                  <a:srgbClr val="FFFF99"/>
                </a:solidFill>
                <a:latin typeface="Monotype Corsiva" pitchFamily="66" charset="0"/>
              </a:rPr>
            </a:br>
            <a:r>
              <a:rPr lang="en-US" sz="3200">
                <a:solidFill>
                  <a:srgbClr val="FFFF99"/>
                </a:solidFill>
                <a:latin typeface="Monotype Corsiva" pitchFamily="66" charset="0"/>
              </a:rPr>
              <a:t>3. Revise at home the same day</a:t>
            </a:r>
            <a:br>
              <a:rPr lang="en-US" sz="3200">
                <a:solidFill>
                  <a:srgbClr val="FFFF99"/>
                </a:solidFill>
                <a:latin typeface="Monotype Corsiva" pitchFamily="66" charset="0"/>
              </a:rPr>
            </a:br>
            <a:r>
              <a:rPr lang="en-US" sz="3200">
                <a:solidFill>
                  <a:srgbClr val="FFFF99"/>
                </a:solidFill>
                <a:latin typeface="Monotype Corsiva" pitchFamily="66" charset="0"/>
              </a:rPr>
              <a:t/>
            </a:r>
            <a:br>
              <a:rPr lang="en-US" sz="3200">
                <a:solidFill>
                  <a:srgbClr val="FFFF99"/>
                </a:solidFill>
                <a:latin typeface="Monotype Corsiva" pitchFamily="66" charset="0"/>
              </a:rPr>
            </a:br>
            <a:r>
              <a:rPr lang="en-US" sz="3200">
                <a:solidFill>
                  <a:srgbClr val="FFFF99"/>
                </a:solidFill>
                <a:latin typeface="Monotype Corsiva" pitchFamily="66" charset="0"/>
              </a:rPr>
              <a:t>4. Study your Text-Book</a:t>
            </a:r>
          </a:p>
          <a:p>
            <a:pPr marL="457200" indent="-457200">
              <a:buFontTx/>
              <a:buAutoNum type="arabicPeriod"/>
            </a:pPr>
            <a:endParaRPr lang="en-US" sz="1800">
              <a:solidFill>
                <a:srgbClr val="FFFF99"/>
              </a:solidFill>
              <a:latin typeface="Monotype Corsiva" pitchFamily="66" charset="0"/>
            </a:endParaRPr>
          </a:p>
          <a:p>
            <a:pPr marL="457200" indent="-457200">
              <a:buFontTx/>
              <a:buAutoNum type="arabicPeriod"/>
            </a:pPr>
            <a:endParaRPr lang="en-US" sz="1800">
              <a:solidFill>
                <a:srgbClr val="FFFF99"/>
              </a:solidFill>
            </a:endParaRPr>
          </a:p>
          <a:p>
            <a:pPr marL="457200" indent="-457200">
              <a:buFontTx/>
              <a:buAutoNum type="arabicPeriod"/>
            </a:pPr>
            <a:endParaRPr lang="en-US" sz="1800">
              <a:solidFill>
                <a:srgbClr val="FFFF99"/>
              </a:solidFill>
            </a:endParaRPr>
          </a:p>
          <a:p>
            <a:pPr marL="457200" indent="-457200"/>
            <a:r>
              <a:rPr lang="en-US" sz="1800">
                <a:solidFill>
                  <a:srgbClr val="FFFF99"/>
                </a:solidFill>
              </a:rPr>
              <a:t>				</a:t>
            </a:r>
            <a:r>
              <a:rPr lang="en-US" sz="2000" i="1">
                <a:solidFill>
                  <a:srgbClr val="FFFF99"/>
                </a:solidFill>
              </a:rPr>
              <a:t>(Basic &amp; Clinical Pharmacology,  By B. G. Katzung)</a:t>
            </a:r>
            <a:br>
              <a:rPr lang="en-US" sz="2000" i="1">
                <a:solidFill>
                  <a:srgbClr val="FFFF99"/>
                </a:solidFill>
              </a:rPr>
            </a:br>
            <a:endParaRPr lang="en-US" sz="2000" i="1">
              <a:solidFill>
                <a:srgbClr val="FFFF99"/>
              </a:solidFill>
            </a:endParaRPr>
          </a:p>
        </p:txBody>
      </p:sp>
      <p:sp>
        <p:nvSpPr>
          <p:cNvPr id="31748" name="Text Box 5"/>
          <p:cNvSpPr txBox="1">
            <a:spLocks noChangeArrowheads="1"/>
          </p:cNvSpPr>
          <p:nvPr/>
        </p:nvSpPr>
        <p:spPr bwMode="auto">
          <a:xfrm>
            <a:off x="1143000" y="381000"/>
            <a:ext cx="2895600" cy="466725"/>
          </a:xfrm>
          <a:prstGeom prst="rect">
            <a:avLst/>
          </a:prstGeom>
          <a:noFill/>
          <a:ln w="9525">
            <a:solidFill>
              <a:schemeClr val="folHlink"/>
            </a:solidFill>
            <a:miter lim="800000"/>
            <a:headEnd/>
            <a:tailEnd/>
          </a:ln>
        </p:spPr>
        <p:txBody>
          <a:bodyPr>
            <a:spAutoFit/>
          </a:bodyPr>
          <a:lstStyle/>
          <a:p>
            <a:pPr>
              <a:spcBef>
                <a:spcPct val="50000"/>
              </a:spcBef>
            </a:pPr>
            <a:r>
              <a:rPr lang="en-US"/>
              <a:t>Important (08) points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48400"/>
            <a:ext cx="1905000" cy="457200"/>
          </a:xfrm>
        </p:spPr>
        <p:txBody>
          <a:bodyPr/>
          <a:lstStyle/>
          <a:p>
            <a:pPr>
              <a:defRPr/>
            </a:pPr>
            <a:fld id="{2E630D96-1907-4CE7-A7EA-F172A830CD82}" type="slidenum">
              <a:rPr lang="en-US" sz="1400">
                <a:effectLst/>
                <a:cs typeface="+mn-cs"/>
              </a:rPr>
              <a:pPr>
                <a:defRPr/>
              </a:pPr>
              <a:t>36</a:t>
            </a:fld>
            <a:endParaRPr lang="en-US" sz="1400">
              <a:effectLst/>
              <a:cs typeface="+mn-cs"/>
            </a:endParaRPr>
          </a:p>
        </p:txBody>
      </p:sp>
      <p:sp>
        <p:nvSpPr>
          <p:cNvPr id="32771" name="Rectangle 2"/>
          <p:cNvSpPr>
            <a:spLocks noChangeArrowheads="1"/>
          </p:cNvSpPr>
          <p:nvPr/>
        </p:nvSpPr>
        <p:spPr bwMode="auto">
          <a:xfrm>
            <a:off x="228600" y="838200"/>
            <a:ext cx="8382000" cy="5276850"/>
          </a:xfrm>
          <a:prstGeom prst="rect">
            <a:avLst/>
          </a:prstGeom>
          <a:noFill/>
          <a:ln w="9525">
            <a:noFill/>
            <a:miter lim="800000"/>
            <a:headEnd/>
            <a:tailEnd/>
          </a:ln>
        </p:spPr>
        <p:txBody>
          <a:bodyPr>
            <a:spAutoFit/>
          </a:bodyPr>
          <a:lstStyle/>
          <a:p>
            <a:r>
              <a:rPr lang="en-US" sz="3200" i="1">
                <a:solidFill>
                  <a:schemeClr val="tx2"/>
                </a:solidFill>
                <a:latin typeface="Monotype Corsiva" pitchFamily="66" charset="0"/>
              </a:rPr>
              <a:t>5. </a:t>
            </a:r>
            <a:r>
              <a:rPr lang="en-US" sz="2800" i="1">
                <a:solidFill>
                  <a:schemeClr val="tx2"/>
                </a:solidFill>
                <a:latin typeface="Monotype Corsiva" pitchFamily="66" charset="0"/>
              </a:rPr>
              <a:t>Note down the points which you are unable to understand</a:t>
            </a:r>
            <a:br>
              <a:rPr lang="en-US" sz="2800" i="1">
                <a:solidFill>
                  <a:schemeClr val="tx2"/>
                </a:solidFill>
                <a:latin typeface="Monotype Corsiva" pitchFamily="66" charset="0"/>
              </a:rPr>
            </a:br>
            <a:endParaRPr lang="en-US" sz="2800" i="1">
              <a:solidFill>
                <a:schemeClr val="tx2"/>
              </a:solidFill>
              <a:latin typeface="Monotype Corsiva" pitchFamily="66" charset="0"/>
            </a:endParaRPr>
          </a:p>
          <a:p>
            <a:endParaRPr lang="en-US" sz="2800" i="1">
              <a:solidFill>
                <a:schemeClr val="tx2"/>
              </a:solidFill>
              <a:latin typeface="Monotype Corsiva" pitchFamily="66" charset="0"/>
            </a:endParaRPr>
          </a:p>
          <a:p>
            <a:r>
              <a:rPr lang="en-US" sz="2800" i="1">
                <a:solidFill>
                  <a:schemeClr val="tx2"/>
                </a:solidFill>
                <a:latin typeface="Monotype Corsiva" pitchFamily="66" charset="0"/>
              </a:rPr>
              <a:t>6. Participate actively in tutorials- Clarify your ambiguities from your tutor</a:t>
            </a:r>
            <a:br>
              <a:rPr lang="en-US" sz="2800" i="1">
                <a:solidFill>
                  <a:schemeClr val="tx2"/>
                </a:solidFill>
                <a:latin typeface="Monotype Corsiva" pitchFamily="66" charset="0"/>
              </a:rPr>
            </a:br>
            <a:endParaRPr lang="en-US" sz="2800" i="1">
              <a:solidFill>
                <a:schemeClr val="tx2"/>
              </a:solidFill>
              <a:latin typeface="Monotype Corsiva" pitchFamily="66" charset="0"/>
            </a:endParaRPr>
          </a:p>
          <a:p>
            <a:endParaRPr lang="en-US" sz="2800" i="1">
              <a:solidFill>
                <a:schemeClr val="tx2"/>
              </a:solidFill>
              <a:latin typeface="Monotype Corsiva" pitchFamily="66" charset="0"/>
            </a:endParaRPr>
          </a:p>
          <a:p>
            <a:r>
              <a:rPr lang="en-US" sz="2800" i="1">
                <a:solidFill>
                  <a:schemeClr val="tx2"/>
                </a:solidFill>
                <a:latin typeface="Monotype Corsiva" pitchFamily="66" charset="0"/>
              </a:rPr>
              <a:t>7. Listen carefully to the presentations in seminars and actively participate in Q &amp; A</a:t>
            </a:r>
          </a:p>
          <a:p>
            <a:r>
              <a:rPr lang="en-US" sz="2800" i="1">
                <a:solidFill>
                  <a:schemeClr val="tx2"/>
                </a:solidFill>
                <a:latin typeface="Monotype Corsiva" pitchFamily="66" charset="0"/>
              </a:rPr>
              <a:t/>
            </a:r>
            <a:br>
              <a:rPr lang="en-US" sz="2800" i="1">
                <a:solidFill>
                  <a:schemeClr val="tx2"/>
                </a:solidFill>
                <a:latin typeface="Monotype Corsiva" pitchFamily="66" charset="0"/>
              </a:rPr>
            </a:br>
            <a:r>
              <a:rPr lang="en-US" sz="2800" i="1">
                <a:solidFill>
                  <a:schemeClr val="tx2"/>
                </a:solidFill>
                <a:latin typeface="Monotype Corsiva" pitchFamily="66" charset="0"/>
              </a:rPr>
              <a:t>8. Revise before Chapter test, Term Test, Pre-Annual and Professional Examination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u="sng" dirty="0" smtClean="0">
                <a:latin typeface="CG Times" pitchFamily="18" charset="0"/>
              </a:rPr>
              <a:t>Some Books of Pharmacology</a:t>
            </a:r>
            <a:r>
              <a:rPr lang="en-GB" sz="3600" u="sng" dirty="0" smtClean="0"/>
              <a:t/>
            </a:r>
            <a:br>
              <a:rPr lang="en-GB" sz="3600" u="sng" dirty="0" smtClean="0"/>
            </a:br>
            <a:endParaRPr lang="en-US" sz="3600" dirty="0"/>
          </a:p>
        </p:txBody>
      </p:sp>
      <p:sp>
        <p:nvSpPr>
          <p:cNvPr id="5" name="Content Placeholder 4"/>
          <p:cNvSpPr>
            <a:spLocks noGrp="1"/>
          </p:cNvSpPr>
          <p:nvPr>
            <p:ph idx="1"/>
          </p:nvPr>
        </p:nvSpPr>
        <p:spPr>
          <a:xfrm>
            <a:off x="304800" y="1371600"/>
            <a:ext cx="8610600" cy="5029200"/>
          </a:xfrm>
        </p:spPr>
        <p:txBody>
          <a:bodyPr/>
          <a:lstStyle/>
          <a:p>
            <a:pPr marL="457200" indent="-457200">
              <a:buNone/>
              <a:defRPr/>
            </a:pPr>
            <a:r>
              <a:rPr lang="en-US" sz="2800" dirty="0" smtClean="0">
                <a:solidFill>
                  <a:srgbClr val="00FF00"/>
                </a:solidFill>
              </a:rPr>
              <a:t>1</a:t>
            </a:r>
            <a:r>
              <a:rPr lang="en-US" sz="2800" dirty="0" smtClean="0"/>
              <a:t>. Basic &amp; Clinical Pharmacology by </a:t>
            </a:r>
            <a:r>
              <a:rPr lang="en-US" sz="2800" dirty="0" smtClean="0">
                <a:solidFill>
                  <a:srgbClr val="FFFF00"/>
                </a:solidFill>
              </a:rPr>
              <a:t>Bertram G. </a:t>
            </a:r>
            <a:r>
              <a:rPr lang="en-US" sz="2800" dirty="0" err="1" smtClean="0">
                <a:solidFill>
                  <a:srgbClr val="FFFF00"/>
                </a:solidFill>
              </a:rPr>
              <a:t>Katzung</a:t>
            </a:r>
            <a:endParaRPr lang="en-US" sz="2800" dirty="0" smtClean="0">
              <a:solidFill>
                <a:srgbClr val="FFFF00"/>
              </a:solidFill>
            </a:endParaRPr>
          </a:p>
          <a:p>
            <a:pPr marL="457200" indent="-457200">
              <a:buNone/>
              <a:defRPr/>
            </a:pPr>
            <a:endParaRPr lang="en-US" sz="2800" dirty="0" smtClean="0">
              <a:solidFill>
                <a:srgbClr val="00FF00"/>
              </a:solidFill>
            </a:endParaRPr>
          </a:p>
          <a:p>
            <a:pPr marL="457200" indent="-457200">
              <a:buNone/>
              <a:defRPr/>
            </a:pPr>
            <a:r>
              <a:rPr lang="en-US" sz="2800" dirty="0" smtClean="0">
                <a:solidFill>
                  <a:srgbClr val="00FF00"/>
                </a:solidFill>
              </a:rPr>
              <a:t>2. </a:t>
            </a:r>
            <a:r>
              <a:rPr lang="en-US" sz="2800" dirty="0" smtClean="0">
                <a:solidFill>
                  <a:srgbClr val="FFFF00"/>
                </a:solidFill>
              </a:rPr>
              <a:t>Goodman &amp; Gilman “</a:t>
            </a:r>
            <a:r>
              <a:rPr lang="en-US" sz="2800" dirty="0" smtClean="0"/>
              <a:t>The Pharmacological Basis of therapeutics” 	Hardman &amp; Joel G (Editors)</a:t>
            </a:r>
            <a:endParaRPr lang="en-GB" sz="2800" dirty="0" smtClean="0"/>
          </a:p>
          <a:p>
            <a:pPr>
              <a:buNone/>
              <a:defRPr/>
            </a:pPr>
            <a:endParaRPr lang="en-US" sz="2800" dirty="0" smtClean="0">
              <a:solidFill>
                <a:srgbClr val="00FF00"/>
              </a:solidFill>
            </a:endParaRPr>
          </a:p>
          <a:p>
            <a:pPr>
              <a:buNone/>
              <a:defRPr/>
            </a:pPr>
            <a:r>
              <a:rPr lang="en-US" sz="2800" dirty="0" smtClean="0">
                <a:solidFill>
                  <a:srgbClr val="00FF00"/>
                </a:solidFill>
              </a:rPr>
              <a:t>3.  </a:t>
            </a:r>
            <a:r>
              <a:rPr lang="en-US" sz="2800" dirty="0" smtClean="0"/>
              <a:t>Pharmacology by </a:t>
            </a:r>
            <a:r>
              <a:rPr lang="en-US" sz="2800" dirty="0" smtClean="0">
                <a:solidFill>
                  <a:srgbClr val="FFFF00"/>
                </a:solidFill>
              </a:rPr>
              <a:t>Rang H.P &amp; Dale</a:t>
            </a:r>
          </a:p>
          <a:p>
            <a:pPr>
              <a:buNone/>
              <a:defRPr/>
            </a:pPr>
            <a:endParaRPr lang="en-US" sz="2800" dirty="0" smtClean="0"/>
          </a:p>
          <a:p>
            <a:pPr>
              <a:buNone/>
              <a:defRPr/>
            </a:pPr>
            <a:r>
              <a:rPr lang="en-US" sz="2800" dirty="0" smtClean="0"/>
              <a:t>4. Clinical Pharmacology </a:t>
            </a:r>
            <a:r>
              <a:rPr lang="en-US" sz="2800" dirty="0" smtClean="0">
                <a:solidFill>
                  <a:srgbClr val="FFFF00"/>
                </a:solidFill>
              </a:rPr>
              <a:t>by Laurence</a:t>
            </a:r>
            <a:endParaRPr lang="en-GB" sz="2800" dirty="0" smtClean="0">
              <a:solidFill>
                <a:srgbClr val="FFFF00"/>
              </a:solidFill>
            </a:endParaRPr>
          </a:p>
          <a:p>
            <a:pPr>
              <a:buNone/>
              <a:defRPr/>
            </a:pPr>
            <a:endParaRPr lang="en-US" sz="2800" dirty="0" smtClean="0"/>
          </a:p>
          <a:p>
            <a:endParaRPr lang="en-US" dirty="0"/>
          </a:p>
        </p:txBody>
      </p:sp>
      <p:sp>
        <p:nvSpPr>
          <p:cNvPr id="2" name="Slide Number Placeholder 1"/>
          <p:cNvSpPr>
            <a:spLocks noGrp="1"/>
          </p:cNvSpPr>
          <p:nvPr>
            <p:ph type="sldNum" sz="quarter" idx="12"/>
          </p:nvPr>
        </p:nvSpPr>
        <p:spPr/>
        <p:txBody>
          <a:bodyPr/>
          <a:lstStyle/>
          <a:p>
            <a:pPr>
              <a:defRPr/>
            </a:pPr>
            <a:fld id="{A5E6492D-7501-489C-991B-624C0407424D}" type="slidenum">
              <a:rPr lang="en-US" sz="1400">
                <a:effectLst/>
                <a:cs typeface="+mn-cs"/>
              </a:rPr>
              <a:pPr>
                <a:defRPr/>
              </a:pPr>
              <a:t>37</a:t>
            </a:fld>
            <a:endParaRPr lang="en-US" sz="1400">
              <a:effectLst/>
              <a:cs typeface="+mn-cs"/>
            </a:endParaRPr>
          </a:p>
        </p:txBody>
      </p:sp>
      <p:sp>
        <p:nvSpPr>
          <p:cNvPr id="3" name="Rectangle 2"/>
          <p:cNvSpPr/>
          <p:nvPr/>
        </p:nvSpPr>
        <p:spPr>
          <a:xfrm>
            <a:off x="152400" y="1752600"/>
            <a:ext cx="8763000" cy="1138773"/>
          </a:xfrm>
          <a:prstGeom prst="rect">
            <a:avLst/>
          </a:prstGeom>
        </p:spPr>
        <p:txBody>
          <a:bodyPr>
            <a:spAutoFit/>
          </a:bodyPr>
          <a:lstStyle/>
          <a:p>
            <a:pPr marL="457200" indent="-457200">
              <a:buFontTx/>
              <a:buAutoNum type="arabicPeriod"/>
              <a:defRPr/>
            </a:pPr>
            <a:endParaRPr lang="en-US" sz="2000" dirty="0">
              <a:solidFill>
                <a:srgbClr val="00FF00"/>
              </a:solidFill>
            </a:endParaRPr>
          </a:p>
          <a:p>
            <a:pPr>
              <a:defRPr/>
            </a:pPr>
            <a:endParaRPr lang="en-US" dirty="0"/>
          </a:p>
          <a:p>
            <a:pPr>
              <a:defRPr/>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534400" cy="5029200"/>
          </a:xfrm>
          <a:ln>
            <a:noFill/>
          </a:ln>
        </p:spPr>
        <p:txBody>
          <a:bodyPr/>
          <a:lstStyle/>
          <a:p>
            <a:pPr>
              <a:buNone/>
              <a:defRPr/>
            </a:pPr>
            <a:r>
              <a:rPr lang="en-US" sz="2800" dirty="0" smtClean="0"/>
              <a:t>5. Lippincott’s Illustrated  Review Pharmacology: Harvey (editor)</a:t>
            </a:r>
            <a:endParaRPr lang="en-GB" sz="2800" dirty="0" smtClean="0"/>
          </a:p>
          <a:p>
            <a:pPr>
              <a:buNone/>
              <a:defRPr/>
            </a:pPr>
            <a:endParaRPr lang="en-GB" sz="2800" dirty="0" smtClean="0"/>
          </a:p>
          <a:p>
            <a:pPr>
              <a:buNone/>
              <a:defRPr/>
            </a:pPr>
            <a:r>
              <a:rPr lang="en-US" sz="2800" dirty="0" smtClean="0"/>
              <a:t>6. Essentials of Medical Pharmacology by Tri </a:t>
            </a:r>
            <a:r>
              <a:rPr lang="en-US" sz="2800" dirty="0" err="1" smtClean="0"/>
              <a:t>Pathi</a:t>
            </a:r>
            <a:r>
              <a:rPr lang="en-US" sz="2800" dirty="0" smtClean="0"/>
              <a:t> KD</a:t>
            </a:r>
            <a:endParaRPr lang="en-GB" sz="2800" dirty="0" smtClean="0"/>
          </a:p>
          <a:p>
            <a:pPr>
              <a:buNone/>
              <a:defRPr/>
            </a:pPr>
            <a:endParaRPr lang="en-US" sz="2800" dirty="0" smtClean="0"/>
          </a:p>
          <a:p>
            <a:pPr>
              <a:buNone/>
              <a:defRPr/>
            </a:pPr>
            <a:r>
              <a:rPr lang="en-US" sz="2800" dirty="0" smtClean="0"/>
              <a:t>7. Integrated Pharmacology by Page.</a:t>
            </a:r>
            <a:endParaRPr lang="en-GB" sz="2800" dirty="0" smtClean="0"/>
          </a:p>
          <a:p>
            <a:pPr>
              <a:buNone/>
              <a:defRPr/>
            </a:pPr>
            <a:endParaRPr lang="en-US" sz="2800" dirty="0" smtClean="0"/>
          </a:p>
          <a:p>
            <a:pPr>
              <a:buNone/>
              <a:defRPr/>
            </a:pPr>
            <a:r>
              <a:rPr lang="en-US" sz="2800" dirty="0" smtClean="0"/>
              <a:t>8. Brody’s Human Pharmacology: </a:t>
            </a:r>
            <a:r>
              <a:rPr lang="en-US" sz="2800" dirty="0" smtClean="0">
                <a:solidFill>
                  <a:srgbClr val="00FF00"/>
                </a:solidFill>
              </a:rPr>
              <a:t>Molecular to Clinical</a:t>
            </a:r>
            <a:endParaRPr lang="en-GB" sz="2800" dirty="0" smtClean="0">
              <a:solidFill>
                <a:srgbClr val="00FF00"/>
              </a:solidFill>
            </a:endParaRP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ChangeArrowheads="1"/>
          </p:cNvSpPr>
          <p:nvPr/>
        </p:nvSpPr>
        <p:spPr bwMode="auto">
          <a:xfrm>
            <a:off x="0" y="0"/>
            <a:ext cx="9144000" cy="1752600"/>
          </a:xfrm>
          <a:prstGeom prst="rect">
            <a:avLst/>
          </a:prstGeom>
          <a:solidFill>
            <a:schemeClr val="bg2">
              <a:lumMod val="60000"/>
              <a:lumOff val="40000"/>
            </a:schemeClr>
          </a:solidFill>
          <a:ln w="9525">
            <a:noFill/>
            <a:miter lim="800000"/>
            <a:headEnd/>
            <a:tailEnd/>
          </a:ln>
          <a:effectLst/>
          <a:scene3d>
            <a:camera prst="orthographicFront"/>
            <a:lightRig rig="threePt" dir="t"/>
          </a:scene3d>
          <a:sp3d>
            <a:bevelT prst="angle"/>
          </a:sp3d>
        </p:spPr>
        <p:txBody>
          <a:bodyPr anchor="ctr"/>
          <a:lstStyle/>
          <a:p>
            <a:pPr>
              <a:defRPr/>
            </a:pPr>
            <a:r>
              <a:rPr lang="en-GB" sz="4400" b="1" dirty="0">
                <a:solidFill>
                  <a:schemeClr val="tx2"/>
                </a:solidFill>
                <a:effectLst>
                  <a:outerShdw blurRad="38100" dist="38100" dir="2700000" algn="tl">
                    <a:srgbClr val="000000"/>
                  </a:outerShdw>
                </a:effectLst>
                <a:latin typeface="Castellar" pitchFamily="18" charset="0"/>
                <a:cs typeface="Arial" pitchFamily="34" charset="0"/>
              </a:rPr>
              <a:t>Any </a:t>
            </a:r>
            <a:r>
              <a:rPr lang="en-GB" sz="4400" b="1" dirty="0" smtClean="0">
                <a:solidFill>
                  <a:schemeClr val="tx2"/>
                </a:solidFill>
                <a:effectLst>
                  <a:outerShdw blurRad="38100" dist="38100" dir="2700000" algn="tl">
                    <a:srgbClr val="000000"/>
                  </a:outerShdw>
                </a:effectLst>
                <a:latin typeface="Castellar" pitchFamily="18" charset="0"/>
                <a:cs typeface="Arial" pitchFamily="34" charset="0"/>
              </a:rPr>
              <a:t>Question ?</a:t>
            </a:r>
            <a:endParaRPr lang="en-US" sz="4400" b="1" dirty="0">
              <a:solidFill>
                <a:schemeClr val="tx2"/>
              </a:solidFill>
              <a:effectLst>
                <a:outerShdw blurRad="38100" dist="38100" dir="2700000" algn="tl">
                  <a:srgbClr val="000000"/>
                </a:outerShdw>
              </a:effectLst>
              <a:latin typeface="Castellar" pitchFamily="18" charset="0"/>
              <a:cs typeface="Arial" pitchFamily="34" charset="0"/>
            </a:endParaRPr>
          </a:p>
        </p:txBody>
      </p:sp>
      <p:pic>
        <p:nvPicPr>
          <p:cNvPr id="34819" name="Picture 5" descr="j0315598"/>
          <p:cNvPicPr>
            <a:picLocks noChangeAspect="1" noChangeArrowheads="1"/>
          </p:cNvPicPr>
          <p:nvPr/>
        </p:nvPicPr>
        <p:blipFill>
          <a:blip r:embed="rId2"/>
          <a:srcRect/>
          <a:stretch>
            <a:fillRect/>
          </a:stretch>
        </p:blipFill>
        <p:spPr bwMode="auto">
          <a:xfrm>
            <a:off x="2557463" y="1943100"/>
            <a:ext cx="4175125" cy="39465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48400"/>
            <a:ext cx="1905000" cy="457200"/>
          </a:xfrm>
        </p:spPr>
        <p:txBody>
          <a:bodyPr/>
          <a:lstStyle/>
          <a:p>
            <a:pPr>
              <a:defRPr/>
            </a:pPr>
            <a:fld id="{EC57CA70-B465-4DEB-BBF2-C04E5C35C602}" type="slidenum">
              <a:rPr lang="en-US" sz="1400">
                <a:effectLst/>
                <a:cs typeface="+mn-cs"/>
              </a:rPr>
              <a:pPr>
                <a:defRPr/>
              </a:pPr>
              <a:t>4</a:t>
            </a:fld>
            <a:endParaRPr lang="en-US" sz="1400" dirty="0">
              <a:effectLst/>
              <a:cs typeface="+mn-cs"/>
            </a:endParaRPr>
          </a:p>
        </p:txBody>
      </p:sp>
      <p:sp>
        <p:nvSpPr>
          <p:cNvPr id="3" name="Rectangle 4"/>
          <p:cNvSpPr>
            <a:spLocks noChangeArrowheads="1"/>
          </p:cNvSpPr>
          <p:nvPr/>
        </p:nvSpPr>
        <p:spPr bwMode="auto">
          <a:xfrm>
            <a:off x="685800" y="2409825"/>
            <a:ext cx="8153400" cy="3200400"/>
          </a:xfrm>
          <a:prstGeom prst="rect">
            <a:avLst/>
          </a:prstGeom>
          <a:noFill/>
          <a:ln w="9525">
            <a:noFill/>
            <a:miter lim="800000"/>
            <a:headEnd/>
            <a:tailEnd/>
          </a:ln>
        </p:spPr>
        <p:txBody>
          <a:bodyPr anchor="ctr">
            <a:spAutoFit/>
          </a:bodyPr>
          <a:lstStyle/>
          <a:p>
            <a:pPr algn="ctr">
              <a:tabLst>
                <a:tab pos="457200" algn="l"/>
              </a:tabLst>
            </a:pPr>
            <a:r>
              <a:rPr lang="en-US" sz="6000" dirty="0">
                <a:latin typeface="Monotype Corsiva" pitchFamily="66" charset="0"/>
              </a:rPr>
              <a:t>Allah loves those who act fairly</a:t>
            </a:r>
            <a:r>
              <a:rPr lang="en-US" sz="6000" dirty="0">
                <a:latin typeface="Arial" pitchFamily="34" charset="0"/>
              </a:rPr>
              <a:t> </a:t>
            </a:r>
          </a:p>
          <a:p>
            <a:pPr>
              <a:tabLst>
                <a:tab pos="457200" algn="l"/>
              </a:tabLst>
            </a:pPr>
            <a:endParaRPr lang="en-US" sz="6000" dirty="0">
              <a:latin typeface="Arial" pitchFamily="34" charset="0"/>
            </a:endParaRPr>
          </a:p>
          <a:p>
            <a:pPr>
              <a:tabLst>
                <a:tab pos="457200" algn="l"/>
              </a:tabLst>
            </a:pPr>
            <a:r>
              <a:rPr lang="en-US" dirty="0">
                <a:latin typeface="CG Times" pitchFamily="18" charset="0"/>
              </a:rPr>
              <a:t>								     (49:9)</a:t>
            </a:r>
          </a:p>
        </p:txBody>
      </p:sp>
      <p:sp>
        <p:nvSpPr>
          <p:cNvPr id="4" name="WordArt 5"/>
          <p:cNvSpPr>
            <a:spLocks noChangeArrowheads="1" noChangeShapeType="1" noTextEdit="1"/>
          </p:cNvSpPr>
          <p:nvPr/>
        </p:nvSpPr>
        <p:spPr bwMode="auto">
          <a:xfrm>
            <a:off x="2819400" y="990600"/>
            <a:ext cx="3543300" cy="647700"/>
          </a:xfrm>
          <a:prstGeom prst="rect">
            <a:avLst/>
          </a:prstGeom>
        </p:spPr>
        <p:txBody>
          <a:bodyPr spcFirstLastPara="1" wrap="none" fromWordArt="1">
            <a:prstTxWarp prst="textArchUp">
              <a:avLst>
                <a:gd name="adj" fmla="val 10800004"/>
              </a:avLst>
            </a:prstTxWarp>
          </a:bodyPr>
          <a:lstStyle/>
          <a:p>
            <a:pPr algn="ctr"/>
            <a:r>
              <a:rPr lang="en-US" sz="3600" kern="10" dirty="0" err="1">
                <a:ln w="9525">
                  <a:solidFill>
                    <a:srgbClr val="000000"/>
                  </a:solidFill>
                  <a:round/>
                  <a:headEnd/>
                  <a:tailEnd/>
                </a:ln>
                <a:solidFill>
                  <a:srgbClr val="66FFCC"/>
                </a:solidFill>
                <a:latin typeface="Arial Black"/>
              </a:rPr>
              <a:t>Quranic</a:t>
            </a:r>
            <a:r>
              <a:rPr lang="en-US" sz="3600" kern="10">
                <a:ln w="9525">
                  <a:solidFill>
                    <a:srgbClr val="000000"/>
                  </a:solidFill>
                  <a:round/>
                  <a:headEnd/>
                  <a:tailEnd/>
                </a:ln>
                <a:solidFill>
                  <a:srgbClr val="66FFCC"/>
                </a:solidFill>
                <a:latin typeface="Arial Black"/>
              </a:rPr>
              <a:t> Verse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248400"/>
            <a:ext cx="1905000" cy="457200"/>
          </a:xfrm>
        </p:spPr>
        <p:txBody>
          <a:bodyPr/>
          <a:lstStyle/>
          <a:p>
            <a:pPr>
              <a:defRPr/>
            </a:pPr>
            <a:fld id="{1B47DB33-FD1E-48D7-B00F-B234B5D6856B}" type="slidenum">
              <a:rPr lang="en-US" sz="1400">
                <a:effectLst/>
                <a:cs typeface="+mn-cs"/>
              </a:rPr>
              <a:pPr>
                <a:defRPr/>
              </a:pPr>
              <a:t>40</a:t>
            </a:fld>
            <a:endParaRPr lang="en-US" sz="1400">
              <a:effectLst/>
              <a:cs typeface="+mn-cs"/>
            </a:endParaRPr>
          </a:p>
        </p:txBody>
      </p:sp>
      <p:sp>
        <p:nvSpPr>
          <p:cNvPr id="35843" name="WordArt 4"/>
          <p:cNvSpPr>
            <a:spLocks noChangeArrowheads="1" noChangeShapeType="1" noTextEdit="1"/>
          </p:cNvSpPr>
          <p:nvPr/>
        </p:nvSpPr>
        <p:spPr bwMode="auto">
          <a:xfrm>
            <a:off x="1524000" y="2057400"/>
            <a:ext cx="6400800" cy="1981200"/>
          </a:xfrm>
          <a:prstGeom prst="rect">
            <a:avLst/>
          </a:prstGeom>
        </p:spPr>
        <p:txBody>
          <a:bodyPr wrap="none" fromWordArt="1">
            <a:prstTxWarp prst="textCascadeUp">
              <a:avLst>
                <a:gd name="adj" fmla="val 28569"/>
              </a:avLst>
            </a:prstTxWarp>
            <a:scene3d>
              <a:camera prst="legacyPerspectiveFront">
                <a:rot lat="20519990"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Thanks</a:t>
            </a:r>
          </a:p>
        </p:txBody>
      </p:sp>
      <p:pic>
        <p:nvPicPr>
          <p:cNvPr id="35844" name="Picture 5" descr="Picture2"/>
          <p:cNvPicPr>
            <a:picLocks noChangeAspect="1" noChangeArrowheads="1" noCrop="1"/>
          </p:cNvPicPr>
          <p:nvPr/>
        </p:nvPicPr>
        <p:blipFill>
          <a:blip r:embed="rId2"/>
          <a:srcRect/>
          <a:stretch>
            <a:fillRect/>
          </a:stretch>
        </p:blipFill>
        <p:spPr bwMode="auto">
          <a:xfrm>
            <a:off x="4953000" y="3657600"/>
            <a:ext cx="2647950" cy="2590800"/>
          </a:xfrm>
          <a:prstGeom prst="rect">
            <a:avLst/>
          </a:prstGeom>
          <a:noFill/>
          <a:ln w="9525">
            <a:noFill/>
            <a:miter lim="800000"/>
            <a:headEnd/>
            <a:tailEnd/>
          </a:ln>
        </p:spPr>
      </p:pic>
      <p:pic>
        <p:nvPicPr>
          <p:cNvPr id="35845" name="Picture 6" descr="diagnozis"/>
          <p:cNvPicPr>
            <a:picLocks noChangeAspect="1" noChangeArrowheads="1" noCrop="1"/>
          </p:cNvPicPr>
          <p:nvPr/>
        </p:nvPicPr>
        <p:blipFill>
          <a:blip r:embed="rId3"/>
          <a:srcRect/>
          <a:stretch>
            <a:fillRect/>
          </a:stretch>
        </p:blipFill>
        <p:spPr bwMode="auto">
          <a:xfrm>
            <a:off x="0" y="0"/>
            <a:ext cx="24384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0"/>
            <a:ext cx="7543800" cy="1431925"/>
          </a:xfrm>
          <a:solidFill>
            <a:schemeClr val="bg2">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lstStyle/>
          <a:p>
            <a:pPr algn="ctr"/>
            <a:r>
              <a:rPr lang="en-US" dirty="0" smtClean="0"/>
              <a:t>Marks Distribution </a:t>
            </a:r>
            <a:br>
              <a:rPr lang="en-US" dirty="0" smtClean="0"/>
            </a:br>
            <a:r>
              <a:rPr lang="en-US" dirty="0" smtClean="0"/>
              <a:t>Prof. Exam Pharmacology</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0"/>
            <a:ext cx="9144000" cy="6858000"/>
          </a:xfrm>
          <a:prstGeom prst="rect">
            <a:avLst/>
          </a:prstGeom>
        </p:spPr>
        <p:txBody>
          <a:bodyPr>
            <a:normAutofit fontScale="77500" lnSpcReduction="20000"/>
          </a:bodyPr>
          <a:lstStyle/>
          <a:p>
            <a:pPr marL="109728"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defRPr/>
            </a:pPr>
            <a:endPar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itchFamily="18" charset="0"/>
              <a:ea typeface="+mn-ea"/>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itchFamily="2" charset="2"/>
              <a:buChar char="n"/>
              <a:tabLst/>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itchFamily="18" charset="0"/>
                <a:ea typeface="+mn-ea"/>
                <a:cs typeface="Times New Roman" pitchFamily="18" charset="0"/>
              </a:rPr>
              <a:t>Internal Assessment (I.A)               	 30%        </a:t>
            </a: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itchFamily="2" charset="2"/>
              <a:buChar char="n"/>
              <a:tabLst/>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itchFamily="18" charset="0"/>
                <a:ea typeface="+mn-ea"/>
                <a:cs typeface="Times New Roman" pitchFamily="18" charset="0"/>
              </a:rPr>
              <a:t>MCQs                                             	  40%        </a:t>
            </a: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itchFamily="2" charset="2"/>
              <a:buChar char="n"/>
              <a:tabLst/>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itchFamily="18" charset="0"/>
                <a:ea typeface="+mn-ea"/>
                <a:cs typeface="Times New Roman" pitchFamily="18" charset="0"/>
              </a:rPr>
              <a:t>SEQs                                                	 30%    </a:t>
            </a:r>
          </a:p>
          <a:p>
            <a:pPr marL="109728"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itchFamily="18" charset="0"/>
                <a:ea typeface="+mn-ea"/>
                <a:cs typeface="Times New Roman" pitchFamily="18" charset="0"/>
              </a:rPr>
              <a:t>                    </a:t>
            </a:r>
          </a:p>
          <a:p>
            <a:pPr marL="109728" lvl="0" eaLnBrk="0" hangingPunct="0">
              <a:spcBef>
                <a:spcPct val="20000"/>
              </a:spcBef>
              <a:buClr>
                <a:schemeClr val="hlink"/>
              </a:buClr>
              <a:buSzPct val="70000"/>
            </a:pPr>
            <a:r>
              <a:rPr kumimoji="0" lang="en-US" sz="32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Times New Roman" pitchFamily="18" charset="0"/>
                <a:ea typeface="+mn-ea"/>
                <a:cs typeface="Times New Roman" pitchFamily="18" charset="0"/>
              </a:rPr>
              <a:t> </a:t>
            </a:r>
            <a:r>
              <a:rPr kumimoji="0" lang="en-US" sz="3200" b="0" i="0" u="sng" strike="noStrike" kern="0" cap="none" spc="0" normalizeH="0" baseline="0" noProof="0" dirty="0" smtClean="0">
                <a:ln>
                  <a:noFill/>
                </a:ln>
                <a:solidFill>
                  <a:srgbClr val="FFC000"/>
                </a:solidFill>
                <a:effectLst>
                  <a:outerShdw blurRad="38100" dist="38100" dir="2700000" algn="tl">
                    <a:srgbClr val="000000"/>
                  </a:outerShdw>
                </a:effectLst>
                <a:uLnTx/>
                <a:uFillTx/>
                <a:latin typeface="Times New Roman" pitchFamily="18" charset="0"/>
                <a:ea typeface="+mn-ea"/>
                <a:cs typeface="Times New Roman" pitchFamily="18" charset="0"/>
              </a:rPr>
              <a:t>THEORY</a:t>
            </a:r>
            <a:r>
              <a:rPr kumimoji="0" lang="en-US" sz="3200" b="0" i="0" strike="noStrike" kern="0" cap="none" spc="0" normalizeH="0" baseline="0" noProof="0" dirty="0" smtClean="0">
                <a:ln>
                  <a:noFill/>
                </a:ln>
                <a:solidFill>
                  <a:srgbClr val="FFC000"/>
                </a:solidFill>
                <a:effectLst>
                  <a:outerShdw blurRad="38100" dist="38100" dir="2700000" algn="tl">
                    <a:srgbClr val="000000"/>
                  </a:outerShdw>
                </a:effectLst>
                <a:uLnTx/>
                <a:uFillTx/>
                <a:latin typeface="Times New Roman" pitchFamily="18" charset="0"/>
                <a:ea typeface="+mn-ea"/>
                <a:cs typeface="Times New Roman" pitchFamily="18" charset="0"/>
              </a:rPr>
              <a:t>	</a:t>
            </a:r>
            <a:r>
              <a:rPr kumimoji="0" lang="en-US" sz="2600" b="0" i="0" strike="noStrike" kern="0" cap="none" spc="0" normalizeH="0" baseline="0" noProof="0" dirty="0" smtClean="0">
                <a:ln>
                  <a:noFill/>
                </a:ln>
                <a:effectLst>
                  <a:outerShdw blurRad="38100" dist="38100" dir="2700000" algn="tl">
                    <a:srgbClr val="000000"/>
                  </a:outerShdw>
                </a:effectLst>
                <a:uLnTx/>
                <a:uFillTx/>
                <a:latin typeface="Times New Roman" pitchFamily="18" charset="0"/>
                <a:ea typeface="+mn-ea"/>
                <a:cs typeface="Times New Roman" pitchFamily="18" charset="0"/>
              </a:rPr>
              <a:t>(</a:t>
            </a:r>
            <a:r>
              <a:rPr lang="en-US" sz="2600" kern="0" dirty="0" smtClean="0">
                <a:effectLst>
                  <a:outerShdw blurRad="38100" dist="38100" dir="2700000" algn="tl">
                    <a:srgbClr val="000000"/>
                  </a:outerShdw>
                </a:effectLst>
              </a:rPr>
              <a:t>Time Allowed 3 Hours )</a:t>
            </a:r>
            <a:endParaRPr kumimoji="0" lang="en-US" sz="2600" b="0" i="0" strike="noStrike" kern="0" cap="none" spc="0" normalizeH="0" baseline="0" noProof="0" dirty="0" smtClean="0">
              <a:ln>
                <a:noFill/>
              </a:ln>
              <a:effectLst>
                <a:outerShdw blurRad="38100" dist="38100" dir="2700000" algn="tl">
                  <a:srgbClr val="000000"/>
                </a:outerShdw>
              </a:effectLst>
              <a:uLnTx/>
              <a:uFillTx/>
              <a:latin typeface="Times New Roman" pitchFamily="18" charset="0"/>
              <a:ea typeface="+mn-ea"/>
              <a:cs typeface="Times New Roman" pitchFamily="18" charset="0"/>
            </a:endParaRPr>
          </a:p>
          <a:p>
            <a:pPr marL="109728"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itchFamily="18" charset="0"/>
                <a:ea typeface="+mn-ea"/>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hlink"/>
              </a:buClr>
              <a:buSzPct val="70000"/>
              <a:tabLst/>
              <a:defRPr/>
            </a:pPr>
            <a:r>
              <a:rPr lang="en-US" sz="3200" kern="0" dirty="0" smtClean="0">
                <a:effectLst>
                  <a:outerShdw blurRad="38100" dist="38100" dir="2700000" algn="tl">
                    <a:srgbClr val="000000"/>
                  </a:outerShdw>
                </a:effectLst>
              </a:rPr>
              <a:t>	Written Paper  Max Marks             	 135 </a:t>
            </a:r>
            <a:r>
              <a:rPr lang="en-US" sz="2600" kern="0" dirty="0" smtClean="0">
                <a:effectLst>
                  <a:outerShdw blurRad="38100" dist="38100" dir="2700000" algn="tl">
                    <a:srgbClr val="000000"/>
                  </a:outerShdw>
                </a:effectLst>
              </a:rPr>
              <a:t>(40%MCQs &amp; 30% SEQs)</a:t>
            </a:r>
          </a:p>
          <a:p>
            <a:pPr marL="342900" lvl="0" indent="-342900" eaLnBrk="0" hangingPunct="0">
              <a:spcBef>
                <a:spcPct val="20000"/>
              </a:spcBef>
              <a:buClr>
                <a:schemeClr val="hlink"/>
              </a:buClr>
              <a:buSzPct val="70000"/>
            </a:pPr>
            <a:r>
              <a:rPr lang="en-US" sz="3200" kern="0" dirty="0" smtClean="0">
                <a:effectLst>
                  <a:outerShdw blurRad="38100" dist="38100" dir="2700000" algn="tl">
                    <a:srgbClr val="000000"/>
                  </a:outerShdw>
                </a:effectLst>
              </a:rPr>
              <a:t> 	Internal </a:t>
            </a: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itchFamily="18" charset="0"/>
                <a:ea typeface="+mn-ea"/>
                <a:cs typeface="Times New Roman" pitchFamily="18" charset="0"/>
              </a:rPr>
              <a:t>Assessment                         	15   Marks</a:t>
            </a:r>
          </a:p>
          <a:p>
            <a:pPr marL="342900" lvl="0" indent="-342900" eaLnBrk="0" hangingPunct="0">
              <a:spcBef>
                <a:spcPct val="20000"/>
              </a:spcBef>
              <a:buClr>
                <a:schemeClr val="hlink"/>
              </a:buClr>
              <a:buSzPct val="70000"/>
            </a:pPr>
            <a:r>
              <a:rPr lang="en-US" sz="3200" kern="0" dirty="0" smtClean="0">
                <a:effectLst>
                  <a:outerShdw blurRad="38100" dist="38100" dir="2700000" algn="tl">
                    <a:srgbClr val="000000"/>
                  </a:outerShdw>
                </a:effectLst>
              </a:rPr>
              <a:t>	Sub-total			   		 </a:t>
            </a: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itchFamily="18" charset="0"/>
                <a:ea typeface="+mn-ea"/>
                <a:cs typeface="Times New Roman" pitchFamily="18" charset="0"/>
              </a:rPr>
              <a:t>150  Marks                        </a:t>
            </a:r>
          </a:p>
          <a:p>
            <a:pPr marL="109728" marR="0" lvl="0" indent="0" algn="l" defTabSz="914400" rtl="0" eaLnBrk="0" fontAlgn="base" latinLnBrk="0" hangingPunct="0">
              <a:lnSpc>
                <a:spcPct val="100000"/>
              </a:lnSpc>
              <a:spcBef>
                <a:spcPct val="20000"/>
              </a:spcBef>
              <a:spcAft>
                <a:spcPct val="0"/>
              </a:spcAft>
              <a:buClr>
                <a:schemeClr val="hlink"/>
              </a:buClr>
              <a:buSzPct val="70000"/>
              <a:tabLst/>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itchFamily="18" charset="0"/>
                <a:ea typeface="+mn-ea"/>
                <a:cs typeface="Times New Roman" pitchFamily="18" charset="0"/>
              </a:rPr>
              <a:t>		</a:t>
            </a:r>
          </a:p>
          <a:p>
            <a:pPr marL="109728"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defRPr/>
            </a:pPr>
            <a:r>
              <a:rPr kumimoji="0" lang="en-US" sz="3200" b="0" i="0" u="sng" strike="noStrike" kern="0" cap="none" spc="0" normalizeH="0" baseline="0" noProof="0" dirty="0" smtClean="0">
                <a:ln>
                  <a:noFill/>
                </a:ln>
                <a:solidFill>
                  <a:srgbClr val="FFC000"/>
                </a:solidFill>
                <a:effectLst>
                  <a:outerShdw blurRad="38100" dist="38100" dir="2700000" algn="tl">
                    <a:srgbClr val="000000"/>
                  </a:outerShdw>
                </a:effectLst>
                <a:uLnTx/>
                <a:uFillTx/>
                <a:latin typeface="Times New Roman" pitchFamily="18" charset="0"/>
                <a:ea typeface="+mn-ea"/>
                <a:cs typeface="Times New Roman" pitchFamily="18" charset="0"/>
              </a:rPr>
              <a:t>ORAL and Practical </a:t>
            </a:r>
          </a:p>
          <a:p>
            <a:pPr marL="109728"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itchFamily="18" charset="0"/>
                <a:ea typeface="+mn-ea"/>
                <a:cs typeface="Times New Roman" pitchFamily="18" charset="0"/>
              </a:rPr>
              <a:t>   Max Marks                                   </a:t>
            </a:r>
            <a:r>
              <a:rPr kumimoji="0" lang="en-US" sz="3200" b="0" i="0" u="none" strike="noStrike" kern="0" cap="none" spc="0" normalizeH="0" noProof="0" dirty="0" smtClean="0">
                <a:ln>
                  <a:noFill/>
                </a:ln>
                <a:solidFill>
                  <a:schemeClr val="tx1"/>
                </a:solidFill>
                <a:effectLst>
                  <a:outerShdw blurRad="38100" dist="38100" dir="2700000" algn="tl">
                    <a:srgbClr val="000000"/>
                  </a:outerShdw>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itchFamily="18" charset="0"/>
                <a:ea typeface="+mn-ea"/>
                <a:cs typeface="Times New Roman" pitchFamily="18" charset="0"/>
              </a:rPr>
              <a:t> 135</a:t>
            </a:r>
          </a:p>
          <a:p>
            <a:pPr marL="109728"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itchFamily="18" charset="0"/>
                <a:ea typeface="+mn-ea"/>
                <a:cs typeface="Times New Roman" pitchFamily="18" charset="0"/>
              </a:rPr>
              <a:t>   Internal Assessment                          	 15 Marks</a:t>
            </a:r>
          </a:p>
          <a:p>
            <a:pPr marL="109728"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itchFamily="18" charset="0"/>
                <a:ea typeface="+mn-ea"/>
                <a:cs typeface="Times New Roman" pitchFamily="18" charset="0"/>
              </a:rPr>
              <a:t>   Sub-total                                             	150 Marks    </a:t>
            </a:r>
          </a:p>
          <a:p>
            <a:pPr marL="109728"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defRPr/>
            </a:pPr>
            <a:endParaRPr lang="en-US" sz="3200" kern="0" dirty="0" smtClean="0">
              <a:effectLst>
                <a:outerShdw blurRad="38100" dist="38100" dir="2700000" algn="tl">
                  <a:srgbClr val="000000"/>
                </a:outerShdw>
              </a:effectLst>
            </a:endParaRPr>
          </a:p>
          <a:p>
            <a:pPr marL="109728"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defRPr/>
            </a:pPr>
            <a:r>
              <a:rPr kumimoji="0" lang="en-US" sz="32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Grand Total:	</a:t>
            </a: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itchFamily="18" charset="0"/>
                <a:ea typeface="+mn-ea"/>
                <a:cs typeface="Times New Roman" pitchFamily="18" charset="0"/>
              </a:rPr>
              <a:t>		</a:t>
            </a:r>
            <a:r>
              <a:rPr kumimoji="0" lang="en-US" sz="3200" b="0" i="0" u="none" strike="noStrike" kern="0" cap="none" spc="0" normalizeH="0" noProof="0" dirty="0" smtClean="0">
                <a:ln>
                  <a:noFill/>
                </a:ln>
                <a:solidFill>
                  <a:schemeClr val="tx1"/>
                </a:solidFill>
                <a:effectLst>
                  <a:outerShdw blurRad="38100" dist="38100" dir="2700000" algn="tl">
                    <a:srgbClr val="000000"/>
                  </a:outerShdw>
                </a:effectLst>
                <a:uLnTx/>
                <a:uFillTx/>
                <a:latin typeface="Times New Roman" pitchFamily="18" charset="0"/>
                <a:ea typeface="+mn-ea"/>
                <a:cs typeface="Times New Roman" pitchFamily="18" charset="0"/>
              </a:rPr>
              <a:t>        	300 Marks</a:t>
            </a:r>
            <a:endPar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itchFamily="18" charset="0"/>
              <a:ea typeface="+mn-ea"/>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itchFamily="2" charset="2"/>
              <a:buChar char="n"/>
              <a:tabLst/>
              <a:defRPr/>
            </a:pPr>
            <a:endParaRPr kumimoji="0" lang="en-US" sz="3200" b="0" i="0" u="none" strike="noStrike" kern="0" cap="none" spc="0" normalizeH="0" baseline="0" noProof="0" dirty="0">
              <a:ln>
                <a:noFill/>
              </a:ln>
              <a:solidFill>
                <a:schemeClr val="tx1"/>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52400" y="990600"/>
            <a:ext cx="8991600" cy="5638800"/>
          </a:xfrm>
          <a:prstGeom prst="rect">
            <a:avLst/>
          </a:prstGeom>
        </p:spPr>
        <p:txBody>
          <a:bodyPr>
            <a:no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tabLst/>
              <a:defRPr/>
            </a:pPr>
            <a:r>
              <a:rPr kumimoji="0" lang="en-US"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1-Attendance:           </a:t>
            </a:r>
            <a:r>
              <a:rPr kumimoji="0" lang="en-US" b="1" i="0" u="none" strike="noStrike" kern="0" cap="none" spc="0" normalizeH="0" baseline="0" noProof="0" dirty="0" smtClean="0">
                <a:ln>
                  <a:noFill/>
                </a:ln>
                <a:solidFill>
                  <a:srgbClr val="FFFF00"/>
                </a:solidFill>
                <a:uLnTx/>
                <a:uFillTx/>
                <a:latin typeface="+mn-lt"/>
                <a:ea typeface="+mn-ea"/>
                <a:cs typeface="+mn-cs"/>
              </a:rPr>
              <a:t>06 Marks   </a:t>
            </a:r>
            <a:r>
              <a:rPr kumimoji="0" lang="en-US" sz="18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(20% of Internal Assessment )</a:t>
            </a:r>
          </a:p>
          <a:p>
            <a:pPr marL="342900" marR="0" lvl="0" indent="-342900" algn="l" defTabSz="914400" rtl="0" eaLnBrk="0" fontAlgn="base" latinLnBrk="0" hangingPunct="0">
              <a:lnSpc>
                <a:spcPct val="100000"/>
              </a:lnSpc>
              <a:spcBef>
                <a:spcPct val="20000"/>
              </a:spcBef>
              <a:spcAft>
                <a:spcPct val="0"/>
              </a:spcAft>
              <a:buClr>
                <a:schemeClr val="hlink"/>
              </a:buClr>
              <a:buSzPct val="70000"/>
              <a:tabLst/>
              <a:defRPr/>
            </a:pPr>
            <a:r>
              <a:rPr kumimoji="0" lang="en-US"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a- 75% attendance is mandatory</a:t>
            </a:r>
          </a:p>
          <a:p>
            <a:pPr marL="342900" marR="0" lvl="0" indent="-342900" algn="l" defTabSz="914400" rtl="0" eaLnBrk="0" fontAlgn="base" latinLnBrk="0" hangingPunct="0">
              <a:lnSpc>
                <a:spcPct val="100000"/>
              </a:lnSpc>
              <a:spcBef>
                <a:spcPct val="20000"/>
              </a:spcBef>
              <a:spcAft>
                <a:spcPct val="0"/>
              </a:spcAft>
              <a:buClr>
                <a:schemeClr val="hlink"/>
              </a:buClr>
              <a:buSzPct val="70000"/>
              <a:tabLst/>
              <a:defRPr/>
            </a:pPr>
            <a:r>
              <a:rPr kumimoji="0" lang="en-US"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b- &gt;75% to 80% attendance                02 Marks</a:t>
            </a:r>
          </a:p>
          <a:p>
            <a:pPr marL="342900" marR="0" lvl="0" indent="-342900" algn="l" defTabSz="914400" rtl="0" eaLnBrk="0" fontAlgn="base" latinLnBrk="0" hangingPunct="0">
              <a:lnSpc>
                <a:spcPct val="100000"/>
              </a:lnSpc>
              <a:spcBef>
                <a:spcPct val="20000"/>
              </a:spcBef>
              <a:spcAft>
                <a:spcPct val="0"/>
              </a:spcAft>
              <a:buClr>
                <a:schemeClr val="hlink"/>
              </a:buClr>
              <a:buSzPct val="70000"/>
              <a:tabLst/>
              <a:defRPr/>
            </a:pPr>
            <a:r>
              <a:rPr kumimoji="0" lang="en-US"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c- &gt;80% to 85% attendance                 03 Marks</a:t>
            </a:r>
          </a:p>
          <a:p>
            <a:pPr marL="342900" marR="0" lvl="0" indent="-342900" algn="l" defTabSz="914400" rtl="0" eaLnBrk="0" fontAlgn="base" latinLnBrk="0" hangingPunct="0">
              <a:lnSpc>
                <a:spcPct val="100000"/>
              </a:lnSpc>
              <a:spcBef>
                <a:spcPct val="20000"/>
              </a:spcBef>
              <a:spcAft>
                <a:spcPct val="0"/>
              </a:spcAft>
              <a:buClr>
                <a:schemeClr val="hlink"/>
              </a:buClr>
              <a:buSzPct val="70000"/>
              <a:tabLst/>
              <a:defRPr/>
            </a:pPr>
            <a:r>
              <a:rPr kumimoji="0" lang="en-US"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d- &gt;85% to 90% attendance                04 Marks</a:t>
            </a:r>
          </a:p>
          <a:p>
            <a:pPr marL="342900" marR="0" lvl="0" indent="-342900" algn="l" defTabSz="914400" rtl="0" eaLnBrk="0" fontAlgn="base" latinLnBrk="0" hangingPunct="0">
              <a:lnSpc>
                <a:spcPct val="100000"/>
              </a:lnSpc>
              <a:spcBef>
                <a:spcPct val="20000"/>
              </a:spcBef>
              <a:spcAft>
                <a:spcPct val="0"/>
              </a:spcAft>
              <a:buClr>
                <a:schemeClr val="hlink"/>
              </a:buClr>
              <a:buSzPct val="70000"/>
              <a:tabLst/>
              <a:defRPr/>
            </a:pPr>
            <a:r>
              <a:rPr kumimoji="0" lang="en-US"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e- &gt;90% attendance                            06 Marks</a:t>
            </a:r>
          </a:p>
          <a:p>
            <a:pPr marL="342900" marR="0" lvl="0" indent="-342900" algn="l" defTabSz="914400" rtl="0" eaLnBrk="0" fontAlgn="base" latinLnBrk="0" hangingPunct="0">
              <a:lnSpc>
                <a:spcPct val="100000"/>
              </a:lnSpc>
              <a:spcBef>
                <a:spcPct val="20000"/>
              </a:spcBef>
              <a:spcAft>
                <a:spcPct val="0"/>
              </a:spcAft>
              <a:buClr>
                <a:schemeClr val="hlink"/>
              </a:buClr>
              <a:buSzPct val="70000"/>
              <a:tabLst/>
              <a:defRPr/>
            </a:pPr>
            <a:endParaRPr kumimoji="0" lang="en-US"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tabLst/>
              <a:defRPr/>
            </a:pPr>
            <a:r>
              <a:rPr kumimoji="0" lang="en-US"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2- Attitude/Behavior/Discipline     03 Marks  </a:t>
            </a:r>
            <a:r>
              <a:rPr kumimoji="0" lang="en-US" sz="1800" i="0" u="none" strike="noStrike" kern="0" cap="none" spc="0" normalizeH="0" baseline="0" noProof="0" dirty="0" smtClean="0">
                <a:ln>
                  <a:noFill/>
                </a:ln>
                <a:solidFill>
                  <a:srgbClr val="FFFF00"/>
                </a:solidFill>
                <a:uLnTx/>
                <a:uFillTx/>
                <a:latin typeface="+mn-lt"/>
                <a:ea typeface="+mn-ea"/>
                <a:cs typeface="+mn-cs"/>
              </a:rPr>
              <a:t>(10% 0f Internal Assessment)</a:t>
            </a:r>
          </a:p>
          <a:p>
            <a:pPr marL="342900" marR="0" lvl="0" indent="-342900" algn="l" defTabSz="914400" rtl="0" eaLnBrk="0" fontAlgn="base" latinLnBrk="0" hangingPunct="0">
              <a:lnSpc>
                <a:spcPct val="100000"/>
              </a:lnSpc>
              <a:spcBef>
                <a:spcPct val="20000"/>
              </a:spcBef>
              <a:spcAft>
                <a:spcPct val="0"/>
              </a:spcAft>
              <a:buClr>
                <a:schemeClr val="hlink"/>
              </a:buClr>
              <a:buSzPct val="70000"/>
              <a:tabLst/>
              <a:defRPr/>
            </a:pPr>
            <a:r>
              <a:rPr kumimoji="0" lang="en-US"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 Average                               01 Marks</a:t>
            </a:r>
          </a:p>
          <a:p>
            <a:pPr marL="342900" marR="0" lvl="0" indent="-342900" algn="l" defTabSz="914400" rtl="0" eaLnBrk="0" fontAlgn="base" latinLnBrk="0" hangingPunct="0">
              <a:lnSpc>
                <a:spcPct val="100000"/>
              </a:lnSpc>
              <a:spcBef>
                <a:spcPct val="20000"/>
              </a:spcBef>
              <a:spcAft>
                <a:spcPct val="0"/>
              </a:spcAft>
              <a:buClr>
                <a:schemeClr val="hlink"/>
              </a:buClr>
              <a:buSzPct val="70000"/>
              <a:tabLst/>
              <a:defRPr/>
            </a:pPr>
            <a:r>
              <a:rPr kumimoji="0" lang="en-US"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b- Good                                   02 Marks</a:t>
            </a:r>
          </a:p>
          <a:p>
            <a:pPr marL="342900" marR="0" lvl="0" indent="-342900" algn="l" defTabSz="914400" rtl="0" eaLnBrk="0" fontAlgn="base" latinLnBrk="0" hangingPunct="0">
              <a:lnSpc>
                <a:spcPct val="100000"/>
              </a:lnSpc>
              <a:spcBef>
                <a:spcPct val="20000"/>
              </a:spcBef>
              <a:spcAft>
                <a:spcPct val="0"/>
              </a:spcAft>
              <a:buClr>
                <a:schemeClr val="hlink"/>
              </a:buClr>
              <a:buSzPct val="70000"/>
              <a:tabLst/>
              <a:defRPr/>
            </a:pPr>
            <a:r>
              <a:rPr kumimoji="0" lang="en-US"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c-  Very good                           03 Marks</a:t>
            </a:r>
          </a:p>
          <a:p>
            <a:pPr marL="0" marR="0" lvl="0" indent="0" algn="l" defTabSz="914400" rtl="0" eaLnBrk="0" fontAlgn="base" latinLnBrk="0" hangingPunct="0">
              <a:lnSpc>
                <a:spcPct val="100000"/>
              </a:lnSpc>
              <a:spcBef>
                <a:spcPct val="20000"/>
              </a:spcBef>
              <a:spcAft>
                <a:spcPct val="0"/>
              </a:spcAft>
              <a:buClr>
                <a:schemeClr val="hlink"/>
              </a:buClr>
              <a:buSzPct val="70000"/>
              <a:tabLst/>
              <a:defRPr/>
            </a:pPr>
            <a:endParaRPr kumimoji="0" lang="en-US" sz="16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3" name="Title 1"/>
          <p:cNvSpPr txBox="1">
            <a:spLocks/>
          </p:cNvSpPr>
          <p:nvPr/>
        </p:nvSpPr>
        <p:spPr>
          <a:xfrm>
            <a:off x="0" y="274637"/>
            <a:ext cx="9144000" cy="1300109"/>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G Times" pitchFamily="18" charset="0"/>
                <a:ea typeface="+mj-ea"/>
                <a:cs typeface="+mj-cs"/>
              </a:rPr>
              <a:t>Internal Assessment</a:t>
            </a:r>
            <a:endParaRPr kumimoji="0" lang="en-US" sz="4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CG Times" pitchFamily="18" charset="0"/>
              <a:ea typeface="+mj-ea"/>
              <a:cs typeface="+mj-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2845"/>
            <a:ext cx="9144000" cy="5546134"/>
          </a:xfrm>
          <a:prstGeom prst="rect">
            <a:avLst/>
          </a:prstGeom>
        </p:spPr>
        <p:txBody>
          <a:bodyPr wrap="square">
            <a:spAutoFit/>
          </a:bodyPr>
          <a:lstStyle/>
          <a:p>
            <a:pPr marL="342900" lvl="0" indent="-342900" algn="ctr" eaLnBrk="0" hangingPunct="0">
              <a:spcBef>
                <a:spcPct val="20000"/>
              </a:spcBef>
              <a:buClr>
                <a:schemeClr val="hlink"/>
              </a:buClr>
              <a:buSzPct val="70000"/>
              <a:defRPr/>
            </a:pPr>
            <a:r>
              <a:rPr lang="en-US" sz="2800" b="1" u="sng" kern="0" dirty="0" smtClean="0">
                <a:solidFill>
                  <a:srgbClr val="FFFF00"/>
                </a:solidFill>
                <a:effectLst>
                  <a:outerShdw blurRad="38100" dist="38100" dir="2700000" algn="tl">
                    <a:srgbClr val="000000"/>
                  </a:outerShdw>
                </a:effectLst>
              </a:rPr>
              <a:t>3-Continuous Academic Assessment    21 Marks </a:t>
            </a:r>
          </a:p>
          <a:p>
            <a:pPr marL="342900" lvl="0" indent="-342900" algn="ctr" eaLnBrk="0" hangingPunct="0">
              <a:spcBef>
                <a:spcPct val="20000"/>
              </a:spcBef>
              <a:buClr>
                <a:schemeClr val="hlink"/>
              </a:buClr>
              <a:buSzPct val="70000"/>
              <a:defRPr/>
            </a:pPr>
            <a:r>
              <a:rPr lang="en-US" sz="2800" b="1" u="sng" kern="0" dirty="0" smtClean="0">
                <a:solidFill>
                  <a:srgbClr val="FFFF00"/>
                </a:solidFill>
                <a:effectLst>
                  <a:outerShdw blurRad="38100" dist="38100" dir="2700000" algn="tl">
                    <a:srgbClr val="000000"/>
                  </a:outerShdw>
                </a:effectLst>
              </a:rPr>
              <a:t> </a:t>
            </a:r>
            <a:r>
              <a:rPr lang="en-US" sz="2000" u="sng" kern="0" dirty="0" smtClean="0">
                <a:solidFill>
                  <a:srgbClr val="FFFF00"/>
                </a:solidFill>
                <a:effectLst>
                  <a:outerShdw blurRad="38100" dist="38100" dir="2700000" algn="tl">
                    <a:srgbClr val="000000"/>
                  </a:outerShdw>
                </a:effectLst>
              </a:rPr>
              <a:t>(70% of Internal Assessment)</a:t>
            </a:r>
          </a:p>
          <a:p>
            <a:pPr marL="342900" lvl="0" indent="-342900" algn="ctr" eaLnBrk="0" hangingPunct="0">
              <a:spcBef>
                <a:spcPct val="20000"/>
              </a:spcBef>
              <a:buClr>
                <a:schemeClr val="hlink"/>
              </a:buClr>
              <a:buSzPct val="70000"/>
              <a:defRPr/>
            </a:pPr>
            <a:r>
              <a:rPr lang="en-US" sz="2800" b="1" u="sng" kern="0" dirty="0" smtClean="0">
                <a:solidFill>
                  <a:srgbClr val="FFFF00"/>
                </a:solidFill>
                <a:effectLst>
                  <a:outerShdw blurRad="38100" dist="38100" dir="2700000" algn="tl">
                    <a:srgbClr val="000000"/>
                  </a:outerShdw>
                </a:effectLst>
              </a:rPr>
              <a:t>             </a:t>
            </a:r>
          </a:p>
          <a:p>
            <a:pPr marL="342900" lvl="0" indent="-342900" eaLnBrk="0" hangingPunct="0">
              <a:spcBef>
                <a:spcPct val="20000"/>
              </a:spcBef>
              <a:buClr>
                <a:schemeClr val="hlink"/>
              </a:buClr>
              <a:buSzPct val="70000"/>
              <a:defRPr/>
            </a:pPr>
            <a:r>
              <a:rPr lang="en-US" kern="0" dirty="0" smtClean="0">
                <a:effectLst>
                  <a:outerShdw blurRad="38100" dist="38100" dir="2700000" algn="tl">
                    <a:srgbClr val="000000"/>
                  </a:outerShdw>
                </a:effectLst>
              </a:rPr>
              <a:t> a- Send up examination                                           07 Marks</a:t>
            </a:r>
          </a:p>
          <a:p>
            <a:pPr marL="342900" lvl="0" indent="-342900" eaLnBrk="0" hangingPunct="0">
              <a:spcBef>
                <a:spcPct val="20000"/>
              </a:spcBef>
              <a:buClr>
                <a:schemeClr val="hlink"/>
              </a:buClr>
              <a:buSzPct val="70000"/>
              <a:defRPr/>
            </a:pPr>
            <a:endParaRPr lang="en-US" kern="0" dirty="0" smtClean="0">
              <a:effectLst>
                <a:outerShdw blurRad="38100" dist="38100" dir="2700000" algn="tl">
                  <a:srgbClr val="000000"/>
                </a:outerShdw>
              </a:effectLst>
            </a:endParaRPr>
          </a:p>
          <a:p>
            <a:pPr marL="342900" lvl="0" indent="-342900" eaLnBrk="0" hangingPunct="0">
              <a:spcBef>
                <a:spcPct val="20000"/>
              </a:spcBef>
              <a:buClr>
                <a:schemeClr val="hlink"/>
              </a:buClr>
              <a:buSzPct val="70000"/>
              <a:defRPr/>
            </a:pPr>
            <a:r>
              <a:rPr lang="en-US" kern="0" dirty="0" smtClean="0">
                <a:effectLst>
                  <a:outerShdw blurRad="38100" dist="38100" dir="2700000" algn="tl">
                    <a:srgbClr val="000000"/>
                  </a:outerShdw>
                </a:effectLst>
              </a:rPr>
              <a:t> b- Two term examinations (2×4)                             08 Marks </a:t>
            </a:r>
          </a:p>
          <a:p>
            <a:pPr marL="342900" lvl="0" indent="-342900" eaLnBrk="0" hangingPunct="0">
              <a:spcBef>
                <a:spcPct val="20000"/>
              </a:spcBef>
              <a:buClr>
                <a:schemeClr val="hlink"/>
              </a:buClr>
              <a:buSzPct val="70000"/>
              <a:defRPr/>
            </a:pPr>
            <a:endParaRPr lang="en-US" kern="0" dirty="0" smtClean="0">
              <a:effectLst>
                <a:outerShdw blurRad="38100" dist="38100" dir="2700000" algn="tl">
                  <a:srgbClr val="000000"/>
                </a:outerShdw>
              </a:effectLst>
            </a:endParaRPr>
          </a:p>
          <a:p>
            <a:pPr marL="342900" lvl="0" indent="-342900" eaLnBrk="0" hangingPunct="0">
              <a:spcBef>
                <a:spcPct val="20000"/>
              </a:spcBef>
              <a:buClr>
                <a:schemeClr val="hlink"/>
              </a:buClr>
              <a:buSzPct val="70000"/>
              <a:defRPr/>
            </a:pPr>
            <a:r>
              <a:rPr lang="en-US" kern="0" dirty="0" smtClean="0">
                <a:effectLst>
                  <a:outerShdw blurRad="38100" dist="38100" dir="2700000" algn="tl">
                    <a:srgbClr val="000000"/>
                  </a:outerShdw>
                </a:effectLst>
              </a:rPr>
              <a:t> c-Two mid term examinations (2×3)                       06 Marks</a:t>
            </a:r>
          </a:p>
          <a:p>
            <a:pPr lvl="0" eaLnBrk="0" hangingPunct="0">
              <a:spcBef>
                <a:spcPct val="20000"/>
              </a:spcBef>
              <a:buClr>
                <a:schemeClr val="hlink"/>
              </a:buClr>
              <a:buSzPct val="70000"/>
              <a:defRPr/>
            </a:pPr>
            <a:r>
              <a:rPr lang="en-US" kern="0" dirty="0" smtClean="0">
                <a:effectLst>
                  <a:outerShdw blurRad="38100" dist="38100" dir="2700000" algn="tl">
                    <a:srgbClr val="000000"/>
                  </a:outerShdw>
                </a:effectLst>
              </a:rPr>
              <a:t>                                            </a:t>
            </a:r>
          </a:p>
          <a:p>
            <a:pPr lvl="0" eaLnBrk="0" hangingPunct="0">
              <a:spcBef>
                <a:spcPct val="20000"/>
              </a:spcBef>
              <a:buClr>
                <a:schemeClr val="hlink"/>
              </a:buClr>
              <a:buSzPct val="70000"/>
              <a:defRPr/>
            </a:pPr>
            <a:r>
              <a:rPr lang="en-US" kern="0" dirty="0" smtClean="0">
                <a:effectLst>
                  <a:outerShdw blurRad="38100" dist="38100" dir="2700000" algn="tl">
                    <a:srgbClr val="000000"/>
                  </a:outerShdw>
                </a:effectLst>
              </a:rPr>
              <a:t>  OR</a:t>
            </a:r>
          </a:p>
          <a:p>
            <a:pPr lvl="0" eaLnBrk="0" hangingPunct="0">
              <a:spcBef>
                <a:spcPct val="20000"/>
              </a:spcBef>
              <a:buClr>
                <a:schemeClr val="hlink"/>
              </a:buClr>
              <a:buSzPct val="70000"/>
              <a:defRPr/>
            </a:pPr>
            <a:r>
              <a:rPr lang="en-US" kern="0" dirty="0" smtClean="0">
                <a:effectLst>
                  <a:outerShdw blurRad="38100" dist="38100" dir="2700000" algn="tl">
                    <a:srgbClr val="000000"/>
                  </a:outerShdw>
                </a:effectLst>
              </a:rPr>
              <a:t>                      </a:t>
            </a:r>
          </a:p>
          <a:p>
            <a:pPr lvl="0" eaLnBrk="0" hangingPunct="0">
              <a:spcBef>
                <a:spcPct val="20000"/>
              </a:spcBef>
              <a:buClr>
                <a:schemeClr val="hlink"/>
              </a:buClr>
              <a:buSzPct val="70000"/>
              <a:defRPr/>
            </a:pPr>
            <a:r>
              <a:rPr lang="en-US" kern="0" dirty="0" smtClean="0">
                <a:effectLst>
                  <a:outerShdw blurRad="38100" dist="38100" dir="2700000" algn="tl">
                    <a:srgbClr val="000000"/>
                  </a:outerShdw>
                </a:effectLst>
              </a:rPr>
              <a:t>Three monthly examinations (3×2)</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714356"/>
            <a:ext cx="8229600" cy="8572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CG Times" pitchFamily="18" charset="0"/>
                <a:ea typeface="+mj-ea"/>
                <a:cs typeface="+mj-cs"/>
              </a:rPr>
              <a:t>PROPOSED FORECAST OF TRAINING EVENTS – 3</a:t>
            </a:r>
            <a:r>
              <a:rPr kumimoji="0" lang="en-US" sz="3200" b="1" i="0" u="none" strike="noStrike" kern="1200" cap="none" spc="0" normalizeH="0" baseline="30000" noProof="0" dirty="0" smtClean="0">
                <a:ln>
                  <a:noFill/>
                </a:ln>
                <a:solidFill>
                  <a:srgbClr val="FFFF00"/>
                </a:solidFill>
                <a:effectLst/>
                <a:uLnTx/>
                <a:uFillTx/>
                <a:latin typeface="CG Times" pitchFamily="18" charset="0"/>
                <a:ea typeface="+mj-ea"/>
                <a:cs typeface="+mj-cs"/>
              </a:rPr>
              <a:t>RD</a:t>
            </a:r>
            <a:r>
              <a:rPr kumimoji="0" lang="en-US" sz="3200" b="1" i="0" u="none" strike="noStrike" kern="1200" cap="none" spc="0" normalizeH="0" baseline="0" noProof="0" dirty="0" smtClean="0">
                <a:ln>
                  <a:noFill/>
                </a:ln>
                <a:solidFill>
                  <a:srgbClr val="FFFF00"/>
                </a:solidFill>
                <a:effectLst/>
                <a:uLnTx/>
                <a:uFillTx/>
                <a:latin typeface="CG Times" pitchFamily="18" charset="0"/>
                <a:ea typeface="+mj-ea"/>
                <a:cs typeface="+mj-cs"/>
              </a:rPr>
              <a:t> YEAR (2009-14)</a:t>
            </a:r>
            <a:br>
              <a:rPr kumimoji="0" lang="en-US" sz="3200" b="1" i="0" u="none" strike="noStrike" kern="1200" cap="none" spc="0" normalizeH="0" baseline="0" noProof="0" dirty="0" smtClean="0">
                <a:ln>
                  <a:noFill/>
                </a:ln>
                <a:solidFill>
                  <a:srgbClr val="FFFF00"/>
                </a:solidFill>
                <a:effectLst/>
                <a:uLnTx/>
                <a:uFillTx/>
                <a:latin typeface="CG Times" pitchFamily="18" charset="0"/>
                <a:ea typeface="+mj-ea"/>
                <a:cs typeface="+mj-cs"/>
              </a:rPr>
            </a:br>
            <a:endParaRPr kumimoji="0" lang="en-US" sz="3200" b="1" i="0" u="none" strike="noStrike" kern="1200" cap="none" spc="0" normalizeH="0" baseline="0" noProof="0" dirty="0">
              <a:ln>
                <a:noFill/>
              </a:ln>
              <a:solidFill>
                <a:srgbClr val="FFFF00"/>
              </a:solidFill>
              <a:effectLst/>
              <a:uLnTx/>
              <a:uFillTx/>
              <a:latin typeface="CG Times" pitchFamily="18" charset="0"/>
              <a:ea typeface="+mj-ea"/>
              <a:cs typeface="+mj-cs"/>
            </a:endParaRPr>
          </a:p>
        </p:txBody>
      </p:sp>
      <p:sp>
        <p:nvSpPr>
          <p:cNvPr id="7" name="Content Placeholder 2"/>
          <p:cNvSpPr txBox="1">
            <a:spLocks/>
          </p:cNvSpPr>
          <p:nvPr/>
        </p:nvSpPr>
        <p:spPr>
          <a:xfrm>
            <a:off x="152400" y="1571612"/>
            <a:ext cx="8839200" cy="5057788"/>
          </a:xfrm>
          <a:prstGeom prst="rect">
            <a:avLst/>
          </a:prstGeom>
        </p:spPr>
        <p:txBody>
          <a:bodyPr vert="horz" lIns="91440" tIns="45720" rIns="91440" bIns="45720" rtlCol="0">
            <a:noAutofit/>
          </a:bodyPr>
          <a:lstStyle/>
          <a:p>
            <a:pPr marL="342900" lvl="0" indent="-342900" fontAlgn="auto">
              <a:spcBef>
                <a:spcPct val="20000"/>
              </a:spcBef>
              <a:spcAft>
                <a:spcPts val="0"/>
              </a:spcAft>
            </a:pPr>
            <a:r>
              <a:rPr kumimoji="0" lang="en-US" sz="3600" b="1" i="0" u="none" strike="noStrike" kern="1200" cap="none" spc="0" normalizeH="0" baseline="0" noProof="0" dirty="0" smtClean="0">
                <a:ln>
                  <a:noFill/>
                </a:ln>
                <a:solidFill>
                  <a:srgbClr val="FF9900"/>
                </a:solidFill>
                <a:effectLst/>
                <a:uLnTx/>
                <a:uFillTx/>
                <a:latin typeface="CG Times" pitchFamily="18" charset="0"/>
                <a:cs typeface="+mn-cs"/>
              </a:rPr>
              <a:t>Module-1		</a:t>
            </a:r>
            <a:r>
              <a:rPr lang="en-US" sz="3600" dirty="0" smtClean="0">
                <a:solidFill>
                  <a:schemeClr val="tx1">
                    <a:lumMod val="95000"/>
                  </a:schemeClr>
                </a:solidFill>
                <a:latin typeface="CG Times" pitchFamily="18" charset="0"/>
              </a:rPr>
              <a:t> </a:t>
            </a:r>
            <a:r>
              <a:rPr lang="en-US" sz="3200" u="sng" dirty="0" smtClean="0">
                <a:solidFill>
                  <a:srgbClr val="FFFF00"/>
                </a:solidFill>
                <a:latin typeface="CG Times" pitchFamily="18" charset="0"/>
              </a:rPr>
              <a:t>Foundation Module </a:t>
            </a:r>
            <a:endParaRPr kumimoji="0" lang="en-US" sz="3200" b="0" i="0" u="sng" strike="noStrike" kern="1200" cap="none" spc="0" normalizeH="0" baseline="0" noProof="0" dirty="0" smtClean="0">
              <a:ln>
                <a:noFill/>
              </a:ln>
              <a:solidFill>
                <a:srgbClr val="FFFF00"/>
              </a:solidFill>
              <a:effectLst/>
              <a:uLnTx/>
              <a:uFillTx/>
              <a:latin typeface="CG Times" pitchFamily="18" charset="0"/>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en-US" sz="2000" dirty="0" smtClean="0">
                <a:solidFill>
                  <a:schemeClr val="tx1">
                    <a:lumMod val="95000"/>
                  </a:schemeClr>
                </a:solidFill>
                <a:latin typeface="Calibri"/>
                <a:cs typeface="+mn-cs"/>
              </a:rPr>
              <a:t>				</a:t>
            </a:r>
            <a:r>
              <a:rPr kumimoji="0" lang="en-US" b="1" i="0" u="none" strike="noStrike" kern="1200" cap="none" spc="0" normalizeH="0" baseline="0" noProof="0" dirty="0" smtClean="0">
                <a:ln>
                  <a:noFill/>
                </a:ln>
                <a:solidFill>
                  <a:srgbClr val="FFC000"/>
                </a:solidFill>
                <a:effectLst/>
                <a:uLnTx/>
                <a:uFillTx/>
                <a:latin typeface="CG Times" pitchFamily="18" charset="0"/>
                <a:cs typeface="+mn-cs"/>
              </a:rPr>
              <a:t>16-04-2012 to 20-04-2012 (1 week)</a:t>
            </a:r>
            <a:endParaRPr kumimoji="0" lang="en-US" b="0" i="0" u="none" strike="noStrike" kern="1200" cap="none" spc="0" normalizeH="0" baseline="0" noProof="0" dirty="0" smtClean="0">
              <a:ln>
                <a:noFill/>
              </a:ln>
              <a:solidFill>
                <a:srgbClr val="FFC000"/>
              </a:solidFill>
              <a:effectLst/>
              <a:uLnTx/>
              <a:uFillTx/>
              <a:latin typeface="CG Times" pitchFamily="18" charset="0"/>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b="0" i="0" u="none" strike="noStrike" kern="1200" cap="none" spc="0" normalizeH="0" baseline="0" noProof="0" dirty="0" smtClean="0">
              <a:ln>
                <a:noFill/>
              </a:ln>
              <a:solidFill>
                <a:schemeClr val="tx1">
                  <a:lumMod val="95000"/>
                </a:schemeClr>
              </a:solidFill>
              <a:effectLst/>
              <a:uLnTx/>
              <a:uFillTx/>
              <a:latin typeface="CG Times" pitchFamily="18" charset="0"/>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lumMod val="95000"/>
                  </a:schemeClr>
                </a:solidFill>
                <a:effectLst/>
                <a:uLnTx/>
                <a:uFillTx/>
                <a:latin typeface="CG Times" pitchFamily="18" charset="0"/>
                <a:cs typeface="+mn-cs"/>
              </a:rPr>
              <a:t>Students Week </a:t>
            </a:r>
            <a:r>
              <a:rPr kumimoji="0" lang="en-US" b="0" i="0" u="none" strike="noStrike" kern="1200" cap="none" spc="0" normalizeH="0" baseline="0" noProof="0" dirty="0" smtClean="0">
                <a:ln>
                  <a:noFill/>
                </a:ln>
                <a:solidFill>
                  <a:schemeClr val="tx1">
                    <a:lumMod val="95000"/>
                  </a:schemeClr>
                </a:solidFill>
                <a:effectLst/>
                <a:uLnTx/>
                <a:uFillTx/>
                <a:latin typeface="CG Times" pitchFamily="18" charset="0"/>
                <a:cs typeface="+mn-cs"/>
              </a:rPr>
              <a:t>		</a:t>
            </a:r>
            <a:r>
              <a:rPr kumimoji="0" lang="en-US" b="1" i="0" u="none" strike="noStrike" kern="1200" cap="none" spc="0" normalizeH="0" baseline="0" noProof="0" dirty="0" smtClean="0">
                <a:ln>
                  <a:noFill/>
                </a:ln>
                <a:solidFill>
                  <a:schemeClr val="tx1">
                    <a:lumMod val="95000"/>
                  </a:schemeClr>
                </a:solidFill>
                <a:effectLst/>
                <a:uLnTx/>
                <a:uFillTx/>
                <a:latin typeface="CG Times" pitchFamily="18" charset="0"/>
                <a:cs typeface="+mn-cs"/>
              </a:rPr>
              <a:t>23-04-2012 to 28-04-2012 (1 week)</a:t>
            </a:r>
            <a:endParaRPr kumimoji="0" lang="en-US" b="0" i="0" u="none" strike="noStrike" kern="1200" cap="none" spc="0" normalizeH="0" baseline="0" noProof="0" dirty="0" smtClean="0">
              <a:ln>
                <a:noFill/>
              </a:ln>
              <a:solidFill>
                <a:schemeClr val="tx1">
                  <a:lumMod val="95000"/>
                </a:schemeClr>
              </a:solidFill>
              <a:effectLst/>
              <a:uLnTx/>
              <a:uFillTx/>
              <a:latin typeface="CG Times" pitchFamily="18" charset="0"/>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b="0" i="0" u="none" strike="noStrike" kern="1200" cap="none" spc="0" normalizeH="0" baseline="0" noProof="0" dirty="0" smtClean="0">
              <a:ln>
                <a:noFill/>
              </a:ln>
              <a:solidFill>
                <a:schemeClr val="tx1">
                  <a:lumMod val="95000"/>
                </a:schemeClr>
              </a:solidFill>
              <a:effectLst/>
              <a:uLnTx/>
              <a:uFillTx/>
              <a:latin typeface="CG Times" pitchFamily="18" charset="0"/>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lumMod val="95000"/>
                  </a:schemeClr>
                </a:solidFill>
                <a:effectLst/>
                <a:uLnTx/>
                <a:uFillTx/>
                <a:latin typeface="CG Times" pitchFamily="18" charset="0"/>
                <a:cs typeface="+mn-cs"/>
              </a:rPr>
              <a:t>Foundation Module </a:t>
            </a:r>
            <a:r>
              <a:rPr kumimoji="0" lang="en-US" b="0" i="0" u="none" strike="noStrike" kern="1200" cap="none" spc="0" normalizeH="0" baseline="0" noProof="0" dirty="0" smtClean="0">
                <a:ln>
                  <a:noFill/>
                </a:ln>
                <a:solidFill>
                  <a:schemeClr val="tx1">
                    <a:lumMod val="95000"/>
                  </a:schemeClr>
                </a:solidFill>
                <a:effectLst/>
                <a:uLnTx/>
                <a:uFillTx/>
                <a:latin typeface="CG Times" pitchFamily="18" charset="0"/>
                <a:cs typeface="+mn-cs"/>
              </a:rPr>
              <a:t>(</a:t>
            </a:r>
            <a:r>
              <a:rPr kumimoji="0" lang="en-US" b="0" i="0" u="none" strike="noStrike" kern="1200" cap="none" spc="0" normalizeH="0" baseline="0" noProof="0" dirty="0" err="1" smtClean="0">
                <a:ln>
                  <a:noFill/>
                </a:ln>
                <a:solidFill>
                  <a:schemeClr val="tx1">
                    <a:lumMod val="95000"/>
                  </a:schemeClr>
                </a:solidFill>
                <a:effectLst/>
                <a:uLnTx/>
                <a:uFillTx/>
                <a:latin typeface="CG Times" pitchFamily="18" charset="0"/>
                <a:cs typeface="+mn-cs"/>
              </a:rPr>
              <a:t>contd</a:t>
            </a:r>
            <a:r>
              <a:rPr kumimoji="0" lang="en-US" b="0" i="0" u="none" strike="noStrike" kern="1200" cap="none" spc="0" normalizeH="0" baseline="0" noProof="0" dirty="0" smtClean="0">
                <a:ln>
                  <a:noFill/>
                </a:ln>
                <a:solidFill>
                  <a:schemeClr val="tx1">
                    <a:lumMod val="95000"/>
                  </a:schemeClr>
                </a:solidFill>
                <a:effectLst/>
                <a:uLnTx/>
                <a:uFillTx/>
                <a:latin typeface="CG Times" pitchFamily="18" charset="0"/>
                <a:cs typeface="+mn-cs"/>
              </a:rPr>
              <a:t>)  </a:t>
            </a:r>
            <a:r>
              <a:rPr kumimoji="0" lang="en-US" b="1" i="0" u="none" strike="noStrike" kern="1200" cap="none" spc="0" normalizeH="0" baseline="0" noProof="0" dirty="0" smtClean="0">
                <a:ln>
                  <a:noFill/>
                </a:ln>
                <a:solidFill>
                  <a:schemeClr val="tx1">
                    <a:lumMod val="95000"/>
                  </a:schemeClr>
                </a:solidFill>
                <a:effectLst/>
                <a:uLnTx/>
                <a:uFillTx/>
                <a:latin typeface="CG Times" pitchFamily="18" charset="0"/>
                <a:cs typeface="+mn-cs"/>
              </a:rPr>
              <a:t>30-4-2012   to 18-05-2012 (3 weeks)</a:t>
            </a:r>
            <a:endParaRPr kumimoji="0" lang="en-US" b="0" i="0" u="none" strike="noStrike" kern="1200" cap="none" spc="0" normalizeH="0" baseline="0" noProof="0" dirty="0" smtClean="0">
              <a:ln>
                <a:noFill/>
              </a:ln>
              <a:solidFill>
                <a:schemeClr val="tx1">
                  <a:lumMod val="95000"/>
                </a:schemeClr>
              </a:solidFill>
              <a:effectLst/>
              <a:uLnTx/>
              <a:uFillTx/>
              <a:latin typeface="CG Times" pitchFamily="18" charset="0"/>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b="0" i="0" u="none" strike="noStrike" kern="1200" cap="none" spc="0" normalizeH="0" baseline="0" noProof="0" dirty="0" smtClean="0">
              <a:ln>
                <a:noFill/>
              </a:ln>
              <a:solidFill>
                <a:schemeClr val="tx1">
                  <a:lumMod val="95000"/>
                </a:schemeClr>
              </a:solidFill>
              <a:effectLst/>
              <a:uLnTx/>
              <a:uFillTx/>
              <a:latin typeface="CG Times" pitchFamily="18" charset="0"/>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lumMod val="95000"/>
                  </a:schemeClr>
                </a:solidFill>
                <a:effectLst/>
                <a:uLnTx/>
                <a:uFillTx/>
                <a:latin typeface="CG Times" pitchFamily="18" charset="0"/>
                <a:cs typeface="+mn-cs"/>
              </a:rPr>
              <a:t>Module Test</a:t>
            </a:r>
            <a:r>
              <a:rPr lang="en-US" sz="2800" dirty="0" smtClean="0">
                <a:solidFill>
                  <a:schemeClr val="tx1">
                    <a:lumMod val="95000"/>
                  </a:schemeClr>
                </a:solidFill>
                <a:latin typeface="CG Times" pitchFamily="18" charset="0"/>
                <a:cs typeface="+mn-cs"/>
              </a:rPr>
              <a:t>		</a:t>
            </a:r>
            <a:r>
              <a:rPr kumimoji="0" lang="en-US" b="1" i="0" u="none" strike="noStrike" kern="1200" cap="none" spc="0" normalizeH="0" baseline="0" noProof="0" dirty="0" smtClean="0">
                <a:ln>
                  <a:noFill/>
                </a:ln>
                <a:solidFill>
                  <a:schemeClr val="tx1">
                    <a:lumMod val="95000"/>
                  </a:schemeClr>
                </a:solidFill>
                <a:effectLst/>
                <a:uLnTx/>
                <a:uFillTx/>
                <a:latin typeface="CG Times" pitchFamily="18" charset="0"/>
                <a:cs typeface="+mn-cs"/>
              </a:rPr>
              <a:t>21-05-2012 to 26-05-2012 (1 week)</a:t>
            </a:r>
            <a:endParaRPr kumimoji="0" lang="en-US" b="0" i="0" u="none" strike="noStrike" kern="1200" cap="none" spc="0" normalizeH="0" baseline="0" noProof="0" dirty="0" smtClean="0">
              <a:ln>
                <a:noFill/>
              </a:ln>
              <a:solidFill>
                <a:schemeClr val="tx1">
                  <a:lumMod val="95000"/>
                </a:schemeClr>
              </a:solidFill>
              <a:effectLst/>
              <a:uLnTx/>
              <a:uFillTx/>
              <a:latin typeface="CG Times" pitchFamily="18" charset="0"/>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b="1" i="0" u="none" strike="noStrike" kern="1200" cap="none" spc="0" normalizeH="0" baseline="0" noProof="0" dirty="0" smtClean="0">
              <a:ln>
                <a:noFill/>
              </a:ln>
              <a:solidFill>
                <a:schemeClr val="tx1">
                  <a:lumMod val="95000"/>
                </a:schemeClr>
              </a:solidFill>
              <a:effectLst/>
              <a:uLnTx/>
              <a:uFillTx/>
              <a:latin typeface="CG Times" pitchFamily="18" charset="0"/>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991600" cy="5486400"/>
          </a:xfrm>
        </p:spPr>
        <p:txBody>
          <a:bodyPr/>
          <a:lstStyle/>
          <a:p>
            <a:pPr lvl="0" eaLnBrk="1" fontAlgn="auto" hangingPunct="1">
              <a:spcAft>
                <a:spcPts val="0"/>
              </a:spcAft>
              <a:buClrTx/>
              <a:buSzTx/>
              <a:buNone/>
              <a:defRPr/>
            </a:pPr>
            <a:r>
              <a:rPr lang="en-US" sz="3600" b="1" kern="1200" dirty="0" smtClean="0">
                <a:solidFill>
                  <a:srgbClr val="FF9900"/>
                </a:solidFill>
                <a:effectLst/>
                <a:latin typeface="CG Times" pitchFamily="18" charset="0"/>
              </a:rPr>
              <a:t>Module-2			</a:t>
            </a:r>
            <a:r>
              <a:rPr lang="en-US" u="sng" kern="1200" dirty="0" smtClean="0">
                <a:solidFill>
                  <a:srgbClr val="FFFF00"/>
                </a:solidFill>
                <a:effectLst/>
                <a:latin typeface="CG Times" pitchFamily="18" charset="0"/>
              </a:rPr>
              <a:t>ANS and Respiratory System</a:t>
            </a:r>
            <a:r>
              <a:rPr lang="en-US" sz="2400" u="sng" kern="1200" dirty="0" smtClean="0">
                <a:solidFill>
                  <a:srgbClr val="FFFF00"/>
                </a:solidFill>
                <a:effectLst/>
                <a:latin typeface="CG Times" pitchFamily="18" charset="0"/>
              </a:rPr>
              <a:t> </a:t>
            </a:r>
          </a:p>
          <a:p>
            <a:pPr lvl="0" eaLnBrk="1" fontAlgn="auto" hangingPunct="1">
              <a:spcAft>
                <a:spcPts val="0"/>
              </a:spcAft>
              <a:buClrTx/>
              <a:buSzTx/>
              <a:buNone/>
              <a:defRPr/>
            </a:pPr>
            <a:r>
              <a:rPr lang="en-US" sz="2400" b="1" kern="1200" dirty="0" smtClean="0">
                <a:solidFill>
                  <a:srgbClr val="FFFF00"/>
                </a:solidFill>
                <a:effectLst/>
                <a:latin typeface="CG Times" pitchFamily="18" charset="0"/>
              </a:rPr>
              <a:t>					</a:t>
            </a:r>
            <a:r>
              <a:rPr lang="en-US" sz="2400" b="1" u="sng" kern="1200" dirty="0" smtClean="0">
                <a:solidFill>
                  <a:srgbClr val="FFFF00"/>
                </a:solidFill>
                <a:effectLst/>
                <a:latin typeface="CG Times" pitchFamily="18" charset="0"/>
              </a:rPr>
              <a:t>28-05-2012 to 06-07-2012 (6 weeks)</a:t>
            </a:r>
            <a:endParaRPr lang="en-US" sz="2400" u="sng" kern="1200" dirty="0" smtClean="0">
              <a:solidFill>
                <a:srgbClr val="FFFF00"/>
              </a:solidFill>
              <a:effectLst/>
              <a:latin typeface="CG Times" pitchFamily="18" charset="0"/>
            </a:endParaRPr>
          </a:p>
          <a:p>
            <a:pPr lvl="0" eaLnBrk="1" fontAlgn="auto" hangingPunct="1">
              <a:spcAft>
                <a:spcPts val="0"/>
              </a:spcAft>
              <a:buClrTx/>
              <a:buSzTx/>
              <a:buNone/>
              <a:defRPr/>
            </a:pPr>
            <a:endParaRPr lang="en-US" sz="2400" kern="1200" dirty="0" smtClean="0">
              <a:solidFill>
                <a:schemeClr val="tx1">
                  <a:lumMod val="95000"/>
                </a:schemeClr>
              </a:solidFill>
              <a:effectLst/>
              <a:latin typeface="CG Times" pitchFamily="18" charset="0"/>
            </a:endParaRPr>
          </a:p>
          <a:p>
            <a:pPr lvl="0" eaLnBrk="1" fontAlgn="auto" hangingPunct="1">
              <a:spcAft>
                <a:spcPts val="0"/>
              </a:spcAft>
              <a:buClrTx/>
              <a:buSzTx/>
              <a:buNone/>
              <a:defRPr/>
            </a:pPr>
            <a:endParaRPr lang="en-US" sz="2400" kern="1200" dirty="0" smtClean="0">
              <a:solidFill>
                <a:schemeClr val="tx1">
                  <a:lumMod val="95000"/>
                </a:schemeClr>
              </a:solidFill>
              <a:effectLst/>
              <a:latin typeface="CG Times" pitchFamily="18" charset="0"/>
            </a:endParaRPr>
          </a:p>
          <a:p>
            <a:pPr lvl="0" eaLnBrk="1" fontAlgn="auto" hangingPunct="1">
              <a:spcAft>
                <a:spcPts val="0"/>
              </a:spcAft>
              <a:buClrTx/>
              <a:buSzTx/>
              <a:buNone/>
              <a:defRPr/>
            </a:pPr>
            <a:endParaRPr lang="en-US" sz="2400" kern="1200" dirty="0" smtClean="0">
              <a:solidFill>
                <a:schemeClr val="tx1">
                  <a:lumMod val="95000"/>
                </a:schemeClr>
              </a:solidFill>
              <a:effectLst/>
              <a:latin typeface="CG Times" pitchFamily="18" charset="0"/>
            </a:endParaRPr>
          </a:p>
          <a:p>
            <a:pPr lvl="0" eaLnBrk="1" fontAlgn="auto" hangingPunct="1">
              <a:spcAft>
                <a:spcPts val="0"/>
              </a:spcAft>
              <a:buClrTx/>
              <a:buSzTx/>
              <a:buNone/>
              <a:defRPr/>
            </a:pPr>
            <a:r>
              <a:rPr lang="en-US" sz="2800" kern="1200" dirty="0" smtClean="0">
                <a:solidFill>
                  <a:srgbClr val="FFFF00"/>
                </a:solidFill>
                <a:effectLst/>
                <a:latin typeface="CG Times" pitchFamily="18" charset="0"/>
              </a:rPr>
              <a:t>Module Test </a:t>
            </a:r>
            <a:r>
              <a:rPr lang="en-US" sz="2800" kern="1200" dirty="0" smtClean="0">
                <a:solidFill>
                  <a:schemeClr val="tx1">
                    <a:lumMod val="95000"/>
                  </a:schemeClr>
                </a:solidFill>
                <a:effectLst/>
                <a:latin typeface="CG Times" pitchFamily="18" charset="0"/>
              </a:rPr>
              <a:t>	</a:t>
            </a:r>
            <a:r>
              <a:rPr lang="en-US" sz="2400" kern="1200" dirty="0" smtClean="0">
                <a:solidFill>
                  <a:schemeClr val="tx1">
                    <a:lumMod val="95000"/>
                  </a:schemeClr>
                </a:solidFill>
                <a:effectLst/>
                <a:latin typeface="CG Times" pitchFamily="18" charset="0"/>
              </a:rPr>
              <a:t>	</a:t>
            </a:r>
            <a:r>
              <a:rPr lang="en-US" sz="2400" b="1" kern="1200" dirty="0" smtClean="0">
                <a:solidFill>
                  <a:schemeClr val="tx1">
                    <a:lumMod val="95000"/>
                  </a:schemeClr>
                </a:solidFill>
                <a:effectLst/>
                <a:latin typeface="CG Times" pitchFamily="18" charset="0"/>
              </a:rPr>
              <a:t>09-07-2012 to 14-07-2012 (1 week)</a:t>
            </a:r>
            <a:endParaRPr lang="en-US" sz="2400" kern="1200" dirty="0" smtClean="0">
              <a:solidFill>
                <a:schemeClr val="tx1">
                  <a:lumMod val="95000"/>
                </a:schemeClr>
              </a:solidFill>
              <a:effectLst/>
              <a:latin typeface="CG Times" pitchFamily="18" charset="0"/>
            </a:endParaRPr>
          </a:p>
          <a:p>
            <a:pPr lvl="0" eaLnBrk="1" fontAlgn="auto" hangingPunct="1">
              <a:spcAft>
                <a:spcPts val="0"/>
              </a:spcAft>
              <a:buClrTx/>
              <a:buSzTx/>
              <a:buNone/>
              <a:defRPr/>
            </a:pPr>
            <a:endParaRPr lang="en-US" sz="2400" kern="1200" dirty="0" smtClean="0">
              <a:solidFill>
                <a:schemeClr val="tx1">
                  <a:lumMod val="95000"/>
                </a:schemeClr>
              </a:solidFill>
              <a:effectLst/>
              <a:latin typeface="CG Times" pitchFamily="18" charset="0"/>
            </a:endParaRPr>
          </a:p>
          <a:p>
            <a:pPr lvl="0" eaLnBrk="1" fontAlgn="auto" hangingPunct="1">
              <a:spcAft>
                <a:spcPts val="0"/>
              </a:spcAft>
              <a:buClrTx/>
              <a:buSzTx/>
              <a:buNone/>
              <a:defRPr/>
            </a:pPr>
            <a:endParaRPr lang="en-US" sz="2400" kern="1200" dirty="0" smtClean="0">
              <a:solidFill>
                <a:schemeClr val="tx1">
                  <a:lumMod val="95000"/>
                </a:schemeClr>
              </a:solidFill>
              <a:effectLst/>
              <a:latin typeface="CG Times" pitchFamily="18" charset="0"/>
            </a:endParaRPr>
          </a:p>
          <a:p>
            <a:pPr lvl="0" eaLnBrk="1" fontAlgn="auto" hangingPunct="1">
              <a:spcAft>
                <a:spcPts val="0"/>
              </a:spcAft>
              <a:buClrTx/>
              <a:buSzTx/>
              <a:buNone/>
              <a:defRPr/>
            </a:pPr>
            <a:r>
              <a:rPr lang="en-US" sz="2400" kern="1200" dirty="0" smtClean="0">
                <a:solidFill>
                  <a:srgbClr val="FFFF00"/>
                </a:solidFill>
                <a:effectLst/>
                <a:latin typeface="CG Times" pitchFamily="18" charset="0"/>
              </a:rPr>
              <a:t>Module 1 &amp; 2 Seminar</a:t>
            </a:r>
            <a:r>
              <a:rPr lang="en-US" sz="2400" kern="1200" dirty="0" smtClean="0">
                <a:solidFill>
                  <a:schemeClr val="tx1">
                    <a:lumMod val="95000"/>
                  </a:schemeClr>
                </a:solidFill>
                <a:effectLst/>
                <a:latin typeface="CG Times" pitchFamily="18" charset="0"/>
              </a:rPr>
              <a:t>	 </a:t>
            </a:r>
            <a:r>
              <a:rPr lang="en-US" sz="2400" b="1" kern="1200" dirty="0" smtClean="0">
                <a:solidFill>
                  <a:schemeClr val="tx1">
                    <a:lumMod val="95000"/>
                  </a:schemeClr>
                </a:solidFill>
                <a:effectLst/>
                <a:latin typeface="CG Times" pitchFamily="18" charset="0"/>
              </a:rPr>
              <a:t>16-07-2012 to 20-07-2012 (1 week)</a:t>
            </a:r>
            <a:endParaRPr lang="en-US" sz="2400" kern="1200" dirty="0" smtClean="0">
              <a:solidFill>
                <a:schemeClr val="tx1">
                  <a:lumMod val="95000"/>
                </a:schemeClr>
              </a:solidFill>
              <a:effectLst/>
              <a:latin typeface="CG Times" pitchFamily="18" charset="0"/>
            </a:endParaRP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020762"/>
          </a:xfrm>
          <a:prstGeom prst="rect">
            <a:avLst/>
          </a:prstGeom>
          <a:solidFill>
            <a:schemeClr val="bg1">
              <a:lumMod val="60000"/>
              <a:lumOff val="40000"/>
            </a:schemeClr>
          </a:solidFill>
        </p:spPr>
        <p:txBody>
          <a:bodyPr vert="horz" lIns="91440" tIns="45720" rIns="91440" bIns="45720" rtlCol="0" anchor="ctr">
            <a:normAutofit fontScale="900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900" b="0" i="0" u="none" strike="noStrike" kern="1200" cap="none" spc="0" normalizeH="0" baseline="0" noProof="0" dirty="0" err="1" smtClean="0">
                <a:ln>
                  <a:noFill/>
                </a:ln>
                <a:effectLst/>
                <a:uLnTx/>
                <a:uFillTx/>
                <a:latin typeface="Calibri"/>
                <a:ea typeface="+mj-ea"/>
                <a:cs typeface="+mj-cs"/>
              </a:rPr>
              <a:t>Contd</a:t>
            </a:r>
            <a:r>
              <a:rPr kumimoji="0" lang="en-US" sz="2900" b="0" i="0" u="none" strike="noStrike" kern="1200" cap="none" spc="0" normalizeH="0" baseline="0" noProof="0" dirty="0" smtClean="0">
                <a:ln>
                  <a:noFill/>
                </a:ln>
                <a:effectLst/>
                <a:uLnTx/>
                <a:uFillTx/>
                <a:latin typeface="Calibri"/>
                <a:ea typeface="+mj-ea"/>
                <a:cs typeface="+mj-cs"/>
              </a:rPr>
              <a:t>:</a:t>
            </a:r>
            <a:r>
              <a:rPr kumimoji="0" lang="en-US" sz="4400" b="0" i="0" u="none" strike="noStrike" kern="1200" cap="none" spc="0" normalizeH="0" baseline="0" noProof="0" dirty="0" smtClean="0">
                <a:ln>
                  <a:noFill/>
                </a:ln>
                <a:effectLst/>
                <a:uLnTx/>
                <a:uFillTx/>
                <a:latin typeface="Calibri"/>
                <a:ea typeface="+mj-ea"/>
                <a:cs typeface="+mj-cs"/>
              </a:rPr>
              <a:t/>
            </a:r>
            <a:br>
              <a:rPr kumimoji="0" lang="en-US" sz="4400" b="0" i="0" u="none" strike="noStrike" kern="1200" cap="none" spc="0" normalizeH="0" baseline="0" noProof="0" dirty="0" smtClean="0">
                <a:ln>
                  <a:noFill/>
                </a:ln>
                <a:effectLst/>
                <a:uLnTx/>
                <a:uFillTx/>
                <a:latin typeface="Calibri"/>
                <a:ea typeface="+mj-ea"/>
                <a:cs typeface="+mj-cs"/>
              </a:rPr>
            </a:br>
            <a:r>
              <a:rPr kumimoji="0" lang="en-US" sz="4400" b="0" i="0" u="none" strike="noStrike" kern="1200" cap="none" spc="0" normalizeH="0" baseline="0" noProof="0" dirty="0" smtClean="0">
                <a:ln>
                  <a:noFill/>
                </a:ln>
                <a:effectLst/>
                <a:uLnTx/>
                <a:uFillTx/>
                <a:latin typeface="Calibri"/>
                <a:ea typeface="+mj-ea"/>
                <a:cs typeface="+mj-cs"/>
              </a:rPr>
              <a:t>		</a:t>
            </a:r>
            <a:r>
              <a:rPr kumimoji="0" lang="en-US" sz="3600" b="0" i="0" u="none" strike="noStrike" kern="1200" cap="none" spc="0" normalizeH="0" baseline="0" noProof="0" dirty="0" smtClean="0">
                <a:ln>
                  <a:noFill/>
                </a:ln>
                <a:effectLst/>
                <a:uLnTx/>
                <a:uFillTx/>
                <a:latin typeface="CG Times" pitchFamily="18" charset="0"/>
                <a:ea typeface="+mj-ea"/>
                <a:cs typeface="+mj-cs"/>
              </a:rPr>
              <a:t>3</a:t>
            </a:r>
            <a:r>
              <a:rPr kumimoji="0" lang="en-US" sz="3600" b="0" i="0" u="none" strike="noStrike" kern="1200" cap="none" spc="0" normalizeH="0" baseline="30000" noProof="0" dirty="0" smtClean="0">
                <a:ln>
                  <a:noFill/>
                </a:ln>
                <a:effectLst/>
                <a:uLnTx/>
                <a:uFillTx/>
                <a:latin typeface="CG Times" pitchFamily="18" charset="0"/>
                <a:ea typeface="+mj-ea"/>
                <a:cs typeface="+mj-cs"/>
              </a:rPr>
              <a:t>rd</a:t>
            </a:r>
            <a:r>
              <a:rPr kumimoji="0" lang="en-US" sz="3600" b="0" i="0" u="none" strike="noStrike" kern="1200" cap="none" spc="0" normalizeH="0" baseline="0" noProof="0" dirty="0" smtClean="0">
                <a:ln>
                  <a:noFill/>
                </a:ln>
                <a:effectLst/>
                <a:uLnTx/>
                <a:uFillTx/>
                <a:latin typeface="CG Times" pitchFamily="18" charset="0"/>
                <a:ea typeface="+mj-ea"/>
                <a:cs typeface="+mj-cs"/>
              </a:rPr>
              <a:t> Year Training Events </a:t>
            </a:r>
            <a:endParaRPr kumimoji="0" lang="en-US" sz="3600" b="0" i="0" u="none" strike="noStrike" kern="1200" cap="none" spc="0" normalizeH="0" baseline="0" noProof="0" dirty="0">
              <a:ln>
                <a:noFill/>
              </a:ln>
              <a:effectLst/>
              <a:uLnTx/>
              <a:uFillTx/>
              <a:latin typeface="CG Times" pitchFamily="18" charset="0"/>
              <a:ea typeface="+mj-ea"/>
              <a:cs typeface="+mj-cs"/>
            </a:endParaRPr>
          </a:p>
        </p:txBody>
      </p:sp>
      <p:sp>
        <p:nvSpPr>
          <p:cNvPr id="5" name="Rectangle 4"/>
          <p:cNvSpPr/>
          <p:nvPr/>
        </p:nvSpPr>
        <p:spPr>
          <a:xfrm>
            <a:off x="0" y="1219200"/>
            <a:ext cx="9144000" cy="501675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9900"/>
                </a:solidFill>
                <a:effectLst/>
                <a:uLnTx/>
                <a:uFillTx/>
              </a:rPr>
              <a:t>Module-3			</a:t>
            </a:r>
            <a:r>
              <a:rPr lang="en-US" sz="2800" b="1" u="sng" kern="0" dirty="0" smtClean="0">
                <a:solidFill>
                  <a:srgbClr val="FFFF00"/>
                </a:solidFill>
              </a:rPr>
              <a:t> Renal, CVS and </a:t>
            </a:r>
            <a:r>
              <a:rPr lang="en-US" sz="2800" b="1" u="sng" kern="0" dirty="0" err="1" smtClean="0">
                <a:solidFill>
                  <a:srgbClr val="FFFF00"/>
                </a:solidFill>
              </a:rPr>
              <a:t>Haematology</a:t>
            </a:r>
            <a:r>
              <a:rPr lang="en-US" sz="2800" b="1" kern="0" dirty="0" smtClean="0">
                <a:solidFill>
                  <a:srgbClr val="FFFF00"/>
                </a:solidFill>
              </a:rPr>
              <a:t> </a:t>
            </a:r>
            <a:r>
              <a:rPr lang="en-US" sz="3200" kern="0" dirty="0" smtClean="0">
                <a:solidFill>
                  <a:srgbClr val="FFFF00"/>
                </a:solidFill>
              </a:rPr>
              <a:t>	</a:t>
            </a:r>
            <a:r>
              <a:rPr lang="en-US" sz="3200" kern="0" dirty="0" smtClean="0">
                <a:solidFill>
                  <a:srgbClr val="FF9900"/>
                </a:solidFill>
              </a:rPr>
              <a:t>			</a:t>
            </a:r>
            <a:r>
              <a:rPr kumimoji="0" lang="en-US" b="1" i="0" u="sng" strike="noStrike" kern="0" cap="none" spc="0" normalizeH="0" baseline="0" noProof="0" dirty="0" smtClean="0">
                <a:ln>
                  <a:noFill/>
                </a:ln>
                <a:solidFill>
                  <a:srgbClr val="FFFF00"/>
                </a:solidFill>
                <a:effectLst/>
                <a:uLnTx/>
                <a:uFillTx/>
              </a:rPr>
              <a:t>23-07-2012 to 27-07-2012 (1 week)</a:t>
            </a:r>
            <a:endParaRPr kumimoji="0" lang="en-US" b="0" i="0" u="sng" strike="noStrike" kern="0" cap="none" spc="0" normalizeH="0" baseline="0" noProof="0" dirty="0" smtClean="0">
              <a:ln>
                <a:noFill/>
              </a:ln>
              <a:solidFill>
                <a:srgbClr val="FFFF00"/>
              </a:solidFill>
              <a:effectLst/>
              <a:uLnTx/>
              <a:uFillTx/>
            </a:endParaRPr>
          </a:p>
          <a:p>
            <a:pPr marL="176213" marR="0" lvl="0" indent="-176213" defTabSz="914400" eaLnBrk="1" fontAlgn="auto" latinLnBrk="0" hangingPunct="1">
              <a:lnSpc>
                <a:spcPct val="100000"/>
              </a:lnSpc>
              <a:spcBef>
                <a:spcPts val="0"/>
              </a:spcBef>
              <a:spcAft>
                <a:spcPts val="0"/>
              </a:spcAft>
              <a:buClrTx/>
              <a:buSzTx/>
              <a:tabLst/>
              <a:defRPr/>
            </a:pPr>
            <a:endParaRPr kumimoji="0" lang="en-US" b="0" i="0" u="none" strike="noStrike" kern="0" cap="none" spc="0" normalizeH="0" baseline="0" noProof="0" dirty="0" smtClean="0">
              <a:ln>
                <a:noFill/>
              </a:ln>
              <a:effectLst/>
              <a:uLnTx/>
              <a:uFillTx/>
            </a:endParaRPr>
          </a:p>
          <a:p>
            <a:pPr marL="176213" marR="0" lvl="0" indent="-176213" defTabSz="914400" eaLnBrk="1" fontAlgn="auto" latinLnBrk="0" hangingPunct="1">
              <a:lnSpc>
                <a:spcPct val="100000"/>
              </a:lnSpc>
              <a:spcBef>
                <a:spcPts val="0"/>
              </a:spcBef>
              <a:spcAft>
                <a:spcPts val="0"/>
              </a:spcAft>
              <a:buClrTx/>
              <a:buSzTx/>
              <a:tabLst/>
              <a:defRPr/>
            </a:pPr>
            <a:endParaRPr kumimoji="0" lang="en-US" b="0" i="0" u="none" strike="noStrike" kern="0" cap="none" spc="0" normalizeH="0" baseline="0" noProof="0" dirty="0" smtClean="0">
              <a:ln>
                <a:noFill/>
              </a:ln>
              <a:effectLst/>
              <a:uLnTx/>
              <a:uFillTx/>
            </a:endParaRPr>
          </a:p>
          <a:p>
            <a:pPr marL="176213" marR="0" lvl="0" indent="-176213" defTabSz="914400" eaLnBrk="1" fontAlgn="auto" latinLnBrk="0" hangingPunct="1">
              <a:lnSpc>
                <a:spcPct val="100000"/>
              </a:lnSpc>
              <a:spcBef>
                <a:spcPts val="0"/>
              </a:spcBef>
              <a:spcAft>
                <a:spcPts val="0"/>
              </a:spcAft>
              <a:buClrTx/>
              <a:buSzTx/>
              <a:tabLst/>
              <a:defRPr/>
            </a:pPr>
            <a:r>
              <a:rPr kumimoji="0" lang="en-US" b="0" i="0" u="none" strike="noStrike" kern="0" cap="none" spc="0" normalizeH="0" baseline="0" noProof="0" dirty="0" smtClean="0">
                <a:ln>
                  <a:noFill/>
                </a:ln>
                <a:effectLst/>
                <a:uLnTx/>
                <a:uFillTx/>
              </a:rPr>
              <a:t>Summer &amp; </a:t>
            </a:r>
            <a:r>
              <a:rPr kumimoji="0" lang="en-US" b="0" i="0" u="none" strike="noStrike" kern="0" cap="none" spc="0" normalizeH="0" baseline="0" noProof="0" dirty="0" err="1" smtClean="0">
                <a:ln>
                  <a:noFill/>
                </a:ln>
                <a:effectLst/>
                <a:uLnTx/>
                <a:uFillTx/>
              </a:rPr>
              <a:t>Eid</a:t>
            </a:r>
            <a:r>
              <a:rPr kumimoji="0" lang="en-US" b="0" i="0" u="none" strike="noStrike" kern="0" cap="none" spc="0" normalizeH="0" baseline="0" noProof="0" dirty="0" smtClean="0">
                <a:ln>
                  <a:noFill/>
                </a:ln>
                <a:effectLst/>
                <a:uLnTx/>
                <a:uFillTx/>
              </a:rPr>
              <a:t> Vacations 	</a:t>
            </a:r>
            <a:r>
              <a:rPr kumimoji="0" lang="en-US" b="1" i="0" u="none" strike="noStrike" kern="0" cap="none" spc="0" normalizeH="0" baseline="0" noProof="0" dirty="0" smtClean="0">
                <a:ln>
                  <a:noFill/>
                </a:ln>
                <a:effectLst/>
                <a:uLnTx/>
                <a:uFillTx/>
              </a:rPr>
              <a:t>28-07-2012 to 26-08-2012 (4 weeks)</a:t>
            </a:r>
            <a:endParaRPr kumimoji="0" lang="en-US" b="0" i="0" u="none" strike="noStrike" kern="0" cap="none" spc="0" normalizeH="0" baseline="0" noProof="0" dirty="0" smtClean="0">
              <a:ln>
                <a:noFill/>
              </a:ln>
              <a:effectLst/>
              <a:uLnTx/>
              <a:uFillTx/>
            </a:endParaRPr>
          </a:p>
          <a:p>
            <a:pPr marL="176213" marR="0" lvl="0" indent="-176213" defTabSz="914400" eaLnBrk="1" fontAlgn="auto" latinLnBrk="0" hangingPunct="1">
              <a:lnSpc>
                <a:spcPct val="100000"/>
              </a:lnSpc>
              <a:spcBef>
                <a:spcPts val="0"/>
              </a:spcBef>
              <a:spcAft>
                <a:spcPts val="0"/>
              </a:spcAft>
              <a:buClrTx/>
              <a:buSzTx/>
              <a:tabLst/>
              <a:defRPr/>
            </a:pPr>
            <a:endParaRPr kumimoji="0" lang="en-US" b="0" i="0" u="none" strike="noStrike" kern="0" cap="none" spc="0" normalizeH="0" baseline="0" noProof="0" dirty="0" smtClean="0">
              <a:ln>
                <a:noFill/>
              </a:ln>
              <a:effectLst/>
              <a:uLnTx/>
              <a:uFillTx/>
            </a:endParaRPr>
          </a:p>
          <a:p>
            <a:pPr marL="176213" marR="0" lvl="0" indent="-176213" defTabSz="914400" eaLnBrk="1" fontAlgn="auto" latinLnBrk="0" hangingPunct="1">
              <a:lnSpc>
                <a:spcPct val="100000"/>
              </a:lnSpc>
              <a:spcBef>
                <a:spcPts val="0"/>
              </a:spcBef>
              <a:spcAft>
                <a:spcPts val="0"/>
              </a:spcAft>
              <a:buClrTx/>
              <a:buSzTx/>
              <a:tabLst/>
              <a:defRPr/>
            </a:pPr>
            <a:r>
              <a:rPr kumimoji="0" lang="en-US" b="0" i="0" u="none" strike="noStrike" kern="0" cap="none" spc="0" normalizeH="0" baseline="0" noProof="0" dirty="0" smtClean="0">
                <a:ln>
                  <a:noFill/>
                </a:ln>
                <a:effectLst/>
                <a:uLnTx/>
                <a:uFillTx/>
              </a:rPr>
              <a:t>Module-3 (</a:t>
            </a:r>
            <a:r>
              <a:rPr kumimoji="0" lang="en-US" b="0" i="0" u="none" strike="noStrike" kern="0" cap="none" spc="0" normalizeH="0" baseline="0" noProof="0" dirty="0" err="1" smtClean="0">
                <a:ln>
                  <a:noFill/>
                </a:ln>
                <a:effectLst/>
                <a:uLnTx/>
                <a:uFillTx/>
              </a:rPr>
              <a:t>contd</a:t>
            </a:r>
            <a:r>
              <a:rPr kumimoji="0" lang="en-US" b="0" i="0" u="none" strike="noStrike" kern="0" cap="none" spc="0" normalizeH="0" baseline="0" noProof="0" dirty="0" smtClean="0">
                <a:ln>
                  <a:noFill/>
                </a:ln>
                <a:effectLst/>
                <a:uLnTx/>
                <a:uFillTx/>
              </a:rPr>
              <a:t>)		 </a:t>
            </a:r>
            <a:r>
              <a:rPr kumimoji="0" lang="en-US" b="1" i="0" u="none" strike="noStrike" kern="0" cap="none" spc="0" normalizeH="0" baseline="0" noProof="0" dirty="0" smtClean="0">
                <a:ln>
                  <a:noFill/>
                </a:ln>
                <a:effectLst/>
                <a:uLnTx/>
                <a:uFillTx/>
              </a:rPr>
              <a:t>27-08-2012 to 06-10-2012 (6 weeks)</a:t>
            </a:r>
            <a:endParaRPr kumimoji="0" lang="en-US" b="0" i="0" u="none" strike="noStrike" kern="0" cap="none" spc="0" normalizeH="0" baseline="0" noProof="0" dirty="0" smtClean="0">
              <a:ln>
                <a:noFill/>
              </a:ln>
              <a:effectLst/>
              <a:uLnTx/>
              <a:uFillTx/>
            </a:endParaRPr>
          </a:p>
          <a:p>
            <a:pPr marL="176213" marR="0" lvl="0" indent="-176213" defTabSz="914400" eaLnBrk="1" fontAlgn="auto" latinLnBrk="0" hangingPunct="1">
              <a:lnSpc>
                <a:spcPct val="100000"/>
              </a:lnSpc>
              <a:spcBef>
                <a:spcPts val="0"/>
              </a:spcBef>
              <a:spcAft>
                <a:spcPts val="0"/>
              </a:spcAft>
              <a:buClrTx/>
              <a:buSzTx/>
              <a:tabLst/>
              <a:defRPr/>
            </a:pPr>
            <a:endParaRPr kumimoji="0" lang="en-US" b="0" i="0" u="none" strike="noStrike" kern="0" cap="none" spc="0" normalizeH="0" baseline="0" noProof="0" dirty="0" smtClean="0">
              <a:ln>
                <a:noFill/>
              </a:ln>
              <a:effectLst/>
              <a:uLnTx/>
              <a:uFillTx/>
            </a:endParaRPr>
          </a:p>
          <a:p>
            <a:pPr marL="176213" marR="0" lvl="0" indent="-176213" defTabSz="914400" eaLnBrk="1" fontAlgn="auto" latinLnBrk="0" hangingPunct="1">
              <a:lnSpc>
                <a:spcPct val="100000"/>
              </a:lnSpc>
              <a:spcBef>
                <a:spcPts val="0"/>
              </a:spcBef>
              <a:spcAft>
                <a:spcPts val="0"/>
              </a:spcAft>
              <a:buClrTx/>
              <a:buSzTx/>
              <a:tabLst/>
              <a:defRPr/>
            </a:pPr>
            <a:endParaRPr kumimoji="0" lang="en-US" b="0" i="0" u="none" strike="noStrike" kern="0" cap="none" spc="0" normalizeH="0" baseline="0" noProof="0" dirty="0" smtClean="0">
              <a:ln>
                <a:noFill/>
              </a:ln>
              <a:effectLst/>
              <a:uLnTx/>
              <a:uFillTx/>
            </a:endParaRPr>
          </a:p>
          <a:p>
            <a:pPr marL="176213" marR="0" lvl="0" indent="-176213" defTabSz="914400" eaLnBrk="1" fontAlgn="auto" latinLnBrk="0" hangingPunct="1">
              <a:lnSpc>
                <a:spcPct val="100000"/>
              </a:lnSpc>
              <a:spcBef>
                <a:spcPts val="0"/>
              </a:spcBef>
              <a:spcAft>
                <a:spcPts val="0"/>
              </a:spcAft>
              <a:buClrTx/>
              <a:buSzTx/>
              <a:tabLst/>
              <a:defRPr/>
            </a:pPr>
            <a:endParaRPr lang="en-US" kern="0" dirty="0" smtClean="0"/>
          </a:p>
          <a:p>
            <a:pPr marL="176213" marR="0" lvl="0" indent="-176213" defTabSz="914400" eaLnBrk="1" fontAlgn="auto" latinLnBrk="0" hangingPunct="1">
              <a:lnSpc>
                <a:spcPct val="100000"/>
              </a:lnSpc>
              <a:spcBef>
                <a:spcPts val="0"/>
              </a:spcBef>
              <a:spcAft>
                <a:spcPts val="0"/>
              </a:spcAft>
              <a:buClrTx/>
              <a:buSzTx/>
              <a:tabLst/>
              <a:defRPr/>
            </a:pPr>
            <a:r>
              <a:rPr kumimoji="0" lang="en-US" sz="2800" b="0" i="0" u="none" strike="noStrike" kern="0" cap="none" spc="0" normalizeH="0" baseline="0" noProof="0" dirty="0" smtClean="0">
                <a:ln>
                  <a:noFill/>
                </a:ln>
                <a:solidFill>
                  <a:srgbClr val="FFFF00"/>
                </a:solidFill>
                <a:effectLst/>
                <a:uLnTx/>
                <a:uFillTx/>
              </a:rPr>
              <a:t>Module Test </a:t>
            </a:r>
            <a:r>
              <a:rPr kumimoji="0" lang="en-US" b="0" i="0" u="none" strike="noStrike" kern="0" cap="none" spc="0" normalizeH="0" baseline="0" noProof="0" dirty="0" smtClean="0">
                <a:ln>
                  <a:noFill/>
                </a:ln>
                <a:effectLst/>
                <a:uLnTx/>
                <a:uFillTx/>
              </a:rPr>
              <a:t>		 </a:t>
            </a:r>
            <a:r>
              <a:rPr kumimoji="0" lang="en-US" b="1" i="0" u="none" strike="noStrike" kern="0" cap="none" spc="0" normalizeH="0" baseline="0" noProof="0" dirty="0" smtClean="0">
                <a:ln>
                  <a:noFill/>
                </a:ln>
                <a:effectLst/>
                <a:uLnTx/>
                <a:uFillTx/>
              </a:rPr>
              <a:t>08-10-2012 to 13-10-2012 (1 week)</a:t>
            </a:r>
            <a:endParaRPr kumimoji="0" lang="en-US"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tabLst/>
              <a:defRPr/>
            </a:pPr>
            <a:endParaRPr kumimoji="0" lang="en-US" sz="18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800" b="1" kern="0"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4400"/>
            <a:ext cx="9144000" cy="5632311"/>
          </a:xfrm>
          <a:prstGeom prst="rect">
            <a:avLst/>
          </a:prstGeom>
        </p:spPr>
        <p:txBody>
          <a:bodyPr wrap="square">
            <a:spAutoFit/>
          </a:bodyPr>
          <a:lstStyle/>
          <a:p>
            <a:pPr marL="176213" marR="0" lvl="0" indent="-176213" defTabSz="914400" eaLnBrk="1" fontAlgn="auto" latinLnBrk="0" hangingPunct="1">
              <a:lnSpc>
                <a:spcPct val="100000"/>
              </a:lnSpc>
              <a:spcBef>
                <a:spcPts val="0"/>
              </a:spcBef>
              <a:spcAft>
                <a:spcPts val="0"/>
              </a:spcAft>
              <a:buClrTx/>
              <a:buSzTx/>
              <a:tabLst/>
              <a:defRPr/>
            </a:pPr>
            <a:r>
              <a:rPr lang="en-US" sz="3600" kern="0" dirty="0" smtClean="0">
                <a:solidFill>
                  <a:srgbClr val="FF9900"/>
                </a:solidFill>
              </a:rPr>
              <a:t>Module- 4</a:t>
            </a:r>
            <a:r>
              <a:rPr lang="en-US" sz="3600" u="sng" kern="0" dirty="0" smtClean="0">
                <a:solidFill>
                  <a:srgbClr val="FFFF00"/>
                </a:solidFill>
              </a:rPr>
              <a:t> </a:t>
            </a:r>
          </a:p>
          <a:p>
            <a:pPr marL="176213" marR="0" lvl="0" indent="-176213" defTabSz="914400" eaLnBrk="1" fontAlgn="auto" latinLnBrk="0" hangingPunct="1">
              <a:lnSpc>
                <a:spcPct val="100000"/>
              </a:lnSpc>
              <a:spcBef>
                <a:spcPts val="0"/>
              </a:spcBef>
              <a:spcAft>
                <a:spcPts val="0"/>
              </a:spcAft>
              <a:buClrTx/>
              <a:buSzTx/>
              <a:tabLst/>
              <a:defRPr/>
            </a:pPr>
            <a:r>
              <a:rPr lang="en-US" sz="3200" kern="0" dirty="0" smtClean="0">
                <a:solidFill>
                  <a:srgbClr val="FFFF00"/>
                </a:solidFill>
              </a:rPr>
              <a:t>	</a:t>
            </a:r>
            <a:r>
              <a:rPr lang="en-US" sz="2800" b="1" u="sng" kern="0" dirty="0" smtClean="0">
                <a:solidFill>
                  <a:srgbClr val="FFFF00"/>
                </a:solidFill>
              </a:rPr>
              <a:t>Neuroscience, Skin and Musculoskeletal, Immunology</a:t>
            </a:r>
          </a:p>
          <a:p>
            <a:pPr marL="176213" marR="0" lvl="0" indent="-176213" defTabSz="914400" eaLnBrk="1" fontAlgn="auto" latinLnBrk="0" hangingPunct="1">
              <a:lnSpc>
                <a:spcPct val="100000"/>
              </a:lnSpc>
              <a:spcBef>
                <a:spcPts val="0"/>
              </a:spcBef>
              <a:spcAft>
                <a:spcPts val="0"/>
              </a:spcAft>
              <a:buClrTx/>
              <a:buSzTx/>
              <a:buFont typeface="Arial" pitchFamily="34" charset="0"/>
              <a:buChar char="•"/>
              <a:tabLst/>
              <a:defRPr/>
            </a:pPr>
            <a:r>
              <a:rPr lang="en-US" kern="0" dirty="0" smtClean="0"/>
              <a:t>				</a:t>
            </a:r>
            <a:r>
              <a:rPr lang="en-US" b="1" kern="0" dirty="0" smtClean="0">
                <a:solidFill>
                  <a:srgbClr val="FF9900"/>
                </a:solidFill>
              </a:rPr>
              <a:t>15-10-2012 to 30-11-2012 (7 weeks)</a:t>
            </a:r>
            <a:endParaRPr lang="en-US" kern="0" dirty="0" smtClean="0">
              <a:solidFill>
                <a:srgbClr val="FF9900"/>
              </a:solidFill>
            </a:endParaRPr>
          </a:p>
          <a:p>
            <a:pPr marL="176213" marR="0" lvl="0" indent="-176213" defTabSz="914400" eaLnBrk="1" fontAlgn="auto" latinLnBrk="0" hangingPunct="1">
              <a:lnSpc>
                <a:spcPct val="100000"/>
              </a:lnSpc>
              <a:spcBef>
                <a:spcPts val="0"/>
              </a:spcBef>
              <a:spcAft>
                <a:spcPts val="0"/>
              </a:spcAft>
              <a:buClrTx/>
              <a:buSzTx/>
              <a:buFont typeface="Arial" pitchFamily="34" charset="0"/>
              <a:buChar char="•"/>
              <a:tabLst/>
              <a:defRPr/>
            </a:pPr>
            <a:endParaRPr lang="en-US" kern="0" dirty="0" smtClean="0"/>
          </a:p>
          <a:p>
            <a:pPr marL="176213" marR="0" lvl="0" indent="-176213" defTabSz="914400" eaLnBrk="1" fontAlgn="auto" latinLnBrk="0" hangingPunct="1">
              <a:lnSpc>
                <a:spcPct val="100000"/>
              </a:lnSpc>
              <a:spcBef>
                <a:spcPts val="0"/>
              </a:spcBef>
              <a:spcAft>
                <a:spcPts val="0"/>
              </a:spcAft>
              <a:buClrTx/>
              <a:buSzTx/>
              <a:buFont typeface="Arial" pitchFamily="34" charset="0"/>
              <a:buChar char="•"/>
              <a:tabLst/>
              <a:defRPr/>
            </a:pPr>
            <a:endParaRPr lang="en-US" kern="0" dirty="0" smtClean="0"/>
          </a:p>
          <a:p>
            <a:pPr marL="176213" marR="0" lvl="0" indent="-176213" defTabSz="914400" eaLnBrk="1" fontAlgn="auto" latinLnBrk="0" hangingPunct="1">
              <a:lnSpc>
                <a:spcPct val="100000"/>
              </a:lnSpc>
              <a:spcBef>
                <a:spcPts val="0"/>
              </a:spcBef>
              <a:spcAft>
                <a:spcPts val="0"/>
              </a:spcAft>
              <a:buClrTx/>
              <a:buSzTx/>
              <a:tabLst/>
              <a:defRPr/>
            </a:pPr>
            <a:r>
              <a:rPr lang="en-US" sz="2800" kern="0" dirty="0" smtClean="0">
                <a:solidFill>
                  <a:srgbClr val="FFFF00"/>
                </a:solidFill>
              </a:rPr>
              <a:t>Winter Holidays</a:t>
            </a:r>
            <a:r>
              <a:rPr lang="en-US" sz="2800" kern="0" dirty="0" smtClean="0"/>
              <a:t>		01-12-2012 to 08-12-2012 (9 Days)</a:t>
            </a:r>
          </a:p>
          <a:p>
            <a:pPr marL="176213" marR="0" lvl="0" indent="-176213" defTabSz="914400" eaLnBrk="1" fontAlgn="auto" latinLnBrk="0" hangingPunct="1">
              <a:lnSpc>
                <a:spcPct val="100000"/>
              </a:lnSpc>
              <a:spcBef>
                <a:spcPts val="0"/>
              </a:spcBef>
              <a:spcAft>
                <a:spcPts val="0"/>
              </a:spcAft>
              <a:buClrTx/>
              <a:buSzTx/>
              <a:tabLst/>
              <a:defRPr/>
            </a:pPr>
            <a:endParaRPr lang="en-US" sz="2800" kern="0" dirty="0" smtClean="0"/>
          </a:p>
          <a:p>
            <a:pPr marL="176213" marR="0" lvl="0" indent="-176213" defTabSz="914400" eaLnBrk="1" fontAlgn="auto" latinLnBrk="0" hangingPunct="1">
              <a:lnSpc>
                <a:spcPct val="100000"/>
              </a:lnSpc>
              <a:spcBef>
                <a:spcPts val="0"/>
              </a:spcBef>
              <a:spcAft>
                <a:spcPts val="0"/>
              </a:spcAft>
              <a:buClrTx/>
              <a:buSzTx/>
              <a:tabLst/>
              <a:defRPr/>
            </a:pPr>
            <a:r>
              <a:rPr lang="en-US" sz="2800" b="1" kern="0" dirty="0" smtClean="0">
                <a:solidFill>
                  <a:srgbClr val="FFFF00"/>
                </a:solidFill>
              </a:rPr>
              <a:t>Module Test	</a:t>
            </a:r>
            <a:r>
              <a:rPr lang="en-US" sz="2800" kern="0" dirty="0" smtClean="0"/>
              <a:t>	10-12-2012 to 15-12-2012 (1 week)</a:t>
            </a:r>
          </a:p>
          <a:p>
            <a:pPr marL="176213" marR="0" lvl="0" indent="-176213" defTabSz="914400" eaLnBrk="1" fontAlgn="auto" latinLnBrk="0" hangingPunct="1">
              <a:lnSpc>
                <a:spcPct val="100000"/>
              </a:lnSpc>
              <a:spcBef>
                <a:spcPts val="0"/>
              </a:spcBef>
              <a:spcAft>
                <a:spcPts val="0"/>
              </a:spcAft>
              <a:buClrTx/>
              <a:buSzTx/>
              <a:tabLst/>
              <a:defRPr/>
            </a:pPr>
            <a:endParaRPr lang="en-US" sz="2800" kern="0" dirty="0" smtClean="0"/>
          </a:p>
          <a:p>
            <a:pPr marL="176213" marR="0" lvl="0" indent="-176213" defTabSz="914400" eaLnBrk="1" fontAlgn="auto" latinLnBrk="0" hangingPunct="1">
              <a:lnSpc>
                <a:spcPct val="100000"/>
              </a:lnSpc>
              <a:spcBef>
                <a:spcPts val="0"/>
              </a:spcBef>
              <a:spcAft>
                <a:spcPts val="0"/>
              </a:spcAft>
              <a:buClrTx/>
              <a:buSzTx/>
              <a:tabLst/>
              <a:defRPr/>
            </a:pPr>
            <a:endParaRPr lang="en-US" sz="2800" kern="0" dirty="0" smtClean="0"/>
          </a:p>
          <a:p>
            <a:pPr marL="176213" marR="0" lvl="0" indent="-176213" defTabSz="914400" eaLnBrk="1" fontAlgn="auto" latinLnBrk="0" hangingPunct="1">
              <a:lnSpc>
                <a:spcPct val="100000"/>
              </a:lnSpc>
              <a:spcBef>
                <a:spcPts val="0"/>
              </a:spcBef>
              <a:spcAft>
                <a:spcPts val="0"/>
              </a:spcAft>
              <a:buClrTx/>
              <a:buSzTx/>
              <a:tabLst/>
              <a:defRPr/>
            </a:pPr>
            <a:endParaRPr lang="en-US" sz="2800" kern="0" dirty="0" smtClean="0"/>
          </a:p>
          <a:p>
            <a:pPr marL="176213" marR="0" lvl="0" indent="-176213" defTabSz="914400" eaLnBrk="1" fontAlgn="auto" latinLnBrk="0" hangingPunct="1">
              <a:lnSpc>
                <a:spcPct val="100000"/>
              </a:lnSpc>
              <a:spcBef>
                <a:spcPts val="0"/>
              </a:spcBef>
              <a:spcAft>
                <a:spcPts val="0"/>
              </a:spcAft>
              <a:buClrTx/>
              <a:buSzTx/>
              <a:tabLst/>
              <a:defRPr/>
            </a:pPr>
            <a:r>
              <a:rPr lang="en-US" sz="2800" kern="0" dirty="0" smtClean="0">
                <a:solidFill>
                  <a:srgbClr val="FFFF00"/>
                </a:solidFill>
              </a:rPr>
              <a:t>Seminar (Module 3 &amp; 4 )</a:t>
            </a:r>
            <a:r>
              <a:rPr lang="en-US" sz="2800" kern="0" dirty="0" smtClean="0"/>
              <a:t>	17-12-2012 to 22-12-2012 (1 week)</a:t>
            </a:r>
          </a:p>
          <a:p>
            <a:pPr marL="0" marR="0" lvl="0" indent="0" defTabSz="914400" eaLnBrk="1" fontAlgn="auto" latinLnBrk="0" hangingPunct="1">
              <a:lnSpc>
                <a:spcPct val="100000"/>
              </a:lnSpc>
              <a:spcBef>
                <a:spcPts val="0"/>
              </a:spcBef>
              <a:spcAft>
                <a:spcPts val="0"/>
              </a:spcAft>
              <a:buClrTx/>
              <a:buSzTx/>
              <a:buFontTx/>
              <a:buNone/>
              <a:tabLst/>
              <a:defRPr/>
            </a:pPr>
            <a:endParaRPr lang="en-US" kern="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7510"/>
            <a:ext cx="8991600"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tabLst/>
              <a:defRPr/>
            </a:pPr>
            <a:r>
              <a:rPr lang="en-US" sz="3200" kern="0" dirty="0" smtClean="0"/>
              <a:t>	</a:t>
            </a:r>
            <a:r>
              <a:rPr lang="en-US" kern="0" dirty="0" smtClean="0"/>
              <a:t>		</a:t>
            </a:r>
          </a:p>
          <a:p>
            <a:pPr marL="176213" marR="0" lvl="0" indent="-176213" defTabSz="914400" eaLnBrk="1" fontAlgn="auto" latinLnBrk="0" hangingPunct="1">
              <a:lnSpc>
                <a:spcPct val="100000"/>
              </a:lnSpc>
              <a:spcBef>
                <a:spcPts val="0"/>
              </a:spcBef>
              <a:spcAft>
                <a:spcPts val="0"/>
              </a:spcAft>
              <a:buClrTx/>
              <a:buSzTx/>
              <a:tabLst/>
              <a:defRPr/>
            </a:pPr>
            <a:r>
              <a:rPr lang="en-US" kern="0" dirty="0" smtClean="0"/>
              <a:t>-</a:t>
            </a:r>
          </a:p>
        </p:txBody>
      </p:sp>
      <p:sp>
        <p:nvSpPr>
          <p:cNvPr id="3" name="Title 2"/>
          <p:cNvSpPr>
            <a:spLocks noGrp="1"/>
          </p:cNvSpPr>
          <p:nvPr>
            <p:ph type="title"/>
          </p:nvPr>
        </p:nvSpPr>
        <p:spPr>
          <a:xfrm>
            <a:off x="0" y="0"/>
            <a:ext cx="9144000" cy="1736725"/>
          </a:xfrm>
          <a:solidFill>
            <a:schemeClr val="bg1">
              <a:lumMod val="60000"/>
              <a:lumOff val="40000"/>
            </a:schemeClr>
          </a:solidFill>
          <a:ln>
            <a:solidFill>
              <a:srgbClr val="C00000"/>
            </a:solidFill>
          </a:ln>
          <a:scene3d>
            <a:camera prst="obliqueTopRight"/>
            <a:lightRig rig="threePt" dir="t"/>
          </a:scene3d>
        </p:spPr>
        <p:txBody>
          <a:bodyPr/>
          <a:lstStyle/>
          <a:p>
            <a:pPr marL="0" marR="0" lvl="0" indent="0" defTabSz="914400" eaLnBrk="1" fontAlgn="auto" latinLnBrk="0" hangingPunct="1">
              <a:lnSpc>
                <a:spcPct val="100000"/>
              </a:lnSpc>
              <a:spcBef>
                <a:spcPts val="0"/>
              </a:spcBef>
              <a:spcAft>
                <a:spcPts val="0"/>
              </a:spcAft>
              <a:tabLst/>
              <a:defRPr/>
            </a:pPr>
            <a:r>
              <a:rPr lang="en-US" sz="3600" dirty="0" smtClean="0">
                <a:solidFill>
                  <a:srgbClr val="FF9900"/>
                </a:solidFill>
                <a:latin typeface="CG Times" pitchFamily="18" charset="0"/>
              </a:rPr>
              <a:t>Module -5</a:t>
            </a:r>
            <a:r>
              <a:rPr lang="en-US" sz="3200" dirty="0" smtClean="0">
                <a:solidFill>
                  <a:srgbClr val="FFFF00"/>
                </a:solidFill>
                <a:latin typeface="CG Times" pitchFamily="18" charset="0"/>
              </a:rPr>
              <a:t/>
            </a:r>
            <a:br>
              <a:rPr lang="en-US" sz="3200" dirty="0" smtClean="0">
                <a:solidFill>
                  <a:srgbClr val="FFFF00"/>
                </a:solidFill>
                <a:latin typeface="CG Times" pitchFamily="18" charset="0"/>
              </a:rPr>
            </a:br>
            <a:r>
              <a:rPr lang="en-US" sz="3200" dirty="0" smtClean="0">
                <a:solidFill>
                  <a:srgbClr val="FFFF00"/>
                </a:solidFill>
                <a:latin typeface="CG Times" pitchFamily="18" charset="0"/>
              </a:rPr>
              <a:t> Endocrinology / Reproduction / </a:t>
            </a:r>
            <a:r>
              <a:rPr lang="en-US" sz="3200" dirty="0" err="1" smtClean="0">
                <a:solidFill>
                  <a:srgbClr val="FFFF00"/>
                </a:solidFill>
                <a:latin typeface="CG Times" pitchFamily="18" charset="0"/>
              </a:rPr>
              <a:t>Neoplasia</a:t>
            </a:r>
            <a:r>
              <a:rPr lang="en-US" sz="3200" dirty="0" smtClean="0">
                <a:solidFill>
                  <a:srgbClr val="FFFF00"/>
                </a:solidFill>
                <a:latin typeface="CG Times" pitchFamily="18" charset="0"/>
              </a:rPr>
              <a:t/>
            </a:r>
            <a:br>
              <a:rPr lang="en-US" sz="3200" dirty="0" smtClean="0">
                <a:solidFill>
                  <a:srgbClr val="FFFF00"/>
                </a:solidFill>
                <a:latin typeface="CG Times" pitchFamily="18" charset="0"/>
              </a:rPr>
            </a:br>
            <a:r>
              <a:rPr lang="en-US" sz="3200" dirty="0" smtClean="0">
                <a:solidFill>
                  <a:srgbClr val="FFFF00"/>
                </a:solidFill>
                <a:latin typeface="CG Times" pitchFamily="18" charset="0"/>
              </a:rPr>
              <a:t>	</a:t>
            </a:r>
            <a:r>
              <a:rPr lang="en-US" sz="3200" dirty="0" smtClean="0">
                <a:solidFill>
                  <a:srgbClr val="FFFF00"/>
                </a:solidFill>
                <a:latin typeface="CG Times" pitchFamily="18" charset="0"/>
              </a:rPr>
              <a:t>	</a:t>
            </a:r>
            <a:r>
              <a:rPr lang="en-US" sz="2400" dirty="0" smtClean="0">
                <a:solidFill>
                  <a:srgbClr val="FFFF00"/>
                </a:solidFill>
                <a:latin typeface="CG Times" pitchFamily="18" charset="0"/>
              </a:rPr>
              <a:t>24.12.12 </a:t>
            </a:r>
            <a:r>
              <a:rPr lang="en-US" sz="2400" smtClean="0">
                <a:solidFill>
                  <a:srgbClr val="FFFF00"/>
                </a:solidFill>
                <a:latin typeface="CG Times" pitchFamily="18" charset="0"/>
              </a:rPr>
              <a:t>to 01.02.2013  </a:t>
            </a:r>
            <a:r>
              <a:rPr lang="en-US" sz="2400" dirty="0" smtClean="0">
                <a:solidFill>
                  <a:srgbClr val="FFFF00"/>
                </a:solidFill>
                <a:latin typeface="CG Times" pitchFamily="18" charset="0"/>
              </a:rPr>
              <a:t>(06 weeks)</a:t>
            </a:r>
            <a:endParaRPr lang="en-US" sz="3200" dirty="0">
              <a:latin typeface="CG Times" pitchFamily="18" charset="0"/>
            </a:endParaRPr>
          </a:p>
        </p:txBody>
      </p:sp>
      <p:sp>
        <p:nvSpPr>
          <p:cNvPr id="4" name="Content Placeholder 3"/>
          <p:cNvSpPr>
            <a:spLocks noGrp="1"/>
          </p:cNvSpPr>
          <p:nvPr>
            <p:ph idx="1"/>
          </p:nvPr>
        </p:nvSpPr>
        <p:spPr>
          <a:xfrm>
            <a:off x="228600" y="1981200"/>
            <a:ext cx="8763000" cy="4648200"/>
          </a:xfrm>
        </p:spPr>
        <p:txBody>
          <a:bodyPr/>
          <a:lstStyle/>
          <a:p>
            <a:pPr marL="176213" marR="0" lvl="0" indent="-176213" defTabSz="914400" eaLnBrk="1" fontAlgn="auto" latinLnBrk="0" hangingPunct="1">
              <a:lnSpc>
                <a:spcPct val="100000"/>
              </a:lnSpc>
              <a:spcBef>
                <a:spcPts val="0"/>
              </a:spcBef>
              <a:spcAft>
                <a:spcPts val="0"/>
              </a:spcAft>
              <a:buClrTx/>
              <a:buSzTx/>
              <a:buNone/>
              <a:tabLst/>
              <a:defRPr/>
            </a:pPr>
            <a:endParaRPr lang="en-US" sz="2400" dirty="0" smtClean="0">
              <a:latin typeface="CG Times" pitchFamily="18" charset="0"/>
            </a:endParaRPr>
          </a:p>
          <a:p>
            <a:pPr marL="176213" marR="0" lvl="0" indent="-176213" defTabSz="914400" eaLnBrk="1" fontAlgn="auto" latinLnBrk="0" hangingPunct="1">
              <a:lnSpc>
                <a:spcPct val="100000"/>
              </a:lnSpc>
              <a:spcBef>
                <a:spcPts val="0"/>
              </a:spcBef>
              <a:spcAft>
                <a:spcPts val="0"/>
              </a:spcAft>
              <a:buClrTx/>
              <a:buSzTx/>
              <a:buNone/>
              <a:tabLst/>
              <a:defRPr/>
            </a:pPr>
            <a:endParaRPr lang="en-US" sz="2400" dirty="0" smtClean="0">
              <a:latin typeface="CG Times" pitchFamily="18" charset="0"/>
            </a:endParaRPr>
          </a:p>
          <a:p>
            <a:pPr marL="176213" marR="0" lvl="0" indent="-176213" defTabSz="914400" eaLnBrk="1" fontAlgn="auto" latinLnBrk="0" hangingPunct="1">
              <a:lnSpc>
                <a:spcPct val="100000"/>
              </a:lnSpc>
              <a:spcBef>
                <a:spcPts val="0"/>
              </a:spcBef>
              <a:spcAft>
                <a:spcPts val="0"/>
              </a:spcAft>
              <a:buClrTx/>
              <a:buSzTx/>
              <a:buNone/>
              <a:tabLst/>
              <a:defRPr/>
            </a:pPr>
            <a:r>
              <a:rPr lang="en-US" sz="2400" dirty="0" smtClean="0">
                <a:latin typeface="CG Times" pitchFamily="18" charset="0"/>
              </a:rPr>
              <a:t>Pre-Annual Pre Leave 	</a:t>
            </a:r>
            <a:r>
              <a:rPr lang="en-US" sz="2400" b="1" dirty="0" smtClean="0">
                <a:latin typeface="CG Times" pitchFamily="18" charset="0"/>
              </a:rPr>
              <a:t>02-02-2013 to 11-02-2013 (10 Days)</a:t>
            </a:r>
            <a:endParaRPr lang="en-US" sz="2400" dirty="0" smtClean="0">
              <a:latin typeface="CG Times" pitchFamily="18" charset="0"/>
            </a:endParaRPr>
          </a:p>
          <a:p>
            <a:pPr marL="176213" marR="0" lvl="0" indent="-176213" defTabSz="914400" eaLnBrk="1" fontAlgn="auto" latinLnBrk="0" hangingPunct="1">
              <a:lnSpc>
                <a:spcPct val="100000"/>
              </a:lnSpc>
              <a:spcBef>
                <a:spcPts val="0"/>
              </a:spcBef>
              <a:spcAft>
                <a:spcPts val="0"/>
              </a:spcAft>
              <a:buClrTx/>
              <a:buSzTx/>
              <a:buNone/>
              <a:tabLst/>
              <a:defRPr/>
            </a:pPr>
            <a:endParaRPr lang="en-US" sz="2400" dirty="0" smtClean="0">
              <a:latin typeface="CG Times" pitchFamily="18" charset="0"/>
            </a:endParaRPr>
          </a:p>
          <a:p>
            <a:pPr marL="176213" marR="0" lvl="0" indent="-176213" defTabSz="914400" eaLnBrk="1" fontAlgn="auto" latinLnBrk="0" hangingPunct="1">
              <a:lnSpc>
                <a:spcPct val="100000"/>
              </a:lnSpc>
              <a:spcBef>
                <a:spcPts val="0"/>
              </a:spcBef>
              <a:spcAft>
                <a:spcPts val="0"/>
              </a:spcAft>
              <a:buClrTx/>
              <a:buSzTx/>
              <a:buNone/>
              <a:tabLst/>
              <a:defRPr/>
            </a:pPr>
            <a:r>
              <a:rPr lang="en-US" sz="2400" dirty="0" smtClean="0">
                <a:latin typeface="CG Times" pitchFamily="18" charset="0"/>
              </a:rPr>
              <a:t>Pre-Annual Exam		</a:t>
            </a:r>
            <a:r>
              <a:rPr lang="en-US" sz="2400" b="1" dirty="0" smtClean="0">
                <a:latin typeface="CG Times" pitchFamily="18" charset="0"/>
              </a:rPr>
              <a:t>12-02-2013 to 23-02-2013 (2 weeks)</a:t>
            </a:r>
            <a:endParaRPr lang="en-US" sz="2400" dirty="0" smtClean="0">
              <a:latin typeface="CG Times" pitchFamily="18" charset="0"/>
            </a:endParaRPr>
          </a:p>
          <a:p>
            <a:pPr marL="176213" marR="0" lvl="0" indent="-176213" defTabSz="914400" eaLnBrk="1" fontAlgn="auto" latinLnBrk="0" hangingPunct="1">
              <a:lnSpc>
                <a:spcPct val="100000"/>
              </a:lnSpc>
              <a:spcBef>
                <a:spcPts val="0"/>
              </a:spcBef>
              <a:spcAft>
                <a:spcPts val="0"/>
              </a:spcAft>
              <a:buClrTx/>
              <a:buSzTx/>
              <a:buNone/>
              <a:tabLst/>
              <a:defRPr/>
            </a:pPr>
            <a:endParaRPr lang="en-US" sz="2400" dirty="0" smtClean="0">
              <a:latin typeface="CG Times" pitchFamily="18" charset="0"/>
            </a:endParaRPr>
          </a:p>
          <a:p>
            <a:pPr marL="176213" marR="0" lvl="0" indent="-176213" defTabSz="914400" eaLnBrk="1" fontAlgn="auto" latinLnBrk="0" hangingPunct="1">
              <a:lnSpc>
                <a:spcPct val="100000"/>
              </a:lnSpc>
              <a:spcBef>
                <a:spcPts val="0"/>
              </a:spcBef>
              <a:spcAft>
                <a:spcPts val="0"/>
              </a:spcAft>
              <a:buClrTx/>
              <a:buSzTx/>
              <a:buNone/>
              <a:tabLst/>
              <a:defRPr/>
            </a:pPr>
            <a:r>
              <a:rPr lang="en-US" sz="2400" dirty="0" smtClean="0">
                <a:latin typeface="CG Times" pitchFamily="18" charset="0"/>
              </a:rPr>
              <a:t>Prep Leave 2</a:t>
            </a:r>
            <a:r>
              <a:rPr lang="en-US" sz="2400" baseline="30000" dirty="0" smtClean="0">
                <a:latin typeface="CG Times" pitchFamily="18" charset="0"/>
              </a:rPr>
              <a:t>nd</a:t>
            </a:r>
            <a:r>
              <a:rPr lang="en-US" sz="2400" dirty="0" smtClean="0">
                <a:latin typeface="CG Times" pitchFamily="18" charset="0"/>
              </a:rPr>
              <a:t> Professional	</a:t>
            </a:r>
            <a:r>
              <a:rPr lang="en-US" sz="2400" b="1" dirty="0" smtClean="0">
                <a:latin typeface="CG Times" pitchFamily="18" charset="0"/>
              </a:rPr>
              <a:t>24-02-2013 to 17-03-2013 (2 weeks)</a:t>
            </a:r>
            <a:endParaRPr lang="en-US" sz="2400" dirty="0" smtClean="0">
              <a:latin typeface="CG Times" pitchFamily="18" charset="0"/>
            </a:endParaRPr>
          </a:p>
          <a:p>
            <a:pPr marL="176213" marR="0" lvl="0" indent="-176213" defTabSz="914400" eaLnBrk="1" fontAlgn="auto" latinLnBrk="0" hangingPunct="1">
              <a:lnSpc>
                <a:spcPct val="100000"/>
              </a:lnSpc>
              <a:spcBef>
                <a:spcPts val="0"/>
              </a:spcBef>
              <a:spcAft>
                <a:spcPts val="0"/>
              </a:spcAft>
              <a:buClrTx/>
              <a:buSzTx/>
              <a:buNone/>
              <a:tabLst/>
              <a:defRPr/>
            </a:pPr>
            <a:endParaRPr lang="en-US" sz="2400" dirty="0" smtClean="0">
              <a:latin typeface="CG Times" pitchFamily="18" charset="0"/>
            </a:endParaRPr>
          </a:p>
          <a:p>
            <a:pPr marL="176213" marR="0" lvl="0" indent="-176213" defTabSz="914400" eaLnBrk="1" fontAlgn="auto" latinLnBrk="0" hangingPunct="1">
              <a:lnSpc>
                <a:spcPct val="100000"/>
              </a:lnSpc>
              <a:spcBef>
                <a:spcPts val="0"/>
              </a:spcBef>
              <a:spcAft>
                <a:spcPts val="0"/>
              </a:spcAft>
              <a:buClrTx/>
              <a:buSzTx/>
              <a:buNone/>
              <a:tabLst/>
              <a:defRPr/>
            </a:pPr>
            <a:r>
              <a:rPr lang="en-US" u="sng" dirty="0" smtClean="0">
                <a:solidFill>
                  <a:srgbClr val="FFFF00"/>
                </a:solidFill>
                <a:latin typeface="CG Times" pitchFamily="18" charset="0"/>
              </a:rPr>
              <a:t>2</a:t>
            </a:r>
            <a:r>
              <a:rPr lang="en-US" u="sng" baseline="30000" dirty="0" smtClean="0">
                <a:solidFill>
                  <a:srgbClr val="FFFF00"/>
                </a:solidFill>
                <a:latin typeface="CG Times" pitchFamily="18" charset="0"/>
              </a:rPr>
              <a:t>nd</a:t>
            </a:r>
            <a:r>
              <a:rPr lang="en-US" u="sng" dirty="0" smtClean="0">
                <a:solidFill>
                  <a:srgbClr val="FFFF00"/>
                </a:solidFill>
                <a:latin typeface="CG Times" pitchFamily="18" charset="0"/>
              </a:rPr>
              <a:t> Professional Exam</a:t>
            </a:r>
            <a:r>
              <a:rPr lang="en-US" sz="2400" dirty="0" smtClean="0">
                <a:latin typeface="CG Times" pitchFamily="18" charset="0"/>
              </a:rPr>
              <a:t>		</a:t>
            </a:r>
          </a:p>
          <a:p>
            <a:pPr marL="176213" marR="0" lvl="0" indent="-176213" defTabSz="914400" eaLnBrk="1" fontAlgn="auto" latinLnBrk="0" hangingPunct="1">
              <a:lnSpc>
                <a:spcPct val="100000"/>
              </a:lnSpc>
              <a:spcBef>
                <a:spcPts val="0"/>
              </a:spcBef>
              <a:spcAft>
                <a:spcPts val="0"/>
              </a:spcAft>
              <a:buClrTx/>
              <a:buSzTx/>
              <a:buNone/>
              <a:tabLst/>
              <a:defRPr/>
            </a:pPr>
            <a:r>
              <a:rPr lang="en-US" sz="2400" b="1" dirty="0" smtClean="0">
                <a:latin typeface="CG Times" pitchFamily="18" charset="0"/>
              </a:rPr>
              <a:t>						18-03-2013 - onwards</a:t>
            </a:r>
            <a:endParaRPr lang="en-US" sz="2400" dirty="0" smtClean="0">
              <a:latin typeface="CG Times" pitchFamily="18" charset="0"/>
            </a:endParaRPr>
          </a:p>
          <a:p>
            <a:pPr>
              <a:buNone/>
            </a:pPr>
            <a:endParaRPr lang="en-US" sz="2400" dirty="0"/>
          </a:p>
        </p:txBody>
      </p:sp>
      <p:sp>
        <p:nvSpPr>
          <p:cNvPr id="5" name="Date Placeholder 4"/>
          <p:cNvSpPr>
            <a:spLocks noGrp="1"/>
          </p:cNvSpPr>
          <p:nvPr>
            <p:ph type="dt" sz="half" idx="10"/>
          </p:nvPr>
        </p:nvSpPr>
        <p:spPr/>
        <p:txBody>
          <a:bodyPr/>
          <a:lstStyle/>
          <a:p>
            <a:pPr>
              <a:defRPr/>
            </a:pPr>
            <a:fld id="{0D75541F-AB2B-4F62-A12F-2348C69967CF}" type="datetimeFigureOut">
              <a:rPr lang="en-US" smtClean="0"/>
              <a:pPr>
                <a:defRPr/>
              </a:pPr>
              <a:t>4/17/2012</a:t>
            </a:fld>
            <a:endParaRPr lang="en-US"/>
          </a:p>
        </p:txBody>
      </p:sp>
      <p:sp>
        <p:nvSpPr>
          <p:cNvPr id="6" name="Slide Number Placeholder 5"/>
          <p:cNvSpPr>
            <a:spLocks noGrp="1"/>
          </p:cNvSpPr>
          <p:nvPr>
            <p:ph type="sldNum" sz="quarter" idx="12"/>
          </p:nvPr>
        </p:nvSpPr>
        <p:spPr/>
        <p:txBody>
          <a:bodyPr/>
          <a:lstStyle/>
          <a:p>
            <a:pPr>
              <a:defRPr/>
            </a:pPr>
            <a:fld id="{A0AF31FC-E139-49F1-8FD8-59D56A399EB9}" type="slidenum">
              <a:rPr lang="en-US" smtClean="0"/>
              <a:pPr>
                <a:defRPr/>
              </a:pPr>
              <a:t>49</a:t>
            </a:fld>
            <a:endParaRPr lang="en-US"/>
          </a:p>
        </p:txBody>
      </p:sp>
      <p:sp>
        <p:nvSpPr>
          <p:cNvPr id="7" name="Footer Placeholder 6"/>
          <p:cNvSpPr>
            <a:spLocks noGrp="1"/>
          </p:cNvSpPr>
          <p:nvPr>
            <p:ph type="ftr" sz="quarter" idx="11"/>
          </p:nvPr>
        </p:nvSpPr>
        <p:spPr/>
        <p:txBody>
          <a:bodyPr/>
          <a:lstStyle/>
          <a:p>
            <a:pPr>
              <a:defRPr/>
            </a:pPr>
            <a:r>
              <a:rPr lang="en-US" smtClean="0"/>
              <a:t>Prof. Munir Ahmad Khan/ Pharmacology &amp; Therapeutics/YMDC</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Dr. M. Munir A Khan\Desktop\Desktop-Backup\Ahadiths\301333_232472000140180_129864237067624_601774_1479700463_n.jpg"/>
          <p:cNvPicPr>
            <a:picLocks noChangeAspect="1" noChangeArrowheads="1"/>
          </p:cNvPicPr>
          <p:nvPr/>
        </p:nvPicPr>
        <p:blipFill>
          <a:blip r:embed="rId2"/>
          <a:srcRect/>
          <a:stretch>
            <a:fillRect/>
          </a:stretch>
        </p:blipFill>
        <p:spPr bwMode="auto">
          <a:xfrm>
            <a:off x="381000" y="228600"/>
            <a:ext cx="8458199" cy="6400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a:xfrm>
            <a:off x="6553200" y="6243638"/>
            <a:ext cx="2133600" cy="457200"/>
          </a:xfrm>
        </p:spPr>
        <p:txBody>
          <a:bodyPr/>
          <a:lstStyle/>
          <a:p>
            <a:fld id="{61692AFB-8864-4F83-B96F-52CA586E4A62}" type="slidenum">
              <a:rPr lang="en-US"/>
              <a:pPr/>
              <a:t>6</a:t>
            </a:fld>
            <a:endParaRPr lang="en-US"/>
          </a:p>
        </p:txBody>
      </p:sp>
      <p:sp>
        <p:nvSpPr>
          <p:cNvPr id="8" name="Rectangle 3"/>
          <p:cNvSpPr txBox="1">
            <a:spLocks noChangeArrowheads="1"/>
          </p:cNvSpPr>
          <p:nvPr/>
        </p:nvSpPr>
        <p:spPr>
          <a:xfrm>
            <a:off x="381000" y="1828800"/>
            <a:ext cx="8534400" cy="3733800"/>
          </a:xfrm>
          <a:prstGeom prst="rect">
            <a:avLst/>
          </a:prstGeom>
          <a:solidFill>
            <a:schemeClr val="bg1">
              <a:lumMod val="60000"/>
              <a:lumOff val="40000"/>
            </a:schemeClr>
          </a:solidFill>
        </p:spPr>
        <p:txBody>
          <a:bodyPr/>
          <a:lstStyle/>
          <a:p>
            <a:pPr marL="609600" marR="0" lvl="0" indent="-609600" algn="ctr" defTabSz="914400" rtl="0" eaLnBrk="0" fontAlgn="base" latinLnBrk="0" hangingPunct="0">
              <a:lnSpc>
                <a:spcPct val="90000"/>
              </a:lnSpc>
              <a:spcBef>
                <a:spcPct val="20000"/>
              </a:spcBef>
              <a:spcAft>
                <a:spcPct val="0"/>
              </a:spcAft>
              <a:buClr>
                <a:schemeClr val="hlink"/>
              </a:buClr>
              <a:buSzPct val="70000"/>
              <a:buFont typeface="Wingdings" pitchFamily="2" charset="2"/>
              <a:buNone/>
              <a:tabLst/>
              <a:defRPr/>
            </a:pPr>
            <a:r>
              <a:rPr kumimoji="0" lang="en-US" sz="4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CG Times" pitchFamily="18" charset="0"/>
                <a:cs typeface="+mn-cs"/>
              </a:rPr>
              <a:t>Do not Desire for others what you </a:t>
            </a:r>
          </a:p>
          <a:p>
            <a:pPr marL="609600" marR="0" lvl="0" indent="-609600" algn="ctr" defTabSz="914400" rtl="0" eaLnBrk="0" fontAlgn="base" latinLnBrk="0" hangingPunct="0">
              <a:lnSpc>
                <a:spcPct val="90000"/>
              </a:lnSpc>
              <a:spcBef>
                <a:spcPct val="20000"/>
              </a:spcBef>
              <a:spcAft>
                <a:spcPct val="0"/>
              </a:spcAft>
              <a:buClr>
                <a:schemeClr val="hlink"/>
              </a:buClr>
              <a:buSzPct val="70000"/>
              <a:buFont typeface="Wingdings" pitchFamily="2" charset="2"/>
              <a:buNone/>
              <a:tabLst/>
              <a:defRPr/>
            </a:pPr>
            <a:endParaRPr lang="en-US" sz="4400" kern="0" dirty="0">
              <a:effectLst>
                <a:outerShdw blurRad="38100" dist="38100" dir="2700000" algn="tl">
                  <a:srgbClr val="000000"/>
                </a:outerShdw>
              </a:effectLst>
              <a:latin typeface="CG Times" pitchFamily="18" charset="0"/>
              <a:cs typeface="+mn-cs"/>
            </a:endParaRPr>
          </a:p>
          <a:p>
            <a:pPr marL="609600" marR="0" lvl="0" indent="-609600" algn="ctr" defTabSz="914400" rtl="0" eaLnBrk="0" fontAlgn="base" latinLnBrk="0" hangingPunct="0">
              <a:lnSpc>
                <a:spcPct val="90000"/>
              </a:lnSpc>
              <a:spcBef>
                <a:spcPct val="20000"/>
              </a:spcBef>
              <a:spcAft>
                <a:spcPct val="0"/>
              </a:spcAft>
              <a:buClr>
                <a:schemeClr val="hlink"/>
              </a:buClr>
              <a:buSzPct val="70000"/>
              <a:buFont typeface="Wingdings" pitchFamily="2" charset="2"/>
              <a:buNone/>
              <a:tabLst/>
              <a:defRPr/>
            </a:pPr>
            <a:r>
              <a:rPr kumimoji="0" lang="en-US" sz="4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CG Times" pitchFamily="18" charset="0"/>
                <a:cs typeface="+mn-cs"/>
              </a:rPr>
              <a:t>Desire</a:t>
            </a:r>
          </a:p>
          <a:p>
            <a:pPr marL="609600" marR="0" lvl="0" indent="-609600" algn="ctr" defTabSz="914400" rtl="0" eaLnBrk="0" fontAlgn="base" latinLnBrk="0" hangingPunct="0">
              <a:lnSpc>
                <a:spcPct val="90000"/>
              </a:lnSpc>
              <a:spcBef>
                <a:spcPct val="20000"/>
              </a:spcBef>
              <a:spcAft>
                <a:spcPct val="0"/>
              </a:spcAft>
              <a:buClr>
                <a:schemeClr val="hlink"/>
              </a:buClr>
              <a:buSzPct val="70000"/>
              <a:buFont typeface="Wingdings" pitchFamily="2" charset="2"/>
              <a:buNone/>
              <a:tabLst/>
              <a:defRPr/>
            </a:pPr>
            <a:r>
              <a:rPr kumimoji="0" lang="en-US" sz="4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CG Times" pitchFamily="18" charset="0"/>
                <a:cs typeface="+mn-cs"/>
              </a:rPr>
              <a:t>Not for yourself </a:t>
            </a:r>
          </a:p>
          <a:p>
            <a:pPr marL="609600" marR="0" lvl="0" indent="-609600" algn="l" defTabSz="914400" rtl="0" eaLnBrk="0" fontAlgn="base" latinLnBrk="0" hangingPunct="0">
              <a:lnSpc>
                <a:spcPct val="90000"/>
              </a:lnSpc>
              <a:spcBef>
                <a:spcPct val="20000"/>
              </a:spcBef>
              <a:spcAft>
                <a:spcPct val="0"/>
              </a:spcAft>
              <a:buClr>
                <a:schemeClr val="hlink"/>
              </a:buClr>
              <a:buSzPct val="70000"/>
              <a:buFont typeface="Wingdings" pitchFamily="2" charset="2"/>
              <a:buChar char="n"/>
              <a:tabLst/>
              <a:defRPr/>
            </a:pPr>
            <a:endPar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609600" marR="0" lvl="0" indent="-609600" algn="l" defTabSz="914400" rtl="0" eaLnBrk="0" fontAlgn="base" latinLnBrk="0" hangingPunct="0">
              <a:lnSpc>
                <a:spcPct val="90000"/>
              </a:lnSpc>
              <a:spcBef>
                <a:spcPct val="20000"/>
              </a:spcBef>
              <a:spcAft>
                <a:spcPct val="0"/>
              </a:spcAft>
              <a:buClr>
                <a:schemeClr val="hlink"/>
              </a:buClr>
              <a:buSzPct val="70000"/>
              <a:buFont typeface="Wingdings" pitchFamily="2" charset="2"/>
              <a:buNone/>
              <a:tabLst/>
              <a:defRPr/>
            </a:pPr>
            <a:r>
              <a:rPr kumimoji="0" lang="en-US" sz="1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18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Musnad</a:t>
            </a:r>
            <a:r>
              <a:rPr kumimoji="0" lang="en-US" sz="1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Ahmed)</a:t>
            </a:r>
            <a:endParaRPr kumimoji="0" lang="en-US" sz="1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9" name="WordArt 4"/>
          <p:cNvSpPr>
            <a:spLocks noChangeArrowheads="1" noChangeShapeType="1" noTextEdit="1"/>
          </p:cNvSpPr>
          <p:nvPr/>
        </p:nvSpPr>
        <p:spPr bwMode="auto">
          <a:xfrm>
            <a:off x="2743200" y="381000"/>
            <a:ext cx="3810000" cy="6096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a:ln w="9525">
                  <a:round/>
                  <a:headEnd/>
                  <a:tailEnd/>
                </a:ln>
                <a:gradFill rotWithShape="0">
                  <a:gsLst>
                    <a:gs pos="0">
                      <a:srgbClr val="FFFFCC"/>
                    </a:gs>
                    <a:gs pos="100000">
                      <a:srgbClr val="FF9999"/>
                    </a:gs>
                  </a:gsLst>
                  <a:lin ang="5400000" scaled="1"/>
                </a:gradFill>
                <a:latin typeface="Times New Roman"/>
                <a:cs typeface="Times New Roman"/>
              </a:rPr>
              <a:t>Hadith Shareef</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66800"/>
          </a:xfrm>
          <a:solidFill>
            <a:schemeClr val="bg1">
              <a:lumMod val="60000"/>
              <a:lumOff val="40000"/>
            </a:schemeClr>
          </a:solidFill>
          <a:ln>
            <a:solidFill>
              <a:schemeClr val="bg1">
                <a:lumMod val="50000"/>
              </a:schemeClr>
            </a:solidFill>
          </a:ln>
        </p:spPr>
        <p:txBody>
          <a:bodyPr/>
          <a:lstStyle/>
          <a:p>
            <a:r>
              <a:rPr lang="en-US" sz="2400" dirty="0" smtClean="0">
                <a:solidFill>
                  <a:srgbClr val="FFC000"/>
                </a:solidFill>
                <a:latin typeface="CG Times" pitchFamily="18" charset="0"/>
              </a:rPr>
              <a:t>Introduction  </a:t>
            </a:r>
            <a:r>
              <a:rPr lang="en-US" sz="5400" dirty="0" smtClean="0">
                <a:solidFill>
                  <a:srgbClr val="FFFF00"/>
                </a:solidFill>
                <a:latin typeface="CG Times" pitchFamily="18" charset="0"/>
              </a:rPr>
              <a:t>Faculty </a:t>
            </a:r>
            <a:endParaRPr lang="en-US" sz="5400" dirty="0">
              <a:solidFill>
                <a:srgbClr val="FFFF00"/>
              </a:solidFill>
              <a:latin typeface="CG Times" pitchFamily="18" charset="0"/>
            </a:endParaRPr>
          </a:p>
        </p:txBody>
      </p:sp>
      <p:sp>
        <p:nvSpPr>
          <p:cNvPr id="3" name="Content Placeholder 2"/>
          <p:cNvSpPr>
            <a:spLocks noGrp="1"/>
          </p:cNvSpPr>
          <p:nvPr>
            <p:ph idx="1"/>
          </p:nvPr>
        </p:nvSpPr>
        <p:spPr>
          <a:xfrm>
            <a:off x="0" y="1066800"/>
            <a:ext cx="9144000" cy="5791200"/>
          </a:xfrm>
        </p:spPr>
        <p:txBody>
          <a:bodyPr/>
          <a:lstStyle/>
          <a:p>
            <a:pPr>
              <a:buNone/>
            </a:pPr>
            <a:endParaRPr lang="en-US" sz="2800" dirty="0" smtClean="0">
              <a:solidFill>
                <a:srgbClr val="FFC000"/>
              </a:solidFill>
              <a:latin typeface="Bullpen 3D" pitchFamily="2" charset="0"/>
            </a:endParaRPr>
          </a:p>
          <a:p>
            <a:pPr>
              <a:buNone/>
            </a:pPr>
            <a:r>
              <a:rPr lang="en-US" sz="2800" dirty="0" smtClean="0">
                <a:solidFill>
                  <a:srgbClr val="FFC000"/>
                </a:solidFill>
                <a:latin typeface="Bullpen 3D" pitchFamily="2" charset="0"/>
              </a:rPr>
              <a:t>HOD &amp; Professor</a:t>
            </a:r>
          </a:p>
          <a:p>
            <a:pPr lvl="2">
              <a:buNone/>
            </a:pPr>
            <a:r>
              <a:rPr lang="en-US" sz="3200" dirty="0" smtClean="0">
                <a:solidFill>
                  <a:srgbClr val="FFFF00"/>
                </a:solidFill>
                <a:latin typeface="CG Times" pitchFamily="18" charset="0"/>
              </a:rPr>
              <a:t>			</a:t>
            </a:r>
            <a:r>
              <a:rPr lang="en-US" sz="2800" dirty="0" smtClean="0">
                <a:solidFill>
                  <a:srgbClr val="FFFF00"/>
                </a:solidFill>
                <a:latin typeface="CG Times" pitchFamily="18" charset="0"/>
              </a:rPr>
              <a:t>Dr. Muhammad Munir Ahmad Khan</a:t>
            </a:r>
          </a:p>
          <a:p>
            <a:pPr lvl="3">
              <a:buNone/>
            </a:pPr>
            <a:r>
              <a:rPr lang="en-US" i="1" dirty="0" smtClean="0">
                <a:latin typeface="CG Times" pitchFamily="18" charset="0"/>
              </a:rPr>
              <a:t>				</a:t>
            </a:r>
            <a:r>
              <a:rPr lang="en-US" sz="1800" i="1" dirty="0" smtClean="0">
                <a:latin typeface="CG Times" pitchFamily="18" charset="0"/>
              </a:rPr>
              <a:t>      </a:t>
            </a:r>
            <a:r>
              <a:rPr lang="en-US" sz="1800" i="1" dirty="0" err="1" smtClean="0">
                <a:latin typeface="CG Times" pitchFamily="18" charset="0"/>
              </a:rPr>
              <a:t>BSc</a:t>
            </a:r>
            <a:r>
              <a:rPr lang="en-US" sz="1800" i="1" dirty="0" smtClean="0">
                <a:latin typeface="CG Times" pitchFamily="18" charset="0"/>
              </a:rPr>
              <a:t>. (Med); MBBS(</a:t>
            </a:r>
            <a:r>
              <a:rPr lang="en-US" sz="1800" i="1" dirty="0" err="1" smtClean="0">
                <a:latin typeface="CG Times" pitchFamily="18" charset="0"/>
              </a:rPr>
              <a:t>Pb</a:t>
            </a:r>
            <a:r>
              <a:rPr lang="en-US" sz="1800" i="1" dirty="0" smtClean="0">
                <a:latin typeface="CG Times" pitchFamily="18" charset="0"/>
              </a:rPr>
              <a:t>); MCPS; </a:t>
            </a:r>
            <a:r>
              <a:rPr lang="en-US" sz="1800" i="1" dirty="0" err="1" smtClean="0">
                <a:latin typeface="CG Times" pitchFamily="18" charset="0"/>
              </a:rPr>
              <a:t>M.Phil</a:t>
            </a:r>
            <a:r>
              <a:rPr lang="en-US" sz="1800" i="1" dirty="0" smtClean="0">
                <a:latin typeface="CG Times" pitchFamily="18" charset="0"/>
              </a:rPr>
              <a:t> (</a:t>
            </a:r>
            <a:r>
              <a:rPr lang="en-US" sz="1800" i="1" dirty="0" err="1" smtClean="0">
                <a:latin typeface="CG Times" pitchFamily="18" charset="0"/>
              </a:rPr>
              <a:t>Pb</a:t>
            </a:r>
            <a:r>
              <a:rPr lang="en-US" sz="1800" i="1" dirty="0" smtClean="0">
                <a:latin typeface="CG Times" pitchFamily="18" charset="0"/>
              </a:rPr>
              <a:t>)</a:t>
            </a:r>
          </a:p>
          <a:p>
            <a:pPr>
              <a:buNone/>
            </a:pPr>
            <a:r>
              <a:rPr lang="en-US" sz="2800" i="1" dirty="0" smtClean="0">
                <a:solidFill>
                  <a:srgbClr val="FFC000"/>
                </a:solidFill>
                <a:latin typeface="Bullpen 3D" pitchFamily="2" charset="0"/>
              </a:rPr>
              <a:t>Associate Professor</a:t>
            </a:r>
            <a:r>
              <a:rPr lang="en-US" sz="2800" i="1" dirty="0" smtClean="0">
                <a:solidFill>
                  <a:srgbClr val="FFC000"/>
                </a:solidFill>
                <a:latin typeface="CG Times" pitchFamily="18" charset="0"/>
              </a:rPr>
              <a:t>	</a:t>
            </a:r>
          </a:p>
          <a:p>
            <a:pPr>
              <a:buNone/>
            </a:pPr>
            <a:r>
              <a:rPr lang="en-US" sz="2800" i="1" dirty="0" smtClean="0">
                <a:solidFill>
                  <a:srgbClr val="FFC000"/>
                </a:solidFill>
                <a:latin typeface="CG Times" pitchFamily="18" charset="0"/>
              </a:rPr>
              <a:t>				  ----------------</a:t>
            </a:r>
            <a:endParaRPr lang="en-US" i="1" dirty="0" smtClean="0">
              <a:latin typeface="CG Times" pitchFamily="18" charset="0"/>
            </a:endParaRPr>
          </a:p>
          <a:p>
            <a:pPr>
              <a:buNone/>
            </a:pPr>
            <a:r>
              <a:rPr lang="en-US" sz="2800" i="1" dirty="0" smtClean="0">
                <a:solidFill>
                  <a:srgbClr val="FFC000"/>
                </a:solidFill>
                <a:latin typeface="Bullpen 3D" pitchFamily="2" charset="0"/>
              </a:rPr>
              <a:t>Assistant Professors</a:t>
            </a:r>
            <a:r>
              <a:rPr lang="en-US" sz="2800" i="1" dirty="0" smtClean="0">
                <a:solidFill>
                  <a:srgbClr val="FFC000"/>
                </a:solidFill>
                <a:latin typeface="CG Times" pitchFamily="18" charset="0"/>
              </a:rPr>
              <a:t>	</a:t>
            </a:r>
          </a:p>
          <a:p>
            <a:pPr>
              <a:buNone/>
            </a:pPr>
            <a:r>
              <a:rPr lang="en-US" sz="2800" dirty="0" smtClean="0">
                <a:latin typeface="CG Times" pitchFamily="18" charset="0"/>
              </a:rPr>
              <a:t>				Dr. </a:t>
            </a:r>
            <a:r>
              <a:rPr lang="en-US" sz="2800" dirty="0" err="1" smtClean="0">
                <a:latin typeface="CG Times" pitchFamily="18" charset="0"/>
              </a:rPr>
              <a:t>Naila</a:t>
            </a:r>
            <a:r>
              <a:rPr lang="en-US" sz="2800" dirty="0" smtClean="0">
                <a:latin typeface="CG Times" pitchFamily="18" charset="0"/>
              </a:rPr>
              <a:t> </a:t>
            </a:r>
            <a:r>
              <a:rPr lang="en-US" sz="2800" dirty="0" err="1" smtClean="0">
                <a:latin typeface="CG Times" pitchFamily="18" charset="0"/>
              </a:rPr>
              <a:t>Abrar</a:t>
            </a:r>
            <a:r>
              <a:rPr lang="en-US" sz="2800" dirty="0" smtClean="0">
                <a:latin typeface="CG Times" pitchFamily="18" charset="0"/>
              </a:rPr>
              <a:t>  </a:t>
            </a:r>
            <a:r>
              <a:rPr lang="en-US" sz="1800" i="1" dirty="0" smtClean="0">
                <a:latin typeface="CG Times" pitchFamily="18" charset="0"/>
              </a:rPr>
              <a:t>( MBBS; </a:t>
            </a:r>
            <a:r>
              <a:rPr lang="en-US" sz="1800" i="1" dirty="0" err="1" smtClean="0">
                <a:latin typeface="CG Times" pitchFamily="18" charset="0"/>
              </a:rPr>
              <a:t>M.Phil</a:t>
            </a:r>
            <a:r>
              <a:rPr lang="en-US" sz="1800" i="1" dirty="0" smtClean="0">
                <a:latin typeface="CG Times" pitchFamily="18" charset="0"/>
              </a:rPr>
              <a:t> )  </a:t>
            </a:r>
          </a:p>
          <a:p>
            <a:pPr>
              <a:buNone/>
            </a:pPr>
            <a:r>
              <a:rPr lang="en-US" i="1" dirty="0" smtClean="0">
                <a:latin typeface="CG Times" pitchFamily="18" charset="0"/>
              </a:rPr>
              <a:t>				</a:t>
            </a:r>
            <a:r>
              <a:rPr lang="en-US" sz="2800" dirty="0" smtClean="0">
                <a:latin typeface="CG Times" pitchFamily="18" charset="0"/>
              </a:rPr>
              <a:t>Dr. </a:t>
            </a:r>
            <a:r>
              <a:rPr lang="en-US" sz="2800" dirty="0" err="1" smtClean="0">
                <a:latin typeface="CG Times" pitchFamily="18" charset="0"/>
              </a:rPr>
              <a:t>Javeria</a:t>
            </a:r>
            <a:r>
              <a:rPr lang="en-US" sz="2800" dirty="0" smtClean="0">
                <a:latin typeface="CG Times" pitchFamily="18" charset="0"/>
              </a:rPr>
              <a:t> </a:t>
            </a:r>
            <a:r>
              <a:rPr lang="en-US" sz="2800" dirty="0" err="1" smtClean="0">
                <a:latin typeface="CG Times" pitchFamily="18" charset="0"/>
              </a:rPr>
              <a:t>Arshad</a:t>
            </a:r>
            <a:r>
              <a:rPr lang="en-US" sz="2800" dirty="0" smtClean="0">
                <a:latin typeface="CG Times" pitchFamily="18" charset="0"/>
              </a:rPr>
              <a:t> </a:t>
            </a:r>
            <a:r>
              <a:rPr lang="en-US" sz="1800" i="1" dirty="0" smtClean="0">
                <a:latin typeface="CG Times" pitchFamily="18" charset="0"/>
              </a:rPr>
              <a:t>( MBBS; </a:t>
            </a:r>
            <a:r>
              <a:rPr lang="en-US" sz="1800" i="1" dirty="0" err="1" smtClean="0">
                <a:latin typeface="CG Times" pitchFamily="18" charset="0"/>
              </a:rPr>
              <a:t>M.Phil</a:t>
            </a:r>
            <a:r>
              <a:rPr lang="en-US" sz="1800" i="1" dirty="0" smtClean="0">
                <a:latin typeface="CG Times" pitchFamily="18" charset="0"/>
              </a:rPr>
              <a:t>)</a:t>
            </a:r>
          </a:p>
          <a:p>
            <a:pPr>
              <a:buNone/>
            </a:pPr>
            <a:r>
              <a:rPr lang="en-US" sz="2800" i="1" dirty="0" smtClean="0">
                <a:solidFill>
                  <a:srgbClr val="FFC000"/>
                </a:solidFill>
                <a:latin typeface="Bullpen 3D" pitchFamily="2" charset="0"/>
              </a:rPr>
              <a:t>Senior lecturers</a:t>
            </a:r>
          </a:p>
          <a:p>
            <a:pPr>
              <a:buNone/>
            </a:pPr>
            <a:r>
              <a:rPr lang="en-US" sz="2800" i="1" dirty="0" smtClean="0">
                <a:solidFill>
                  <a:srgbClr val="FFC000"/>
                </a:solidFill>
                <a:latin typeface="Bullpen 3D" pitchFamily="2" charset="0"/>
              </a:rPr>
              <a:t>				-----------</a:t>
            </a:r>
          </a:p>
          <a:p>
            <a:pPr>
              <a:buNone/>
            </a:pPr>
            <a:r>
              <a:rPr lang="en-US" sz="1800" i="1" dirty="0" smtClean="0">
                <a:solidFill>
                  <a:srgbClr val="FFC000"/>
                </a:solidFill>
                <a:latin typeface="CG Times" pitchFamily="18" charset="0"/>
              </a:rPr>
              <a:t>	</a:t>
            </a:r>
            <a:r>
              <a:rPr lang="en-US" sz="1800" i="1" dirty="0" smtClean="0">
                <a:solidFill>
                  <a:srgbClr val="FFC000"/>
                </a:solidFill>
                <a:latin typeface="Bullpen 3D" pitchFamily="2" charset="0"/>
              </a:rPr>
              <a:t>			</a:t>
            </a:r>
          </a:p>
          <a:p>
            <a:pPr>
              <a:buNone/>
            </a:pPr>
            <a:endParaRPr lang="en-US" i="1" dirty="0" smtClean="0">
              <a:latin typeface="CG Times"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C000"/>
                </a:solidFill>
                <a:latin typeface="Bullpen 3D" pitchFamily="2" charset="0"/>
              </a:rPr>
              <a:t>Lecturers</a:t>
            </a:r>
            <a:endParaRPr lang="en-US" dirty="0"/>
          </a:p>
        </p:txBody>
      </p:sp>
      <p:sp>
        <p:nvSpPr>
          <p:cNvPr id="3" name="Content Placeholder 2"/>
          <p:cNvSpPr>
            <a:spLocks noGrp="1"/>
          </p:cNvSpPr>
          <p:nvPr>
            <p:ph idx="1"/>
          </p:nvPr>
        </p:nvSpPr>
        <p:spPr>
          <a:xfrm>
            <a:off x="533400" y="1447800"/>
            <a:ext cx="8458200" cy="5105400"/>
          </a:xfrm>
        </p:spPr>
        <p:txBody>
          <a:bodyPr/>
          <a:lstStyle/>
          <a:p>
            <a:pPr>
              <a:buNone/>
            </a:pPr>
            <a:r>
              <a:rPr lang="en-US" i="1" dirty="0" smtClean="0">
                <a:solidFill>
                  <a:srgbClr val="FFC000"/>
                </a:solidFill>
                <a:latin typeface="Bullpen 3D" pitchFamily="2" charset="0"/>
              </a:rPr>
              <a:t>	</a:t>
            </a:r>
          </a:p>
          <a:p>
            <a:pPr>
              <a:buNone/>
            </a:pPr>
            <a:r>
              <a:rPr lang="en-US" dirty="0" smtClean="0">
                <a:latin typeface="CG Times" pitchFamily="18" charset="0"/>
              </a:rPr>
              <a:t>Dr. Col </a:t>
            </a:r>
            <a:r>
              <a:rPr lang="en-US" sz="1800" dirty="0" smtClean="0">
                <a:latin typeface="CG Times" pitchFamily="18" charset="0"/>
              </a:rPr>
              <a:t>(R) </a:t>
            </a:r>
            <a:r>
              <a:rPr lang="en-US" dirty="0" err="1" smtClean="0">
                <a:latin typeface="CG Times" pitchFamily="18" charset="0"/>
              </a:rPr>
              <a:t>Mansoor</a:t>
            </a:r>
            <a:r>
              <a:rPr lang="en-US" dirty="0" smtClean="0">
                <a:latin typeface="CG Times" pitchFamily="18" charset="0"/>
              </a:rPr>
              <a:t> Ahmad  </a:t>
            </a:r>
            <a:r>
              <a:rPr lang="en-US" sz="2000" i="1" dirty="0" smtClean="0">
                <a:latin typeface="CG Times" pitchFamily="18" charset="0"/>
              </a:rPr>
              <a:t>( MBBS; </a:t>
            </a:r>
            <a:r>
              <a:rPr lang="en-US" sz="2000" i="1" dirty="0" err="1" smtClean="0">
                <a:latin typeface="CG Times" pitchFamily="18" charset="0"/>
              </a:rPr>
              <a:t>MSc</a:t>
            </a:r>
            <a:r>
              <a:rPr lang="en-US" sz="2000" i="1" dirty="0" smtClean="0">
                <a:latin typeface="CG Times" pitchFamily="18" charset="0"/>
              </a:rPr>
              <a:t>.)</a:t>
            </a:r>
          </a:p>
          <a:p>
            <a:pPr>
              <a:buNone/>
            </a:pPr>
            <a:endParaRPr lang="en-US" i="1" dirty="0" smtClean="0">
              <a:latin typeface="CG Times" pitchFamily="18" charset="0"/>
            </a:endParaRPr>
          </a:p>
          <a:p>
            <a:pPr>
              <a:buNone/>
            </a:pPr>
            <a:r>
              <a:rPr lang="en-US" i="1" dirty="0" smtClean="0">
                <a:latin typeface="CG Times" pitchFamily="18" charset="0"/>
              </a:rPr>
              <a:t>Dr. Sara </a:t>
            </a:r>
            <a:r>
              <a:rPr lang="en-US" i="1" dirty="0" err="1" smtClean="0">
                <a:latin typeface="CG Times" pitchFamily="18" charset="0"/>
              </a:rPr>
              <a:t>Zahid</a:t>
            </a:r>
            <a:r>
              <a:rPr lang="en-US" i="1" dirty="0" smtClean="0">
                <a:latin typeface="CG Times" pitchFamily="18" charset="0"/>
              </a:rPr>
              <a:t> </a:t>
            </a:r>
            <a:r>
              <a:rPr lang="en-US" sz="2000" i="1" dirty="0" smtClean="0">
                <a:latin typeface="CG Times" pitchFamily="18" charset="0"/>
              </a:rPr>
              <a:t>( MBBS; MCPS)</a:t>
            </a:r>
          </a:p>
          <a:p>
            <a:pPr>
              <a:buNone/>
            </a:pPr>
            <a:endParaRPr lang="en-US" i="1" dirty="0" smtClean="0">
              <a:latin typeface="CG Times" pitchFamily="18" charset="0"/>
            </a:endParaRPr>
          </a:p>
          <a:p>
            <a:pPr>
              <a:buNone/>
            </a:pPr>
            <a:r>
              <a:rPr lang="en-US" i="1" dirty="0" smtClean="0">
                <a:latin typeface="CG Times" pitchFamily="18" charset="0"/>
              </a:rPr>
              <a:t>Dr.  </a:t>
            </a:r>
            <a:r>
              <a:rPr lang="en-US" i="1" dirty="0" err="1" smtClean="0">
                <a:latin typeface="CG Times" pitchFamily="18" charset="0"/>
              </a:rPr>
              <a:t>Uzma</a:t>
            </a:r>
            <a:r>
              <a:rPr lang="en-US" i="1" dirty="0" smtClean="0">
                <a:latin typeface="CG Times" pitchFamily="18" charset="0"/>
              </a:rPr>
              <a:t> </a:t>
            </a:r>
            <a:r>
              <a:rPr lang="en-US" i="1" smtClean="0">
                <a:latin typeface="CG Times" pitchFamily="18" charset="0"/>
              </a:rPr>
              <a:t>Umar </a:t>
            </a:r>
            <a:r>
              <a:rPr lang="en-US" sz="2000" i="1" dirty="0" smtClean="0">
                <a:latin typeface="CG Times" pitchFamily="18" charset="0"/>
              </a:rPr>
              <a:t>( MBBS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95400"/>
          </a:xfrm>
          <a:solidFill>
            <a:schemeClr val="accent1">
              <a:lumMod val="50000"/>
            </a:schemeClr>
          </a:solidFill>
          <a:ln>
            <a:solidFill>
              <a:srgbClr val="CC3300"/>
            </a:solidFill>
          </a:ln>
        </p:spPr>
        <p:txBody>
          <a:bodyPr/>
          <a:lstStyle/>
          <a:p>
            <a:r>
              <a:rPr lang="en-US" sz="2000" dirty="0" smtClean="0">
                <a:latin typeface="CG Times" pitchFamily="18" charset="0"/>
              </a:rPr>
              <a:t>Introduction 		</a:t>
            </a:r>
            <a:r>
              <a:rPr lang="en-US" sz="2000" dirty="0" smtClean="0">
                <a:solidFill>
                  <a:srgbClr val="FFC000"/>
                </a:solidFill>
                <a:latin typeface="CG Times" pitchFamily="18" charset="0"/>
              </a:rPr>
              <a:t> </a:t>
            </a:r>
            <a:r>
              <a:rPr lang="en-US" dirty="0" smtClean="0">
                <a:solidFill>
                  <a:srgbClr val="FFC000"/>
                </a:solidFill>
                <a:latin typeface="CG Times" pitchFamily="18" charset="0"/>
              </a:rPr>
              <a:t>LAB STAFF</a:t>
            </a:r>
            <a:endParaRPr lang="en-US" dirty="0">
              <a:solidFill>
                <a:srgbClr val="FFC000"/>
              </a:solidFill>
              <a:latin typeface="CG Times" pitchFamily="18" charset="0"/>
            </a:endParaRPr>
          </a:p>
        </p:txBody>
      </p:sp>
      <p:sp>
        <p:nvSpPr>
          <p:cNvPr id="3" name="Content Placeholder 2"/>
          <p:cNvSpPr>
            <a:spLocks noGrp="1"/>
          </p:cNvSpPr>
          <p:nvPr>
            <p:ph idx="1"/>
          </p:nvPr>
        </p:nvSpPr>
        <p:spPr>
          <a:xfrm>
            <a:off x="1066800" y="1600200"/>
            <a:ext cx="7543800" cy="5105400"/>
          </a:xfrm>
        </p:spPr>
        <p:txBody>
          <a:bodyPr/>
          <a:lstStyle/>
          <a:p>
            <a:pPr>
              <a:buNone/>
            </a:pPr>
            <a:r>
              <a:rPr lang="en-US" sz="3600" dirty="0" smtClean="0">
                <a:solidFill>
                  <a:srgbClr val="FFFF00"/>
                </a:solidFill>
                <a:latin typeface="CG Times" pitchFamily="18" charset="0"/>
              </a:rPr>
              <a:t>Head Lab Assistant</a:t>
            </a:r>
          </a:p>
          <a:p>
            <a:pPr lvl="2">
              <a:buNone/>
            </a:pPr>
            <a:r>
              <a:rPr lang="en-US" i="1" dirty="0" smtClean="0">
                <a:latin typeface="CG Times" pitchFamily="18" charset="0"/>
              </a:rPr>
              <a:t>Mr. </a:t>
            </a:r>
            <a:r>
              <a:rPr lang="en-US" i="1" dirty="0" err="1" smtClean="0">
                <a:latin typeface="CG Times" pitchFamily="18" charset="0"/>
              </a:rPr>
              <a:t>Farhan</a:t>
            </a:r>
            <a:r>
              <a:rPr lang="en-US" i="1" dirty="0" smtClean="0">
                <a:latin typeface="CG Times" pitchFamily="18" charset="0"/>
              </a:rPr>
              <a:t> </a:t>
            </a:r>
            <a:r>
              <a:rPr lang="en-US" i="1" dirty="0" err="1" smtClean="0">
                <a:latin typeface="CG Times" pitchFamily="18" charset="0"/>
              </a:rPr>
              <a:t>Mubashar</a:t>
            </a:r>
            <a:r>
              <a:rPr lang="en-US" dirty="0" smtClean="0">
                <a:latin typeface="CG Times" pitchFamily="18" charset="0"/>
              </a:rPr>
              <a:t>	( </a:t>
            </a:r>
            <a:r>
              <a:rPr lang="en-US" dirty="0" err="1" smtClean="0">
                <a:latin typeface="CG Times" pitchFamily="18" charset="0"/>
              </a:rPr>
              <a:t>MSc</a:t>
            </a:r>
            <a:r>
              <a:rPr lang="en-US" dirty="0" smtClean="0">
                <a:latin typeface="CG Times" pitchFamily="18" charset="0"/>
              </a:rPr>
              <a:t>. </a:t>
            </a:r>
            <a:r>
              <a:rPr lang="en-US" sz="1400" dirty="0" err="1" smtClean="0">
                <a:latin typeface="CG Times" pitchFamily="18" charset="0"/>
              </a:rPr>
              <a:t>Maths</a:t>
            </a:r>
            <a:r>
              <a:rPr lang="en-US" dirty="0" smtClean="0">
                <a:latin typeface="CG Times" pitchFamily="18" charset="0"/>
              </a:rPr>
              <a:t>)</a:t>
            </a:r>
          </a:p>
          <a:p>
            <a:pPr>
              <a:buNone/>
            </a:pPr>
            <a:endParaRPr lang="en-US" dirty="0" smtClean="0">
              <a:solidFill>
                <a:srgbClr val="FFFF00"/>
              </a:solidFill>
              <a:latin typeface="CG Times" pitchFamily="18" charset="0"/>
            </a:endParaRPr>
          </a:p>
          <a:p>
            <a:pPr>
              <a:buNone/>
            </a:pPr>
            <a:r>
              <a:rPr lang="en-US" dirty="0" smtClean="0">
                <a:solidFill>
                  <a:srgbClr val="FFFF00"/>
                </a:solidFill>
                <a:latin typeface="CG Times" pitchFamily="18" charset="0"/>
              </a:rPr>
              <a:t>Lab Assistant</a:t>
            </a:r>
          </a:p>
          <a:p>
            <a:pPr>
              <a:buNone/>
            </a:pPr>
            <a:r>
              <a:rPr lang="en-US" dirty="0" smtClean="0">
                <a:latin typeface="CG Times" pitchFamily="18" charset="0"/>
              </a:rPr>
              <a:t>		</a:t>
            </a:r>
            <a:r>
              <a:rPr lang="en-US" sz="2400" i="1" dirty="0" smtClean="0">
                <a:latin typeface="CG Times" pitchFamily="18" charset="0"/>
              </a:rPr>
              <a:t>Mr. </a:t>
            </a:r>
            <a:r>
              <a:rPr lang="en-US" sz="2400" i="1" dirty="0" err="1" smtClean="0">
                <a:latin typeface="CG Times" pitchFamily="18" charset="0"/>
              </a:rPr>
              <a:t>Taseer</a:t>
            </a:r>
            <a:r>
              <a:rPr lang="en-US" sz="2400" i="1" dirty="0" smtClean="0">
                <a:latin typeface="CG Times" pitchFamily="18" charset="0"/>
              </a:rPr>
              <a:t> Ahmad</a:t>
            </a:r>
            <a:endParaRPr lang="en-US" i="1" dirty="0" smtClean="0">
              <a:latin typeface="CG Times" pitchFamily="18" charset="0"/>
            </a:endParaRPr>
          </a:p>
          <a:p>
            <a:pPr>
              <a:buNone/>
            </a:pPr>
            <a:endParaRPr lang="en-US" dirty="0" smtClean="0">
              <a:solidFill>
                <a:srgbClr val="FFFF00"/>
              </a:solidFill>
              <a:latin typeface="CG Times" pitchFamily="18" charset="0"/>
            </a:endParaRPr>
          </a:p>
          <a:p>
            <a:pPr>
              <a:buNone/>
            </a:pPr>
            <a:r>
              <a:rPr lang="en-US" dirty="0" smtClean="0">
                <a:solidFill>
                  <a:srgbClr val="FFFF00"/>
                </a:solidFill>
                <a:latin typeface="CG Times" pitchFamily="18" charset="0"/>
              </a:rPr>
              <a:t>Lab Attendant</a:t>
            </a:r>
          </a:p>
          <a:p>
            <a:pPr>
              <a:buNone/>
            </a:pPr>
            <a:r>
              <a:rPr lang="en-US" dirty="0" smtClean="0">
                <a:latin typeface="CG Times" pitchFamily="18" charset="0"/>
              </a:rPr>
              <a:t>		</a:t>
            </a:r>
            <a:r>
              <a:rPr lang="en-US" sz="2400" i="1" dirty="0" smtClean="0">
                <a:latin typeface="CG Times" pitchFamily="18" charset="0"/>
              </a:rPr>
              <a:t>Mr. </a:t>
            </a:r>
            <a:r>
              <a:rPr lang="en-US" sz="2400" i="1" dirty="0" err="1" smtClean="0">
                <a:latin typeface="CG Times" pitchFamily="18" charset="0"/>
              </a:rPr>
              <a:t>Khushi</a:t>
            </a:r>
            <a:r>
              <a:rPr lang="en-US" sz="2400" i="1" dirty="0" smtClean="0">
                <a:latin typeface="CG Times" pitchFamily="18" charset="0"/>
              </a:rPr>
              <a:t> Muhammad</a:t>
            </a:r>
          </a:p>
        </p:txBody>
      </p:sp>
      <p:sp>
        <p:nvSpPr>
          <p:cNvPr id="4" name="Date Placeholder 3"/>
          <p:cNvSpPr>
            <a:spLocks noGrp="1"/>
          </p:cNvSpPr>
          <p:nvPr>
            <p:ph type="dt" sz="half" idx="10"/>
          </p:nvPr>
        </p:nvSpPr>
        <p:spPr/>
        <p:txBody>
          <a:bodyPr/>
          <a:lstStyle/>
          <a:p>
            <a:pPr>
              <a:defRPr/>
            </a:pPr>
            <a:fld id="{0D75541F-AB2B-4F62-A12F-2348C69967CF}" type="datetimeFigureOut">
              <a:rPr lang="en-US" smtClean="0"/>
              <a:pPr>
                <a:defRPr/>
              </a:pPr>
              <a:t>4/17/2012</a:t>
            </a:fld>
            <a:endParaRPr lang="en-US"/>
          </a:p>
        </p:txBody>
      </p:sp>
      <p:sp>
        <p:nvSpPr>
          <p:cNvPr id="5" name="Slide Number Placeholder 4"/>
          <p:cNvSpPr>
            <a:spLocks noGrp="1"/>
          </p:cNvSpPr>
          <p:nvPr>
            <p:ph type="sldNum" sz="quarter" idx="12"/>
          </p:nvPr>
        </p:nvSpPr>
        <p:spPr/>
        <p:txBody>
          <a:bodyPr/>
          <a:lstStyle/>
          <a:p>
            <a:pPr>
              <a:defRPr/>
            </a:pPr>
            <a:fld id="{A0AF31FC-E139-49F1-8FD8-59D56A399EB9}" type="slidenum">
              <a:rPr lang="en-US" smtClean="0"/>
              <a:pPr>
                <a:defRPr/>
              </a:pPr>
              <a:t>9</a:t>
            </a:fld>
            <a:endParaRPr lang="en-US" dirty="0"/>
          </a:p>
        </p:txBody>
      </p:sp>
      <p:sp>
        <p:nvSpPr>
          <p:cNvPr id="6" name="Footer Placeholder 5"/>
          <p:cNvSpPr>
            <a:spLocks noGrp="1"/>
          </p:cNvSpPr>
          <p:nvPr>
            <p:ph type="ftr" sz="quarter" idx="11"/>
          </p:nvPr>
        </p:nvSpPr>
        <p:spPr/>
        <p:txBody>
          <a:bodyPr/>
          <a:lstStyle/>
          <a:p>
            <a:pPr>
              <a:defRPr/>
            </a:pPr>
            <a:r>
              <a:rPr lang="en-US" dirty="0" smtClean="0"/>
              <a:t>Prof. Munir Khan/Pharmacology &amp; Therapeutics/ YMDC</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4623</TotalTime>
  <Words>1432</Words>
  <Application>Microsoft PowerPoint</Application>
  <PresentationFormat>On-screen Show (4:3)</PresentationFormat>
  <Paragraphs>490</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Shimmer</vt:lpstr>
      <vt:lpstr>Slide 1</vt:lpstr>
      <vt:lpstr>Slide 2</vt:lpstr>
      <vt:lpstr>Slide 3</vt:lpstr>
      <vt:lpstr>Slide 4</vt:lpstr>
      <vt:lpstr>Slide 5</vt:lpstr>
      <vt:lpstr>Slide 6</vt:lpstr>
      <vt:lpstr>Introduction  Faculty </vt:lpstr>
      <vt:lpstr>Lecturers</vt:lpstr>
      <vt:lpstr>Introduction    LAB STAFF</vt:lpstr>
      <vt:lpstr>INTRODUCTION  </vt:lpstr>
      <vt:lpstr>Slide 11</vt:lpstr>
      <vt:lpstr>Slide 12</vt:lpstr>
      <vt:lpstr>Slide 13</vt:lpstr>
      <vt:lpstr>Brief History</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PHARMACO-VIGILENCE</vt:lpstr>
      <vt:lpstr>Slide 28</vt:lpstr>
      <vt:lpstr>Slide 29</vt:lpstr>
      <vt:lpstr>Slide 30</vt:lpstr>
      <vt:lpstr>Slide 31</vt:lpstr>
      <vt:lpstr>Slide 32</vt:lpstr>
      <vt:lpstr>Slide 33</vt:lpstr>
      <vt:lpstr>Slide 34</vt:lpstr>
      <vt:lpstr>Slide 35</vt:lpstr>
      <vt:lpstr>Slide 36</vt:lpstr>
      <vt:lpstr>Some Books of Pharmacology </vt:lpstr>
      <vt:lpstr>Slide 38</vt:lpstr>
      <vt:lpstr>Slide 39</vt:lpstr>
      <vt:lpstr>Slide 40</vt:lpstr>
      <vt:lpstr>Marks Distribution  Prof. Exam Pharmacology</vt:lpstr>
      <vt:lpstr>Slide 42</vt:lpstr>
      <vt:lpstr>Slide 43</vt:lpstr>
      <vt:lpstr>Slide 44</vt:lpstr>
      <vt:lpstr>Slide 45</vt:lpstr>
      <vt:lpstr>Slide 46</vt:lpstr>
      <vt:lpstr>Slide 47</vt:lpstr>
      <vt:lpstr>Slide 48</vt:lpstr>
      <vt:lpstr>Module -5  Endocrinology / Reproduction / Neoplasia   24.12.12 to 01.02.2013  (06 weeks)</vt:lpstr>
    </vt:vector>
  </TitlesOfParts>
  <Company>self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Muhammad Munir Ahmad Khan</dc:creator>
  <cp:lastModifiedBy>IT</cp:lastModifiedBy>
  <cp:revision>501</cp:revision>
  <dcterms:created xsi:type="dcterms:W3CDTF">2007-05-31T06:48:31Z</dcterms:created>
  <dcterms:modified xsi:type="dcterms:W3CDTF">2012-04-17T04:11:06Z</dcterms:modified>
</cp:coreProperties>
</file>