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3"/>
  </p:notesMasterIdLst>
  <p:sldIdLst>
    <p:sldId id="256" r:id="rId2"/>
    <p:sldId id="303" r:id="rId3"/>
    <p:sldId id="318" r:id="rId4"/>
    <p:sldId id="320" r:id="rId5"/>
    <p:sldId id="309" r:id="rId6"/>
    <p:sldId id="330" r:id="rId7"/>
    <p:sldId id="363" r:id="rId8"/>
    <p:sldId id="365" r:id="rId9"/>
    <p:sldId id="291" r:id="rId10"/>
    <p:sldId id="349" r:id="rId11"/>
    <p:sldId id="342" r:id="rId12"/>
    <p:sldId id="325" r:id="rId13"/>
    <p:sldId id="292" r:id="rId14"/>
    <p:sldId id="350" r:id="rId15"/>
    <p:sldId id="356" r:id="rId16"/>
    <p:sldId id="335" r:id="rId17"/>
    <p:sldId id="336" r:id="rId18"/>
    <p:sldId id="344" r:id="rId19"/>
    <p:sldId id="346" r:id="rId20"/>
    <p:sldId id="347" r:id="rId21"/>
    <p:sldId id="348" r:id="rId22"/>
    <p:sldId id="323" r:id="rId23"/>
    <p:sldId id="326" r:id="rId24"/>
    <p:sldId id="337" r:id="rId25"/>
    <p:sldId id="333" r:id="rId26"/>
    <p:sldId id="300" r:id="rId27"/>
    <p:sldId id="301" r:id="rId28"/>
    <p:sldId id="338" r:id="rId29"/>
    <p:sldId id="354" r:id="rId30"/>
    <p:sldId id="351" r:id="rId31"/>
    <p:sldId id="361" r:id="rId32"/>
    <p:sldId id="355" r:id="rId33"/>
    <p:sldId id="360" r:id="rId34"/>
    <p:sldId id="310" r:id="rId35"/>
    <p:sldId id="357" r:id="rId36"/>
    <p:sldId id="367" r:id="rId37"/>
    <p:sldId id="331" r:id="rId38"/>
    <p:sldId id="339" r:id="rId39"/>
    <p:sldId id="359" r:id="rId40"/>
    <p:sldId id="267" r:id="rId41"/>
    <p:sldId id="36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5868"/>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58112-1CF9-45FC-BBFC-A6981BF8B89B}" type="datetimeFigureOut">
              <a:rPr lang="en-US" smtClean="0"/>
              <a:pPr/>
              <a:t>3/8/2014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263A4-B411-48A7-9AB8-8F64377BC3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Complement_system"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en.wikipedia.org/wiki/Complement_fixation_test" TargetMode="External"/><Relationship Id="rId4" Type="http://schemas.openxmlformats.org/officeDocument/2006/relationships/hyperlink" Target="http://en.wikipedia.org/wiki/Red_blood_cell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D0C80-D2ED-44AA-B5E1-46667EFE148D}" type="slidenum">
              <a:rPr lang="fr-FR"/>
              <a:pPr/>
              <a:t>19</a:t>
            </a:fld>
            <a:endParaRPr lang="fr-FR"/>
          </a:p>
        </p:txBody>
      </p:sp>
      <p:sp>
        <p:nvSpPr>
          <p:cNvPr id="405506" name="Rectangle 2"/>
          <p:cNvSpPr>
            <a:spLocks noGrp="1" noRot="1" noChangeAspect="1" noChangeArrowheads="1" noTextEdit="1"/>
          </p:cNvSpPr>
          <p:nvPr>
            <p:ph type="sldImg"/>
          </p:nvPr>
        </p:nvSpPr>
        <p:spPr>
          <a:xfrm>
            <a:off x="1144588" y="685800"/>
            <a:ext cx="4570412" cy="3427413"/>
          </a:xfrm>
          <a:ln/>
        </p:spPr>
      </p:sp>
      <p:sp>
        <p:nvSpPr>
          <p:cNvPr id="405507" name="Rectangle 3"/>
          <p:cNvSpPr>
            <a:spLocks noGrp="1" noChangeArrowheads="1"/>
          </p:cNvSpPr>
          <p:nvPr>
            <p:ph type="body" idx="1"/>
          </p:nvPr>
        </p:nvSpPr>
        <p:spPr>
          <a:xfrm>
            <a:off x="687085" y="4343693"/>
            <a:ext cx="5483831" cy="4113922"/>
          </a:xfrm>
        </p:spPr>
        <p:txBody>
          <a:bodyPr/>
          <a:lstStyle/>
          <a:p>
            <a:pPr>
              <a:lnSpc>
                <a:spcPct val="90000"/>
              </a:lnSpc>
              <a:spcBef>
                <a:spcPct val="40000"/>
              </a:spcBef>
              <a:buSzPct val="120000"/>
            </a:pPr>
            <a:r>
              <a:rPr lang="fr-FR" i="1"/>
              <a:t>http://www.wpro.who.int/rdt</a:t>
            </a:r>
          </a:p>
          <a:p>
            <a:r>
              <a:rPr lang="en-US"/>
              <a:t>Graphic reproduced using info from above website</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E6884-234C-407A-AB4A-F07A6B86D7DF}" type="slidenum">
              <a:rPr lang="fr-FR"/>
              <a:pPr/>
              <a:t>20</a:t>
            </a:fld>
            <a:endParaRPr lang="fr-FR"/>
          </a:p>
        </p:txBody>
      </p:sp>
      <p:sp>
        <p:nvSpPr>
          <p:cNvPr id="359426" name="Rectangle 2"/>
          <p:cNvSpPr>
            <a:spLocks noGrp="1" noRot="1" noChangeAspect="1" noChangeArrowheads="1" noTextEdit="1"/>
          </p:cNvSpPr>
          <p:nvPr>
            <p:ph type="sldImg"/>
          </p:nvPr>
        </p:nvSpPr>
        <p:spPr>
          <a:xfrm>
            <a:off x="1144588" y="685800"/>
            <a:ext cx="4570412" cy="3427413"/>
          </a:xfrm>
          <a:ln/>
        </p:spPr>
      </p:sp>
      <p:sp>
        <p:nvSpPr>
          <p:cNvPr id="359427" name="Rectangle 3"/>
          <p:cNvSpPr>
            <a:spLocks noGrp="1" noChangeArrowheads="1"/>
          </p:cNvSpPr>
          <p:nvPr>
            <p:ph type="body" idx="1"/>
          </p:nvPr>
        </p:nvSpPr>
        <p:spPr>
          <a:xfrm>
            <a:off x="687085" y="4343693"/>
            <a:ext cx="5483831" cy="4113922"/>
          </a:xfrm>
        </p:spPr>
        <p:txBody>
          <a:bodyPr/>
          <a:lstStyle/>
          <a:p>
            <a:pPr>
              <a:lnSpc>
                <a:spcPct val="90000"/>
              </a:lnSpc>
              <a:spcBef>
                <a:spcPct val="40000"/>
              </a:spcBef>
              <a:buSzPct val="120000"/>
            </a:pPr>
            <a:r>
              <a:rPr lang="fr-FR" i="1"/>
              <a:t>http://www.wpro.who.int/rdt</a:t>
            </a:r>
          </a:p>
          <a:p>
            <a:r>
              <a:rPr lang="en-US"/>
              <a:t>Graphic reproduced using info from above website</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a:t>
            </a:r>
            <a:r>
              <a:rPr lang="en-US" dirty="0" smtClean="0">
                <a:hlinkClick r:id="rId3" tooltip="Complement system"/>
              </a:rPr>
              <a:t>complement system</a:t>
            </a:r>
            <a:r>
              <a:rPr lang="en-US" dirty="0" smtClean="0"/>
              <a:t> is a system of serum proteins that react with antigen-antibody complexes. If this reaction occurs on a cell surface, it will result in the formation of trans-membrane pores and therefore destruction of the cell. The basic steps of a complement fixation test are as</a:t>
            </a:r>
            <a:r>
              <a:rPr lang="en-US" baseline="0" dirty="0" smtClean="0"/>
              <a:t> </a:t>
            </a:r>
            <a:r>
              <a:rPr lang="en-US" dirty="0" smtClean="0"/>
              <a:t>follows:</a:t>
            </a:r>
          </a:p>
          <a:p>
            <a:r>
              <a:rPr lang="en-US" dirty="0" smtClean="0"/>
              <a:t>Serum is isolated from the patient.</a:t>
            </a:r>
          </a:p>
          <a:p>
            <a:r>
              <a:rPr lang="en-US" dirty="0" smtClean="0"/>
              <a:t>Patients naturally have different levels of complement proteins in their serum. To negate any effects this might have on the test, the complement proteins in the patient's serum must be destroyed and replaced by a known amount of standardized complement proteins. </a:t>
            </a:r>
          </a:p>
          <a:p>
            <a:pPr lvl="1"/>
            <a:r>
              <a:rPr lang="en-US" dirty="0" smtClean="0"/>
              <a:t>The serum is heated in such a way that all of the complement proteins—but none of the antibodies—within it are destroyed. (This is possible because complement proteins are much more susceptible to destruction by heat than antibodies.)</a:t>
            </a:r>
          </a:p>
          <a:p>
            <a:pPr lvl="1"/>
            <a:r>
              <a:rPr lang="en-US" dirty="0" smtClean="0"/>
              <a:t>A known amount of standard complement proteins are added to the serum. (These proteins are frequently obtained from guinea pig serum.)</a:t>
            </a:r>
          </a:p>
          <a:p>
            <a:r>
              <a:rPr lang="en-US" dirty="0" smtClean="0"/>
              <a:t>The antigen of interest is added to the serum.</a:t>
            </a:r>
          </a:p>
          <a:p>
            <a:r>
              <a:rPr lang="en-US" dirty="0" smtClean="0"/>
              <a:t>Sheep </a:t>
            </a:r>
            <a:r>
              <a:rPr lang="en-US" dirty="0" smtClean="0">
                <a:hlinkClick r:id="rId4" tooltip="Red blood cells"/>
              </a:rPr>
              <a:t>red blood cells</a:t>
            </a:r>
            <a:r>
              <a:rPr lang="en-US" dirty="0" smtClean="0"/>
              <a:t> (</a:t>
            </a:r>
            <a:r>
              <a:rPr lang="en-US" dirty="0" err="1" smtClean="0"/>
              <a:t>sRBCs</a:t>
            </a:r>
            <a:r>
              <a:rPr lang="en-US" dirty="0" smtClean="0"/>
              <a:t>) </a:t>
            </a:r>
            <a:r>
              <a:rPr lang="en-US" baseline="30000" dirty="0" smtClean="0">
                <a:hlinkClick r:id="rId5"/>
              </a:rPr>
              <a:t>[2]</a:t>
            </a:r>
            <a:r>
              <a:rPr lang="en-US" dirty="0" smtClean="0"/>
              <a:t> which have been pre-bound to anti-</a:t>
            </a:r>
            <a:r>
              <a:rPr lang="en-US" dirty="0" err="1" smtClean="0"/>
              <a:t>sRBC</a:t>
            </a:r>
            <a:r>
              <a:rPr lang="en-US" dirty="0" smtClean="0"/>
              <a:t> antibodies are added to the serum. The test is considered negative if the solution turns pink at this point and positive otherwise.</a:t>
            </a:r>
          </a:p>
          <a:p>
            <a:r>
              <a:rPr lang="en-US" dirty="0" smtClean="0"/>
              <a:t>If the patient's serum contains antibodies against the antigen of interest, they will bind to the antigen in step 3 to form antigen-antibody complexes. The complement proteins will react with these complexes and be depleted. Thus when the </a:t>
            </a:r>
            <a:r>
              <a:rPr lang="en-US" dirty="0" err="1" smtClean="0"/>
              <a:t>sRBC</a:t>
            </a:r>
            <a:r>
              <a:rPr lang="en-US" dirty="0" smtClean="0"/>
              <a:t>-antibody complexes are added in step 4, there will be no complement left in the serum. However, if no antibodies against the antigen of interest are present, the complement will not be depleted and it will react with the </a:t>
            </a:r>
            <a:r>
              <a:rPr lang="en-US" dirty="0" err="1" smtClean="0"/>
              <a:t>sRBC</a:t>
            </a:r>
            <a:r>
              <a:rPr lang="en-US" dirty="0" smtClean="0"/>
              <a:t>-antibody complexes added in step 4, </a:t>
            </a:r>
            <a:r>
              <a:rPr lang="en-US" dirty="0" err="1" smtClean="0"/>
              <a:t>lysing</a:t>
            </a:r>
            <a:r>
              <a:rPr lang="en-US" dirty="0" smtClean="0"/>
              <a:t> the </a:t>
            </a:r>
            <a:r>
              <a:rPr lang="en-US" dirty="0" err="1" smtClean="0"/>
              <a:t>sRBCs</a:t>
            </a:r>
            <a:r>
              <a:rPr lang="en-US" dirty="0" smtClean="0"/>
              <a:t> and spilling their contents into the solution, thereby turning the solution pink</a:t>
            </a:r>
          </a:p>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test is performed by applying a bacterial </a:t>
            </a:r>
            <a:r>
              <a:rPr lang="en-US" dirty="0" err="1" smtClean="0"/>
              <a:t>inoculum</a:t>
            </a:r>
            <a:r>
              <a:rPr lang="en-US" dirty="0" smtClean="0"/>
              <a:t> of approximately to the surface of a large agar plate. Up to 12 commercially-prepared, fixed concentration, paper antibiotic disks are placed on the inoculated agar surface. Plates are incubated for 16–24 h at 35°C prior to determination of results. The zones of growth inhibition around each of the antibiotic disks are measured to the nearest millimeter. The diameter of the zone is related to the susceptibility of the isolate and to the diffusion rate of the drug through the agar medium. The zone diameters of each drug are interpreted using the criteria published by the Clinical and Laboratory Standards Institute (CLSI, formerly the National Committee for Clinical Laboratory Standards or </a:t>
            </a:r>
            <a:r>
              <a:rPr lang="en-US" dirty="0" err="1" smtClean="0"/>
              <a:t>NCCLSThe</a:t>
            </a:r>
            <a:r>
              <a:rPr lang="en-US" dirty="0" smtClean="0"/>
              <a:t> responsibility of the microbiology laboratory includes not only microbial detection and isolation but also the determination of microbial susceptibility to antimicrobial agents. Many bacteria, in particular, have unpredictable susceptibilities to antimicrobial agents, and their susceptibilities can be measured in vitro to help guide the selection of the most appropriate antimicrobial agent.</a:t>
            </a:r>
          </a:p>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There are two ways to prepare a specimen to be observed under a light compound microscope. These are a smear and a wet </a:t>
            </a:r>
            <a:r>
              <a:rPr lang="en-US" dirty="0" err="1" smtClean="0"/>
              <a:t>mount.You</a:t>
            </a:r>
            <a:r>
              <a:rPr lang="en-US" dirty="0" smtClean="0"/>
              <a:t> prepare a smear using the </a:t>
            </a:r>
            <a:r>
              <a:rPr lang="en-US" b="1" dirty="0" smtClean="0"/>
              <a:t>heat fixation </a:t>
            </a:r>
            <a:r>
              <a:rPr lang="en-US" b="1" dirty="0" err="1" smtClean="0"/>
              <a:t>process</a:t>
            </a:r>
            <a:r>
              <a:rPr lang="en-US" dirty="0" err="1" smtClean="0"/>
              <a:t>:Use</a:t>
            </a:r>
            <a:r>
              <a:rPr lang="en-US" dirty="0" smtClean="0"/>
              <a:t> a clean glass </a:t>
            </a:r>
            <a:r>
              <a:rPr lang="en-US" dirty="0" err="1" smtClean="0"/>
              <a:t>slide.Take</a:t>
            </a:r>
            <a:r>
              <a:rPr lang="en-US" dirty="0" smtClean="0"/>
              <a:t> a loop of the </a:t>
            </a:r>
            <a:r>
              <a:rPr lang="en-US" dirty="0" err="1" smtClean="0"/>
              <a:t>culture.Place</a:t>
            </a:r>
            <a:r>
              <a:rPr lang="en-US" dirty="0" smtClean="0"/>
              <a:t> the live microorganism on the glass slide.</a:t>
            </a:r>
          </a:p>
          <a:p>
            <a:r>
              <a:rPr lang="en-US" dirty="0" smtClean="0"/>
              <a:t>The slice is air dried then passed over a Bunsen burner about three times.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Culture media are contained in test tubes, flasks, or Petri dishes. Media are extremely varied in nutrient content and consistency and can be specially formulated for a particular purpose. There are different levels of media such as liquid, semisolid, and solid. The most widely used media is agar, a complex polysaccharide. The benefits of using agar as the media include that is </a:t>
            </a:r>
            <a:r>
              <a:rPr lang="en-US" dirty="0" err="1" smtClean="0"/>
              <a:t>is</a:t>
            </a:r>
            <a:r>
              <a:rPr lang="en-US" dirty="0" smtClean="0"/>
              <a:t> solid at room temperature, and melts at the boiling temperature of water. It is flexible and moldable and provides a basic framework to hold moisture and nutrients, though it is not itself a digestible nutrient for most microorganisms/In order to grow microbes out of their natural habitats and in pure form in the laboratory, certain nutrients are required. Nutritional requirements of microbes vary, and at least 500 different types of media are used in culturing and identifying microorganisms</a:t>
            </a:r>
          </a:p>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12EF9-C2A9-47D8-A140-F8EB85E69A40}" type="slidenum">
              <a:rPr lang="fr-FR"/>
              <a:pPr/>
              <a:t>11</a:t>
            </a:fld>
            <a:endParaRPr lang="fr-FR"/>
          </a:p>
        </p:txBody>
      </p:sp>
      <p:sp>
        <p:nvSpPr>
          <p:cNvPr id="349186" name="Rectangle 2"/>
          <p:cNvSpPr>
            <a:spLocks noGrp="1" noRot="1" noChangeAspect="1" noChangeArrowheads="1" noTextEdit="1"/>
          </p:cNvSpPr>
          <p:nvPr>
            <p:ph type="sldImg"/>
          </p:nvPr>
        </p:nvSpPr>
        <p:spPr>
          <a:xfrm>
            <a:off x="1144588" y="685800"/>
            <a:ext cx="4570412" cy="3427413"/>
          </a:xfrm>
          <a:ln/>
        </p:spPr>
      </p:sp>
      <p:sp>
        <p:nvSpPr>
          <p:cNvPr id="349187" name="Rectangle 3"/>
          <p:cNvSpPr>
            <a:spLocks noGrp="1" noChangeArrowheads="1"/>
          </p:cNvSpPr>
          <p:nvPr>
            <p:ph type="body" idx="1"/>
          </p:nvPr>
        </p:nvSpPr>
        <p:spPr>
          <a:xfrm>
            <a:off x="687085" y="4343693"/>
            <a:ext cx="5483831" cy="4113922"/>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62263A4-B411-48A7-9AB8-8F64377BC320}"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131980F-2FDA-49EA-B387-F54722C74328}"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31980F-2FDA-49EA-B387-F54722C743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31980F-2FDA-49EA-B387-F54722C743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31980F-2FDA-49EA-B387-F54722C743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31980F-2FDA-49EA-B387-F54722C74328}"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31980F-2FDA-49EA-B387-F54722C743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131980F-2FDA-49EA-B387-F54722C74328}"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131980F-2FDA-49EA-B387-F54722C743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131980F-2FDA-49EA-B387-F54722C743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C46C8B-9EE5-4787-AD13-8496E69260CB}" type="datetimeFigureOut">
              <a:rPr lang="en-US" smtClean="0"/>
              <a:pPr/>
              <a:t>3/8/2014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31980F-2FDA-49EA-B387-F54722C743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0C46C8B-9EE5-4787-AD13-8496E69260CB}" type="datetimeFigureOut">
              <a:rPr lang="en-US" smtClean="0"/>
              <a:pPr/>
              <a:t>3/8/2014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131980F-2FDA-49EA-B387-F54722C743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0C46C8B-9EE5-4787-AD13-8496E69260CB}" type="datetimeFigureOut">
              <a:rPr lang="en-US" smtClean="0"/>
              <a:pPr/>
              <a:t>3/8/2014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131980F-2FDA-49EA-B387-F54722C7432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latin typeface="Times New Roman" pitchFamily="18" charset="0"/>
                <a:cs typeface="Times New Roman" pitchFamily="18" charset="0"/>
              </a:rPr>
              <a:t>LAB DIAGNOSIS OF infectious and non INFECTIOUS DISEASES</a:t>
            </a:r>
            <a:endParaRPr lang="en-US" dirty="0">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Applications</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1. </a:t>
            </a:r>
            <a:r>
              <a:rPr lang="en-US" sz="2800" dirty="0" smtClean="0">
                <a:latin typeface="Times New Roman" pitchFamily="18" charset="0"/>
                <a:cs typeface="Times New Roman" pitchFamily="18" charset="0"/>
              </a:rPr>
              <a:t>Identification using known antibodies</a:t>
            </a:r>
          </a:p>
          <a:p>
            <a:pPr>
              <a:buNone/>
            </a:pPr>
            <a:endParaRPr lang="en-US" sz="2800" dirty="0" smtClean="0">
              <a:latin typeface="Times New Roman" pitchFamily="18" charset="0"/>
              <a:cs typeface="Times New Roman" pitchFamily="18" charset="0"/>
            </a:endParaRPr>
          </a:p>
          <a:p>
            <a:r>
              <a:rPr lang="en-US" sz="2800" u="sng" dirty="0" smtClean="0">
                <a:solidFill>
                  <a:srgbClr val="FFFF00"/>
                </a:solidFill>
                <a:latin typeface="Times New Roman" pitchFamily="18" charset="0"/>
                <a:cs typeface="Times New Roman" pitchFamily="18" charset="0"/>
              </a:rPr>
              <a:t>Slide agglutination test</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Antisera</a:t>
            </a:r>
            <a:r>
              <a:rPr lang="en-US" sz="2800" dirty="0" smtClean="0">
                <a:latin typeface="Times New Roman" pitchFamily="18" charset="0"/>
                <a:cs typeface="Times New Roman" pitchFamily="18" charset="0"/>
              </a:rPr>
              <a:t> can be used to identify Salmonella or     </a:t>
            </a:r>
            <a:r>
              <a:rPr lang="en-US" sz="2800" dirty="0" err="1" smtClean="0">
                <a:latin typeface="Times New Roman" pitchFamily="18" charset="0"/>
                <a:cs typeface="Times New Roman" pitchFamily="18" charset="0"/>
              </a:rPr>
              <a:t>Shigella</a:t>
            </a:r>
            <a:r>
              <a:rPr lang="en-US" sz="2800" dirty="0" smtClean="0">
                <a:latin typeface="Times New Roman" pitchFamily="18" charset="0"/>
                <a:cs typeface="Times New Roman" pitchFamily="18" charset="0"/>
              </a:rPr>
              <a:t> antigen in the sample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685800" y="228600"/>
            <a:ext cx="7621588" cy="838200"/>
          </a:xfrm>
          <a:noFill/>
          <a:ln/>
        </p:spPr>
        <p:txBody>
          <a:bodyPr lIns="90488" tIns="44450" rIns="90488" bIns="44450"/>
          <a:lstStyle/>
          <a:p>
            <a:r>
              <a:rPr lang="fr-FR" sz="3200" u="sng" dirty="0">
                <a:solidFill>
                  <a:srgbClr val="FFFF00"/>
                </a:solidFill>
                <a:latin typeface="Times New Roman" pitchFamily="18" charset="0"/>
                <a:cs typeface="Times New Roman" pitchFamily="18" charset="0"/>
              </a:rPr>
              <a:t>Latex agglutination test</a:t>
            </a:r>
          </a:p>
        </p:txBody>
      </p:sp>
      <p:sp>
        <p:nvSpPr>
          <p:cNvPr id="348163" name="Rectangle 3"/>
          <p:cNvSpPr>
            <a:spLocks noChangeArrowheads="1"/>
          </p:cNvSpPr>
          <p:nvPr/>
        </p:nvSpPr>
        <p:spPr bwMode="auto">
          <a:xfrm>
            <a:off x="685800" y="6248400"/>
            <a:ext cx="1905000" cy="457200"/>
          </a:xfrm>
          <a:prstGeom prst="rect">
            <a:avLst/>
          </a:prstGeom>
          <a:noFill/>
          <a:ln w="9525">
            <a:noFill/>
            <a:miter lim="800000"/>
            <a:headEnd/>
            <a:tailEnd/>
          </a:ln>
          <a:effectLst/>
        </p:spPr>
        <p:txBody>
          <a:bodyPr lIns="90488" tIns="44450" rIns="90488" bIns="44450"/>
          <a:lstStyle/>
          <a:p>
            <a:endParaRPr lang="en-US"/>
          </a:p>
        </p:txBody>
      </p:sp>
      <p:sp>
        <p:nvSpPr>
          <p:cNvPr id="348164" name="Rectangle 4"/>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lIns="92075" tIns="46038" rIns="92075" bIns="46038" anchor="ctr"/>
          <a:lstStyle/>
          <a:p>
            <a:pPr algn="ctr"/>
            <a:endParaRPr lang="en-US"/>
          </a:p>
        </p:txBody>
      </p:sp>
      <p:grpSp>
        <p:nvGrpSpPr>
          <p:cNvPr id="2" name="Group 5"/>
          <p:cNvGrpSpPr>
            <a:grpSpLocks/>
          </p:cNvGrpSpPr>
          <p:nvPr/>
        </p:nvGrpSpPr>
        <p:grpSpPr bwMode="auto">
          <a:xfrm>
            <a:off x="990600" y="1676400"/>
            <a:ext cx="685800" cy="685800"/>
            <a:chOff x="624" y="1152"/>
            <a:chExt cx="672" cy="624"/>
          </a:xfrm>
        </p:grpSpPr>
        <p:sp>
          <p:nvSpPr>
            <p:cNvPr id="348166" name="Oval 6"/>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3" name="Group 7"/>
            <p:cNvGrpSpPr>
              <a:grpSpLocks/>
            </p:cNvGrpSpPr>
            <p:nvPr/>
          </p:nvGrpSpPr>
          <p:grpSpPr bwMode="auto">
            <a:xfrm>
              <a:off x="1104" y="1392"/>
              <a:ext cx="192" cy="192"/>
              <a:chOff x="1104" y="1392"/>
              <a:chExt cx="192" cy="192"/>
            </a:xfrm>
          </p:grpSpPr>
          <p:sp>
            <p:nvSpPr>
              <p:cNvPr id="348168" name="Line 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169" name="Line 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170" name="Line 1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4" name="Group 11"/>
            <p:cNvGrpSpPr>
              <a:grpSpLocks/>
            </p:cNvGrpSpPr>
            <p:nvPr/>
          </p:nvGrpSpPr>
          <p:grpSpPr bwMode="auto">
            <a:xfrm rot="10764191">
              <a:off x="624" y="1392"/>
              <a:ext cx="192" cy="192"/>
              <a:chOff x="1104" y="1392"/>
              <a:chExt cx="192" cy="192"/>
            </a:xfrm>
          </p:grpSpPr>
          <p:sp>
            <p:nvSpPr>
              <p:cNvPr id="348172" name="Line 1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173" name="Line 1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174" name="Line 1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5" name="Group 15"/>
            <p:cNvGrpSpPr>
              <a:grpSpLocks/>
            </p:cNvGrpSpPr>
            <p:nvPr/>
          </p:nvGrpSpPr>
          <p:grpSpPr bwMode="auto">
            <a:xfrm rot="7066350">
              <a:off x="720" y="1584"/>
              <a:ext cx="192" cy="192"/>
              <a:chOff x="1104" y="1392"/>
              <a:chExt cx="192" cy="192"/>
            </a:xfrm>
          </p:grpSpPr>
          <p:sp>
            <p:nvSpPr>
              <p:cNvPr id="348176" name="Line 1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177" name="Line 1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178" name="Line 1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6" name="Group 19"/>
            <p:cNvGrpSpPr>
              <a:grpSpLocks/>
            </p:cNvGrpSpPr>
            <p:nvPr/>
          </p:nvGrpSpPr>
          <p:grpSpPr bwMode="auto">
            <a:xfrm rot="-5979594">
              <a:off x="816" y="1152"/>
              <a:ext cx="192" cy="192"/>
              <a:chOff x="1104" y="1392"/>
              <a:chExt cx="192" cy="192"/>
            </a:xfrm>
          </p:grpSpPr>
          <p:sp>
            <p:nvSpPr>
              <p:cNvPr id="348180" name="Line 2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181" name="Line 2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182" name="Line 2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7" name="Group 23"/>
            <p:cNvGrpSpPr>
              <a:grpSpLocks/>
            </p:cNvGrpSpPr>
            <p:nvPr/>
          </p:nvGrpSpPr>
          <p:grpSpPr bwMode="auto">
            <a:xfrm rot="2360641">
              <a:off x="1008" y="1584"/>
              <a:ext cx="192" cy="192"/>
              <a:chOff x="1104" y="1392"/>
              <a:chExt cx="192" cy="192"/>
            </a:xfrm>
          </p:grpSpPr>
          <p:sp>
            <p:nvSpPr>
              <p:cNvPr id="348184" name="Line 2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185" name="Line 2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186" name="Line 2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sp>
        <p:nvSpPr>
          <p:cNvPr id="348187" name="AutoShape 27"/>
          <p:cNvSpPr>
            <a:spLocks noChangeArrowheads="1"/>
          </p:cNvSpPr>
          <p:nvPr/>
        </p:nvSpPr>
        <p:spPr bwMode="auto">
          <a:xfrm>
            <a:off x="381000" y="32766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188" name="AutoShape 28"/>
          <p:cNvSpPr>
            <a:spLocks noChangeArrowheads="1"/>
          </p:cNvSpPr>
          <p:nvPr/>
        </p:nvSpPr>
        <p:spPr bwMode="auto">
          <a:xfrm>
            <a:off x="4038600" y="2819400"/>
            <a:ext cx="990600" cy="609600"/>
          </a:xfrm>
          <a:prstGeom prst="rightArrow">
            <a:avLst>
              <a:gd name="adj1" fmla="val 50000"/>
              <a:gd name="adj2" fmla="val 40625"/>
            </a:avLst>
          </a:prstGeom>
          <a:solidFill>
            <a:srgbClr val="33CC33"/>
          </a:solidFill>
          <a:ln w="12700">
            <a:solidFill>
              <a:schemeClr val="tx1"/>
            </a:solidFill>
            <a:miter lim="800000"/>
            <a:headEnd type="none" w="sm" len="sm"/>
            <a:tailEnd type="none" w="sm" len="sm"/>
          </a:ln>
          <a:effectLst/>
        </p:spPr>
        <p:txBody>
          <a:bodyPr wrap="none" anchor="ctr"/>
          <a:lstStyle/>
          <a:p>
            <a:endParaRPr lang="en-US"/>
          </a:p>
        </p:txBody>
      </p:sp>
      <p:sp>
        <p:nvSpPr>
          <p:cNvPr id="348189" name="Line 29"/>
          <p:cNvSpPr>
            <a:spLocks noChangeShapeType="1"/>
          </p:cNvSpPr>
          <p:nvPr/>
        </p:nvSpPr>
        <p:spPr bwMode="auto">
          <a:xfrm flipH="1">
            <a:off x="3048000" y="1828800"/>
            <a:ext cx="1219200" cy="1143000"/>
          </a:xfrm>
          <a:prstGeom prst="line">
            <a:avLst/>
          </a:prstGeom>
          <a:noFill/>
          <a:ln w="25400">
            <a:solidFill>
              <a:schemeClr val="tx1"/>
            </a:solidFill>
            <a:round/>
            <a:headEnd/>
            <a:tailEnd type="triangle" w="med" len="med"/>
          </a:ln>
          <a:effectLst/>
        </p:spPr>
        <p:txBody>
          <a:bodyPr/>
          <a:lstStyle/>
          <a:p>
            <a:endParaRPr lang="en-US"/>
          </a:p>
        </p:txBody>
      </p:sp>
      <p:sp>
        <p:nvSpPr>
          <p:cNvPr id="348190" name="Line 30"/>
          <p:cNvSpPr>
            <a:spLocks noChangeShapeType="1"/>
          </p:cNvSpPr>
          <p:nvPr/>
        </p:nvSpPr>
        <p:spPr bwMode="auto">
          <a:xfrm flipH="1" flipV="1">
            <a:off x="2590800" y="1524000"/>
            <a:ext cx="1295400" cy="152400"/>
          </a:xfrm>
          <a:prstGeom prst="line">
            <a:avLst/>
          </a:prstGeom>
          <a:noFill/>
          <a:ln w="25400">
            <a:solidFill>
              <a:schemeClr val="tx1"/>
            </a:solidFill>
            <a:round/>
            <a:headEnd/>
            <a:tailEnd type="triangle" w="med" len="med"/>
          </a:ln>
          <a:effectLst/>
        </p:spPr>
        <p:txBody>
          <a:bodyPr/>
          <a:lstStyle/>
          <a:p>
            <a:endParaRPr lang="en-US"/>
          </a:p>
        </p:txBody>
      </p:sp>
      <p:sp>
        <p:nvSpPr>
          <p:cNvPr id="348191" name="Text Box 31"/>
          <p:cNvSpPr txBox="1">
            <a:spLocks noChangeArrowheads="1"/>
          </p:cNvSpPr>
          <p:nvPr/>
        </p:nvSpPr>
        <p:spPr bwMode="auto">
          <a:xfrm>
            <a:off x="3962400" y="1524000"/>
            <a:ext cx="1112838" cy="336550"/>
          </a:xfrm>
          <a:prstGeom prst="rect">
            <a:avLst/>
          </a:prstGeom>
          <a:noFill/>
          <a:ln w="9525">
            <a:noFill/>
            <a:miter lim="800000"/>
            <a:headEnd/>
            <a:tailEnd/>
          </a:ln>
          <a:effectLst/>
        </p:spPr>
        <p:txBody>
          <a:bodyPr wrap="none">
            <a:spAutoFit/>
          </a:bodyPr>
          <a:lstStyle/>
          <a:p>
            <a:pPr eaLnBrk="1" hangingPunct="1"/>
            <a:r>
              <a:rPr lang="fr-FR" sz="1600" b="1"/>
              <a:t>bacterial Ag</a:t>
            </a:r>
          </a:p>
        </p:txBody>
      </p:sp>
      <p:sp>
        <p:nvSpPr>
          <p:cNvPr id="348192" name="Text Box 32"/>
          <p:cNvSpPr txBox="1">
            <a:spLocks noChangeArrowheads="1"/>
          </p:cNvSpPr>
          <p:nvPr/>
        </p:nvSpPr>
        <p:spPr bwMode="auto">
          <a:xfrm>
            <a:off x="304800" y="5614988"/>
            <a:ext cx="2266950" cy="915987"/>
          </a:xfrm>
          <a:prstGeom prst="rect">
            <a:avLst/>
          </a:prstGeom>
          <a:noFill/>
          <a:ln w="9525">
            <a:noFill/>
            <a:miter lim="800000"/>
            <a:headEnd/>
            <a:tailEnd/>
          </a:ln>
          <a:effectLst/>
        </p:spPr>
        <p:txBody>
          <a:bodyPr wrap="none">
            <a:spAutoFit/>
          </a:bodyPr>
          <a:lstStyle/>
          <a:p>
            <a:pPr eaLnBrk="1" hangingPunct="1"/>
            <a:r>
              <a:rPr lang="en-US" sz="1800" b="1"/>
              <a:t>Latex beads </a:t>
            </a:r>
          </a:p>
          <a:p>
            <a:pPr eaLnBrk="1" hangingPunct="1"/>
            <a:r>
              <a:rPr lang="en-US" sz="1800" b="1"/>
              <a:t>(= polystyrene particles)</a:t>
            </a:r>
          </a:p>
          <a:p>
            <a:pPr eaLnBrk="1" hangingPunct="1"/>
            <a:endParaRPr lang="en-US" sz="1800" b="1"/>
          </a:p>
        </p:txBody>
      </p:sp>
      <p:grpSp>
        <p:nvGrpSpPr>
          <p:cNvPr id="8" name="Group 33"/>
          <p:cNvGrpSpPr>
            <a:grpSpLocks/>
          </p:cNvGrpSpPr>
          <p:nvPr/>
        </p:nvGrpSpPr>
        <p:grpSpPr bwMode="auto">
          <a:xfrm>
            <a:off x="381000" y="2362200"/>
            <a:ext cx="685800" cy="685800"/>
            <a:chOff x="624" y="1152"/>
            <a:chExt cx="672" cy="624"/>
          </a:xfrm>
        </p:grpSpPr>
        <p:sp>
          <p:nvSpPr>
            <p:cNvPr id="348194" name="Oval 34"/>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9" name="Group 35"/>
            <p:cNvGrpSpPr>
              <a:grpSpLocks/>
            </p:cNvGrpSpPr>
            <p:nvPr/>
          </p:nvGrpSpPr>
          <p:grpSpPr bwMode="auto">
            <a:xfrm>
              <a:off x="1104" y="1392"/>
              <a:ext cx="192" cy="192"/>
              <a:chOff x="1104" y="1392"/>
              <a:chExt cx="192" cy="192"/>
            </a:xfrm>
          </p:grpSpPr>
          <p:sp>
            <p:nvSpPr>
              <p:cNvPr id="348196" name="Line 3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197" name="Line 3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198" name="Line 3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10" name="Group 39"/>
            <p:cNvGrpSpPr>
              <a:grpSpLocks/>
            </p:cNvGrpSpPr>
            <p:nvPr/>
          </p:nvGrpSpPr>
          <p:grpSpPr bwMode="auto">
            <a:xfrm rot="10764191">
              <a:off x="624" y="1392"/>
              <a:ext cx="192" cy="192"/>
              <a:chOff x="1104" y="1392"/>
              <a:chExt cx="192" cy="192"/>
            </a:xfrm>
          </p:grpSpPr>
          <p:sp>
            <p:nvSpPr>
              <p:cNvPr id="348200" name="Line 4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01" name="Line 4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02" name="Line 4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11" name="Group 43"/>
            <p:cNvGrpSpPr>
              <a:grpSpLocks/>
            </p:cNvGrpSpPr>
            <p:nvPr/>
          </p:nvGrpSpPr>
          <p:grpSpPr bwMode="auto">
            <a:xfrm rot="7066350">
              <a:off x="720" y="1584"/>
              <a:ext cx="192" cy="192"/>
              <a:chOff x="1104" y="1392"/>
              <a:chExt cx="192" cy="192"/>
            </a:xfrm>
          </p:grpSpPr>
          <p:sp>
            <p:nvSpPr>
              <p:cNvPr id="348204" name="Line 4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05" name="Line 4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06" name="Line 4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12" name="Group 47"/>
            <p:cNvGrpSpPr>
              <a:grpSpLocks/>
            </p:cNvGrpSpPr>
            <p:nvPr/>
          </p:nvGrpSpPr>
          <p:grpSpPr bwMode="auto">
            <a:xfrm rot="-5979594">
              <a:off x="816" y="1152"/>
              <a:ext cx="192" cy="192"/>
              <a:chOff x="1104" y="1392"/>
              <a:chExt cx="192" cy="192"/>
            </a:xfrm>
          </p:grpSpPr>
          <p:sp>
            <p:nvSpPr>
              <p:cNvPr id="348208" name="Line 4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09" name="Line 4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10" name="Line 5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13" name="Group 51"/>
            <p:cNvGrpSpPr>
              <a:grpSpLocks/>
            </p:cNvGrpSpPr>
            <p:nvPr/>
          </p:nvGrpSpPr>
          <p:grpSpPr bwMode="auto">
            <a:xfrm rot="2360641">
              <a:off x="1008" y="1584"/>
              <a:ext cx="192" cy="192"/>
              <a:chOff x="1104" y="1392"/>
              <a:chExt cx="192" cy="192"/>
            </a:xfrm>
          </p:grpSpPr>
          <p:sp>
            <p:nvSpPr>
              <p:cNvPr id="348212" name="Line 5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13" name="Line 5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14" name="Line 5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grpSp>
        <p:nvGrpSpPr>
          <p:cNvPr id="14" name="Group 55"/>
          <p:cNvGrpSpPr>
            <a:grpSpLocks/>
          </p:cNvGrpSpPr>
          <p:nvPr/>
        </p:nvGrpSpPr>
        <p:grpSpPr bwMode="auto">
          <a:xfrm>
            <a:off x="1447800" y="2667000"/>
            <a:ext cx="685800" cy="685800"/>
            <a:chOff x="624" y="1152"/>
            <a:chExt cx="672" cy="624"/>
          </a:xfrm>
        </p:grpSpPr>
        <p:sp>
          <p:nvSpPr>
            <p:cNvPr id="348216" name="Oval 56"/>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15" name="Group 57"/>
            <p:cNvGrpSpPr>
              <a:grpSpLocks/>
            </p:cNvGrpSpPr>
            <p:nvPr/>
          </p:nvGrpSpPr>
          <p:grpSpPr bwMode="auto">
            <a:xfrm>
              <a:off x="1104" y="1392"/>
              <a:ext cx="192" cy="192"/>
              <a:chOff x="1104" y="1392"/>
              <a:chExt cx="192" cy="192"/>
            </a:xfrm>
          </p:grpSpPr>
          <p:sp>
            <p:nvSpPr>
              <p:cNvPr id="348218" name="Line 5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19" name="Line 5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20" name="Line 6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16" name="Group 61"/>
            <p:cNvGrpSpPr>
              <a:grpSpLocks/>
            </p:cNvGrpSpPr>
            <p:nvPr/>
          </p:nvGrpSpPr>
          <p:grpSpPr bwMode="auto">
            <a:xfrm rot="10764191">
              <a:off x="624" y="1392"/>
              <a:ext cx="192" cy="192"/>
              <a:chOff x="1104" y="1392"/>
              <a:chExt cx="192" cy="192"/>
            </a:xfrm>
          </p:grpSpPr>
          <p:sp>
            <p:nvSpPr>
              <p:cNvPr id="348222" name="Line 6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23" name="Line 6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24" name="Line 6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17" name="Group 65"/>
            <p:cNvGrpSpPr>
              <a:grpSpLocks/>
            </p:cNvGrpSpPr>
            <p:nvPr/>
          </p:nvGrpSpPr>
          <p:grpSpPr bwMode="auto">
            <a:xfrm rot="7066350">
              <a:off x="720" y="1584"/>
              <a:ext cx="192" cy="192"/>
              <a:chOff x="1104" y="1392"/>
              <a:chExt cx="192" cy="192"/>
            </a:xfrm>
          </p:grpSpPr>
          <p:sp>
            <p:nvSpPr>
              <p:cNvPr id="348226" name="Line 6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27" name="Line 6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28" name="Line 6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18" name="Group 69"/>
            <p:cNvGrpSpPr>
              <a:grpSpLocks/>
            </p:cNvGrpSpPr>
            <p:nvPr/>
          </p:nvGrpSpPr>
          <p:grpSpPr bwMode="auto">
            <a:xfrm rot="-5979594">
              <a:off x="816" y="1152"/>
              <a:ext cx="192" cy="192"/>
              <a:chOff x="1104" y="1392"/>
              <a:chExt cx="192" cy="192"/>
            </a:xfrm>
          </p:grpSpPr>
          <p:sp>
            <p:nvSpPr>
              <p:cNvPr id="348230" name="Line 7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31" name="Line 7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32" name="Line 7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19" name="Group 73"/>
            <p:cNvGrpSpPr>
              <a:grpSpLocks/>
            </p:cNvGrpSpPr>
            <p:nvPr/>
          </p:nvGrpSpPr>
          <p:grpSpPr bwMode="auto">
            <a:xfrm rot="2360641">
              <a:off x="1008" y="1584"/>
              <a:ext cx="192" cy="192"/>
              <a:chOff x="1104" y="1392"/>
              <a:chExt cx="192" cy="192"/>
            </a:xfrm>
          </p:grpSpPr>
          <p:sp>
            <p:nvSpPr>
              <p:cNvPr id="348234" name="Line 7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35" name="Line 7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36" name="Line 7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grpSp>
        <p:nvGrpSpPr>
          <p:cNvPr id="20" name="Group 77"/>
          <p:cNvGrpSpPr>
            <a:grpSpLocks/>
          </p:cNvGrpSpPr>
          <p:nvPr/>
        </p:nvGrpSpPr>
        <p:grpSpPr bwMode="auto">
          <a:xfrm>
            <a:off x="838200" y="3505200"/>
            <a:ext cx="685800" cy="685800"/>
            <a:chOff x="624" y="1152"/>
            <a:chExt cx="672" cy="624"/>
          </a:xfrm>
        </p:grpSpPr>
        <p:sp>
          <p:nvSpPr>
            <p:cNvPr id="348238" name="Oval 78"/>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21" name="Group 79"/>
            <p:cNvGrpSpPr>
              <a:grpSpLocks/>
            </p:cNvGrpSpPr>
            <p:nvPr/>
          </p:nvGrpSpPr>
          <p:grpSpPr bwMode="auto">
            <a:xfrm>
              <a:off x="1104" y="1392"/>
              <a:ext cx="192" cy="192"/>
              <a:chOff x="1104" y="1392"/>
              <a:chExt cx="192" cy="192"/>
            </a:xfrm>
          </p:grpSpPr>
          <p:sp>
            <p:nvSpPr>
              <p:cNvPr id="348240" name="Line 8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41" name="Line 8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42" name="Line 8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22" name="Group 83"/>
            <p:cNvGrpSpPr>
              <a:grpSpLocks/>
            </p:cNvGrpSpPr>
            <p:nvPr/>
          </p:nvGrpSpPr>
          <p:grpSpPr bwMode="auto">
            <a:xfrm rot="10764191">
              <a:off x="624" y="1392"/>
              <a:ext cx="192" cy="192"/>
              <a:chOff x="1104" y="1392"/>
              <a:chExt cx="192" cy="192"/>
            </a:xfrm>
          </p:grpSpPr>
          <p:sp>
            <p:nvSpPr>
              <p:cNvPr id="348244" name="Line 8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45" name="Line 8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46" name="Line 8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23" name="Group 87"/>
            <p:cNvGrpSpPr>
              <a:grpSpLocks/>
            </p:cNvGrpSpPr>
            <p:nvPr/>
          </p:nvGrpSpPr>
          <p:grpSpPr bwMode="auto">
            <a:xfrm rot="7066350">
              <a:off x="720" y="1584"/>
              <a:ext cx="192" cy="192"/>
              <a:chOff x="1104" y="1392"/>
              <a:chExt cx="192" cy="192"/>
            </a:xfrm>
          </p:grpSpPr>
          <p:sp>
            <p:nvSpPr>
              <p:cNvPr id="348248" name="Line 8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49" name="Line 8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50" name="Line 9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24" name="Group 91"/>
            <p:cNvGrpSpPr>
              <a:grpSpLocks/>
            </p:cNvGrpSpPr>
            <p:nvPr/>
          </p:nvGrpSpPr>
          <p:grpSpPr bwMode="auto">
            <a:xfrm rot="-5979594">
              <a:off x="816" y="1152"/>
              <a:ext cx="192" cy="192"/>
              <a:chOff x="1104" y="1392"/>
              <a:chExt cx="192" cy="192"/>
            </a:xfrm>
          </p:grpSpPr>
          <p:sp>
            <p:nvSpPr>
              <p:cNvPr id="348252" name="Line 9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53" name="Line 9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54" name="Line 9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25" name="Group 95"/>
            <p:cNvGrpSpPr>
              <a:grpSpLocks/>
            </p:cNvGrpSpPr>
            <p:nvPr/>
          </p:nvGrpSpPr>
          <p:grpSpPr bwMode="auto">
            <a:xfrm rot="2360641">
              <a:off x="1008" y="1584"/>
              <a:ext cx="192" cy="192"/>
              <a:chOff x="1104" y="1392"/>
              <a:chExt cx="192" cy="192"/>
            </a:xfrm>
          </p:grpSpPr>
          <p:sp>
            <p:nvSpPr>
              <p:cNvPr id="348256" name="Line 9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57" name="Line 9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58" name="Line 9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grpSp>
        <p:nvGrpSpPr>
          <p:cNvPr id="26" name="Group 99"/>
          <p:cNvGrpSpPr>
            <a:grpSpLocks/>
          </p:cNvGrpSpPr>
          <p:nvPr/>
        </p:nvGrpSpPr>
        <p:grpSpPr bwMode="auto">
          <a:xfrm>
            <a:off x="2286000" y="3352800"/>
            <a:ext cx="685800" cy="685800"/>
            <a:chOff x="624" y="1152"/>
            <a:chExt cx="672" cy="624"/>
          </a:xfrm>
        </p:grpSpPr>
        <p:sp>
          <p:nvSpPr>
            <p:cNvPr id="348260" name="Oval 100"/>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27" name="Group 101"/>
            <p:cNvGrpSpPr>
              <a:grpSpLocks/>
            </p:cNvGrpSpPr>
            <p:nvPr/>
          </p:nvGrpSpPr>
          <p:grpSpPr bwMode="auto">
            <a:xfrm>
              <a:off x="1104" y="1392"/>
              <a:ext cx="192" cy="192"/>
              <a:chOff x="1104" y="1392"/>
              <a:chExt cx="192" cy="192"/>
            </a:xfrm>
          </p:grpSpPr>
          <p:sp>
            <p:nvSpPr>
              <p:cNvPr id="348262" name="Line 10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63" name="Line 10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64" name="Line 10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28" name="Group 105"/>
            <p:cNvGrpSpPr>
              <a:grpSpLocks/>
            </p:cNvGrpSpPr>
            <p:nvPr/>
          </p:nvGrpSpPr>
          <p:grpSpPr bwMode="auto">
            <a:xfrm rot="10764191">
              <a:off x="624" y="1392"/>
              <a:ext cx="192" cy="192"/>
              <a:chOff x="1104" y="1392"/>
              <a:chExt cx="192" cy="192"/>
            </a:xfrm>
          </p:grpSpPr>
          <p:sp>
            <p:nvSpPr>
              <p:cNvPr id="348266" name="Line 10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67" name="Line 10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68" name="Line 10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29" name="Group 109"/>
            <p:cNvGrpSpPr>
              <a:grpSpLocks/>
            </p:cNvGrpSpPr>
            <p:nvPr/>
          </p:nvGrpSpPr>
          <p:grpSpPr bwMode="auto">
            <a:xfrm rot="7066350">
              <a:off x="720" y="1584"/>
              <a:ext cx="192" cy="192"/>
              <a:chOff x="1104" y="1392"/>
              <a:chExt cx="192" cy="192"/>
            </a:xfrm>
          </p:grpSpPr>
          <p:sp>
            <p:nvSpPr>
              <p:cNvPr id="348270" name="Line 11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71" name="Line 11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72" name="Line 11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0" name="Group 113"/>
            <p:cNvGrpSpPr>
              <a:grpSpLocks/>
            </p:cNvGrpSpPr>
            <p:nvPr/>
          </p:nvGrpSpPr>
          <p:grpSpPr bwMode="auto">
            <a:xfrm rot="-5979594">
              <a:off x="816" y="1152"/>
              <a:ext cx="192" cy="192"/>
              <a:chOff x="1104" y="1392"/>
              <a:chExt cx="192" cy="192"/>
            </a:xfrm>
          </p:grpSpPr>
          <p:sp>
            <p:nvSpPr>
              <p:cNvPr id="348274" name="Line 11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75" name="Line 11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76" name="Line 11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1" name="Group 117"/>
            <p:cNvGrpSpPr>
              <a:grpSpLocks/>
            </p:cNvGrpSpPr>
            <p:nvPr/>
          </p:nvGrpSpPr>
          <p:grpSpPr bwMode="auto">
            <a:xfrm rot="2360641">
              <a:off x="1008" y="1584"/>
              <a:ext cx="192" cy="192"/>
              <a:chOff x="1104" y="1392"/>
              <a:chExt cx="192" cy="192"/>
            </a:xfrm>
          </p:grpSpPr>
          <p:sp>
            <p:nvSpPr>
              <p:cNvPr id="348278" name="Line 11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79" name="Line 11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80" name="Line 12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grpSp>
        <p:nvGrpSpPr>
          <p:cNvPr id="348160" name="Group 121"/>
          <p:cNvGrpSpPr>
            <a:grpSpLocks/>
          </p:cNvGrpSpPr>
          <p:nvPr/>
        </p:nvGrpSpPr>
        <p:grpSpPr bwMode="auto">
          <a:xfrm>
            <a:off x="2133600" y="2057400"/>
            <a:ext cx="685800" cy="685800"/>
            <a:chOff x="624" y="1152"/>
            <a:chExt cx="672" cy="624"/>
          </a:xfrm>
        </p:grpSpPr>
        <p:sp>
          <p:nvSpPr>
            <p:cNvPr id="348282" name="Oval 122"/>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348161" name="Group 123"/>
            <p:cNvGrpSpPr>
              <a:grpSpLocks/>
            </p:cNvGrpSpPr>
            <p:nvPr/>
          </p:nvGrpSpPr>
          <p:grpSpPr bwMode="auto">
            <a:xfrm>
              <a:off x="1104" y="1392"/>
              <a:ext cx="192" cy="192"/>
              <a:chOff x="1104" y="1392"/>
              <a:chExt cx="192" cy="192"/>
            </a:xfrm>
          </p:grpSpPr>
          <p:sp>
            <p:nvSpPr>
              <p:cNvPr id="348284" name="Line 12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85" name="Line 12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86" name="Line 12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165" name="Group 127"/>
            <p:cNvGrpSpPr>
              <a:grpSpLocks/>
            </p:cNvGrpSpPr>
            <p:nvPr/>
          </p:nvGrpSpPr>
          <p:grpSpPr bwMode="auto">
            <a:xfrm rot="10764191">
              <a:off x="624" y="1392"/>
              <a:ext cx="192" cy="192"/>
              <a:chOff x="1104" y="1392"/>
              <a:chExt cx="192" cy="192"/>
            </a:xfrm>
          </p:grpSpPr>
          <p:sp>
            <p:nvSpPr>
              <p:cNvPr id="348288" name="Line 12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89" name="Line 12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90" name="Line 13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167" name="Group 131"/>
            <p:cNvGrpSpPr>
              <a:grpSpLocks/>
            </p:cNvGrpSpPr>
            <p:nvPr/>
          </p:nvGrpSpPr>
          <p:grpSpPr bwMode="auto">
            <a:xfrm rot="7066350">
              <a:off x="720" y="1584"/>
              <a:ext cx="192" cy="192"/>
              <a:chOff x="1104" y="1392"/>
              <a:chExt cx="192" cy="192"/>
            </a:xfrm>
          </p:grpSpPr>
          <p:sp>
            <p:nvSpPr>
              <p:cNvPr id="348292" name="Line 13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93" name="Line 13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94" name="Line 13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171" name="Group 135"/>
            <p:cNvGrpSpPr>
              <a:grpSpLocks/>
            </p:cNvGrpSpPr>
            <p:nvPr/>
          </p:nvGrpSpPr>
          <p:grpSpPr bwMode="auto">
            <a:xfrm rot="-5979594">
              <a:off x="816" y="1152"/>
              <a:ext cx="192" cy="192"/>
              <a:chOff x="1104" y="1392"/>
              <a:chExt cx="192" cy="192"/>
            </a:xfrm>
          </p:grpSpPr>
          <p:sp>
            <p:nvSpPr>
              <p:cNvPr id="348296" name="Line 13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297" name="Line 13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298" name="Line 13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175" name="Group 139"/>
            <p:cNvGrpSpPr>
              <a:grpSpLocks/>
            </p:cNvGrpSpPr>
            <p:nvPr/>
          </p:nvGrpSpPr>
          <p:grpSpPr bwMode="auto">
            <a:xfrm rot="2360641">
              <a:off x="1008" y="1584"/>
              <a:ext cx="192" cy="192"/>
              <a:chOff x="1104" y="1392"/>
              <a:chExt cx="192" cy="192"/>
            </a:xfrm>
          </p:grpSpPr>
          <p:sp>
            <p:nvSpPr>
              <p:cNvPr id="348300" name="Line 14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01" name="Line 14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02" name="Line 14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sp>
        <p:nvSpPr>
          <p:cNvPr id="348303" name="AutoShape 143"/>
          <p:cNvSpPr>
            <a:spLocks noChangeArrowheads="1"/>
          </p:cNvSpPr>
          <p:nvPr/>
        </p:nvSpPr>
        <p:spPr bwMode="auto">
          <a:xfrm>
            <a:off x="304800" y="16764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304" name="AutoShape 144"/>
          <p:cNvSpPr>
            <a:spLocks noChangeArrowheads="1"/>
          </p:cNvSpPr>
          <p:nvPr/>
        </p:nvSpPr>
        <p:spPr bwMode="auto">
          <a:xfrm>
            <a:off x="1219200" y="25908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305" name="AutoShape 145"/>
          <p:cNvSpPr>
            <a:spLocks noChangeArrowheads="1"/>
          </p:cNvSpPr>
          <p:nvPr/>
        </p:nvSpPr>
        <p:spPr bwMode="auto">
          <a:xfrm>
            <a:off x="2286000" y="13716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306" name="AutoShape 146"/>
          <p:cNvSpPr>
            <a:spLocks noChangeArrowheads="1"/>
          </p:cNvSpPr>
          <p:nvPr/>
        </p:nvSpPr>
        <p:spPr bwMode="auto">
          <a:xfrm>
            <a:off x="2819400" y="29718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grpSp>
        <p:nvGrpSpPr>
          <p:cNvPr id="348179" name="Group 147"/>
          <p:cNvGrpSpPr>
            <a:grpSpLocks/>
          </p:cNvGrpSpPr>
          <p:nvPr/>
        </p:nvGrpSpPr>
        <p:grpSpPr bwMode="auto">
          <a:xfrm>
            <a:off x="6705600" y="1752600"/>
            <a:ext cx="685800" cy="685800"/>
            <a:chOff x="624" y="1152"/>
            <a:chExt cx="672" cy="624"/>
          </a:xfrm>
        </p:grpSpPr>
        <p:sp>
          <p:nvSpPr>
            <p:cNvPr id="348308" name="Oval 148"/>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348183" name="Group 149"/>
            <p:cNvGrpSpPr>
              <a:grpSpLocks/>
            </p:cNvGrpSpPr>
            <p:nvPr/>
          </p:nvGrpSpPr>
          <p:grpSpPr bwMode="auto">
            <a:xfrm>
              <a:off x="1104" y="1392"/>
              <a:ext cx="192" cy="192"/>
              <a:chOff x="1104" y="1392"/>
              <a:chExt cx="192" cy="192"/>
            </a:xfrm>
          </p:grpSpPr>
          <p:sp>
            <p:nvSpPr>
              <p:cNvPr id="348310" name="Line 15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11" name="Line 15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12" name="Line 15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193" name="Group 153"/>
            <p:cNvGrpSpPr>
              <a:grpSpLocks/>
            </p:cNvGrpSpPr>
            <p:nvPr/>
          </p:nvGrpSpPr>
          <p:grpSpPr bwMode="auto">
            <a:xfrm rot="10764191">
              <a:off x="624" y="1392"/>
              <a:ext cx="192" cy="192"/>
              <a:chOff x="1104" y="1392"/>
              <a:chExt cx="192" cy="192"/>
            </a:xfrm>
          </p:grpSpPr>
          <p:sp>
            <p:nvSpPr>
              <p:cNvPr id="348314" name="Line 15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15" name="Line 15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16" name="Line 15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195" name="Group 157"/>
            <p:cNvGrpSpPr>
              <a:grpSpLocks/>
            </p:cNvGrpSpPr>
            <p:nvPr/>
          </p:nvGrpSpPr>
          <p:grpSpPr bwMode="auto">
            <a:xfrm rot="7066350">
              <a:off x="720" y="1584"/>
              <a:ext cx="192" cy="192"/>
              <a:chOff x="1104" y="1392"/>
              <a:chExt cx="192" cy="192"/>
            </a:xfrm>
          </p:grpSpPr>
          <p:sp>
            <p:nvSpPr>
              <p:cNvPr id="348318" name="Line 15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19" name="Line 15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20" name="Line 16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199" name="Group 161"/>
            <p:cNvGrpSpPr>
              <a:grpSpLocks/>
            </p:cNvGrpSpPr>
            <p:nvPr/>
          </p:nvGrpSpPr>
          <p:grpSpPr bwMode="auto">
            <a:xfrm rot="-5979594">
              <a:off x="816" y="1152"/>
              <a:ext cx="192" cy="192"/>
              <a:chOff x="1104" y="1392"/>
              <a:chExt cx="192" cy="192"/>
            </a:xfrm>
          </p:grpSpPr>
          <p:sp>
            <p:nvSpPr>
              <p:cNvPr id="348322" name="Line 16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23" name="Line 16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24" name="Line 16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03" name="Group 165"/>
            <p:cNvGrpSpPr>
              <a:grpSpLocks/>
            </p:cNvGrpSpPr>
            <p:nvPr/>
          </p:nvGrpSpPr>
          <p:grpSpPr bwMode="auto">
            <a:xfrm rot="2360641">
              <a:off x="1008" y="1584"/>
              <a:ext cx="192" cy="192"/>
              <a:chOff x="1104" y="1392"/>
              <a:chExt cx="192" cy="192"/>
            </a:xfrm>
          </p:grpSpPr>
          <p:sp>
            <p:nvSpPr>
              <p:cNvPr id="348326" name="Line 16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27" name="Line 16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28" name="Line 16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grpSp>
        <p:nvGrpSpPr>
          <p:cNvPr id="348207" name="Group 169"/>
          <p:cNvGrpSpPr>
            <a:grpSpLocks/>
          </p:cNvGrpSpPr>
          <p:nvPr/>
        </p:nvGrpSpPr>
        <p:grpSpPr bwMode="auto">
          <a:xfrm>
            <a:off x="6629400" y="2514600"/>
            <a:ext cx="685800" cy="685800"/>
            <a:chOff x="624" y="1152"/>
            <a:chExt cx="672" cy="624"/>
          </a:xfrm>
        </p:grpSpPr>
        <p:sp>
          <p:nvSpPr>
            <p:cNvPr id="348330" name="Oval 170"/>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348211" name="Group 171"/>
            <p:cNvGrpSpPr>
              <a:grpSpLocks/>
            </p:cNvGrpSpPr>
            <p:nvPr/>
          </p:nvGrpSpPr>
          <p:grpSpPr bwMode="auto">
            <a:xfrm>
              <a:off x="1104" y="1392"/>
              <a:ext cx="192" cy="192"/>
              <a:chOff x="1104" y="1392"/>
              <a:chExt cx="192" cy="192"/>
            </a:xfrm>
          </p:grpSpPr>
          <p:sp>
            <p:nvSpPr>
              <p:cNvPr id="348332" name="Line 17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33" name="Line 17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34" name="Line 17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15" name="Group 175"/>
            <p:cNvGrpSpPr>
              <a:grpSpLocks/>
            </p:cNvGrpSpPr>
            <p:nvPr/>
          </p:nvGrpSpPr>
          <p:grpSpPr bwMode="auto">
            <a:xfrm rot="10764191">
              <a:off x="624" y="1392"/>
              <a:ext cx="192" cy="192"/>
              <a:chOff x="1104" y="1392"/>
              <a:chExt cx="192" cy="192"/>
            </a:xfrm>
          </p:grpSpPr>
          <p:sp>
            <p:nvSpPr>
              <p:cNvPr id="348336" name="Line 17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37" name="Line 17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38" name="Line 17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17" name="Group 179"/>
            <p:cNvGrpSpPr>
              <a:grpSpLocks/>
            </p:cNvGrpSpPr>
            <p:nvPr/>
          </p:nvGrpSpPr>
          <p:grpSpPr bwMode="auto">
            <a:xfrm rot="7066350">
              <a:off x="720" y="1584"/>
              <a:ext cx="192" cy="192"/>
              <a:chOff x="1104" y="1392"/>
              <a:chExt cx="192" cy="192"/>
            </a:xfrm>
          </p:grpSpPr>
          <p:sp>
            <p:nvSpPr>
              <p:cNvPr id="348340" name="Line 18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41" name="Line 18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42" name="Line 18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21" name="Group 183"/>
            <p:cNvGrpSpPr>
              <a:grpSpLocks/>
            </p:cNvGrpSpPr>
            <p:nvPr/>
          </p:nvGrpSpPr>
          <p:grpSpPr bwMode="auto">
            <a:xfrm rot="-5979594">
              <a:off x="816" y="1152"/>
              <a:ext cx="192" cy="192"/>
              <a:chOff x="1104" y="1392"/>
              <a:chExt cx="192" cy="192"/>
            </a:xfrm>
          </p:grpSpPr>
          <p:sp>
            <p:nvSpPr>
              <p:cNvPr id="348344" name="Line 18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45" name="Line 18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46" name="Line 18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25" name="Group 187"/>
            <p:cNvGrpSpPr>
              <a:grpSpLocks/>
            </p:cNvGrpSpPr>
            <p:nvPr/>
          </p:nvGrpSpPr>
          <p:grpSpPr bwMode="auto">
            <a:xfrm rot="2360641">
              <a:off x="1008" y="1584"/>
              <a:ext cx="192" cy="192"/>
              <a:chOff x="1104" y="1392"/>
              <a:chExt cx="192" cy="192"/>
            </a:xfrm>
          </p:grpSpPr>
          <p:sp>
            <p:nvSpPr>
              <p:cNvPr id="348348" name="Line 18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49" name="Line 18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50" name="Line 19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grpSp>
        <p:nvGrpSpPr>
          <p:cNvPr id="348229" name="Group 191"/>
          <p:cNvGrpSpPr>
            <a:grpSpLocks/>
          </p:cNvGrpSpPr>
          <p:nvPr/>
        </p:nvGrpSpPr>
        <p:grpSpPr bwMode="auto">
          <a:xfrm>
            <a:off x="5943600" y="2209800"/>
            <a:ext cx="685800" cy="685800"/>
            <a:chOff x="624" y="1152"/>
            <a:chExt cx="672" cy="624"/>
          </a:xfrm>
        </p:grpSpPr>
        <p:sp>
          <p:nvSpPr>
            <p:cNvPr id="348352" name="Oval 192"/>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348233" name="Group 193"/>
            <p:cNvGrpSpPr>
              <a:grpSpLocks/>
            </p:cNvGrpSpPr>
            <p:nvPr/>
          </p:nvGrpSpPr>
          <p:grpSpPr bwMode="auto">
            <a:xfrm>
              <a:off x="1104" y="1392"/>
              <a:ext cx="192" cy="192"/>
              <a:chOff x="1104" y="1392"/>
              <a:chExt cx="192" cy="192"/>
            </a:xfrm>
          </p:grpSpPr>
          <p:sp>
            <p:nvSpPr>
              <p:cNvPr id="348354" name="Line 19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55" name="Line 19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56" name="Line 19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37" name="Group 197"/>
            <p:cNvGrpSpPr>
              <a:grpSpLocks/>
            </p:cNvGrpSpPr>
            <p:nvPr/>
          </p:nvGrpSpPr>
          <p:grpSpPr bwMode="auto">
            <a:xfrm rot="10764191">
              <a:off x="624" y="1392"/>
              <a:ext cx="192" cy="192"/>
              <a:chOff x="1104" y="1392"/>
              <a:chExt cx="192" cy="192"/>
            </a:xfrm>
          </p:grpSpPr>
          <p:sp>
            <p:nvSpPr>
              <p:cNvPr id="348358" name="Line 19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59" name="Line 19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60" name="Line 20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39" name="Group 201"/>
            <p:cNvGrpSpPr>
              <a:grpSpLocks/>
            </p:cNvGrpSpPr>
            <p:nvPr/>
          </p:nvGrpSpPr>
          <p:grpSpPr bwMode="auto">
            <a:xfrm rot="7066350">
              <a:off x="720" y="1584"/>
              <a:ext cx="192" cy="192"/>
              <a:chOff x="1104" y="1392"/>
              <a:chExt cx="192" cy="192"/>
            </a:xfrm>
          </p:grpSpPr>
          <p:sp>
            <p:nvSpPr>
              <p:cNvPr id="348362" name="Line 20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63" name="Line 20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64" name="Line 20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43" name="Group 205"/>
            <p:cNvGrpSpPr>
              <a:grpSpLocks/>
            </p:cNvGrpSpPr>
            <p:nvPr/>
          </p:nvGrpSpPr>
          <p:grpSpPr bwMode="auto">
            <a:xfrm rot="-5979594">
              <a:off x="816" y="1152"/>
              <a:ext cx="192" cy="192"/>
              <a:chOff x="1104" y="1392"/>
              <a:chExt cx="192" cy="192"/>
            </a:xfrm>
          </p:grpSpPr>
          <p:sp>
            <p:nvSpPr>
              <p:cNvPr id="348366" name="Line 20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67" name="Line 20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68" name="Line 20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47" name="Group 209"/>
            <p:cNvGrpSpPr>
              <a:grpSpLocks/>
            </p:cNvGrpSpPr>
            <p:nvPr/>
          </p:nvGrpSpPr>
          <p:grpSpPr bwMode="auto">
            <a:xfrm rot="2360641">
              <a:off x="1008" y="1584"/>
              <a:ext cx="192" cy="192"/>
              <a:chOff x="1104" y="1392"/>
              <a:chExt cx="192" cy="192"/>
            </a:xfrm>
          </p:grpSpPr>
          <p:sp>
            <p:nvSpPr>
              <p:cNvPr id="348370" name="Line 21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71" name="Line 21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72" name="Line 21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grpSp>
        <p:nvGrpSpPr>
          <p:cNvPr id="348251" name="Group 213"/>
          <p:cNvGrpSpPr>
            <a:grpSpLocks/>
          </p:cNvGrpSpPr>
          <p:nvPr/>
        </p:nvGrpSpPr>
        <p:grpSpPr bwMode="auto">
          <a:xfrm>
            <a:off x="6477000" y="3276600"/>
            <a:ext cx="685800" cy="685800"/>
            <a:chOff x="624" y="1152"/>
            <a:chExt cx="672" cy="624"/>
          </a:xfrm>
        </p:grpSpPr>
        <p:sp>
          <p:nvSpPr>
            <p:cNvPr id="348374" name="Oval 214"/>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348255" name="Group 215"/>
            <p:cNvGrpSpPr>
              <a:grpSpLocks/>
            </p:cNvGrpSpPr>
            <p:nvPr/>
          </p:nvGrpSpPr>
          <p:grpSpPr bwMode="auto">
            <a:xfrm>
              <a:off x="1104" y="1392"/>
              <a:ext cx="192" cy="192"/>
              <a:chOff x="1104" y="1392"/>
              <a:chExt cx="192" cy="192"/>
            </a:xfrm>
          </p:grpSpPr>
          <p:sp>
            <p:nvSpPr>
              <p:cNvPr id="348376" name="Line 21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77" name="Line 21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78" name="Line 21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59" name="Group 219"/>
            <p:cNvGrpSpPr>
              <a:grpSpLocks/>
            </p:cNvGrpSpPr>
            <p:nvPr/>
          </p:nvGrpSpPr>
          <p:grpSpPr bwMode="auto">
            <a:xfrm rot="10764191">
              <a:off x="624" y="1392"/>
              <a:ext cx="192" cy="192"/>
              <a:chOff x="1104" y="1392"/>
              <a:chExt cx="192" cy="192"/>
            </a:xfrm>
          </p:grpSpPr>
          <p:sp>
            <p:nvSpPr>
              <p:cNvPr id="348380" name="Line 22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81" name="Line 22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82" name="Line 22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61" name="Group 223"/>
            <p:cNvGrpSpPr>
              <a:grpSpLocks/>
            </p:cNvGrpSpPr>
            <p:nvPr/>
          </p:nvGrpSpPr>
          <p:grpSpPr bwMode="auto">
            <a:xfrm rot="7066350">
              <a:off x="720" y="1584"/>
              <a:ext cx="192" cy="192"/>
              <a:chOff x="1104" y="1392"/>
              <a:chExt cx="192" cy="192"/>
            </a:xfrm>
          </p:grpSpPr>
          <p:sp>
            <p:nvSpPr>
              <p:cNvPr id="348384" name="Line 22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85" name="Line 22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86" name="Line 22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65" name="Group 227"/>
            <p:cNvGrpSpPr>
              <a:grpSpLocks/>
            </p:cNvGrpSpPr>
            <p:nvPr/>
          </p:nvGrpSpPr>
          <p:grpSpPr bwMode="auto">
            <a:xfrm rot="-5979594">
              <a:off x="816" y="1152"/>
              <a:ext cx="192" cy="192"/>
              <a:chOff x="1104" y="1392"/>
              <a:chExt cx="192" cy="192"/>
            </a:xfrm>
          </p:grpSpPr>
          <p:sp>
            <p:nvSpPr>
              <p:cNvPr id="348388" name="Line 22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89" name="Line 22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90" name="Line 23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69" name="Group 231"/>
            <p:cNvGrpSpPr>
              <a:grpSpLocks/>
            </p:cNvGrpSpPr>
            <p:nvPr/>
          </p:nvGrpSpPr>
          <p:grpSpPr bwMode="auto">
            <a:xfrm rot="2360641">
              <a:off x="1008" y="1584"/>
              <a:ext cx="192" cy="192"/>
              <a:chOff x="1104" y="1392"/>
              <a:chExt cx="192" cy="192"/>
            </a:xfrm>
          </p:grpSpPr>
          <p:sp>
            <p:nvSpPr>
              <p:cNvPr id="348392" name="Line 23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93" name="Line 23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394" name="Line 23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grpSp>
        <p:nvGrpSpPr>
          <p:cNvPr id="348273" name="Group 235"/>
          <p:cNvGrpSpPr>
            <a:grpSpLocks/>
          </p:cNvGrpSpPr>
          <p:nvPr/>
        </p:nvGrpSpPr>
        <p:grpSpPr bwMode="auto">
          <a:xfrm>
            <a:off x="5791200" y="2971800"/>
            <a:ext cx="685800" cy="685800"/>
            <a:chOff x="624" y="1152"/>
            <a:chExt cx="672" cy="624"/>
          </a:xfrm>
        </p:grpSpPr>
        <p:sp>
          <p:nvSpPr>
            <p:cNvPr id="348396" name="Oval 236"/>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348277" name="Group 237"/>
            <p:cNvGrpSpPr>
              <a:grpSpLocks/>
            </p:cNvGrpSpPr>
            <p:nvPr/>
          </p:nvGrpSpPr>
          <p:grpSpPr bwMode="auto">
            <a:xfrm>
              <a:off x="1104" y="1392"/>
              <a:ext cx="192" cy="192"/>
              <a:chOff x="1104" y="1392"/>
              <a:chExt cx="192" cy="192"/>
            </a:xfrm>
          </p:grpSpPr>
          <p:sp>
            <p:nvSpPr>
              <p:cNvPr id="348398" name="Line 23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399" name="Line 23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00" name="Line 24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81" name="Group 241"/>
            <p:cNvGrpSpPr>
              <a:grpSpLocks/>
            </p:cNvGrpSpPr>
            <p:nvPr/>
          </p:nvGrpSpPr>
          <p:grpSpPr bwMode="auto">
            <a:xfrm rot="10764191">
              <a:off x="624" y="1392"/>
              <a:ext cx="192" cy="192"/>
              <a:chOff x="1104" y="1392"/>
              <a:chExt cx="192" cy="192"/>
            </a:xfrm>
          </p:grpSpPr>
          <p:sp>
            <p:nvSpPr>
              <p:cNvPr id="348402" name="Line 24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03" name="Line 24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04" name="Line 24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83" name="Group 245"/>
            <p:cNvGrpSpPr>
              <a:grpSpLocks/>
            </p:cNvGrpSpPr>
            <p:nvPr/>
          </p:nvGrpSpPr>
          <p:grpSpPr bwMode="auto">
            <a:xfrm rot="7066350">
              <a:off x="720" y="1584"/>
              <a:ext cx="192" cy="192"/>
              <a:chOff x="1104" y="1392"/>
              <a:chExt cx="192" cy="192"/>
            </a:xfrm>
          </p:grpSpPr>
          <p:sp>
            <p:nvSpPr>
              <p:cNvPr id="348406" name="Line 24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07" name="Line 24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08" name="Line 24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87" name="Group 249"/>
            <p:cNvGrpSpPr>
              <a:grpSpLocks/>
            </p:cNvGrpSpPr>
            <p:nvPr/>
          </p:nvGrpSpPr>
          <p:grpSpPr bwMode="auto">
            <a:xfrm rot="-5979594">
              <a:off x="816" y="1152"/>
              <a:ext cx="192" cy="192"/>
              <a:chOff x="1104" y="1392"/>
              <a:chExt cx="192" cy="192"/>
            </a:xfrm>
          </p:grpSpPr>
          <p:sp>
            <p:nvSpPr>
              <p:cNvPr id="348410" name="Line 25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11" name="Line 25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12" name="Line 25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291" name="Group 253"/>
            <p:cNvGrpSpPr>
              <a:grpSpLocks/>
            </p:cNvGrpSpPr>
            <p:nvPr/>
          </p:nvGrpSpPr>
          <p:grpSpPr bwMode="auto">
            <a:xfrm rot="2360641">
              <a:off x="1008" y="1584"/>
              <a:ext cx="192" cy="192"/>
              <a:chOff x="1104" y="1392"/>
              <a:chExt cx="192" cy="192"/>
            </a:xfrm>
          </p:grpSpPr>
          <p:sp>
            <p:nvSpPr>
              <p:cNvPr id="348414" name="Line 25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15" name="Line 25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16" name="Line 25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sp>
        <p:nvSpPr>
          <p:cNvPr id="348417" name="AutoShape 257"/>
          <p:cNvSpPr>
            <a:spLocks noChangeArrowheads="1"/>
          </p:cNvSpPr>
          <p:nvPr/>
        </p:nvSpPr>
        <p:spPr bwMode="auto">
          <a:xfrm>
            <a:off x="5943600" y="28194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418" name="AutoShape 258"/>
          <p:cNvSpPr>
            <a:spLocks noChangeArrowheads="1"/>
          </p:cNvSpPr>
          <p:nvPr/>
        </p:nvSpPr>
        <p:spPr bwMode="auto">
          <a:xfrm>
            <a:off x="6248400" y="35814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419" name="AutoShape 259"/>
          <p:cNvSpPr>
            <a:spLocks noChangeArrowheads="1"/>
          </p:cNvSpPr>
          <p:nvPr/>
        </p:nvSpPr>
        <p:spPr bwMode="auto">
          <a:xfrm>
            <a:off x="7239000" y="27432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420" name="AutoShape 260"/>
          <p:cNvSpPr>
            <a:spLocks noChangeArrowheads="1"/>
          </p:cNvSpPr>
          <p:nvPr/>
        </p:nvSpPr>
        <p:spPr bwMode="auto">
          <a:xfrm>
            <a:off x="6781800" y="23622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421" name="AutoShape 261"/>
          <p:cNvSpPr>
            <a:spLocks noChangeArrowheads="1"/>
          </p:cNvSpPr>
          <p:nvPr/>
        </p:nvSpPr>
        <p:spPr bwMode="auto">
          <a:xfrm>
            <a:off x="6629400" y="31242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422" name="AutoShape 262"/>
          <p:cNvSpPr>
            <a:spLocks noChangeArrowheads="1"/>
          </p:cNvSpPr>
          <p:nvPr/>
        </p:nvSpPr>
        <p:spPr bwMode="auto">
          <a:xfrm>
            <a:off x="6477000" y="27432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grpSp>
        <p:nvGrpSpPr>
          <p:cNvPr id="348295" name="Group 263"/>
          <p:cNvGrpSpPr>
            <a:grpSpLocks/>
          </p:cNvGrpSpPr>
          <p:nvPr/>
        </p:nvGrpSpPr>
        <p:grpSpPr bwMode="auto">
          <a:xfrm>
            <a:off x="7391400" y="2514600"/>
            <a:ext cx="685800" cy="685800"/>
            <a:chOff x="624" y="1152"/>
            <a:chExt cx="672" cy="624"/>
          </a:xfrm>
        </p:grpSpPr>
        <p:sp>
          <p:nvSpPr>
            <p:cNvPr id="348424" name="Oval 264"/>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348299" name="Group 265"/>
            <p:cNvGrpSpPr>
              <a:grpSpLocks/>
            </p:cNvGrpSpPr>
            <p:nvPr/>
          </p:nvGrpSpPr>
          <p:grpSpPr bwMode="auto">
            <a:xfrm>
              <a:off x="1104" y="1392"/>
              <a:ext cx="192" cy="192"/>
              <a:chOff x="1104" y="1392"/>
              <a:chExt cx="192" cy="192"/>
            </a:xfrm>
          </p:grpSpPr>
          <p:sp>
            <p:nvSpPr>
              <p:cNvPr id="348426" name="Line 266"/>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27" name="Line 267"/>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28" name="Line 268"/>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307" name="Group 269"/>
            <p:cNvGrpSpPr>
              <a:grpSpLocks/>
            </p:cNvGrpSpPr>
            <p:nvPr/>
          </p:nvGrpSpPr>
          <p:grpSpPr bwMode="auto">
            <a:xfrm rot="10764191">
              <a:off x="624" y="1392"/>
              <a:ext cx="192" cy="192"/>
              <a:chOff x="1104" y="1392"/>
              <a:chExt cx="192" cy="192"/>
            </a:xfrm>
          </p:grpSpPr>
          <p:sp>
            <p:nvSpPr>
              <p:cNvPr id="348430" name="Line 270"/>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31" name="Line 271"/>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32" name="Line 272"/>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309" name="Group 273"/>
            <p:cNvGrpSpPr>
              <a:grpSpLocks/>
            </p:cNvGrpSpPr>
            <p:nvPr/>
          </p:nvGrpSpPr>
          <p:grpSpPr bwMode="auto">
            <a:xfrm rot="7066350">
              <a:off x="720" y="1584"/>
              <a:ext cx="192" cy="192"/>
              <a:chOff x="1104" y="1392"/>
              <a:chExt cx="192" cy="192"/>
            </a:xfrm>
          </p:grpSpPr>
          <p:sp>
            <p:nvSpPr>
              <p:cNvPr id="348434" name="Line 274"/>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35" name="Line 275"/>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36" name="Line 276"/>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313" name="Group 277"/>
            <p:cNvGrpSpPr>
              <a:grpSpLocks/>
            </p:cNvGrpSpPr>
            <p:nvPr/>
          </p:nvGrpSpPr>
          <p:grpSpPr bwMode="auto">
            <a:xfrm rot="-5979594">
              <a:off x="816" y="1152"/>
              <a:ext cx="192" cy="192"/>
              <a:chOff x="1104" y="1392"/>
              <a:chExt cx="192" cy="192"/>
            </a:xfrm>
          </p:grpSpPr>
          <p:sp>
            <p:nvSpPr>
              <p:cNvPr id="348438" name="Line 278"/>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39" name="Line 279"/>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40" name="Line 280"/>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317" name="Group 281"/>
            <p:cNvGrpSpPr>
              <a:grpSpLocks/>
            </p:cNvGrpSpPr>
            <p:nvPr/>
          </p:nvGrpSpPr>
          <p:grpSpPr bwMode="auto">
            <a:xfrm rot="2360641">
              <a:off x="1008" y="1584"/>
              <a:ext cx="192" cy="192"/>
              <a:chOff x="1104" y="1392"/>
              <a:chExt cx="192" cy="192"/>
            </a:xfrm>
          </p:grpSpPr>
          <p:sp>
            <p:nvSpPr>
              <p:cNvPr id="348442" name="Line 282"/>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43" name="Line 283"/>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44" name="Line 284"/>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sp>
        <p:nvSpPr>
          <p:cNvPr id="348445" name="AutoShape 285"/>
          <p:cNvSpPr>
            <a:spLocks noChangeArrowheads="1"/>
          </p:cNvSpPr>
          <p:nvPr/>
        </p:nvSpPr>
        <p:spPr bwMode="auto">
          <a:xfrm>
            <a:off x="7391400" y="31242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grpSp>
        <p:nvGrpSpPr>
          <p:cNvPr id="348321" name="Group 286"/>
          <p:cNvGrpSpPr>
            <a:grpSpLocks/>
          </p:cNvGrpSpPr>
          <p:nvPr/>
        </p:nvGrpSpPr>
        <p:grpSpPr bwMode="auto">
          <a:xfrm>
            <a:off x="7239000" y="3276600"/>
            <a:ext cx="685800" cy="685800"/>
            <a:chOff x="624" y="1152"/>
            <a:chExt cx="672" cy="624"/>
          </a:xfrm>
        </p:grpSpPr>
        <p:sp>
          <p:nvSpPr>
            <p:cNvPr id="348447" name="Oval 287"/>
            <p:cNvSpPr>
              <a:spLocks noChangeArrowheads="1"/>
            </p:cNvSpPr>
            <p:nvPr/>
          </p:nvSpPr>
          <p:spPr bwMode="auto">
            <a:xfrm>
              <a:off x="816" y="1344"/>
              <a:ext cx="288" cy="288"/>
            </a:xfrm>
            <a:prstGeom prst="ellipse">
              <a:avLst/>
            </a:prstGeom>
            <a:solidFill>
              <a:schemeClr val="accent2"/>
            </a:solidFill>
            <a:ln w="12700">
              <a:solidFill>
                <a:schemeClr val="tx1"/>
              </a:solidFill>
              <a:round/>
              <a:headEnd type="none" w="sm" len="sm"/>
              <a:tailEnd type="none" w="sm" len="sm"/>
            </a:ln>
            <a:effectLst/>
          </p:spPr>
          <p:txBody>
            <a:bodyPr wrap="none" anchor="ctr"/>
            <a:lstStyle/>
            <a:p>
              <a:endParaRPr lang="en-US"/>
            </a:p>
          </p:txBody>
        </p:sp>
        <p:grpSp>
          <p:nvGrpSpPr>
            <p:cNvPr id="348325" name="Group 288"/>
            <p:cNvGrpSpPr>
              <a:grpSpLocks/>
            </p:cNvGrpSpPr>
            <p:nvPr/>
          </p:nvGrpSpPr>
          <p:grpSpPr bwMode="auto">
            <a:xfrm>
              <a:off x="1104" y="1392"/>
              <a:ext cx="192" cy="192"/>
              <a:chOff x="1104" y="1392"/>
              <a:chExt cx="192" cy="192"/>
            </a:xfrm>
          </p:grpSpPr>
          <p:sp>
            <p:nvSpPr>
              <p:cNvPr id="348449" name="Line 289"/>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50" name="Line 290"/>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51" name="Line 291"/>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329" name="Group 292"/>
            <p:cNvGrpSpPr>
              <a:grpSpLocks/>
            </p:cNvGrpSpPr>
            <p:nvPr/>
          </p:nvGrpSpPr>
          <p:grpSpPr bwMode="auto">
            <a:xfrm rot="10764191">
              <a:off x="624" y="1392"/>
              <a:ext cx="192" cy="192"/>
              <a:chOff x="1104" y="1392"/>
              <a:chExt cx="192" cy="192"/>
            </a:xfrm>
          </p:grpSpPr>
          <p:sp>
            <p:nvSpPr>
              <p:cNvPr id="348453" name="Line 293"/>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54" name="Line 294"/>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55" name="Line 295"/>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331" name="Group 296"/>
            <p:cNvGrpSpPr>
              <a:grpSpLocks/>
            </p:cNvGrpSpPr>
            <p:nvPr/>
          </p:nvGrpSpPr>
          <p:grpSpPr bwMode="auto">
            <a:xfrm rot="7066350">
              <a:off x="720" y="1584"/>
              <a:ext cx="192" cy="192"/>
              <a:chOff x="1104" y="1392"/>
              <a:chExt cx="192" cy="192"/>
            </a:xfrm>
          </p:grpSpPr>
          <p:sp>
            <p:nvSpPr>
              <p:cNvPr id="348457" name="Line 297"/>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58" name="Line 298"/>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59" name="Line 299"/>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335" name="Group 300"/>
            <p:cNvGrpSpPr>
              <a:grpSpLocks/>
            </p:cNvGrpSpPr>
            <p:nvPr/>
          </p:nvGrpSpPr>
          <p:grpSpPr bwMode="auto">
            <a:xfrm rot="-5979594">
              <a:off x="816" y="1152"/>
              <a:ext cx="192" cy="192"/>
              <a:chOff x="1104" y="1392"/>
              <a:chExt cx="192" cy="192"/>
            </a:xfrm>
          </p:grpSpPr>
          <p:sp>
            <p:nvSpPr>
              <p:cNvPr id="348461" name="Line 301"/>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62" name="Line 302"/>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63" name="Line 303"/>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nvGrpSpPr>
            <p:cNvPr id="348339" name="Group 304"/>
            <p:cNvGrpSpPr>
              <a:grpSpLocks/>
            </p:cNvGrpSpPr>
            <p:nvPr/>
          </p:nvGrpSpPr>
          <p:grpSpPr bwMode="auto">
            <a:xfrm rot="2360641">
              <a:off x="1008" y="1584"/>
              <a:ext cx="192" cy="192"/>
              <a:chOff x="1104" y="1392"/>
              <a:chExt cx="192" cy="192"/>
            </a:xfrm>
          </p:grpSpPr>
          <p:sp>
            <p:nvSpPr>
              <p:cNvPr id="348465" name="Line 305"/>
              <p:cNvSpPr>
                <a:spLocks noChangeShapeType="1"/>
              </p:cNvSpPr>
              <p:nvPr/>
            </p:nvSpPr>
            <p:spPr bwMode="auto">
              <a:xfrm>
                <a:off x="1104" y="1488"/>
                <a:ext cx="96" cy="0"/>
              </a:xfrm>
              <a:prstGeom prst="line">
                <a:avLst/>
              </a:prstGeom>
              <a:noFill/>
              <a:ln w="28575">
                <a:solidFill>
                  <a:schemeClr val="tx1"/>
                </a:solidFill>
                <a:round/>
                <a:headEnd type="none" w="sm" len="sm"/>
                <a:tailEnd type="none" w="sm" len="sm"/>
              </a:ln>
              <a:effectLst/>
            </p:spPr>
            <p:txBody>
              <a:bodyPr/>
              <a:lstStyle/>
              <a:p>
                <a:endParaRPr lang="en-US"/>
              </a:p>
            </p:txBody>
          </p:sp>
          <p:sp>
            <p:nvSpPr>
              <p:cNvPr id="348466" name="Line 306"/>
              <p:cNvSpPr>
                <a:spLocks noChangeShapeType="1"/>
              </p:cNvSpPr>
              <p:nvPr/>
            </p:nvSpPr>
            <p:spPr bwMode="auto">
              <a:xfrm flipV="1">
                <a:off x="1200" y="1392"/>
                <a:ext cx="96" cy="96"/>
              </a:xfrm>
              <a:prstGeom prst="line">
                <a:avLst/>
              </a:prstGeom>
              <a:noFill/>
              <a:ln w="28575">
                <a:solidFill>
                  <a:schemeClr val="tx1"/>
                </a:solidFill>
                <a:round/>
                <a:headEnd type="none" w="sm" len="sm"/>
                <a:tailEnd type="none" w="sm" len="sm"/>
              </a:ln>
              <a:effectLst/>
            </p:spPr>
            <p:txBody>
              <a:bodyPr/>
              <a:lstStyle/>
              <a:p>
                <a:endParaRPr lang="en-US"/>
              </a:p>
            </p:txBody>
          </p:sp>
          <p:sp>
            <p:nvSpPr>
              <p:cNvPr id="348467" name="Line 307"/>
              <p:cNvSpPr>
                <a:spLocks noChangeShapeType="1"/>
              </p:cNvSpPr>
              <p:nvPr/>
            </p:nvSpPr>
            <p:spPr bwMode="auto">
              <a:xfrm>
                <a:off x="1200" y="1488"/>
                <a:ext cx="96" cy="96"/>
              </a:xfrm>
              <a:prstGeom prst="line">
                <a:avLst/>
              </a:prstGeom>
              <a:noFill/>
              <a:ln w="28575">
                <a:solidFill>
                  <a:schemeClr val="tx1"/>
                </a:solidFill>
                <a:round/>
                <a:headEnd type="none" w="sm" len="sm"/>
                <a:tailEnd type="none" w="sm" len="sm"/>
              </a:ln>
              <a:effectLst/>
            </p:spPr>
            <p:txBody>
              <a:bodyPr/>
              <a:lstStyle/>
              <a:p>
                <a:endParaRPr lang="en-US"/>
              </a:p>
            </p:txBody>
          </p:sp>
        </p:grpSp>
      </p:grpSp>
      <p:sp>
        <p:nvSpPr>
          <p:cNvPr id="348468" name="AutoShape 308"/>
          <p:cNvSpPr>
            <a:spLocks noChangeArrowheads="1"/>
          </p:cNvSpPr>
          <p:nvPr/>
        </p:nvSpPr>
        <p:spPr bwMode="auto">
          <a:xfrm>
            <a:off x="7086600" y="3505200"/>
            <a:ext cx="228600" cy="228600"/>
          </a:xfrm>
          <a:prstGeom prst="diamond">
            <a:avLst/>
          </a:prstGeom>
          <a:solidFill>
            <a:srgbClr val="FF0000"/>
          </a:solidFill>
          <a:ln w="12700">
            <a:solidFill>
              <a:schemeClr val="tx1"/>
            </a:solidFill>
            <a:miter lim="800000"/>
            <a:headEnd type="none" w="sm" len="sm"/>
            <a:tailEnd type="none" w="sm" len="sm"/>
          </a:ln>
          <a:effectLst/>
        </p:spPr>
        <p:txBody>
          <a:bodyPr wrap="none" anchor="ctr"/>
          <a:lstStyle/>
          <a:p>
            <a:endParaRPr lang="en-US"/>
          </a:p>
        </p:txBody>
      </p:sp>
      <p:sp>
        <p:nvSpPr>
          <p:cNvPr id="348469" name="Line 309"/>
          <p:cNvSpPr>
            <a:spLocks noChangeShapeType="1"/>
          </p:cNvSpPr>
          <p:nvPr/>
        </p:nvSpPr>
        <p:spPr bwMode="auto">
          <a:xfrm flipV="1">
            <a:off x="914400" y="3810000"/>
            <a:ext cx="304800" cy="1752600"/>
          </a:xfrm>
          <a:prstGeom prst="line">
            <a:avLst/>
          </a:prstGeom>
          <a:noFill/>
          <a:ln w="25400">
            <a:solidFill>
              <a:schemeClr val="tx1"/>
            </a:solidFill>
            <a:round/>
            <a:headEnd/>
            <a:tailEnd type="triangle" w="med" len="med"/>
          </a:ln>
          <a:effectLst/>
        </p:spPr>
        <p:txBody>
          <a:bodyPr/>
          <a:lstStyle/>
          <a:p>
            <a:endParaRPr lang="en-US"/>
          </a:p>
        </p:txBody>
      </p:sp>
      <p:sp>
        <p:nvSpPr>
          <p:cNvPr id="348470" name="Line 310"/>
          <p:cNvSpPr>
            <a:spLocks noChangeShapeType="1"/>
          </p:cNvSpPr>
          <p:nvPr/>
        </p:nvSpPr>
        <p:spPr bwMode="auto">
          <a:xfrm flipV="1">
            <a:off x="914400" y="3733800"/>
            <a:ext cx="1752600" cy="1828800"/>
          </a:xfrm>
          <a:prstGeom prst="line">
            <a:avLst/>
          </a:prstGeom>
          <a:noFill/>
          <a:ln w="25400">
            <a:solidFill>
              <a:schemeClr val="tx1"/>
            </a:solidFill>
            <a:round/>
            <a:headEnd/>
            <a:tailEnd type="triangle" w="med" len="med"/>
          </a:ln>
          <a:effectLst/>
        </p:spPr>
        <p:txBody>
          <a:bodyPr/>
          <a:lstStyle/>
          <a:p>
            <a:endParaRPr lang="en-US"/>
          </a:p>
        </p:txBody>
      </p:sp>
      <p:sp>
        <p:nvSpPr>
          <p:cNvPr id="348471" name="Text Box 311"/>
          <p:cNvSpPr txBox="1">
            <a:spLocks noChangeArrowheads="1"/>
          </p:cNvSpPr>
          <p:nvPr/>
        </p:nvSpPr>
        <p:spPr bwMode="auto">
          <a:xfrm>
            <a:off x="3429000" y="5029200"/>
            <a:ext cx="2601913" cy="641350"/>
          </a:xfrm>
          <a:prstGeom prst="rect">
            <a:avLst/>
          </a:prstGeom>
          <a:noFill/>
          <a:ln w="9525">
            <a:noFill/>
            <a:miter lim="800000"/>
            <a:headEnd/>
            <a:tailEnd/>
          </a:ln>
          <a:effectLst/>
        </p:spPr>
        <p:txBody>
          <a:bodyPr wrap="none">
            <a:spAutoFit/>
          </a:bodyPr>
          <a:lstStyle/>
          <a:p>
            <a:pPr eaLnBrk="1" hangingPunct="1"/>
            <a:r>
              <a:rPr lang="fr-FR" sz="1800" b="1"/>
              <a:t>Antibodies specific to </a:t>
            </a:r>
          </a:p>
          <a:p>
            <a:pPr eaLnBrk="1" hangingPunct="1"/>
            <a:r>
              <a:rPr lang="fr-FR" sz="1800" b="1"/>
              <a:t>Bacterial polysaccharide Ag</a:t>
            </a:r>
          </a:p>
        </p:txBody>
      </p:sp>
      <p:sp>
        <p:nvSpPr>
          <p:cNvPr id="348472" name="Line 312"/>
          <p:cNvSpPr>
            <a:spLocks noChangeShapeType="1"/>
          </p:cNvSpPr>
          <p:nvPr/>
        </p:nvSpPr>
        <p:spPr bwMode="auto">
          <a:xfrm flipH="1" flipV="1">
            <a:off x="2819400" y="4038600"/>
            <a:ext cx="1066800" cy="1066800"/>
          </a:xfrm>
          <a:prstGeom prst="line">
            <a:avLst/>
          </a:prstGeom>
          <a:noFill/>
          <a:ln w="25400">
            <a:solidFill>
              <a:schemeClr val="tx1"/>
            </a:solidFill>
            <a:round/>
            <a:headEnd/>
            <a:tailEnd type="triangle" w="med" len="med"/>
          </a:ln>
          <a:effectLst/>
        </p:spPr>
        <p:txBody>
          <a:bodyPr/>
          <a:lstStyle/>
          <a:p>
            <a:endParaRPr lang="en-US"/>
          </a:p>
        </p:txBody>
      </p:sp>
      <p:sp>
        <p:nvSpPr>
          <p:cNvPr id="348473" name="Line 313"/>
          <p:cNvSpPr>
            <a:spLocks noChangeShapeType="1"/>
          </p:cNvSpPr>
          <p:nvPr/>
        </p:nvSpPr>
        <p:spPr bwMode="auto">
          <a:xfrm flipV="1">
            <a:off x="4114800" y="3657600"/>
            <a:ext cx="1828800" cy="1371600"/>
          </a:xfrm>
          <a:prstGeom prst="line">
            <a:avLst/>
          </a:prstGeom>
          <a:noFill/>
          <a:ln w="254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305800" cy="6858000"/>
          </a:xfrm>
        </p:spPr>
        <p:txBody>
          <a:bodyPr/>
          <a:lstStyle/>
          <a:p>
            <a:pPr>
              <a:buNone/>
            </a:pPr>
            <a:r>
              <a:rPr lang="en-US" b="1" i="1" dirty="0" smtClean="0"/>
              <a:t>    </a:t>
            </a:r>
          </a:p>
          <a:p>
            <a:pPr>
              <a:buNone/>
            </a:pPr>
            <a:r>
              <a:rPr lang="en-US" b="1" dirty="0" smtClean="0">
                <a:solidFill>
                  <a:srgbClr val="FFFF00"/>
                </a:solidFill>
                <a:latin typeface="Times New Roman" pitchFamily="18" charset="0"/>
                <a:cs typeface="Times New Roman" pitchFamily="18" charset="0"/>
              </a:rPr>
              <a:t>Latex agglutination test: </a:t>
            </a:r>
          </a:p>
          <a:p>
            <a:pPr>
              <a:buNone/>
            </a:pPr>
            <a:r>
              <a:rPr lang="en-US" b="1" dirty="0" smtClean="0">
                <a:solidFill>
                  <a:srgbClr val="FFFF00"/>
                </a:solidFill>
              </a:rPr>
              <a:t>     </a:t>
            </a:r>
            <a:r>
              <a:rPr lang="en-US" sz="2400" dirty="0" smtClean="0">
                <a:solidFill>
                  <a:srgbClr val="C00000"/>
                </a:solidFill>
                <a:latin typeface="Times New Roman" pitchFamily="18" charset="0"/>
                <a:cs typeface="Times New Roman" pitchFamily="18" charset="0"/>
              </a:rPr>
              <a:t>Latex beads coated with specific antibody </a:t>
            </a:r>
            <a:r>
              <a:rPr lang="en-US" sz="2400" dirty="0" smtClean="0">
                <a:latin typeface="Times New Roman" pitchFamily="18" charset="0"/>
                <a:cs typeface="Times New Roman" pitchFamily="18" charset="0"/>
              </a:rPr>
              <a:t>are agglutinated in the presence of </a:t>
            </a:r>
            <a:r>
              <a:rPr lang="en-US" sz="2400" dirty="0" smtClean="0">
                <a:latin typeface="Times New Roman" pitchFamily="18" charset="0"/>
                <a:cs typeface="Times New Roman" pitchFamily="18" charset="0"/>
              </a:rPr>
              <a:t>specific antigens. </a:t>
            </a:r>
            <a:r>
              <a:rPr lang="en-US" sz="2400" dirty="0" smtClean="0">
                <a:latin typeface="Times New Roman" pitchFamily="18" charset="0"/>
                <a:cs typeface="Times New Roman" pitchFamily="18" charset="0"/>
              </a:rPr>
              <a:t>This test is used to determine the presence of </a:t>
            </a:r>
            <a:r>
              <a:rPr lang="en-US" sz="2400" dirty="0" smtClean="0">
                <a:latin typeface="Times New Roman" pitchFamily="18" charset="0"/>
                <a:cs typeface="Times New Roman" pitchFamily="18" charset="0"/>
              </a:rPr>
              <a:t>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influenzae</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 </a:t>
            </a:r>
            <a:r>
              <a:rPr lang="en-US" sz="2400" dirty="0" err="1" smtClean="0">
                <a:latin typeface="Times New Roman" pitchFamily="18" charset="0"/>
                <a:cs typeface="Times New Roman" pitchFamily="18" charset="0"/>
              </a:rPr>
              <a:t>meningitidis</a:t>
            </a:r>
            <a:r>
              <a:rPr lang="en-US" sz="2400" dirty="0" smtClean="0">
                <a:latin typeface="Times New Roman" pitchFamily="18" charset="0"/>
                <a:cs typeface="Times New Roman" pitchFamily="18" charset="0"/>
              </a:rPr>
              <a:t>, several species of </a:t>
            </a:r>
            <a:r>
              <a:rPr lang="en-US" sz="2400" dirty="0" smtClean="0">
                <a:latin typeface="Times New Roman" pitchFamily="18" charset="0"/>
                <a:cs typeface="Times New Roman" pitchFamily="18" charset="0"/>
              </a:rPr>
              <a:t>streptococci </a:t>
            </a:r>
            <a:r>
              <a:rPr lang="en-US" sz="2400" dirty="0" smtClean="0">
                <a:latin typeface="Times New Roman" pitchFamily="18" charset="0"/>
                <a:cs typeface="Times New Roman" pitchFamily="18" charset="0"/>
              </a:rPr>
              <a:t>and Cryptococcus </a:t>
            </a:r>
            <a:r>
              <a:rPr lang="en-US" sz="2400" dirty="0" err="1" smtClean="0">
                <a:latin typeface="Times New Roman" pitchFamily="18" charset="0"/>
                <a:cs typeface="Times New Roman" pitchFamily="18" charset="0"/>
              </a:rPr>
              <a:t>neoformans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Content Placeholder 3" descr="image096.jpg"/>
          <p:cNvPicPr>
            <a:picLocks noChangeAspect="1"/>
          </p:cNvPicPr>
          <p:nvPr/>
        </p:nvPicPr>
        <p:blipFill>
          <a:blip r:embed="rId3"/>
          <a:stretch>
            <a:fillRect/>
          </a:stretch>
        </p:blipFill>
        <p:spPr>
          <a:xfrm>
            <a:off x="4343400" y="3276600"/>
            <a:ext cx="4648200" cy="3581400"/>
          </a:xfrm>
          <a:prstGeom prst="rect">
            <a:avLst/>
          </a:prstGeom>
        </p:spPr>
      </p:pic>
      <p:pic>
        <p:nvPicPr>
          <p:cNvPr id="5" name="Picture 3" descr="agglutination"/>
          <p:cNvPicPr>
            <a:picLocks noChangeAspect="1" noChangeArrowheads="1"/>
          </p:cNvPicPr>
          <p:nvPr/>
        </p:nvPicPr>
        <p:blipFill>
          <a:blip r:embed="rId4"/>
          <a:srcRect/>
          <a:stretch>
            <a:fillRect/>
          </a:stretch>
        </p:blipFill>
        <p:spPr bwMode="auto">
          <a:xfrm>
            <a:off x="914401" y="3200400"/>
            <a:ext cx="2743199" cy="36575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74638"/>
            <a:ext cx="8229600" cy="868362"/>
          </a:xfrm>
        </p:spPr>
        <p:txBody>
          <a:bodyPr/>
          <a:lstStyle/>
          <a:p>
            <a:r>
              <a:rPr lang="en-US" sz="2800" b="1" dirty="0" smtClean="0">
                <a:solidFill>
                  <a:srgbClr val="C00000"/>
                </a:solidFill>
                <a:latin typeface="Times New Roman" pitchFamily="18" charset="0"/>
                <a:cs typeface="Times New Roman" pitchFamily="18" charset="0"/>
              </a:rPr>
              <a:t>2. Identification of serum antibodies with known antigens</a:t>
            </a:r>
            <a:endParaRPr lang="en-US" sz="2800" b="1" dirty="0">
              <a:solidFill>
                <a:srgbClr val="C00000"/>
              </a:solidFill>
              <a:latin typeface="Times New Roman" pitchFamily="18" charset="0"/>
              <a:cs typeface="Times New Roman" pitchFamily="18" charset="0"/>
            </a:endParaRPr>
          </a:p>
        </p:txBody>
      </p:sp>
      <p:sp>
        <p:nvSpPr>
          <p:cNvPr id="234499" name="Rectangle 3"/>
          <p:cNvSpPr>
            <a:spLocks noGrp="1" noChangeArrowheads="1"/>
          </p:cNvSpPr>
          <p:nvPr>
            <p:ph idx="1"/>
          </p:nvPr>
        </p:nvSpPr>
        <p:spPr>
          <a:xfrm>
            <a:off x="381000" y="990600"/>
            <a:ext cx="8305800" cy="5867400"/>
          </a:xfrm>
        </p:spPr>
        <p:txBody>
          <a:bodyPr>
            <a:normAutofit/>
          </a:bodyPr>
          <a:lstStyle/>
          <a:p>
            <a:pPr algn="just">
              <a:buNone/>
            </a:pPr>
            <a:r>
              <a:rPr lang="en-US" sz="2400" dirty="0" smtClean="0">
                <a:solidFill>
                  <a:srgbClr val="92D050"/>
                </a:solidFill>
                <a:latin typeface="Times New Roman" pitchFamily="18" charset="0"/>
                <a:cs typeface="Times New Roman" pitchFamily="18" charset="0"/>
              </a:rPr>
              <a:t>Tube agglutination: </a:t>
            </a:r>
            <a:r>
              <a:rPr lang="en-US" sz="2400" dirty="0" smtClean="0">
                <a:latin typeface="Times New Roman" pitchFamily="18" charset="0"/>
                <a:cs typeface="Times New Roman" pitchFamily="18" charset="0"/>
              </a:rPr>
              <a:t>Patients serum mixed with standard bacterial suspensions example: detection of agglutinins (antibodies) for H and O antigen for Salmonella in patients with enteric fever. </a:t>
            </a:r>
          </a:p>
          <a:p>
            <a:pPr algn="just">
              <a:buNone/>
            </a:pPr>
            <a:r>
              <a:rPr lang="en-US" sz="2400" dirty="0" smtClean="0">
                <a:latin typeface="Times New Roman" pitchFamily="18" charset="0"/>
                <a:cs typeface="Times New Roman" pitchFamily="18" charset="0"/>
              </a:rPr>
              <a:t>Procedure: Serial dilutions of the patients serum is taken from 1:10 to 1:640. To each equal volumes of Salmonella antigens are added. The tubes are incubated overnight and read. </a:t>
            </a:r>
          </a:p>
          <a:p>
            <a:pPr algn="just">
              <a:buNone/>
            </a:pPr>
            <a:r>
              <a:rPr lang="en-US" sz="2400" dirty="0" smtClean="0">
                <a:latin typeface="Times New Roman" pitchFamily="18" charset="0"/>
                <a:cs typeface="Times New Roman" pitchFamily="18" charset="0"/>
              </a:rPr>
              <a:t>Result: The highest dilution of </a:t>
            </a: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serum in which agglutinations occurs is noted.</a:t>
            </a:r>
            <a:endParaRPr lang="en-US" sz="2400" dirty="0">
              <a:latin typeface="Times New Roman" pitchFamily="18" charset="0"/>
              <a:cs typeface="Times New Roman" pitchFamily="18" charset="0"/>
            </a:endParaRPr>
          </a:p>
        </p:txBody>
      </p:sp>
      <p:sp>
        <p:nvSpPr>
          <p:cNvPr id="5" name="Slide Number Placeholder 5"/>
          <p:cNvSpPr>
            <a:spLocks noGrp="1"/>
          </p:cNvSpPr>
          <p:nvPr>
            <p:ph type="sldNum" sz="quarter" idx="12"/>
          </p:nvPr>
        </p:nvSpPr>
        <p:spPr/>
        <p:txBody>
          <a:bodyPr/>
          <a:lstStyle/>
          <a:p>
            <a:fld id="{513A4377-05E9-4AAF-B0F1-C5B90ADE43A9}" type="slidenum">
              <a:rPr lang="en-US"/>
              <a:pPr/>
              <a:t>13</a:t>
            </a:fld>
            <a:endParaRPr lang="en-US"/>
          </a:p>
        </p:txBody>
      </p:sp>
      <p:pic>
        <p:nvPicPr>
          <p:cNvPr id="234500" name="Picture 4" descr="tube aggn test"/>
          <p:cNvPicPr>
            <a:picLocks noChangeAspect="1" noChangeArrowheads="1"/>
          </p:cNvPicPr>
          <p:nvPr/>
        </p:nvPicPr>
        <p:blipFill>
          <a:blip r:embed="rId4">
            <a:lum contrast="24000"/>
          </a:blip>
          <a:srcRect/>
          <a:stretch>
            <a:fillRect/>
          </a:stretch>
        </p:blipFill>
        <p:spPr bwMode="auto">
          <a:xfrm>
            <a:off x="1295400" y="4648200"/>
            <a:ext cx="6781800" cy="22098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34500"/>
                                        </p:tgtEl>
                                        <p:attrNameLst>
                                          <p:attrName>style.visibility</p:attrName>
                                        </p:attrNameLst>
                                      </p:cBhvr>
                                      <p:to>
                                        <p:strVal val="visible"/>
                                      </p:to>
                                    </p:set>
                                    <p:animEffect transition="in" filter="wheel(4)">
                                      <p:cBhvr>
                                        <p:cTn id="7" dur="500"/>
                                        <p:tgtEl>
                                          <p:spTgt spid="234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latin typeface="Times New Roman" pitchFamily="18" charset="0"/>
                <a:cs typeface="Times New Roman" pitchFamily="18" charset="0"/>
              </a:rPr>
              <a:t>Agglutination reactions also employed in hematology labs </a:t>
            </a:r>
            <a:r>
              <a:rPr lang="en-US" dirty="0" smtClean="0">
                <a:latin typeface="Times New Roman" pitchFamily="18" charset="0"/>
                <a:cs typeface="Times New Roman" pitchFamily="18" charset="0"/>
              </a:rPr>
              <a:t>for</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Blood grouping</a:t>
            </a:r>
          </a:p>
          <a:p>
            <a:r>
              <a:rPr lang="en-US" dirty="0" smtClean="0">
                <a:latin typeface="Times New Roman" pitchFamily="18" charset="0"/>
                <a:cs typeface="Times New Roman" pitchFamily="18" charset="0"/>
              </a:rPr>
              <a:t>Cross match </a:t>
            </a:r>
          </a:p>
          <a:p>
            <a:r>
              <a:rPr lang="en-US" dirty="0" smtClean="0">
                <a:latin typeface="Times New Roman" pitchFamily="18" charset="0"/>
                <a:cs typeface="Times New Roman" pitchFamily="18" charset="0"/>
              </a:rPr>
              <a:t>hemolytic </a:t>
            </a:r>
            <a:r>
              <a:rPr lang="en-US" dirty="0" err="1" smtClean="0">
                <a:latin typeface="Times New Roman" pitchFamily="18" charset="0"/>
                <a:cs typeface="Times New Roman" pitchFamily="18" charset="0"/>
              </a:rPr>
              <a:t>anemias</a:t>
            </a:r>
            <a:r>
              <a:rPr lang="en-US" dirty="0" smtClean="0">
                <a:latin typeface="Times New Roman" pitchFamily="18" charset="0"/>
                <a:cs typeface="Times New Roman" pitchFamily="18" charset="0"/>
              </a:rPr>
              <a:t> diagnosis</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ombs_test_schematic.png"/>
          <p:cNvPicPr>
            <a:picLocks noGrp="1" noChangeAspect="1"/>
          </p:cNvPicPr>
          <p:nvPr>
            <p:ph idx="1"/>
          </p:nvPr>
        </p:nvPicPr>
        <p:blipFill>
          <a:blip r:embed="rId3"/>
          <a:stretch>
            <a:fillRect/>
          </a:stretch>
        </p:blipFill>
        <p:spPr>
          <a:xfrm>
            <a:off x="304800" y="0"/>
            <a:ext cx="88392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rtlCol="0">
            <a:noAutofit/>
          </a:bodyPr>
          <a:lstStyle/>
          <a:p>
            <a:pPr eaLnBrk="1" fontAlgn="auto" hangingPunct="1">
              <a:spcAft>
                <a:spcPts val="0"/>
              </a:spcAft>
              <a:defRPr/>
            </a:pPr>
            <a:r>
              <a:rPr lang="en-US" sz="2800" b="1" dirty="0" smtClean="0">
                <a:solidFill>
                  <a:srgbClr val="FFFF00"/>
                </a:solidFill>
                <a:latin typeface="Times New Roman" pitchFamily="18" charset="0"/>
                <a:cs typeface="Times New Roman" pitchFamily="18" charset="0"/>
              </a:rPr>
              <a:t>Fluorescent Antibodies and </a:t>
            </a:r>
            <a:r>
              <a:rPr lang="en-US" sz="2800" b="1" dirty="0" err="1" smtClean="0">
                <a:solidFill>
                  <a:srgbClr val="FFFF00"/>
                </a:solidFill>
                <a:latin typeface="Times New Roman" pitchFamily="18" charset="0"/>
                <a:cs typeface="Times New Roman" pitchFamily="18" charset="0"/>
              </a:rPr>
              <a:t>Immunofluorescence</a:t>
            </a:r>
            <a:r>
              <a:rPr lang="en-US" sz="2800" b="1" dirty="0" smtClean="0">
                <a:solidFill>
                  <a:srgbClr val="FFFF00"/>
                </a:solidFill>
                <a:latin typeface="Times New Roman" pitchFamily="18" charset="0"/>
                <a:cs typeface="Times New Roman" pitchFamily="18" charset="0"/>
              </a:rPr>
              <a:t> Testing</a:t>
            </a:r>
          </a:p>
        </p:txBody>
      </p:sp>
      <p:sp>
        <p:nvSpPr>
          <p:cNvPr id="44035" name="Content Placeholder 2"/>
          <p:cNvSpPr>
            <a:spLocks noGrp="1"/>
          </p:cNvSpPr>
          <p:nvPr>
            <p:ph idx="1"/>
          </p:nvPr>
        </p:nvSpPr>
        <p:spPr/>
        <p:txBody>
          <a:bodyPr/>
          <a:lstStyle/>
          <a:p>
            <a:pPr eaLnBrk="1" hangingPunct="1"/>
            <a:endParaRPr lang="en-US" dirty="0" smtClean="0"/>
          </a:p>
        </p:txBody>
      </p:sp>
      <p:pic>
        <p:nvPicPr>
          <p:cNvPr id="4" name="Picture 3" descr="cow95289_17_04"/>
          <p:cNvPicPr>
            <a:picLocks noChangeAspect="1" noChangeArrowheads="1"/>
          </p:cNvPicPr>
          <p:nvPr/>
        </p:nvPicPr>
        <p:blipFill>
          <a:blip r:embed="rId3"/>
          <a:srcRect/>
          <a:stretch>
            <a:fillRect/>
          </a:stretch>
        </p:blipFill>
        <p:spPr bwMode="auto">
          <a:xfrm>
            <a:off x="381000" y="1447800"/>
            <a:ext cx="8763000"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76200" y="6477000"/>
            <a:ext cx="1600200" cy="304800"/>
          </a:xfrm>
          <a:prstGeom prst="rect">
            <a:avLst/>
          </a:prstGeom>
          <a:noFill/>
          <a:ln w="9525">
            <a:noFill/>
            <a:miter lim="800000"/>
            <a:headEnd/>
            <a:tailEnd/>
          </a:ln>
        </p:spPr>
        <p:txBody>
          <a:bodyPr>
            <a:spAutoFit/>
          </a:bodyPr>
          <a:lstStyle/>
          <a:p>
            <a:pPr>
              <a:spcBef>
                <a:spcPct val="50000"/>
              </a:spcBef>
            </a:pPr>
            <a:r>
              <a:rPr lang="en-US" sz="1400"/>
              <a:t>Figure 17.15</a:t>
            </a:r>
          </a:p>
        </p:txBody>
      </p:sp>
      <p:pic>
        <p:nvPicPr>
          <p:cNvPr id="45059" name="Picture 3" descr="cow95289_17_15"/>
          <p:cNvPicPr>
            <a:picLocks noChangeAspect="1" noChangeArrowheads="1"/>
          </p:cNvPicPr>
          <p:nvPr/>
        </p:nvPicPr>
        <p:blipFill>
          <a:blip r:embed="rId3"/>
          <a:srcRect/>
          <a:stretch>
            <a:fillRect/>
          </a:stretch>
        </p:blipFill>
        <p:spPr bwMode="auto">
          <a:xfrm>
            <a:off x="0" y="58738"/>
            <a:ext cx="9144000" cy="674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FFFF00"/>
                </a:solidFill>
                <a:latin typeface="Times New Roman" pitchFamily="18" charset="0"/>
                <a:cs typeface="Times New Roman" pitchFamily="18" charset="0"/>
              </a:rPr>
              <a:t>Immunochromatography</a:t>
            </a:r>
            <a:r>
              <a:rPr lang="en-US" b="1" dirty="0" smtClean="0">
                <a:solidFill>
                  <a:srgbClr val="FFFF00"/>
                </a:solidFill>
                <a:latin typeface="Times New Roman" pitchFamily="18" charset="0"/>
                <a:cs typeface="Times New Roman" pitchFamily="18" charset="0"/>
              </a:rPr>
              <a:t/>
            </a:r>
            <a:br>
              <a:rPr lang="en-US" b="1" dirty="0" smtClean="0">
                <a:solidFill>
                  <a:srgbClr val="FFFF00"/>
                </a:solidFill>
                <a:latin typeface="Times New Roman" pitchFamily="18" charset="0"/>
                <a:cs typeface="Times New Roman" pitchFamily="18" charset="0"/>
              </a:rPr>
            </a:br>
            <a:endParaRPr lang="en-US" b="1" dirty="0">
              <a:solidFill>
                <a:srgbClr val="FFFF00"/>
              </a:solidFill>
              <a:latin typeface="Times New Roman" pitchFamily="18" charset="0"/>
              <a:cs typeface="Times New Roman" pitchFamily="18" charset="0"/>
            </a:endParaRPr>
          </a:p>
        </p:txBody>
      </p:sp>
      <p:grpSp>
        <p:nvGrpSpPr>
          <p:cNvPr id="4" name="Group 13"/>
          <p:cNvGrpSpPr>
            <a:grpSpLocks noGrp="1"/>
          </p:cNvGrpSpPr>
          <p:nvPr>
            <p:ph idx="1"/>
          </p:nvPr>
        </p:nvGrpSpPr>
        <p:grpSpPr bwMode="auto">
          <a:xfrm>
            <a:off x="609600" y="1676400"/>
            <a:ext cx="7772400" cy="1676400"/>
            <a:chOff x="1655" y="2371"/>
            <a:chExt cx="3402" cy="1051"/>
          </a:xfrm>
        </p:grpSpPr>
        <p:grpSp>
          <p:nvGrpSpPr>
            <p:cNvPr id="5" name="Group 14"/>
            <p:cNvGrpSpPr>
              <a:grpSpLocks/>
            </p:cNvGrpSpPr>
            <p:nvPr/>
          </p:nvGrpSpPr>
          <p:grpSpPr bwMode="auto">
            <a:xfrm>
              <a:off x="2381" y="2931"/>
              <a:ext cx="182" cy="273"/>
              <a:chOff x="1973" y="3069"/>
              <a:chExt cx="273" cy="452"/>
            </a:xfrm>
          </p:grpSpPr>
          <p:grpSp>
            <p:nvGrpSpPr>
              <p:cNvPr id="28" name="Group 15"/>
              <p:cNvGrpSpPr>
                <a:grpSpLocks/>
              </p:cNvGrpSpPr>
              <p:nvPr/>
            </p:nvGrpSpPr>
            <p:grpSpPr bwMode="auto">
              <a:xfrm rot="10800000">
                <a:off x="1973" y="3069"/>
                <a:ext cx="273" cy="316"/>
                <a:chOff x="1973" y="2570"/>
                <a:chExt cx="273" cy="316"/>
              </a:xfrm>
            </p:grpSpPr>
            <p:sp>
              <p:nvSpPr>
                <p:cNvPr id="30" name="Line 16"/>
                <p:cNvSpPr>
                  <a:spLocks noChangeShapeType="1"/>
                </p:cNvSpPr>
                <p:nvPr/>
              </p:nvSpPr>
              <p:spPr bwMode="auto">
                <a:xfrm flipV="1">
                  <a:off x="2012" y="2710"/>
                  <a:ext cx="78" cy="176"/>
                </a:xfrm>
                <a:prstGeom prst="line">
                  <a:avLst/>
                </a:prstGeom>
                <a:noFill/>
                <a:ln w="28575">
                  <a:solidFill>
                    <a:srgbClr val="0033CC"/>
                  </a:solidFill>
                  <a:round/>
                  <a:headEnd/>
                  <a:tailEnd/>
                </a:ln>
                <a:effectLst/>
              </p:spPr>
              <p:txBody>
                <a:bodyPr/>
                <a:lstStyle/>
                <a:p>
                  <a:endParaRPr lang="en-US"/>
                </a:p>
              </p:txBody>
            </p:sp>
            <p:sp>
              <p:nvSpPr>
                <p:cNvPr id="31" name="Line 17"/>
                <p:cNvSpPr>
                  <a:spLocks noChangeShapeType="1"/>
                </p:cNvSpPr>
                <p:nvPr/>
              </p:nvSpPr>
              <p:spPr bwMode="auto">
                <a:xfrm flipH="1" flipV="1">
                  <a:off x="2129" y="2710"/>
                  <a:ext cx="78" cy="176"/>
                </a:xfrm>
                <a:prstGeom prst="line">
                  <a:avLst/>
                </a:prstGeom>
                <a:noFill/>
                <a:ln w="28575">
                  <a:solidFill>
                    <a:srgbClr val="0033CC"/>
                  </a:solidFill>
                  <a:round/>
                  <a:headEnd/>
                  <a:tailEnd/>
                </a:ln>
                <a:effectLst/>
              </p:spPr>
              <p:txBody>
                <a:bodyPr/>
                <a:lstStyle/>
                <a:p>
                  <a:endParaRPr lang="en-US"/>
                </a:p>
              </p:txBody>
            </p:sp>
            <p:sp>
              <p:nvSpPr>
                <p:cNvPr id="32" name="Line 18"/>
                <p:cNvSpPr>
                  <a:spLocks noChangeShapeType="1"/>
                </p:cNvSpPr>
                <p:nvPr/>
              </p:nvSpPr>
              <p:spPr bwMode="auto">
                <a:xfrm flipV="1">
                  <a:off x="1973" y="2710"/>
                  <a:ext cx="78" cy="141"/>
                </a:xfrm>
                <a:prstGeom prst="line">
                  <a:avLst/>
                </a:prstGeom>
                <a:noFill/>
                <a:ln w="28575">
                  <a:solidFill>
                    <a:srgbClr val="F96D9C"/>
                  </a:solidFill>
                  <a:round/>
                  <a:headEnd/>
                  <a:tailEnd/>
                </a:ln>
                <a:effectLst/>
              </p:spPr>
              <p:txBody>
                <a:bodyPr/>
                <a:lstStyle/>
                <a:p>
                  <a:endParaRPr lang="en-US"/>
                </a:p>
              </p:txBody>
            </p:sp>
            <p:sp>
              <p:nvSpPr>
                <p:cNvPr id="33" name="Line 19"/>
                <p:cNvSpPr>
                  <a:spLocks noChangeShapeType="1"/>
                </p:cNvSpPr>
                <p:nvPr/>
              </p:nvSpPr>
              <p:spPr bwMode="auto">
                <a:xfrm flipV="1">
                  <a:off x="2090" y="2570"/>
                  <a:ext cx="0" cy="140"/>
                </a:xfrm>
                <a:prstGeom prst="line">
                  <a:avLst/>
                </a:prstGeom>
                <a:noFill/>
                <a:ln w="28575">
                  <a:solidFill>
                    <a:srgbClr val="0033CC"/>
                  </a:solidFill>
                  <a:round/>
                  <a:headEnd/>
                  <a:tailEnd/>
                </a:ln>
                <a:effectLst/>
              </p:spPr>
              <p:txBody>
                <a:bodyPr/>
                <a:lstStyle/>
                <a:p>
                  <a:endParaRPr lang="en-US"/>
                </a:p>
              </p:txBody>
            </p:sp>
            <p:sp>
              <p:nvSpPr>
                <p:cNvPr id="34" name="Line 20"/>
                <p:cNvSpPr>
                  <a:spLocks noChangeShapeType="1"/>
                </p:cNvSpPr>
                <p:nvPr/>
              </p:nvSpPr>
              <p:spPr bwMode="auto">
                <a:xfrm flipV="1">
                  <a:off x="2128" y="2570"/>
                  <a:ext cx="0" cy="140"/>
                </a:xfrm>
                <a:prstGeom prst="line">
                  <a:avLst/>
                </a:prstGeom>
                <a:noFill/>
                <a:ln w="28575">
                  <a:solidFill>
                    <a:srgbClr val="0033CC"/>
                  </a:solidFill>
                  <a:round/>
                  <a:headEnd/>
                  <a:tailEnd/>
                </a:ln>
                <a:effectLst/>
              </p:spPr>
              <p:txBody>
                <a:bodyPr/>
                <a:lstStyle/>
                <a:p>
                  <a:endParaRPr lang="en-US"/>
                </a:p>
              </p:txBody>
            </p:sp>
            <p:sp>
              <p:nvSpPr>
                <p:cNvPr id="35" name="Line 21"/>
                <p:cNvSpPr>
                  <a:spLocks noChangeShapeType="1"/>
                </p:cNvSpPr>
                <p:nvPr/>
              </p:nvSpPr>
              <p:spPr bwMode="auto">
                <a:xfrm flipH="1" flipV="1">
                  <a:off x="2167" y="2710"/>
                  <a:ext cx="79" cy="141"/>
                </a:xfrm>
                <a:prstGeom prst="line">
                  <a:avLst/>
                </a:prstGeom>
                <a:noFill/>
                <a:ln w="28575">
                  <a:solidFill>
                    <a:srgbClr val="F96D9C"/>
                  </a:solidFill>
                  <a:round/>
                  <a:headEnd/>
                  <a:tailEnd/>
                </a:ln>
                <a:effectLst/>
              </p:spPr>
              <p:txBody>
                <a:bodyPr/>
                <a:lstStyle/>
                <a:p>
                  <a:endParaRPr lang="en-US"/>
                </a:p>
              </p:txBody>
            </p:sp>
          </p:grpSp>
          <p:sp>
            <p:nvSpPr>
              <p:cNvPr id="29" name="Oval 22"/>
              <p:cNvSpPr>
                <a:spLocks noChangeArrowheads="1"/>
              </p:cNvSpPr>
              <p:nvPr/>
            </p:nvSpPr>
            <p:spPr bwMode="auto">
              <a:xfrm>
                <a:off x="2043" y="3385"/>
                <a:ext cx="136" cy="136"/>
              </a:xfrm>
              <a:prstGeom prst="ellipse">
                <a:avLst/>
              </a:prstGeom>
              <a:solidFill>
                <a:srgbClr val="008080"/>
              </a:solidFill>
              <a:ln w="9525">
                <a:solidFill>
                  <a:schemeClr val="tx1"/>
                </a:solidFill>
                <a:round/>
                <a:headEnd/>
                <a:tailEnd/>
              </a:ln>
              <a:effectLst/>
            </p:spPr>
            <p:txBody>
              <a:bodyPr wrap="none" anchor="ctr"/>
              <a:lstStyle/>
              <a:p>
                <a:endParaRPr lang="en-US"/>
              </a:p>
            </p:txBody>
          </p:sp>
        </p:grpSp>
        <p:grpSp>
          <p:nvGrpSpPr>
            <p:cNvPr id="6" name="Group 23"/>
            <p:cNvGrpSpPr>
              <a:grpSpLocks/>
            </p:cNvGrpSpPr>
            <p:nvPr/>
          </p:nvGrpSpPr>
          <p:grpSpPr bwMode="auto">
            <a:xfrm>
              <a:off x="2287" y="2568"/>
              <a:ext cx="316" cy="225"/>
              <a:chOff x="1882" y="2570"/>
              <a:chExt cx="499" cy="361"/>
            </a:xfrm>
          </p:grpSpPr>
          <p:grpSp>
            <p:nvGrpSpPr>
              <p:cNvPr id="20" name="Group 24"/>
              <p:cNvGrpSpPr>
                <a:grpSpLocks/>
              </p:cNvGrpSpPr>
              <p:nvPr/>
            </p:nvGrpSpPr>
            <p:grpSpPr bwMode="auto">
              <a:xfrm rot="10800000">
                <a:off x="1973" y="2570"/>
                <a:ext cx="273" cy="316"/>
                <a:chOff x="1973" y="2570"/>
                <a:chExt cx="273" cy="316"/>
              </a:xfrm>
            </p:grpSpPr>
            <p:sp>
              <p:nvSpPr>
                <p:cNvPr id="22" name="Line 25"/>
                <p:cNvSpPr>
                  <a:spLocks noChangeShapeType="1"/>
                </p:cNvSpPr>
                <p:nvPr/>
              </p:nvSpPr>
              <p:spPr bwMode="auto">
                <a:xfrm flipV="1">
                  <a:off x="2012" y="2710"/>
                  <a:ext cx="78" cy="176"/>
                </a:xfrm>
                <a:prstGeom prst="line">
                  <a:avLst/>
                </a:prstGeom>
                <a:noFill/>
                <a:ln w="28575">
                  <a:solidFill>
                    <a:srgbClr val="0033CC"/>
                  </a:solidFill>
                  <a:round/>
                  <a:headEnd/>
                  <a:tailEnd/>
                </a:ln>
                <a:effectLst/>
              </p:spPr>
              <p:txBody>
                <a:bodyPr/>
                <a:lstStyle/>
                <a:p>
                  <a:endParaRPr lang="en-US"/>
                </a:p>
              </p:txBody>
            </p:sp>
            <p:sp>
              <p:nvSpPr>
                <p:cNvPr id="23" name="Line 26"/>
                <p:cNvSpPr>
                  <a:spLocks noChangeShapeType="1"/>
                </p:cNvSpPr>
                <p:nvPr/>
              </p:nvSpPr>
              <p:spPr bwMode="auto">
                <a:xfrm flipH="1" flipV="1">
                  <a:off x="2129" y="2710"/>
                  <a:ext cx="78" cy="176"/>
                </a:xfrm>
                <a:prstGeom prst="line">
                  <a:avLst/>
                </a:prstGeom>
                <a:noFill/>
                <a:ln w="28575">
                  <a:solidFill>
                    <a:srgbClr val="0033CC"/>
                  </a:solidFill>
                  <a:round/>
                  <a:headEnd/>
                  <a:tailEnd/>
                </a:ln>
                <a:effectLst/>
              </p:spPr>
              <p:txBody>
                <a:bodyPr/>
                <a:lstStyle/>
                <a:p>
                  <a:endParaRPr lang="en-US"/>
                </a:p>
              </p:txBody>
            </p:sp>
            <p:sp>
              <p:nvSpPr>
                <p:cNvPr id="24" name="Line 27"/>
                <p:cNvSpPr>
                  <a:spLocks noChangeShapeType="1"/>
                </p:cNvSpPr>
                <p:nvPr/>
              </p:nvSpPr>
              <p:spPr bwMode="auto">
                <a:xfrm flipV="1">
                  <a:off x="1973" y="2710"/>
                  <a:ext cx="78" cy="141"/>
                </a:xfrm>
                <a:prstGeom prst="line">
                  <a:avLst/>
                </a:prstGeom>
                <a:noFill/>
                <a:ln w="28575">
                  <a:solidFill>
                    <a:srgbClr val="F96D9C"/>
                  </a:solidFill>
                  <a:round/>
                  <a:headEnd/>
                  <a:tailEnd/>
                </a:ln>
                <a:effectLst/>
              </p:spPr>
              <p:txBody>
                <a:bodyPr/>
                <a:lstStyle/>
                <a:p>
                  <a:endParaRPr lang="en-US"/>
                </a:p>
              </p:txBody>
            </p:sp>
            <p:sp>
              <p:nvSpPr>
                <p:cNvPr id="25" name="Line 28"/>
                <p:cNvSpPr>
                  <a:spLocks noChangeShapeType="1"/>
                </p:cNvSpPr>
                <p:nvPr/>
              </p:nvSpPr>
              <p:spPr bwMode="auto">
                <a:xfrm flipV="1">
                  <a:off x="2090" y="2570"/>
                  <a:ext cx="0" cy="140"/>
                </a:xfrm>
                <a:prstGeom prst="line">
                  <a:avLst/>
                </a:prstGeom>
                <a:noFill/>
                <a:ln w="28575">
                  <a:solidFill>
                    <a:srgbClr val="0033CC"/>
                  </a:solidFill>
                  <a:round/>
                  <a:headEnd/>
                  <a:tailEnd/>
                </a:ln>
                <a:effectLst/>
              </p:spPr>
              <p:txBody>
                <a:bodyPr/>
                <a:lstStyle/>
                <a:p>
                  <a:endParaRPr lang="en-US"/>
                </a:p>
              </p:txBody>
            </p:sp>
            <p:sp>
              <p:nvSpPr>
                <p:cNvPr id="26" name="Line 29"/>
                <p:cNvSpPr>
                  <a:spLocks noChangeShapeType="1"/>
                </p:cNvSpPr>
                <p:nvPr/>
              </p:nvSpPr>
              <p:spPr bwMode="auto">
                <a:xfrm flipV="1">
                  <a:off x="2128" y="2570"/>
                  <a:ext cx="0" cy="140"/>
                </a:xfrm>
                <a:prstGeom prst="line">
                  <a:avLst/>
                </a:prstGeom>
                <a:noFill/>
                <a:ln w="28575">
                  <a:solidFill>
                    <a:srgbClr val="0033CC"/>
                  </a:solidFill>
                  <a:round/>
                  <a:headEnd/>
                  <a:tailEnd/>
                </a:ln>
                <a:effectLst/>
              </p:spPr>
              <p:txBody>
                <a:bodyPr/>
                <a:lstStyle/>
                <a:p>
                  <a:endParaRPr lang="en-US"/>
                </a:p>
              </p:txBody>
            </p:sp>
            <p:sp>
              <p:nvSpPr>
                <p:cNvPr id="27" name="Line 30"/>
                <p:cNvSpPr>
                  <a:spLocks noChangeShapeType="1"/>
                </p:cNvSpPr>
                <p:nvPr/>
              </p:nvSpPr>
              <p:spPr bwMode="auto">
                <a:xfrm flipH="1" flipV="1">
                  <a:off x="2167" y="2710"/>
                  <a:ext cx="79" cy="141"/>
                </a:xfrm>
                <a:prstGeom prst="line">
                  <a:avLst/>
                </a:prstGeom>
                <a:noFill/>
                <a:ln w="28575">
                  <a:solidFill>
                    <a:srgbClr val="F96D9C"/>
                  </a:solidFill>
                  <a:round/>
                  <a:headEnd/>
                  <a:tailEnd/>
                </a:ln>
                <a:effectLst/>
              </p:spPr>
              <p:txBody>
                <a:bodyPr/>
                <a:lstStyle/>
                <a:p>
                  <a:endParaRPr lang="en-US"/>
                </a:p>
              </p:txBody>
            </p:sp>
          </p:grpSp>
          <p:sp>
            <p:nvSpPr>
              <p:cNvPr id="21" name="Rectangle 31" descr="80%"/>
              <p:cNvSpPr>
                <a:spLocks noChangeArrowheads="1"/>
              </p:cNvSpPr>
              <p:nvPr/>
            </p:nvSpPr>
            <p:spPr bwMode="auto">
              <a:xfrm>
                <a:off x="1882" y="2886"/>
                <a:ext cx="499" cy="45"/>
              </a:xfrm>
              <a:prstGeom prst="rect">
                <a:avLst/>
              </a:prstGeom>
              <a:pattFill prst="pct80">
                <a:fgClr>
                  <a:schemeClr val="accent2"/>
                </a:fgClr>
                <a:bgClr>
                  <a:schemeClr val="bg1"/>
                </a:bgClr>
              </a:pattFill>
              <a:ln w="9525">
                <a:noFill/>
                <a:miter lim="800000"/>
                <a:headEnd/>
                <a:tailEnd/>
              </a:ln>
              <a:effectLst/>
            </p:spPr>
            <p:txBody>
              <a:bodyPr wrap="none" anchor="ctr"/>
              <a:lstStyle/>
              <a:p>
                <a:endParaRPr lang="en-US"/>
              </a:p>
            </p:txBody>
          </p:sp>
        </p:grpSp>
        <p:sp>
          <p:nvSpPr>
            <p:cNvPr id="7" name="Rectangle 32"/>
            <p:cNvSpPr>
              <a:spLocks noChangeArrowheads="1"/>
            </p:cNvSpPr>
            <p:nvPr/>
          </p:nvSpPr>
          <p:spPr bwMode="auto">
            <a:xfrm>
              <a:off x="2971" y="2795"/>
              <a:ext cx="181" cy="363"/>
            </a:xfrm>
            <a:prstGeom prst="rect">
              <a:avLst/>
            </a:prstGeom>
            <a:solidFill>
              <a:schemeClr val="accent1"/>
            </a:solidFill>
            <a:ln w="9525">
              <a:noFill/>
              <a:miter lim="800000"/>
              <a:headEnd/>
              <a:tailEnd/>
            </a:ln>
            <a:effectLst/>
          </p:spPr>
          <p:txBody>
            <a:bodyPr wrap="none" anchor="ctr"/>
            <a:lstStyle/>
            <a:p>
              <a:endParaRPr lang="en-US"/>
            </a:p>
          </p:txBody>
        </p:sp>
        <p:sp>
          <p:nvSpPr>
            <p:cNvPr id="8" name="Rectangle 33"/>
            <p:cNvSpPr>
              <a:spLocks noChangeArrowheads="1"/>
            </p:cNvSpPr>
            <p:nvPr/>
          </p:nvSpPr>
          <p:spPr bwMode="auto">
            <a:xfrm>
              <a:off x="4014" y="2795"/>
              <a:ext cx="45" cy="363"/>
            </a:xfrm>
            <a:prstGeom prst="rect">
              <a:avLst/>
            </a:prstGeom>
            <a:solidFill>
              <a:schemeClr val="accent1"/>
            </a:solidFill>
            <a:ln w="9525">
              <a:noFill/>
              <a:miter lim="800000"/>
              <a:headEnd/>
              <a:tailEnd/>
            </a:ln>
            <a:effectLst/>
          </p:spPr>
          <p:txBody>
            <a:bodyPr wrap="none" anchor="ctr"/>
            <a:lstStyle/>
            <a:p>
              <a:endParaRPr lang="en-US"/>
            </a:p>
          </p:txBody>
        </p:sp>
        <p:sp>
          <p:nvSpPr>
            <p:cNvPr id="9" name="Rectangle 34"/>
            <p:cNvSpPr>
              <a:spLocks noChangeArrowheads="1"/>
            </p:cNvSpPr>
            <p:nvPr/>
          </p:nvSpPr>
          <p:spPr bwMode="auto">
            <a:xfrm>
              <a:off x="4468" y="2795"/>
              <a:ext cx="45" cy="363"/>
            </a:xfrm>
            <a:prstGeom prst="rect">
              <a:avLst/>
            </a:prstGeom>
            <a:solidFill>
              <a:schemeClr val="accent1"/>
            </a:solidFill>
            <a:ln w="9525">
              <a:noFill/>
              <a:miter lim="800000"/>
              <a:headEnd/>
              <a:tailEnd/>
            </a:ln>
            <a:effectLst/>
          </p:spPr>
          <p:txBody>
            <a:bodyPr wrap="none" anchor="ctr"/>
            <a:lstStyle/>
            <a:p>
              <a:endParaRPr lang="en-US"/>
            </a:p>
          </p:txBody>
        </p:sp>
        <p:grpSp>
          <p:nvGrpSpPr>
            <p:cNvPr id="10" name="Group 35"/>
            <p:cNvGrpSpPr>
              <a:grpSpLocks/>
            </p:cNvGrpSpPr>
            <p:nvPr/>
          </p:nvGrpSpPr>
          <p:grpSpPr bwMode="auto">
            <a:xfrm rot="16200000">
              <a:off x="2829" y="2440"/>
              <a:ext cx="289" cy="545"/>
              <a:chOff x="1140" y="2795"/>
              <a:chExt cx="289" cy="863"/>
            </a:xfrm>
          </p:grpSpPr>
          <p:sp>
            <p:nvSpPr>
              <p:cNvPr id="18" name="Text Box 36"/>
              <p:cNvSpPr txBox="1">
                <a:spLocks noChangeArrowheads="1"/>
              </p:cNvSpPr>
              <p:nvPr/>
            </p:nvSpPr>
            <p:spPr bwMode="auto">
              <a:xfrm>
                <a:off x="1140" y="3292"/>
                <a:ext cx="289" cy="366"/>
              </a:xfrm>
              <a:prstGeom prst="rect">
                <a:avLst/>
              </a:prstGeom>
              <a:noFill/>
              <a:ln w="9525">
                <a:noFill/>
                <a:miter lim="800000"/>
                <a:headEnd/>
                <a:tailEnd/>
              </a:ln>
              <a:effectLst/>
            </p:spPr>
            <p:txBody>
              <a:bodyPr rot="10800000">
                <a:spAutoFit/>
              </a:bodyPr>
              <a:lstStyle/>
              <a:p>
                <a:pPr eaLnBrk="1" hangingPunct="1">
                  <a:spcBef>
                    <a:spcPct val="50000"/>
                  </a:spcBef>
                </a:pPr>
                <a:endParaRPr lang="en-US" sz="1800" b="1">
                  <a:latin typeface="Arial" charset="0"/>
                  <a:cs typeface="Arial" charset="0"/>
                </a:endParaRPr>
              </a:p>
            </p:txBody>
          </p:sp>
          <p:sp>
            <p:nvSpPr>
              <p:cNvPr id="19" name="AutoShape 37"/>
              <p:cNvSpPr>
                <a:spLocks/>
              </p:cNvSpPr>
              <p:nvPr/>
            </p:nvSpPr>
            <p:spPr bwMode="auto">
              <a:xfrm>
                <a:off x="1247" y="2795"/>
                <a:ext cx="136" cy="771"/>
              </a:xfrm>
              <a:prstGeom prst="rightBrace">
                <a:avLst>
                  <a:gd name="adj1" fmla="val 47243"/>
                  <a:gd name="adj2" fmla="val 50000"/>
                </a:avLst>
              </a:prstGeom>
              <a:noFill/>
              <a:ln w="9525">
                <a:solidFill>
                  <a:schemeClr val="tx1"/>
                </a:solidFill>
                <a:round/>
                <a:headEnd/>
                <a:tailEnd/>
              </a:ln>
              <a:effectLst/>
            </p:spPr>
            <p:txBody>
              <a:bodyPr wrap="none" anchor="ctr"/>
              <a:lstStyle/>
              <a:p>
                <a:endParaRPr lang="en-US"/>
              </a:p>
            </p:txBody>
          </p:sp>
        </p:grpSp>
        <p:sp>
          <p:nvSpPr>
            <p:cNvPr id="11" name="Rectangle 38"/>
            <p:cNvSpPr>
              <a:spLocks noChangeArrowheads="1"/>
            </p:cNvSpPr>
            <p:nvPr/>
          </p:nvSpPr>
          <p:spPr bwMode="auto">
            <a:xfrm>
              <a:off x="2653" y="2795"/>
              <a:ext cx="2404" cy="363"/>
            </a:xfrm>
            <a:prstGeom prst="rect">
              <a:avLst/>
            </a:prstGeom>
            <a:noFill/>
            <a:ln w="9525">
              <a:solidFill>
                <a:schemeClr val="tx1"/>
              </a:solidFill>
              <a:miter lim="800000"/>
              <a:headEnd/>
              <a:tailEnd/>
            </a:ln>
            <a:effectLst/>
          </p:spPr>
          <p:txBody>
            <a:bodyPr wrap="none" anchor="ctr"/>
            <a:lstStyle/>
            <a:p>
              <a:endParaRPr lang="en-US"/>
            </a:p>
          </p:txBody>
        </p:sp>
        <p:sp>
          <p:nvSpPr>
            <p:cNvPr id="12" name="Text Box 39"/>
            <p:cNvSpPr txBox="1">
              <a:spLocks noChangeArrowheads="1"/>
            </p:cNvSpPr>
            <p:nvPr/>
          </p:nvSpPr>
          <p:spPr bwMode="auto">
            <a:xfrm>
              <a:off x="2653" y="2371"/>
              <a:ext cx="736" cy="288"/>
            </a:xfrm>
            <a:prstGeom prst="rect">
              <a:avLst/>
            </a:prstGeom>
            <a:noFill/>
            <a:ln w="9525">
              <a:noFill/>
              <a:miter lim="800000"/>
              <a:headEnd/>
              <a:tailEnd/>
            </a:ln>
            <a:effectLst/>
          </p:spPr>
          <p:txBody>
            <a:bodyPr wrap="none">
              <a:spAutoFit/>
            </a:bodyPr>
            <a:lstStyle/>
            <a:p>
              <a:pPr eaLnBrk="1" hangingPunct="1"/>
              <a:r>
                <a:rPr lang="en-GB" sz="1200" b="1" dirty="0" err="1">
                  <a:latin typeface="Arial" charset="0"/>
                  <a:cs typeface="Arial" charset="0"/>
                </a:rPr>
                <a:t>Lysing</a:t>
              </a:r>
              <a:r>
                <a:rPr lang="en-GB" sz="1200" b="1" dirty="0">
                  <a:latin typeface="Arial" charset="0"/>
                  <a:cs typeface="Arial" charset="0"/>
                </a:rPr>
                <a:t> </a:t>
              </a:r>
              <a:r>
                <a:rPr lang="en-GB" sz="1200" b="1" dirty="0" err="1">
                  <a:latin typeface="Arial" charset="0"/>
                  <a:cs typeface="Arial" charset="0"/>
                </a:rPr>
                <a:t>agend</a:t>
              </a:r>
              <a:endParaRPr lang="en-GB" sz="1200" b="1" dirty="0">
                <a:latin typeface="Arial" charset="0"/>
                <a:cs typeface="Arial" charset="0"/>
              </a:endParaRPr>
            </a:p>
            <a:p>
              <a:pPr eaLnBrk="1" hangingPunct="1"/>
              <a:r>
                <a:rPr lang="en-GB" sz="1200" b="1" dirty="0" err="1">
                  <a:latin typeface="Arial" charset="0"/>
                  <a:cs typeface="Arial" charset="0"/>
                </a:rPr>
                <a:t>Labled</a:t>
              </a:r>
              <a:r>
                <a:rPr lang="en-GB" sz="1200" b="1" dirty="0">
                  <a:latin typeface="Arial" charset="0"/>
                  <a:cs typeface="Arial" charset="0"/>
                </a:rPr>
                <a:t> AB.</a:t>
              </a:r>
            </a:p>
          </p:txBody>
        </p:sp>
        <p:sp>
          <p:nvSpPr>
            <p:cNvPr id="13" name="Text Box 40"/>
            <p:cNvSpPr txBox="1">
              <a:spLocks noChangeArrowheads="1"/>
            </p:cNvSpPr>
            <p:nvPr/>
          </p:nvSpPr>
          <p:spPr bwMode="auto">
            <a:xfrm>
              <a:off x="3696" y="2400"/>
              <a:ext cx="640" cy="288"/>
            </a:xfrm>
            <a:prstGeom prst="rect">
              <a:avLst/>
            </a:prstGeom>
            <a:noFill/>
            <a:ln w="9525">
              <a:noFill/>
              <a:miter lim="800000"/>
              <a:headEnd/>
              <a:tailEnd/>
            </a:ln>
            <a:effectLst/>
          </p:spPr>
          <p:txBody>
            <a:bodyPr wrap="none">
              <a:spAutoFit/>
            </a:bodyPr>
            <a:lstStyle/>
            <a:p>
              <a:pPr eaLnBrk="1" hangingPunct="1"/>
              <a:r>
                <a:rPr lang="en-GB" sz="1200" b="1">
                  <a:latin typeface="Arial" charset="0"/>
                  <a:cs typeface="Arial" charset="0"/>
                </a:rPr>
                <a:t>Test band</a:t>
              </a:r>
            </a:p>
            <a:p>
              <a:pPr eaLnBrk="1" hangingPunct="1"/>
              <a:r>
                <a:rPr lang="en-GB" sz="1200" b="1">
                  <a:latin typeface="Arial" charset="0"/>
                  <a:cs typeface="Arial" charset="0"/>
                </a:rPr>
                <a:t>(bound AB)</a:t>
              </a:r>
            </a:p>
          </p:txBody>
        </p:sp>
        <p:sp>
          <p:nvSpPr>
            <p:cNvPr id="14" name="Text Box 41"/>
            <p:cNvSpPr txBox="1">
              <a:spLocks noChangeArrowheads="1"/>
            </p:cNvSpPr>
            <p:nvPr/>
          </p:nvSpPr>
          <p:spPr bwMode="auto">
            <a:xfrm>
              <a:off x="4281" y="2387"/>
              <a:ext cx="715" cy="288"/>
            </a:xfrm>
            <a:prstGeom prst="rect">
              <a:avLst/>
            </a:prstGeom>
            <a:noFill/>
            <a:ln w="9525">
              <a:noFill/>
              <a:miter lim="800000"/>
              <a:headEnd/>
              <a:tailEnd/>
            </a:ln>
            <a:effectLst/>
          </p:spPr>
          <p:txBody>
            <a:bodyPr wrap="none">
              <a:spAutoFit/>
            </a:bodyPr>
            <a:lstStyle/>
            <a:p>
              <a:pPr eaLnBrk="1" hangingPunct="1"/>
              <a:r>
                <a:rPr lang="en-GB" sz="1200" b="1">
                  <a:latin typeface="Arial" charset="0"/>
                  <a:cs typeface="Arial" charset="0"/>
                </a:rPr>
                <a:t>Control band</a:t>
              </a:r>
            </a:p>
            <a:p>
              <a:pPr eaLnBrk="1" hangingPunct="1"/>
              <a:r>
                <a:rPr lang="en-GB" sz="1200" b="1">
                  <a:latin typeface="Arial" charset="0"/>
                  <a:cs typeface="Arial" charset="0"/>
                </a:rPr>
                <a:t>(bound AB)</a:t>
              </a:r>
            </a:p>
          </p:txBody>
        </p:sp>
        <p:sp>
          <p:nvSpPr>
            <p:cNvPr id="15" name="Text Box 42"/>
            <p:cNvSpPr txBox="1">
              <a:spLocks noChangeArrowheads="1"/>
            </p:cNvSpPr>
            <p:nvPr/>
          </p:nvSpPr>
          <p:spPr bwMode="auto">
            <a:xfrm>
              <a:off x="3470" y="3249"/>
              <a:ext cx="986" cy="173"/>
            </a:xfrm>
            <a:prstGeom prst="rect">
              <a:avLst/>
            </a:prstGeom>
            <a:noFill/>
            <a:ln w="9525">
              <a:noFill/>
              <a:miter lim="800000"/>
              <a:headEnd/>
              <a:tailEnd/>
            </a:ln>
            <a:effectLst/>
          </p:spPr>
          <p:txBody>
            <a:bodyPr wrap="none">
              <a:spAutoFit/>
            </a:bodyPr>
            <a:lstStyle/>
            <a:p>
              <a:pPr eaLnBrk="1" hangingPunct="1"/>
              <a:r>
                <a:rPr lang="en-GB" sz="1200" b="1">
                  <a:latin typeface="Arial" charset="0"/>
                  <a:cs typeface="Arial" charset="0"/>
                </a:rPr>
                <a:t>Nitrocellulose strip</a:t>
              </a:r>
            </a:p>
          </p:txBody>
        </p:sp>
        <p:sp>
          <p:nvSpPr>
            <p:cNvPr id="16" name="Text Box 43"/>
            <p:cNvSpPr txBox="1">
              <a:spLocks noChangeArrowheads="1"/>
            </p:cNvSpPr>
            <p:nvPr/>
          </p:nvSpPr>
          <p:spPr bwMode="auto">
            <a:xfrm>
              <a:off x="1837" y="2523"/>
              <a:ext cx="421" cy="288"/>
            </a:xfrm>
            <a:prstGeom prst="rect">
              <a:avLst/>
            </a:prstGeom>
            <a:noFill/>
            <a:ln w="9525">
              <a:noFill/>
              <a:miter lim="800000"/>
              <a:headEnd/>
              <a:tailEnd/>
            </a:ln>
            <a:effectLst/>
          </p:spPr>
          <p:txBody>
            <a:bodyPr>
              <a:spAutoFit/>
            </a:bodyPr>
            <a:lstStyle/>
            <a:p>
              <a:pPr eaLnBrk="1" hangingPunct="1"/>
              <a:r>
                <a:rPr lang="en-GB" sz="1200" b="1">
                  <a:latin typeface="Arial" charset="0"/>
                  <a:cs typeface="Arial" charset="0"/>
                </a:rPr>
                <a:t>Bound</a:t>
              </a:r>
            </a:p>
            <a:p>
              <a:pPr eaLnBrk="1" hangingPunct="1"/>
              <a:r>
                <a:rPr lang="en-GB" sz="1200" b="1">
                  <a:latin typeface="Arial" charset="0"/>
                  <a:cs typeface="Arial" charset="0"/>
                </a:rPr>
                <a:t>AB</a:t>
              </a:r>
            </a:p>
          </p:txBody>
        </p:sp>
        <p:sp>
          <p:nvSpPr>
            <p:cNvPr id="17" name="Text Box 44"/>
            <p:cNvSpPr txBox="1">
              <a:spLocks noChangeArrowheads="1"/>
            </p:cNvSpPr>
            <p:nvPr/>
          </p:nvSpPr>
          <p:spPr bwMode="auto">
            <a:xfrm>
              <a:off x="1655" y="2886"/>
              <a:ext cx="650" cy="288"/>
            </a:xfrm>
            <a:prstGeom prst="rect">
              <a:avLst/>
            </a:prstGeom>
            <a:noFill/>
            <a:ln w="9525">
              <a:noFill/>
              <a:miter lim="800000"/>
              <a:headEnd/>
              <a:tailEnd/>
            </a:ln>
            <a:effectLst/>
          </p:spPr>
          <p:txBody>
            <a:bodyPr wrap="none">
              <a:spAutoFit/>
            </a:bodyPr>
            <a:lstStyle/>
            <a:p>
              <a:pPr eaLnBrk="1" hangingPunct="1"/>
              <a:r>
                <a:rPr lang="en-GB" sz="1200" b="1">
                  <a:latin typeface="Arial" charset="0"/>
                  <a:cs typeface="Arial" charset="0"/>
                </a:rPr>
                <a:t>Free labled </a:t>
              </a:r>
            </a:p>
            <a:p>
              <a:pPr eaLnBrk="1" hangingPunct="1"/>
              <a:r>
                <a:rPr lang="en-GB" sz="1200" b="1">
                  <a:latin typeface="Arial" charset="0"/>
                  <a:cs typeface="Arial" charset="0"/>
                </a:rPr>
                <a:t>       AB</a:t>
              </a:r>
            </a:p>
          </p:txBody>
        </p:sp>
      </p:grpSp>
      <p:sp>
        <p:nvSpPr>
          <p:cNvPr id="36" name="Rectangle 7"/>
          <p:cNvSpPr>
            <a:spLocks noChangeArrowheads="1"/>
          </p:cNvSpPr>
          <p:nvPr/>
        </p:nvSpPr>
        <p:spPr bwMode="auto">
          <a:xfrm>
            <a:off x="533400" y="3505200"/>
            <a:ext cx="8242300" cy="2492990"/>
          </a:xfrm>
          <a:prstGeom prst="rect">
            <a:avLst/>
          </a:prstGeom>
          <a:noFill/>
          <a:ln w="38100" algn="ctr">
            <a:noFill/>
            <a:miter lim="800000"/>
            <a:headEnd/>
            <a:tailEnd/>
          </a:ln>
          <a:effectLst/>
        </p:spPr>
        <p:txBody>
          <a:bodyPr wrap="square" anchor="ctr">
            <a:spAutoFit/>
          </a:bodyPr>
          <a:lstStyle/>
          <a:p>
            <a:r>
              <a:rPr lang="en-AU" sz="2600" dirty="0">
                <a:latin typeface="Times New Roman" pitchFamily="18" charset="0"/>
                <a:cs typeface="Times New Roman" pitchFamily="18" charset="0"/>
              </a:rPr>
              <a:t>Dye-labelled antibody, specific for target antigen, is present on the lower end of nitrocellulose </a:t>
            </a:r>
            <a:r>
              <a:rPr lang="en-AU" sz="2600" dirty="0" smtClean="0">
                <a:latin typeface="Times New Roman" pitchFamily="18" charset="0"/>
                <a:cs typeface="Times New Roman" pitchFamily="18" charset="0"/>
              </a:rPr>
              <a:t>strip</a:t>
            </a:r>
            <a:endParaRPr lang="en-AU" sz="2600" dirty="0">
              <a:latin typeface="Times New Roman" pitchFamily="18" charset="0"/>
              <a:cs typeface="Times New Roman" pitchFamily="18" charset="0"/>
            </a:endParaRPr>
          </a:p>
          <a:p>
            <a:endParaRPr lang="en-AU" sz="2600" dirty="0">
              <a:latin typeface="Times New Roman" pitchFamily="18" charset="0"/>
              <a:cs typeface="Times New Roman" pitchFamily="18" charset="0"/>
            </a:endParaRPr>
          </a:p>
          <a:p>
            <a:r>
              <a:rPr lang="en-AU" sz="2600" dirty="0">
                <a:latin typeface="Times New Roman" pitchFamily="18" charset="0"/>
                <a:cs typeface="Times New Roman" pitchFamily="18" charset="0"/>
              </a:rPr>
              <a:t>Antibody, also specific for the target antigen, is </a:t>
            </a:r>
            <a:r>
              <a:rPr lang="en-AU" sz="2600" dirty="0" smtClean="0">
                <a:latin typeface="Times New Roman" pitchFamily="18" charset="0"/>
                <a:cs typeface="Times New Roman" pitchFamily="18" charset="0"/>
              </a:rPr>
              <a:t>immobilised to </a:t>
            </a:r>
            <a:r>
              <a:rPr lang="en-AU" sz="2600" dirty="0">
                <a:latin typeface="Times New Roman" pitchFamily="18" charset="0"/>
                <a:cs typeface="Times New Roman" pitchFamily="18" charset="0"/>
              </a:rPr>
              <a:t>the strip in a </a:t>
            </a:r>
            <a:r>
              <a:rPr lang="en-AU" sz="2600" dirty="0" smtClean="0">
                <a:latin typeface="Times New Roman" pitchFamily="18" charset="0"/>
                <a:cs typeface="Times New Roman" pitchFamily="18" charset="0"/>
              </a:rPr>
              <a:t>test </a:t>
            </a:r>
            <a:r>
              <a:rPr lang="en-AU" sz="2600" dirty="0">
                <a:latin typeface="Times New Roman" pitchFamily="18" charset="0"/>
                <a:cs typeface="Times New Roman" pitchFamily="18" charset="0"/>
              </a:rPr>
              <a:t>line, and </a:t>
            </a:r>
            <a:r>
              <a:rPr lang="en-AU" sz="2600" dirty="0" smtClean="0">
                <a:latin typeface="Times New Roman" pitchFamily="18" charset="0"/>
                <a:cs typeface="Times New Roman" pitchFamily="18" charset="0"/>
              </a:rPr>
              <a:t> antibody specific for </a:t>
            </a:r>
            <a:r>
              <a:rPr lang="en-AU" sz="2600" dirty="0">
                <a:latin typeface="Times New Roman" pitchFamily="18" charset="0"/>
                <a:cs typeface="Times New Roman" pitchFamily="18" charset="0"/>
              </a:rPr>
              <a:t>the labelled </a:t>
            </a:r>
            <a:r>
              <a:rPr lang="en-AU" sz="2600" dirty="0" smtClean="0">
                <a:latin typeface="Times New Roman" pitchFamily="18" charset="0"/>
                <a:cs typeface="Times New Roman" pitchFamily="18" charset="0"/>
              </a:rPr>
              <a:t>antibody is immobilised </a:t>
            </a:r>
            <a:r>
              <a:rPr lang="en-AU" sz="2600" dirty="0">
                <a:latin typeface="Times New Roman" pitchFamily="18" charset="0"/>
                <a:cs typeface="Times New Roman" pitchFamily="18" charset="0"/>
              </a:rPr>
              <a:t>at the control line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546" name="Rectangle 66"/>
          <p:cNvSpPr>
            <a:spLocks noChangeArrowheads="1"/>
          </p:cNvSpPr>
          <p:nvPr/>
        </p:nvSpPr>
        <p:spPr bwMode="auto">
          <a:xfrm>
            <a:off x="3544888" y="2749550"/>
            <a:ext cx="287337" cy="576263"/>
          </a:xfrm>
          <a:prstGeom prst="rect">
            <a:avLst/>
          </a:prstGeom>
          <a:solidFill>
            <a:srgbClr val="CCCCFF"/>
          </a:solidFill>
          <a:ln w="9525">
            <a:noFill/>
            <a:miter lim="800000"/>
            <a:headEnd/>
            <a:tailEnd/>
          </a:ln>
          <a:effectLst/>
        </p:spPr>
        <p:txBody>
          <a:bodyPr wrap="none" anchor="ctr"/>
          <a:lstStyle/>
          <a:p>
            <a:endParaRPr lang="en-US"/>
          </a:p>
        </p:txBody>
      </p:sp>
      <p:sp>
        <p:nvSpPr>
          <p:cNvPr id="404493" name="Rectangle 13"/>
          <p:cNvSpPr>
            <a:spLocks noChangeArrowheads="1"/>
          </p:cNvSpPr>
          <p:nvPr/>
        </p:nvSpPr>
        <p:spPr bwMode="auto">
          <a:xfrm>
            <a:off x="492125" y="4757738"/>
            <a:ext cx="7877175" cy="1200329"/>
          </a:xfrm>
          <a:prstGeom prst="rect">
            <a:avLst/>
          </a:prstGeom>
          <a:noFill/>
          <a:ln w="9525">
            <a:noFill/>
            <a:miter lim="800000"/>
            <a:headEnd/>
            <a:tailEnd/>
          </a:ln>
          <a:effectLst/>
        </p:spPr>
        <p:txBody>
          <a:bodyPr>
            <a:spAutoFit/>
          </a:bodyPr>
          <a:lstStyle/>
          <a:p>
            <a:r>
              <a:rPr lang="en-AU" sz="2400" dirty="0">
                <a:latin typeface="Times New Roman" pitchFamily="18" charset="0"/>
                <a:cs typeface="Times New Roman" pitchFamily="18" charset="0"/>
              </a:rPr>
              <a:t>Blood </a:t>
            </a:r>
            <a:r>
              <a:rPr lang="en-AU" sz="2400" dirty="0" smtClean="0">
                <a:latin typeface="Times New Roman" pitchFamily="18" charset="0"/>
                <a:cs typeface="Times New Roman" pitchFamily="18" charset="0"/>
              </a:rPr>
              <a:t>sample is </a:t>
            </a:r>
            <a:r>
              <a:rPr lang="en-AU" sz="2400" dirty="0">
                <a:latin typeface="Times New Roman" pitchFamily="18" charset="0"/>
                <a:cs typeface="Times New Roman" pitchFamily="18" charset="0"/>
              </a:rPr>
              <a:t>placed on </a:t>
            </a:r>
            <a:r>
              <a:rPr lang="en-AU" sz="2400" dirty="0" smtClean="0">
                <a:latin typeface="Times New Roman" pitchFamily="18" charset="0"/>
                <a:cs typeface="Times New Roman" pitchFamily="18" charset="0"/>
              </a:rPr>
              <a:t>the strip, the antigen binds with </a:t>
            </a:r>
            <a:r>
              <a:rPr lang="en-AU" sz="2400" dirty="0">
                <a:latin typeface="Times New Roman" pitchFamily="18" charset="0"/>
                <a:cs typeface="Times New Roman" pitchFamily="18" charset="0"/>
              </a:rPr>
              <a:t>labelled antibody and </a:t>
            </a:r>
            <a:r>
              <a:rPr lang="en-AU" sz="2400" dirty="0" smtClean="0">
                <a:latin typeface="Times New Roman" pitchFamily="18" charset="0"/>
                <a:cs typeface="Times New Roman" pitchFamily="18" charset="0"/>
              </a:rPr>
              <a:t>the complex is </a:t>
            </a:r>
            <a:r>
              <a:rPr lang="en-AU" sz="2400" dirty="0">
                <a:latin typeface="Times New Roman" pitchFamily="18" charset="0"/>
                <a:cs typeface="Times New Roman" pitchFamily="18" charset="0"/>
              </a:rPr>
              <a:t>drawn up </a:t>
            </a:r>
            <a:r>
              <a:rPr lang="en-AU" sz="2400" dirty="0" smtClean="0">
                <a:latin typeface="Times New Roman" pitchFamily="18" charset="0"/>
                <a:cs typeface="Times New Roman" pitchFamily="18" charset="0"/>
              </a:rPr>
              <a:t>the strip by capillary action </a:t>
            </a:r>
            <a:endParaRPr lang="en-AU" sz="2400" dirty="0">
              <a:latin typeface="Times New Roman" pitchFamily="18" charset="0"/>
              <a:cs typeface="Times New Roman" pitchFamily="18" charset="0"/>
            </a:endParaRPr>
          </a:p>
        </p:txBody>
      </p:sp>
      <p:grpSp>
        <p:nvGrpSpPr>
          <p:cNvPr id="2" name="Group 16"/>
          <p:cNvGrpSpPr>
            <a:grpSpLocks/>
          </p:cNvGrpSpPr>
          <p:nvPr/>
        </p:nvGrpSpPr>
        <p:grpSpPr bwMode="auto">
          <a:xfrm>
            <a:off x="2970213" y="2968625"/>
            <a:ext cx="288925" cy="433388"/>
            <a:chOff x="1973" y="3069"/>
            <a:chExt cx="273" cy="452"/>
          </a:xfrm>
        </p:grpSpPr>
        <p:grpSp>
          <p:nvGrpSpPr>
            <p:cNvPr id="3" name="Group 17"/>
            <p:cNvGrpSpPr>
              <a:grpSpLocks/>
            </p:cNvGrpSpPr>
            <p:nvPr/>
          </p:nvGrpSpPr>
          <p:grpSpPr bwMode="auto">
            <a:xfrm rot="10800000">
              <a:off x="1973" y="3069"/>
              <a:ext cx="273" cy="316"/>
              <a:chOff x="1973" y="2570"/>
              <a:chExt cx="273" cy="316"/>
            </a:xfrm>
          </p:grpSpPr>
          <p:sp>
            <p:nvSpPr>
              <p:cNvPr id="404498" name="Line 18"/>
              <p:cNvSpPr>
                <a:spLocks noChangeShapeType="1"/>
              </p:cNvSpPr>
              <p:nvPr/>
            </p:nvSpPr>
            <p:spPr bwMode="auto">
              <a:xfrm flipV="1">
                <a:off x="2012" y="2710"/>
                <a:ext cx="78" cy="176"/>
              </a:xfrm>
              <a:prstGeom prst="line">
                <a:avLst/>
              </a:prstGeom>
              <a:noFill/>
              <a:ln w="28575">
                <a:solidFill>
                  <a:srgbClr val="0033CC"/>
                </a:solidFill>
                <a:round/>
                <a:headEnd/>
                <a:tailEnd/>
              </a:ln>
              <a:effectLst/>
            </p:spPr>
            <p:txBody>
              <a:bodyPr/>
              <a:lstStyle/>
              <a:p>
                <a:endParaRPr lang="en-US"/>
              </a:p>
            </p:txBody>
          </p:sp>
          <p:sp>
            <p:nvSpPr>
              <p:cNvPr id="404499" name="Line 19"/>
              <p:cNvSpPr>
                <a:spLocks noChangeShapeType="1"/>
              </p:cNvSpPr>
              <p:nvPr/>
            </p:nvSpPr>
            <p:spPr bwMode="auto">
              <a:xfrm flipH="1" flipV="1">
                <a:off x="2129" y="2710"/>
                <a:ext cx="78" cy="176"/>
              </a:xfrm>
              <a:prstGeom prst="line">
                <a:avLst/>
              </a:prstGeom>
              <a:noFill/>
              <a:ln w="28575">
                <a:solidFill>
                  <a:srgbClr val="0033CC"/>
                </a:solidFill>
                <a:round/>
                <a:headEnd/>
                <a:tailEnd/>
              </a:ln>
              <a:effectLst/>
            </p:spPr>
            <p:txBody>
              <a:bodyPr/>
              <a:lstStyle/>
              <a:p>
                <a:endParaRPr lang="en-US"/>
              </a:p>
            </p:txBody>
          </p:sp>
          <p:sp>
            <p:nvSpPr>
              <p:cNvPr id="404500" name="Line 20"/>
              <p:cNvSpPr>
                <a:spLocks noChangeShapeType="1"/>
              </p:cNvSpPr>
              <p:nvPr/>
            </p:nvSpPr>
            <p:spPr bwMode="auto">
              <a:xfrm flipV="1">
                <a:off x="1973" y="2710"/>
                <a:ext cx="78" cy="141"/>
              </a:xfrm>
              <a:prstGeom prst="line">
                <a:avLst/>
              </a:prstGeom>
              <a:noFill/>
              <a:ln w="28575">
                <a:solidFill>
                  <a:srgbClr val="F96D9C"/>
                </a:solidFill>
                <a:round/>
                <a:headEnd/>
                <a:tailEnd/>
              </a:ln>
              <a:effectLst/>
            </p:spPr>
            <p:txBody>
              <a:bodyPr/>
              <a:lstStyle/>
              <a:p>
                <a:endParaRPr lang="en-US"/>
              </a:p>
            </p:txBody>
          </p:sp>
          <p:sp>
            <p:nvSpPr>
              <p:cNvPr id="404501" name="Line 21"/>
              <p:cNvSpPr>
                <a:spLocks noChangeShapeType="1"/>
              </p:cNvSpPr>
              <p:nvPr/>
            </p:nvSpPr>
            <p:spPr bwMode="auto">
              <a:xfrm flipV="1">
                <a:off x="2090" y="2570"/>
                <a:ext cx="0" cy="140"/>
              </a:xfrm>
              <a:prstGeom prst="line">
                <a:avLst/>
              </a:prstGeom>
              <a:noFill/>
              <a:ln w="28575">
                <a:solidFill>
                  <a:srgbClr val="0033CC"/>
                </a:solidFill>
                <a:round/>
                <a:headEnd/>
                <a:tailEnd/>
              </a:ln>
              <a:effectLst/>
            </p:spPr>
            <p:txBody>
              <a:bodyPr/>
              <a:lstStyle/>
              <a:p>
                <a:endParaRPr lang="en-US"/>
              </a:p>
            </p:txBody>
          </p:sp>
          <p:sp>
            <p:nvSpPr>
              <p:cNvPr id="404502" name="Line 22"/>
              <p:cNvSpPr>
                <a:spLocks noChangeShapeType="1"/>
              </p:cNvSpPr>
              <p:nvPr/>
            </p:nvSpPr>
            <p:spPr bwMode="auto">
              <a:xfrm flipV="1">
                <a:off x="2128" y="2570"/>
                <a:ext cx="0" cy="140"/>
              </a:xfrm>
              <a:prstGeom prst="line">
                <a:avLst/>
              </a:prstGeom>
              <a:noFill/>
              <a:ln w="28575">
                <a:solidFill>
                  <a:srgbClr val="0033CC"/>
                </a:solidFill>
                <a:round/>
                <a:headEnd/>
                <a:tailEnd/>
              </a:ln>
              <a:effectLst/>
            </p:spPr>
            <p:txBody>
              <a:bodyPr/>
              <a:lstStyle/>
              <a:p>
                <a:endParaRPr lang="en-US"/>
              </a:p>
            </p:txBody>
          </p:sp>
          <p:sp>
            <p:nvSpPr>
              <p:cNvPr id="404503" name="Line 23"/>
              <p:cNvSpPr>
                <a:spLocks noChangeShapeType="1"/>
              </p:cNvSpPr>
              <p:nvPr/>
            </p:nvSpPr>
            <p:spPr bwMode="auto">
              <a:xfrm flipH="1" flipV="1">
                <a:off x="2167" y="2710"/>
                <a:ext cx="79" cy="141"/>
              </a:xfrm>
              <a:prstGeom prst="line">
                <a:avLst/>
              </a:prstGeom>
              <a:noFill/>
              <a:ln w="28575">
                <a:solidFill>
                  <a:srgbClr val="F96D9C"/>
                </a:solidFill>
                <a:round/>
                <a:headEnd/>
                <a:tailEnd/>
              </a:ln>
              <a:effectLst/>
            </p:spPr>
            <p:txBody>
              <a:bodyPr/>
              <a:lstStyle/>
              <a:p>
                <a:endParaRPr lang="en-US"/>
              </a:p>
            </p:txBody>
          </p:sp>
        </p:grpSp>
        <p:sp>
          <p:nvSpPr>
            <p:cNvPr id="404504" name="Oval 24"/>
            <p:cNvSpPr>
              <a:spLocks noChangeArrowheads="1"/>
            </p:cNvSpPr>
            <p:nvPr/>
          </p:nvSpPr>
          <p:spPr bwMode="auto">
            <a:xfrm>
              <a:off x="2043" y="3385"/>
              <a:ext cx="136" cy="136"/>
            </a:xfrm>
            <a:prstGeom prst="ellipse">
              <a:avLst/>
            </a:prstGeom>
            <a:solidFill>
              <a:srgbClr val="008080"/>
            </a:solidFill>
            <a:ln w="9525">
              <a:solidFill>
                <a:schemeClr val="tx1"/>
              </a:solidFill>
              <a:round/>
              <a:headEnd/>
              <a:tailEnd/>
            </a:ln>
            <a:effectLst/>
          </p:spPr>
          <p:txBody>
            <a:bodyPr wrap="none" anchor="ctr"/>
            <a:lstStyle/>
            <a:p>
              <a:endParaRPr lang="en-US"/>
            </a:p>
          </p:txBody>
        </p:sp>
      </p:grpSp>
      <p:sp>
        <p:nvSpPr>
          <p:cNvPr id="404514" name="Rectangle 34"/>
          <p:cNvSpPr>
            <a:spLocks noChangeArrowheads="1"/>
          </p:cNvSpPr>
          <p:nvPr/>
        </p:nvSpPr>
        <p:spPr bwMode="auto">
          <a:xfrm>
            <a:off x="3963988" y="2740025"/>
            <a:ext cx="287337" cy="576263"/>
          </a:xfrm>
          <a:prstGeom prst="rect">
            <a:avLst/>
          </a:prstGeom>
          <a:solidFill>
            <a:srgbClr val="FF7C80"/>
          </a:solidFill>
          <a:ln w="9525">
            <a:noFill/>
            <a:miter lim="800000"/>
            <a:headEnd/>
            <a:tailEnd/>
          </a:ln>
          <a:effectLst/>
        </p:spPr>
        <p:txBody>
          <a:bodyPr wrap="none" anchor="ctr"/>
          <a:lstStyle/>
          <a:p>
            <a:endParaRPr lang="en-US"/>
          </a:p>
        </p:txBody>
      </p:sp>
      <p:sp>
        <p:nvSpPr>
          <p:cNvPr id="404515" name="Rectangle 35"/>
          <p:cNvSpPr>
            <a:spLocks noChangeArrowheads="1"/>
          </p:cNvSpPr>
          <p:nvPr/>
        </p:nvSpPr>
        <p:spPr bwMode="auto">
          <a:xfrm>
            <a:off x="5562600" y="2752725"/>
            <a:ext cx="71438" cy="576263"/>
          </a:xfrm>
          <a:prstGeom prst="rect">
            <a:avLst/>
          </a:prstGeom>
          <a:solidFill>
            <a:schemeClr val="accent1"/>
          </a:solidFill>
          <a:ln w="9525">
            <a:noFill/>
            <a:miter lim="800000"/>
            <a:headEnd/>
            <a:tailEnd/>
          </a:ln>
          <a:effectLst/>
        </p:spPr>
        <p:txBody>
          <a:bodyPr wrap="none" anchor="ctr"/>
          <a:lstStyle/>
          <a:p>
            <a:endParaRPr lang="en-US"/>
          </a:p>
        </p:txBody>
      </p:sp>
      <p:sp>
        <p:nvSpPr>
          <p:cNvPr id="404516" name="Rectangle 36"/>
          <p:cNvSpPr>
            <a:spLocks noChangeArrowheads="1"/>
          </p:cNvSpPr>
          <p:nvPr/>
        </p:nvSpPr>
        <p:spPr bwMode="auto">
          <a:xfrm>
            <a:off x="6283325" y="2752725"/>
            <a:ext cx="71438" cy="576263"/>
          </a:xfrm>
          <a:prstGeom prst="rect">
            <a:avLst/>
          </a:prstGeom>
          <a:solidFill>
            <a:schemeClr val="accent1"/>
          </a:solidFill>
          <a:ln w="9525">
            <a:noFill/>
            <a:miter lim="800000"/>
            <a:headEnd/>
            <a:tailEnd/>
          </a:ln>
          <a:effectLst/>
        </p:spPr>
        <p:txBody>
          <a:bodyPr wrap="none" anchor="ctr"/>
          <a:lstStyle/>
          <a:p>
            <a:endParaRPr lang="en-US"/>
          </a:p>
        </p:txBody>
      </p:sp>
      <p:sp>
        <p:nvSpPr>
          <p:cNvPr id="404520" name="Rectangle 40"/>
          <p:cNvSpPr>
            <a:spLocks noChangeArrowheads="1"/>
          </p:cNvSpPr>
          <p:nvPr/>
        </p:nvSpPr>
        <p:spPr bwMode="auto">
          <a:xfrm>
            <a:off x="3402013" y="2752725"/>
            <a:ext cx="3816350" cy="576263"/>
          </a:xfrm>
          <a:prstGeom prst="rect">
            <a:avLst/>
          </a:prstGeom>
          <a:noFill/>
          <a:ln w="9525">
            <a:solidFill>
              <a:schemeClr val="tx1"/>
            </a:solidFill>
            <a:miter lim="800000"/>
            <a:headEnd/>
            <a:tailEnd/>
          </a:ln>
          <a:effectLst/>
        </p:spPr>
        <p:txBody>
          <a:bodyPr wrap="none" anchor="ctr"/>
          <a:lstStyle/>
          <a:p>
            <a:endParaRPr lang="en-US"/>
          </a:p>
        </p:txBody>
      </p:sp>
      <p:sp>
        <p:nvSpPr>
          <p:cNvPr id="404522" name="Text Box 42"/>
          <p:cNvSpPr txBox="1">
            <a:spLocks noChangeArrowheads="1"/>
          </p:cNvSpPr>
          <p:nvPr/>
        </p:nvSpPr>
        <p:spPr bwMode="auto">
          <a:xfrm>
            <a:off x="5057775" y="2125663"/>
            <a:ext cx="1016000" cy="457200"/>
          </a:xfrm>
          <a:prstGeom prst="rect">
            <a:avLst/>
          </a:prstGeom>
          <a:noFill/>
          <a:ln w="9525">
            <a:noFill/>
            <a:miter lim="800000"/>
            <a:headEnd/>
            <a:tailEnd/>
          </a:ln>
          <a:effectLst/>
        </p:spPr>
        <p:txBody>
          <a:bodyPr wrap="none">
            <a:spAutoFit/>
          </a:bodyPr>
          <a:lstStyle/>
          <a:p>
            <a:pPr eaLnBrk="1" hangingPunct="1"/>
            <a:r>
              <a:rPr lang="en-GB" sz="1200" b="1">
                <a:latin typeface="Arial" charset="0"/>
                <a:cs typeface="Arial" charset="0"/>
              </a:rPr>
              <a:t>Test band</a:t>
            </a:r>
          </a:p>
          <a:p>
            <a:pPr eaLnBrk="1" hangingPunct="1"/>
            <a:r>
              <a:rPr lang="en-GB" sz="1200" b="1">
                <a:latin typeface="Arial" charset="0"/>
                <a:cs typeface="Arial" charset="0"/>
              </a:rPr>
              <a:t>(bound AB)</a:t>
            </a:r>
          </a:p>
        </p:txBody>
      </p:sp>
      <p:sp>
        <p:nvSpPr>
          <p:cNvPr id="404523" name="Text Box 43"/>
          <p:cNvSpPr txBox="1">
            <a:spLocks noChangeArrowheads="1"/>
          </p:cNvSpPr>
          <p:nvPr/>
        </p:nvSpPr>
        <p:spPr bwMode="auto">
          <a:xfrm>
            <a:off x="5986463" y="2105025"/>
            <a:ext cx="1135062" cy="457200"/>
          </a:xfrm>
          <a:prstGeom prst="rect">
            <a:avLst/>
          </a:prstGeom>
          <a:noFill/>
          <a:ln w="9525">
            <a:noFill/>
            <a:miter lim="800000"/>
            <a:headEnd/>
            <a:tailEnd/>
          </a:ln>
          <a:effectLst/>
        </p:spPr>
        <p:txBody>
          <a:bodyPr wrap="none">
            <a:spAutoFit/>
          </a:bodyPr>
          <a:lstStyle/>
          <a:p>
            <a:pPr eaLnBrk="1" hangingPunct="1"/>
            <a:r>
              <a:rPr lang="en-GB" sz="1200" b="1">
                <a:latin typeface="Arial" charset="0"/>
                <a:cs typeface="Arial" charset="0"/>
              </a:rPr>
              <a:t>Control band</a:t>
            </a:r>
          </a:p>
          <a:p>
            <a:pPr eaLnBrk="1" hangingPunct="1"/>
            <a:r>
              <a:rPr lang="en-GB" sz="1200" b="1">
                <a:latin typeface="Arial" charset="0"/>
                <a:cs typeface="Arial" charset="0"/>
              </a:rPr>
              <a:t>(bound AB)</a:t>
            </a:r>
          </a:p>
        </p:txBody>
      </p:sp>
      <p:sp>
        <p:nvSpPr>
          <p:cNvPr id="404524" name="Text Box 44"/>
          <p:cNvSpPr txBox="1">
            <a:spLocks noChangeArrowheads="1"/>
          </p:cNvSpPr>
          <p:nvPr/>
        </p:nvSpPr>
        <p:spPr bwMode="auto">
          <a:xfrm>
            <a:off x="3865563" y="3797300"/>
            <a:ext cx="3343275" cy="274638"/>
          </a:xfrm>
          <a:prstGeom prst="rect">
            <a:avLst/>
          </a:prstGeom>
          <a:noFill/>
          <a:ln w="9525">
            <a:noFill/>
            <a:miter lim="800000"/>
            <a:headEnd/>
            <a:tailEnd/>
          </a:ln>
          <a:effectLst/>
        </p:spPr>
        <p:txBody>
          <a:bodyPr wrap="none">
            <a:spAutoFit/>
          </a:bodyPr>
          <a:lstStyle/>
          <a:p>
            <a:pPr eaLnBrk="1" hangingPunct="1"/>
            <a:r>
              <a:rPr lang="en-GB" sz="1200" b="1">
                <a:latin typeface="Arial" charset="0"/>
                <a:cs typeface="Arial" charset="0"/>
              </a:rPr>
              <a:t>Blood and labled Ab flushed along the strip</a:t>
            </a:r>
          </a:p>
        </p:txBody>
      </p:sp>
      <p:sp>
        <p:nvSpPr>
          <p:cNvPr id="404526" name="Text Box 46"/>
          <p:cNvSpPr txBox="1">
            <a:spLocks noChangeArrowheads="1"/>
          </p:cNvSpPr>
          <p:nvPr/>
        </p:nvSpPr>
        <p:spPr bwMode="auto">
          <a:xfrm>
            <a:off x="741363" y="2886075"/>
            <a:ext cx="1862137" cy="457200"/>
          </a:xfrm>
          <a:prstGeom prst="rect">
            <a:avLst/>
          </a:prstGeom>
          <a:noFill/>
          <a:ln w="9525">
            <a:noFill/>
            <a:miter lim="800000"/>
            <a:headEnd/>
            <a:tailEnd/>
          </a:ln>
          <a:effectLst/>
        </p:spPr>
        <p:txBody>
          <a:bodyPr wrap="none">
            <a:spAutoFit/>
          </a:bodyPr>
          <a:lstStyle/>
          <a:p>
            <a:pPr eaLnBrk="1" hangingPunct="1"/>
            <a:r>
              <a:rPr lang="en-GB" sz="1200" b="1" dirty="0">
                <a:latin typeface="Arial" charset="0"/>
                <a:cs typeface="Arial" charset="0"/>
              </a:rPr>
              <a:t>Parasite antigen (AG.)</a:t>
            </a:r>
          </a:p>
          <a:p>
            <a:pPr eaLnBrk="1" hangingPunct="1"/>
            <a:r>
              <a:rPr lang="en-GB" sz="1200" b="1" dirty="0">
                <a:latin typeface="Arial" charset="0"/>
                <a:cs typeface="Arial" charset="0"/>
              </a:rPr>
              <a:t>Captured by </a:t>
            </a:r>
            <a:r>
              <a:rPr lang="en-GB" sz="1200" b="1" dirty="0" err="1">
                <a:latin typeface="Arial" charset="0"/>
                <a:cs typeface="Arial" charset="0"/>
              </a:rPr>
              <a:t>labled</a:t>
            </a:r>
            <a:r>
              <a:rPr lang="en-GB" sz="1200" b="1" dirty="0">
                <a:latin typeface="Arial" charset="0"/>
                <a:cs typeface="Arial" charset="0"/>
              </a:rPr>
              <a:t> AB.</a:t>
            </a:r>
          </a:p>
        </p:txBody>
      </p:sp>
      <p:sp>
        <p:nvSpPr>
          <p:cNvPr id="404528" name="Rectangle 48"/>
          <p:cNvSpPr>
            <a:spLocks noChangeArrowheads="1"/>
          </p:cNvSpPr>
          <p:nvPr/>
        </p:nvSpPr>
        <p:spPr bwMode="auto">
          <a:xfrm>
            <a:off x="3159125" y="2859088"/>
            <a:ext cx="139700" cy="185737"/>
          </a:xfrm>
          <a:prstGeom prst="rect">
            <a:avLst/>
          </a:prstGeom>
          <a:solidFill>
            <a:srgbClr val="FF0000"/>
          </a:solidFill>
          <a:ln w="9525">
            <a:noFill/>
            <a:miter lim="800000"/>
            <a:headEnd/>
            <a:tailEnd/>
          </a:ln>
          <a:effectLst/>
        </p:spPr>
        <p:txBody>
          <a:bodyPr wrap="none" anchor="ctr"/>
          <a:lstStyle/>
          <a:p>
            <a:endParaRPr lang="en-US"/>
          </a:p>
        </p:txBody>
      </p:sp>
      <p:sp>
        <p:nvSpPr>
          <p:cNvPr id="404529" name="AutoShape 49"/>
          <p:cNvSpPr>
            <a:spLocks/>
          </p:cNvSpPr>
          <p:nvPr/>
        </p:nvSpPr>
        <p:spPr bwMode="auto">
          <a:xfrm rot="5400000">
            <a:off x="4525962" y="2592388"/>
            <a:ext cx="150813" cy="1887538"/>
          </a:xfrm>
          <a:prstGeom prst="rightBrace">
            <a:avLst>
              <a:gd name="adj1" fmla="val 104298"/>
              <a:gd name="adj2" fmla="val 50000"/>
            </a:avLst>
          </a:prstGeom>
          <a:noFill/>
          <a:ln w="9525">
            <a:solidFill>
              <a:schemeClr val="tx1"/>
            </a:solidFill>
            <a:round/>
            <a:headEnd/>
            <a:tailEnd/>
          </a:ln>
          <a:effectLst/>
        </p:spPr>
        <p:txBody>
          <a:bodyPr wrap="none" anchor="ctr"/>
          <a:lstStyle/>
          <a:p>
            <a:endParaRPr lang="en-US"/>
          </a:p>
        </p:txBody>
      </p:sp>
      <p:grpSp>
        <p:nvGrpSpPr>
          <p:cNvPr id="4" name="Group 59"/>
          <p:cNvGrpSpPr>
            <a:grpSpLocks/>
          </p:cNvGrpSpPr>
          <p:nvPr/>
        </p:nvGrpSpPr>
        <p:grpSpPr bwMode="auto">
          <a:xfrm>
            <a:off x="3527425" y="1519238"/>
            <a:ext cx="376238" cy="954087"/>
            <a:chOff x="2740" y="212"/>
            <a:chExt cx="544" cy="1047"/>
          </a:xfrm>
        </p:grpSpPr>
        <p:sp>
          <p:nvSpPr>
            <p:cNvPr id="404530" name="Rectangle 50"/>
            <p:cNvSpPr>
              <a:spLocks noChangeArrowheads="1"/>
            </p:cNvSpPr>
            <p:nvPr/>
          </p:nvSpPr>
          <p:spPr bwMode="auto">
            <a:xfrm>
              <a:off x="2748" y="212"/>
              <a:ext cx="533" cy="846"/>
            </a:xfrm>
            <a:prstGeom prst="rect">
              <a:avLst/>
            </a:prstGeom>
            <a:solidFill>
              <a:srgbClr val="C5C5FF"/>
            </a:solidFill>
            <a:ln w="9525">
              <a:solidFill>
                <a:schemeClr val="tx1"/>
              </a:solidFill>
              <a:miter lim="800000"/>
              <a:headEnd/>
              <a:tailEnd/>
            </a:ln>
            <a:effectLst/>
          </p:spPr>
          <p:txBody>
            <a:bodyPr wrap="none" anchor="ctr"/>
            <a:lstStyle/>
            <a:p>
              <a:endParaRPr lang="en-US"/>
            </a:p>
          </p:txBody>
        </p:sp>
        <p:sp>
          <p:nvSpPr>
            <p:cNvPr id="404531" name="Rectangle 51"/>
            <p:cNvSpPr>
              <a:spLocks noChangeArrowheads="1"/>
            </p:cNvSpPr>
            <p:nvPr/>
          </p:nvSpPr>
          <p:spPr bwMode="auto">
            <a:xfrm>
              <a:off x="2884" y="1159"/>
              <a:ext cx="260" cy="100"/>
            </a:xfrm>
            <a:prstGeom prst="rect">
              <a:avLst/>
            </a:prstGeom>
            <a:solidFill>
              <a:srgbClr val="C5C5FF"/>
            </a:solidFill>
            <a:ln w="9525">
              <a:solidFill>
                <a:schemeClr val="tx1"/>
              </a:solidFill>
              <a:miter lim="800000"/>
              <a:headEnd/>
              <a:tailEnd/>
            </a:ln>
            <a:effectLst/>
          </p:spPr>
          <p:txBody>
            <a:bodyPr wrap="none" anchor="ctr"/>
            <a:lstStyle/>
            <a:p>
              <a:endParaRPr lang="en-US"/>
            </a:p>
          </p:txBody>
        </p:sp>
        <p:sp>
          <p:nvSpPr>
            <p:cNvPr id="404538" name="AutoShape 58"/>
            <p:cNvSpPr>
              <a:spLocks noChangeArrowheads="1"/>
            </p:cNvSpPr>
            <p:nvPr/>
          </p:nvSpPr>
          <p:spPr bwMode="auto">
            <a:xfrm>
              <a:off x="2740" y="1057"/>
              <a:ext cx="544" cy="9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5C5FF"/>
            </a:solidFill>
            <a:ln w="9525">
              <a:solidFill>
                <a:schemeClr val="tx1"/>
              </a:solidFill>
              <a:miter lim="800000"/>
              <a:headEnd/>
              <a:tailEnd/>
            </a:ln>
            <a:effectLst/>
          </p:spPr>
          <p:txBody>
            <a:bodyPr wrap="none" anchor="ctr"/>
            <a:lstStyle/>
            <a:p>
              <a:endParaRPr lang="en-US"/>
            </a:p>
          </p:txBody>
        </p:sp>
      </p:grpSp>
      <p:sp>
        <p:nvSpPr>
          <p:cNvPr id="404540" name="Oval 60"/>
          <p:cNvSpPr>
            <a:spLocks noChangeArrowheads="1"/>
          </p:cNvSpPr>
          <p:nvPr/>
        </p:nvSpPr>
        <p:spPr bwMode="auto">
          <a:xfrm>
            <a:off x="3517900" y="2500313"/>
            <a:ext cx="88900" cy="196850"/>
          </a:xfrm>
          <a:prstGeom prst="ellipse">
            <a:avLst/>
          </a:prstGeom>
          <a:solidFill>
            <a:srgbClr val="C5C5FF"/>
          </a:solidFill>
          <a:ln w="9525">
            <a:solidFill>
              <a:schemeClr val="tx1"/>
            </a:solidFill>
            <a:round/>
            <a:headEnd/>
            <a:tailEnd/>
          </a:ln>
          <a:effectLst/>
        </p:spPr>
        <p:txBody>
          <a:bodyPr wrap="none" anchor="ctr"/>
          <a:lstStyle/>
          <a:p>
            <a:endParaRPr lang="en-US"/>
          </a:p>
        </p:txBody>
      </p:sp>
      <p:sp>
        <p:nvSpPr>
          <p:cNvPr id="404541" name="Oval 61"/>
          <p:cNvSpPr>
            <a:spLocks noChangeArrowheads="1"/>
          </p:cNvSpPr>
          <p:nvPr/>
        </p:nvSpPr>
        <p:spPr bwMode="auto">
          <a:xfrm>
            <a:off x="3756025" y="2497138"/>
            <a:ext cx="88900" cy="196850"/>
          </a:xfrm>
          <a:prstGeom prst="ellipse">
            <a:avLst/>
          </a:prstGeom>
          <a:solidFill>
            <a:srgbClr val="C5C5FF"/>
          </a:solidFill>
          <a:ln w="9525">
            <a:solidFill>
              <a:schemeClr val="tx1"/>
            </a:solidFill>
            <a:round/>
            <a:headEnd/>
            <a:tailEnd/>
          </a:ln>
          <a:effectLst/>
        </p:spPr>
        <p:txBody>
          <a:bodyPr wrap="none" anchor="ctr"/>
          <a:lstStyle/>
          <a:p>
            <a:endParaRPr lang="en-US"/>
          </a:p>
        </p:txBody>
      </p:sp>
      <p:sp>
        <p:nvSpPr>
          <p:cNvPr id="404542" name="Oval 62"/>
          <p:cNvSpPr>
            <a:spLocks noChangeArrowheads="1"/>
          </p:cNvSpPr>
          <p:nvPr/>
        </p:nvSpPr>
        <p:spPr bwMode="auto">
          <a:xfrm>
            <a:off x="3624263" y="2724150"/>
            <a:ext cx="88900" cy="196850"/>
          </a:xfrm>
          <a:prstGeom prst="ellipse">
            <a:avLst/>
          </a:prstGeom>
          <a:solidFill>
            <a:srgbClr val="C5C5FF"/>
          </a:solidFill>
          <a:ln w="9525">
            <a:solidFill>
              <a:schemeClr val="tx1"/>
            </a:solidFill>
            <a:round/>
            <a:headEnd/>
            <a:tailEnd/>
          </a:ln>
          <a:effectLst/>
        </p:spPr>
        <p:txBody>
          <a:bodyPr wrap="none" anchor="ctr"/>
          <a:lstStyle/>
          <a:p>
            <a:endParaRPr lang="en-US"/>
          </a:p>
        </p:txBody>
      </p:sp>
      <p:sp>
        <p:nvSpPr>
          <p:cNvPr id="404543" name="Oval 63"/>
          <p:cNvSpPr>
            <a:spLocks noChangeArrowheads="1"/>
          </p:cNvSpPr>
          <p:nvPr/>
        </p:nvSpPr>
        <p:spPr bwMode="auto">
          <a:xfrm>
            <a:off x="4051300" y="2327275"/>
            <a:ext cx="139700" cy="288925"/>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04545" name="Text Box 65"/>
          <p:cNvSpPr txBox="1">
            <a:spLocks noChangeArrowheads="1"/>
          </p:cNvSpPr>
          <p:nvPr/>
        </p:nvSpPr>
        <p:spPr bwMode="auto">
          <a:xfrm>
            <a:off x="4033838" y="1763713"/>
            <a:ext cx="987425" cy="457200"/>
          </a:xfrm>
          <a:prstGeom prst="rect">
            <a:avLst/>
          </a:prstGeom>
          <a:noFill/>
          <a:ln w="9525">
            <a:noFill/>
            <a:miter lim="800000"/>
            <a:headEnd/>
            <a:tailEnd/>
          </a:ln>
          <a:effectLst/>
        </p:spPr>
        <p:txBody>
          <a:bodyPr wrap="none">
            <a:spAutoFit/>
          </a:bodyPr>
          <a:lstStyle/>
          <a:p>
            <a:pPr eaLnBrk="1" hangingPunct="1"/>
            <a:r>
              <a:rPr lang="en-GB" sz="1200" b="1">
                <a:latin typeface="Arial" charset="0"/>
                <a:cs typeface="Arial" charset="0"/>
              </a:rPr>
              <a:t>Parasitized</a:t>
            </a:r>
          </a:p>
          <a:p>
            <a:pPr eaLnBrk="1" hangingPunct="1"/>
            <a:r>
              <a:rPr lang="en-GB" sz="1200" b="1">
                <a:latin typeface="Arial" charset="0"/>
                <a:cs typeface="Arial" charset="0"/>
              </a:rPr>
              <a:t>Blood</a:t>
            </a:r>
          </a:p>
        </p:txBody>
      </p:sp>
      <p:sp>
        <p:nvSpPr>
          <p:cNvPr id="404547" name="Rectangle 67"/>
          <p:cNvSpPr>
            <a:spLocks noChangeArrowheads="1"/>
          </p:cNvSpPr>
          <p:nvPr/>
        </p:nvSpPr>
        <p:spPr bwMode="auto">
          <a:xfrm>
            <a:off x="1395413" y="315913"/>
            <a:ext cx="5736186" cy="707886"/>
          </a:xfrm>
          <a:prstGeom prst="rect">
            <a:avLst/>
          </a:prstGeom>
          <a:noFill/>
          <a:ln w="9525">
            <a:noFill/>
            <a:miter lim="800000"/>
            <a:headEnd/>
            <a:tailEnd/>
          </a:ln>
          <a:effectLst/>
        </p:spPr>
        <p:txBody>
          <a:bodyPr wrap="none">
            <a:spAutoFit/>
          </a:bodyPr>
          <a:lstStyle/>
          <a:p>
            <a:r>
              <a:rPr lang="en-GB" sz="4000" b="1" dirty="0" err="1">
                <a:solidFill>
                  <a:srgbClr val="FFFF00"/>
                </a:solidFill>
                <a:latin typeface="Times New Roman" pitchFamily="18" charset="0"/>
                <a:cs typeface="Times New Roman" pitchFamily="18" charset="0"/>
              </a:rPr>
              <a:t>Immunochromatography</a:t>
            </a:r>
            <a:endParaRPr lang="en-US" sz="4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914400" y="512064"/>
            <a:ext cx="7772400" cy="1164336"/>
          </a:xfrm>
        </p:spPr>
        <p:txBody>
          <a:bodyPr/>
          <a:lstStyle/>
          <a:p>
            <a:pPr eaLnBrk="1" hangingPunct="1"/>
            <a:r>
              <a:rPr lang="en-US" b="1" dirty="0" smtClean="0">
                <a:solidFill>
                  <a:srgbClr val="FFFF00"/>
                </a:solidFill>
                <a:latin typeface="Times New Roman" pitchFamily="18" charset="0"/>
                <a:cs typeface="Times New Roman" pitchFamily="18" charset="0"/>
              </a:rPr>
              <a:t>Laboratory diagnosis of infectious and non infectious diseases</a:t>
            </a:r>
          </a:p>
        </p:txBody>
      </p:sp>
      <p:sp>
        <p:nvSpPr>
          <p:cNvPr id="104451" name="Rectangle 3"/>
          <p:cNvSpPr>
            <a:spLocks noGrp="1" noChangeArrowheads="1"/>
          </p:cNvSpPr>
          <p:nvPr>
            <p:ph idx="1"/>
          </p:nvPr>
        </p:nvSpPr>
        <p:spPr>
          <a:xfrm>
            <a:off x="304800" y="1600200"/>
            <a:ext cx="8610600" cy="4876800"/>
          </a:xfrm>
        </p:spPr>
        <p:txBody>
          <a:bodyPr>
            <a:normAutofit/>
          </a:bodyPr>
          <a:lstStyle/>
          <a:p>
            <a:pPr>
              <a:lnSpc>
                <a:spcPct val="80000"/>
              </a:lnSpc>
            </a:pPr>
            <a:endParaRPr lang="en-US" sz="2800" dirty="0" smtClean="0">
              <a:latin typeface="Times New Roman" pitchFamily="18" charset="0"/>
              <a:cs typeface="Times New Roman" pitchFamily="18" charset="0"/>
            </a:endParaRPr>
          </a:p>
          <a:p>
            <a:pPr>
              <a:lnSpc>
                <a:spcPct val="80000"/>
              </a:lnSpc>
              <a:buNone/>
            </a:pPr>
            <a:r>
              <a:rPr lang="en-US" sz="2800" dirty="0" smtClean="0">
                <a:latin typeface="Times New Roman" pitchFamily="18" charset="0"/>
                <a:cs typeface="Times New Roman" pitchFamily="18" charset="0"/>
              </a:rPr>
              <a:t>    The methods employed in the laboratory for diagnosing infectious (bacterial, viral, fungal, parasitic) and non infectious diseases fall broadly into following categories</a:t>
            </a:r>
          </a:p>
          <a:p>
            <a:pPr>
              <a:lnSpc>
                <a:spcPct val="80000"/>
              </a:lnSpc>
              <a:buNone/>
            </a:pPr>
            <a:endParaRPr lang="en-US" sz="2800" dirty="0" smtClean="0">
              <a:latin typeface="Times New Roman" pitchFamily="18" charset="0"/>
              <a:cs typeface="Times New Roman" pitchFamily="18" charset="0"/>
            </a:endParaRPr>
          </a:p>
          <a:p>
            <a:pPr lvl="1">
              <a:lnSpc>
                <a:spcPct val="80000"/>
              </a:lnSpc>
              <a:buClr>
                <a:srgbClr val="9900CC"/>
              </a:buClr>
              <a:buFont typeface="Arial" pitchFamily="34" charset="0"/>
              <a:buChar char="•"/>
            </a:pPr>
            <a:r>
              <a:rPr lang="en-US" sz="2800" b="1" dirty="0" smtClean="0">
                <a:latin typeface="Times New Roman" pitchFamily="18" charset="0"/>
                <a:cs typeface="Times New Roman" pitchFamily="18" charset="0"/>
              </a:rPr>
              <a:t>Phenotypic methods</a:t>
            </a:r>
            <a:r>
              <a:rPr lang="en-US" sz="2800" dirty="0" smtClean="0">
                <a:latin typeface="Times New Roman" pitchFamily="18" charset="0"/>
                <a:cs typeface="Times New Roman" pitchFamily="18" charset="0"/>
              </a:rPr>
              <a:t>     </a:t>
            </a:r>
          </a:p>
          <a:p>
            <a:pPr lvl="1">
              <a:lnSpc>
                <a:spcPct val="80000"/>
              </a:lnSpc>
              <a:buClr>
                <a:srgbClr val="9900CC"/>
              </a:buClr>
              <a:buFont typeface="Arial" pitchFamily="34" charset="0"/>
              <a:buChar char="•"/>
            </a:pPr>
            <a:r>
              <a:rPr lang="en-US" sz="2800" b="1" dirty="0" smtClean="0">
                <a:latin typeface="Times New Roman" pitchFamily="18" charset="0"/>
                <a:cs typeface="Times New Roman" pitchFamily="18" charset="0"/>
              </a:rPr>
              <a:t>Serological analysis</a:t>
            </a:r>
          </a:p>
          <a:p>
            <a:pPr lvl="1">
              <a:lnSpc>
                <a:spcPct val="80000"/>
              </a:lnSpc>
              <a:buClr>
                <a:srgbClr val="9900CC"/>
              </a:buClr>
              <a:buFont typeface="Arial" pitchFamily="34" charset="0"/>
              <a:buChar char="•"/>
            </a:pPr>
            <a:r>
              <a:rPr lang="en-US" sz="2800" b="1" dirty="0" smtClean="0">
                <a:latin typeface="Times New Roman" pitchFamily="18" charset="0"/>
                <a:cs typeface="Times New Roman" pitchFamily="18" charset="0"/>
              </a:rPr>
              <a:t>Nucleic acid tests</a:t>
            </a:r>
          </a:p>
          <a:p>
            <a:pPr lvl="1">
              <a:lnSpc>
                <a:spcPct val="80000"/>
              </a:lnSpc>
              <a:buClr>
                <a:srgbClr val="9900CC"/>
              </a:buClr>
              <a:buFont typeface="Arial" pitchFamily="34" charset="0"/>
              <a:buChar char="•"/>
            </a:pPr>
            <a:r>
              <a:rPr lang="en-US" sz="2800" b="1" dirty="0" smtClean="0">
                <a:latin typeface="Times New Roman" pitchFamily="18" charset="0"/>
                <a:cs typeface="Times New Roman" pitchFamily="18" charset="0"/>
              </a:rPr>
              <a:t>Biologic assays</a:t>
            </a:r>
            <a:endParaRPr lang="en-US" sz="3200" dirty="0" smtClean="0"/>
          </a:p>
        </p:txBody>
      </p:sp>
      <p:sp>
        <p:nvSpPr>
          <p:cNvPr id="26626" name="Slide Number Placeholder 5"/>
          <p:cNvSpPr>
            <a:spLocks noGrp="1"/>
          </p:cNvSpPr>
          <p:nvPr>
            <p:ph type="sldNum" sz="quarter" idx="12"/>
          </p:nvPr>
        </p:nvSpPr>
        <p:spPr>
          <a:noFill/>
        </p:spPr>
        <p:txBody>
          <a:bodyPr>
            <a:normAutofit/>
          </a:bodyPr>
          <a:lstStyle/>
          <a:p>
            <a:fld id="{8649B03B-87AD-4411-8ECB-3DB425748092}" type="slidenum">
              <a:rPr lang="en-US"/>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animEffect transition="in" filter="fade">
                                      <p:cBhvr>
                                        <p:cTn id="7" dur="2000"/>
                                        <p:tgtEl>
                                          <p:spTgt spid="10445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451">
                                            <p:txEl>
                                              <p:pRg st="3" end="3"/>
                                            </p:txEl>
                                          </p:spTgt>
                                        </p:tgtEl>
                                        <p:attrNameLst>
                                          <p:attrName>style.visibility</p:attrName>
                                        </p:attrNameLst>
                                      </p:cBhvr>
                                      <p:to>
                                        <p:strVal val="visible"/>
                                      </p:to>
                                    </p:set>
                                    <p:animEffect transition="in" filter="fade">
                                      <p:cBhvr>
                                        <p:cTn id="10" dur="2000"/>
                                        <p:tgtEl>
                                          <p:spTgt spid="104451">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451">
                                            <p:txEl>
                                              <p:pRg st="4" end="4"/>
                                            </p:txEl>
                                          </p:spTgt>
                                        </p:tgtEl>
                                        <p:attrNameLst>
                                          <p:attrName>style.visibility</p:attrName>
                                        </p:attrNameLst>
                                      </p:cBhvr>
                                      <p:to>
                                        <p:strVal val="visible"/>
                                      </p:to>
                                    </p:set>
                                    <p:animEffect transition="in" filter="fade">
                                      <p:cBhvr>
                                        <p:cTn id="13" dur="2000"/>
                                        <p:tgtEl>
                                          <p:spTgt spid="10445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451">
                                            <p:txEl>
                                              <p:pRg st="5" end="5"/>
                                            </p:txEl>
                                          </p:spTgt>
                                        </p:tgtEl>
                                        <p:attrNameLst>
                                          <p:attrName>style.visibility</p:attrName>
                                        </p:attrNameLst>
                                      </p:cBhvr>
                                      <p:to>
                                        <p:strVal val="visible"/>
                                      </p:to>
                                    </p:set>
                                    <p:animEffect transition="in" filter="fade">
                                      <p:cBhvr>
                                        <p:cTn id="16" dur="2000"/>
                                        <p:tgtEl>
                                          <p:spTgt spid="104451">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451">
                                            <p:txEl>
                                              <p:pRg st="6" end="6"/>
                                            </p:txEl>
                                          </p:spTgt>
                                        </p:tgtEl>
                                        <p:attrNameLst>
                                          <p:attrName>style.visibility</p:attrName>
                                        </p:attrNameLst>
                                      </p:cBhvr>
                                      <p:to>
                                        <p:strVal val="visible"/>
                                      </p:to>
                                    </p:set>
                                    <p:animEffect transition="in" filter="fade">
                                      <p:cBhvr>
                                        <p:cTn id="19" dur="2000"/>
                                        <p:tgtEl>
                                          <p:spTgt spid="104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ChangeArrowheads="1"/>
          </p:cNvSpPr>
          <p:nvPr/>
        </p:nvSpPr>
        <p:spPr bwMode="auto">
          <a:xfrm>
            <a:off x="555625" y="4448175"/>
            <a:ext cx="7715250" cy="1282700"/>
          </a:xfrm>
          <a:prstGeom prst="rect">
            <a:avLst/>
          </a:prstGeom>
          <a:noFill/>
          <a:ln w="38100" algn="ctr">
            <a:noFill/>
            <a:miter lim="800000"/>
            <a:headEnd/>
            <a:tailEnd/>
          </a:ln>
          <a:effectLst/>
        </p:spPr>
        <p:txBody>
          <a:bodyPr anchor="ctr">
            <a:spAutoFit/>
          </a:bodyPr>
          <a:lstStyle/>
          <a:p>
            <a:r>
              <a:rPr lang="en-AU" sz="2600" dirty="0">
                <a:latin typeface="Times New Roman" pitchFamily="18" charset="0"/>
                <a:cs typeface="Times New Roman" pitchFamily="18" charset="0"/>
              </a:rPr>
              <a:t>If antigen is present, some labelled antibody will be trapped on the test line. Excess-labelled antibody is trapped on the control line</a:t>
            </a:r>
            <a:r>
              <a:rPr lang="en-AU" sz="2600" b="1" dirty="0">
                <a:latin typeface="Times New Roman" pitchFamily="18" charset="0"/>
                <a:cs typeface="Times New Roman" pitchFamily="18" charset="0"/>
              </a:rPr>
              <a:t> </a:t>
            </a:r>
          </a:p>
        </p:txBody>
      </p:sp>
      <p:grpSp>
        <p:nvGrpSpPr>
          <p:cNvPr id="2" name="Group 58"/>
          <p:cNvGrpSpPr>
            <a:grpSpLocks/>
          </p:cNvGrpSpPr>
          <p:nvPr/>
        </p:nvGrpSpPr>
        <p:grpSpPr bwMode="auto">
          <a:xfrm>
            <a:off x="487363" y="1657350"/>
            <a:ext cx="7466012" cy="2084388"/>
            <a:chOff x="307" y="1044"/>
            <a:chExt cx="4703" cy="1313"/>
          </a:xfrm>
        </p:grpSpPr>
        <p:grpSp>
          <p:nvGrpSpPr>
            <p:cNvPr id="3" name="Group 9"/>
            <p:cNvGrpSpPr>
              <a:grpSpLocks/>
            </p:cNvGrpSpPr>
            <p:nvPr/>
          </p:nvGrpSpPr>
          <p:grpSpPr bwMode="auto">
            <a:xfrm>
              <a:off x="307" y="1044"/>
              <a:ext cx="4703" cy="1313"/>
              <a:chOff x="0" y="908"/>
              <a:chExt cx="4703" cy="1313"/>
            </a:xfrm>
          </p:grpSpPr>
          <p:sp>
            <p:nvSpPr>
              <p:cNvPr id="358410" name="Rectangle 10"/>
              <p:cNvSpPr>
                <a:spLocks noChangeArrowheads="1"/>
              </p:cNvSpPr>
              <p:nvPr/>
            </p:nvSpPr>
            <p:spPr bwMode="auto">
              <a:xfrm>
                <a:off x="3243" y="1332"/>
                <a:ext cx="45" cy="363"/>
              </a:xfrm>
              <a:prstGeom prst="rect">
                <a:avLst/>
              </a:prstGeom>
              <a:solidFill>
                <a:schemeClr val="accent1"/>
              </a:solidFill>
              <a:ln w="9525">
                <a:noFill/>
                <a:miter lim="800000"/>
                <a:headEnd/>
                <a:tailEnd/>
              </a:ln>
              <a:effectLst/>
            </p:spPr>
            <p:txBody>
              <a:bodyPr wrap="none" anchor="ctr"/>
              <a:lstStyle/>
              <a:p>
                <a:endParaRPr lang="en-US"/>
              </a:p>
            </p:txBody>
          </p:sp>
          <p:sp>
            <p:nvSpPr>
              <p:cNvPr id="358411" name="Rectangle 11"/>
              <p:cNvSpPr>
                <a:spLocks noChangeArrowheads="1"/>
              </p:cNvSpPr>
              <p:nvPr/>
            </p:nvSpPr>
            <p:spPr bwMode="auto">
              <a:xfrm>
                <a:off x="3697" y="1332"/>
                <a:ext cx="45" cy="363"/>
              </a:xfrm>
              <a:prstGeom prst="rect">
                <a:avLst/>
              </a:prstGeom>
              <a:solidFill>
                <a:schemeClr val="accent1"/>
              </a:solidFill>
              <a:ln w="9525">
                <a:noFill/>
                <a:miter lim="800000"/>
                <a:headEnd/>
                <a:tailEnd/>
              </a:ln>
              <a:effectLst/>
            </p:spPr>
            <p:txBody>
              <a:bodyPr wrap="none" anchor="ctr"/>
              <a:lstStyle/>
              <a:p>
                <a:endParaRPr lang="en-US"/>
              </a:p>
            </p:txBody>
          </p:sp>
          <p:sp>
            <p:nvSpPr>
              <p:cNvPr id="358412" name="Rectangle 12"/>
              <p:cNvSpPr>
                <a:spLocks noChangeArrowheads="1"/>
              </p:cNvSpPr>
              <p:nvPr/>
            </p:nvSpPr>
            <p:spPr bwMode="auto">
              <a:xfrm>
                <a:off x="1882" y="1332"/>
                <a:ext cx="2404" cy="363"/>
              </a:xfrm>
              <a:prstGeom prst="rect">
                <a:avLst/>
              </a:prstGeom>
              <a:noFill/>
              <a:ln w="9525">
                <a:solidFill>
                  <a:schemeClr val="tx1"/>
                </a:solidFill>
                <a:miter lim="800000"/>
                <a:headEnd/>
                <a:tailEnd/>
              </a:ln>
              <a:effectLst/>
            </p:spPr>
            <p:txBody>
              <a:bodyPr wrap="none" anchor="ctr"/>
              <a:lstStyle/>
              <a:p>
                <a:endParaRPr lang="en-US"/>
              </a:p>
            </p:txBody>
          </p:sp>
          <p:sp>
            <p:nvSpPr>
              <p:cNvPr id="358413" name="Text Box 13"/>
              <p:cNvSpPr txBox="1">
                <a:spLocks noChangeArrowheads="1"/>
              </p:cNvSpPr>
              <p:nvPr/>
            </p:nvSpPr>
            <p:spPr bwMode="auto">
              <a:xfrm>
                <a:off x="2653" y="953"/>
                <a:ext cx="1134" cy="288"/>
              </a:xfrm>
              <a:prstGeom prst="rect">
                <a:avLst/>
              </a:prstGeom>
              <a:noFill/>
              <a:ln w="9525">
                <a:noFill/>
                <a:miter lim="800000"/>
                <a:headEnd/>
                <a:tailEnd/>
              </a:ln>
              <a:effectLst/>
            </p:spPr>
            <p:txBody>
              <a:bodyPr>
                <a:spAutoFit/>
              </a:bodyPr>
              <a:lstStyle/>
              <a:p>
                <a:pPr eaLnBrk="1" hangingPunct="1"/>
                <a:r>
                  <a:rPr lang="en-GB" sz="1200" b="1">
                    <a:latin typeface="Arial" charset="0"/>
                    <a:cs typeface="Arial" charset="0"/>
                  </a:rPr>
                  <a:t>Captured Ag-labled Ab-complex</a:t>
                </a:r>
              </a:p>
            </p:txBody>
          </p:sp>
          <p:sp>
            <p:nvSpPr>
              <p:cNvPr id="358414" name="Text Box 14"/>
              <p:cNvSpPr txBox="1">
                <a:spLocks noChangeArrowheads="1"/>
              </p:cNvSpPr>
              <p:nvPr/>
            </p:nvSpPr>
            <p:spPr bwMode="auto">
              <a:xfrm>
                <a:off x="3696" y="953"/>
                <a:ext cx="1007" cy="173"/>
              </a:xfrm>
              <a:prstGeom prst="rect">
                <a:avLst/>
              </a:prstGeom>
              <a:noFill/>
              <a:ln w="9525">
                <a:noFill/>
                <a:miter lim="800000"/>
                <a:headEnd/>
                <a:tailEnd/>
              </a:ln>
              <a:effectLst/>
            </p:spPr>
            <p:txBody>
              <a:bodyPr>
                <a:spAutoFit/>
              </a:bodyPr>
              <a:lstStyle/>
              <a:p>
                <a:pPr eaLnBrk="1" hangingPunct="1"/>
                <a:r>
                  <a:rPr lang="en-GB" sz="1200" b="1">
                    <a:latin typeface="Arial" charset="0"/>
                    <a:cs typeface="Arial" charset="0"/>
                  </a:rPr>
                  <a:t>Captured labled Ab</a:t>
                </a:r>
              </a:p>
            </p:txBody>
          </p:sp>
          <p:grpSp>
            <p:nvGrpSpPr>
              <p:cNvPr id="4" name="Group 15"/>
              <p:cNvGrpSpPr>
                <a:grpSpLocks/>
              </p:cNvGrpSpPr>
              <p:nvPr/>
            </p:nvGrpSpPr>
            <p:grpSpPr bwMode="auto">
              <a:xfrm>
                <a:off x="295" y="908"/>
                <a:ext cx="318" cy="558"/>
                <a:chOff x="475" y="1012"/>
                <a:chExt cx="318" cy="558"/>
              </a:xfrm>
            </p:grpSpPr>
            <p:grpSp>
              <p:nvGrpSpPr>
                <p:cNvPr id="5" name="Group 16"/>
                <p:cNvGrpSpPr>
                  <a:grpSpLocks/>
                </p:cNvGrpSpPr>
                <p:nvPr/>
              </p:nvGrpSpPr>
              <p:grpSpPr bwMode="auto">
                <a:xfrm rot="10800000">
                  <a:off x="521" y="1012"/>
                  <a:ext cx="182" cy="273"/>
                  <a:chOff x="1973" y="3069"/>
                  <a:chExt cx="273" cy="452"/>
                </a:xfrm>
              </p:grpSpPr>
              <p:grpSp>
                <p:nvGrpSpPr>
                  <p:cNvPr id="6" name="Group 17"/>
                  <p:cNvGrpSpPr>
                    <a:grpSpLocks/>
                  </p:cNvGrpSpPr>
                  <p:nvPr/>
                </p:nvGrpSpPr>
                <p:grpSpPr bwMode="auto">
                  <a:xfrm rot="10800000">
                    <a:off x="1973" y="3069"/>
                    <a:ext cx="273" cy="316"/>
                    <a:chOff x="1973" y="2570"/>
                    <a:chExt cx="273" cy="316"/>
                  </a:xfrm>
                </p:grpSpPr>
                <p:sp>
                  <p:nvSpPr>
                    <p:cNvPr id="358418" name="Line 18"/>
                    <p:cNvSpPr>
                      <a:spLocks noChangeShapeType="1"/>
                    </p:cNvSpPr>
                    <p:nvPr/>
                  </p:nvSpPr>
                  <p:spPr bwMode="auto">
                    <a:xfrm flipV="1">
                      <a:off x="2012" y="2710"/>
                      <a:ext cx="78" cy="176"/>
                    </a:xfrm>
                    <a:prstGeom prst="line">
                      <a:avLst/>
                    </a:prstGeom>
                    <a:noFill/>
                    <a:ln w="28575">
                      <a:solidFill>
                        <a:srgbClr val="0033CC"/>
                      </a:solidFill>
                      <a:round/>
                      <a:headEnd/>
                      <a:tailEnd/>
                    </a:ln>
                    <a:effectLst/>
                  </p:spPr>
                  <p:txBody>
                    <a:bodyPr/>
                    <a:lstStyle/>
                    <a:p>
                      <a:endParaRPr lang="en-US"/>
                    </a:p>
                  </p:txBody>
                </p:sp>
                <p:sp>
                  <p:nvSpPr>
                    <p:cNvPr id="358419" name="Line 19"/>
                    <p:cNvSpPr>
                      <a:spLocks noChangeShapeType="1"/>
                    </p:cNvSpPr>
                    <p:nvPr/>
                  </p:nvSpPr>
                  <p:spPr bwMode="auto">
                    <a:xfrm flipH="1" flipV="1">
                      <a:off x="2129" y="2710"/>
                      <a:ext cx="78" cy="176"/>
                    </a:xfrm>
                    <a:prstGeom prst="line">
                      <a:avLst/>
                    </a:prstGeom>
                    <a:noFill/>
                    <a:ln w="28575">
                      <a:solidFill>
                        <a:srgbClr val="0033CC"/>
                      </a:solidFill>
                      <a:round/>
                      <a:headEnd/>
                      <a:tailEnd/>
                    </a:ln>
                    <a:effectLst/>
                  </p:spPr>
                  <p:txBody>
                    <a:bodyPr/>
                    <a:lstStyle/>
                    <a:p>
                      <a:endParaRPr lang="en-US"/>
                    </a:p>
                  </p:txBody>
                </p:sp>
                <p:sp>
                  <p:nvSpPr>
                    <p:cNvPr id="358420" name="Line 20"/>
                    <p:cNvSpPr>
                      <a:spLocks noChangeShapeType="1"/>
                    </p:cNvSpPr>
                    <p:nvPr/>
                  </p:nvSpPr>
                  <p:spPr bwMode="auto">
                    <a:xfrm flipV="1">
                      <a:off x="1973" y="2710"/>
                      <a:ext cx="78" cy="141"/>
                    </a:xfrm>
                    <a:prstGeom prst="line">
                      <a:avLst/>
                    </a:prstGeom>
                    <a:noFill/>
                    <a:ln w="28575">
                      <a:solidFill>
                        <a:srgbClr val="F96D9C"/>
                      </a:solidFill>
                      <a:round/>
                      <a:headEnd/>
                      <a:tailEnd/>
                    </a:ln>
                    <a:effectLst/>
                  </p:spPr>
                  <p:txBody>
                    <a:bodyPr/>
                    <a:lstStyle/>
                    <a:p>
                      <a:endParaRPr lang="en-US"/>
                    </a:p>
                  </p:txBody>
                </p:sp>
                <p:sp>
                  <p:nvSpPr>
                    <p:cNvPr id="358421" name="Line 21"/>
                    <p:cNvSpPr>
                      <a:spLocks noChangeShapeType="1"/>
                    </p:cNvSpPr>
                    <p:nvPr/>
                  </p:nvSpPr>
                  <p:spPr bwMode="auto">
                    <a:xfrm flipV="1">
                      <a:off x="2090" y="2570"/>
                      <a:ext cx="0" cy="140"/>
                    </a:xfrm>
                    <a:prstGeom prst="line">
                      <a:avLst/>
                    </a:prstGeom>
                    <a:noFill/>
                    <a:ln w="28575">
                      <a:solidFill>
                        <a:srgbClr val="0033CC"/>
                      </a:solidFill>
                      <a:round/>
                      <a:headEnd/>
                      <a:tailEnd/>
                    </a:ln>
                    <a:effectLst/>
                  </p:spPr>
                  <p:txBody>
                    <a:bodyPr/>
                    <a:lstStyle/>
                    <a:p>
                      <a:endParaRPr lang="en-US"/>
                    </a:p>
                  </p:txBody>
                </p:sp>
                <p:sp>
                  <p:nvSpPr>
                    <p:cNvPr id="358422" name="Line 22"/>
                    <p:cNvSpPr>
                      <a:spLocks noChangeShapeType="1"/>
                    </p:cNvSpPr>
                    <p:nvPr/>
                  </p:nvSpPr>
                  <p:spPr bwMode="auto">
                    <a:xfrm flipV="1">
                      <a:off x="2128" y="2570"/>
                      <a:ext cx="0" cy="140"/>
                    </a:xfrm>
                    <a:prstGeom prst="line">
                      <a:avLst/>
                    </a:prstGeom>
                    <a:noFill/>
                    <a:ln w="28575">
                      <a:solidFill>
                        <a:srgbClr val="0033CC"/>
                      </a:solidFill>
                      <a:round/>
                      <a:headEnd/>
                      <a:tailEnd/>
                    </a:ln>
                    <a:effectLst/>
                  </p:spPr>
                  <p:txBody>
                    <a:bodyPr/>
                    <a:lstStyle/>
                    <a:p>
                      <a:endParaRPr lang="en-US"/>
                    </a:p>
                  </p:txBody>
                </p:sp>
                <p:sp>
                  <p:nvSpPr>
                    <p:cNvPr id="358423" name="Line 23"/>
                    <p:cNvSpPr>
                      <a:spLocks noChangeShapeType="1"/>
                    </p:cNvSpPr>
                    <p:nvPr/>
                  </p:nvSpPr>
                  <p:spPr bwMode="auto">
                    <a:xfrm flipH="1" flipV="1">
                      <a:off x="2167" y="2710"/>
                      <a:ext cx="79" cy="141"/>
                    </a:xfrm>
                    <a:prstGeom prst="line">
                      <a:avLst/>
                    </a:prstGeom>
                    <a:noFill/>
                    <a:ln w="28575">
                      <a:solidFill>
                        <a:srgbClr val="F96D9C"/>
                      </a:solidFill>
                      <a:round/>
                      <a:headEnd/>
                      <a:tailEnd/>
                    </a:ln>
                    <a:effectLst/>
                  </p:spPr>
                  <p:txBody>
                    <a:bodyPr/>
                    <a:lstStyle/>
                    <a:p>
                      <a:endParaRPr lang="en-US"/>
                    </a:p>
                  </p:txBody>
                </p:sp>
              </p:grpSp>
              <p:sp>
                <p:nvSpPr>
                  <p:cNvPr id="358424" name="Oval 24"/>
                  <p:cNvSpPr>
                    <a:spLocks noChangeArrowheads="1"/>
                  </p:cNvSpPr>
                  <p:nvPr/>
                </p:nvSpPr>
                <p:spPr bwMode="auto">
                  <a:xfrm>
                    <a:off x="2043" y="3385"/>
                    <a:ext cx="136" cy="136"/>
                  </a:xfrm>
                  <a:prstGeom prst="ellipse">
                    <a:avLst/>
                  </a:prstGeom>
                  <a:solidFill>
                    <a:srgbClr val="008080"/>
                  </a:solidFill>
                  <a:ln w="9525">
                    <a:solidFill>
                      <a:schemeClr val="tx1"/>
                    </a:solidFill>
                    <a:round/>
                    <a:headEnd/>
                    <a:tailEnd/>
                  </a:ln>
                  <a:effectLst/>
                </p:spPr>
                <p:txBody>
                  <a:bodyPr wrap="none" anchor="ctr"/>
                  <a:lstStyle/>
                  <a:p>
                    <a:endParaRPr lang="en-US"/>
                  </a:p>
                </p:txBody>
              </p:sp>
            </p:grpSp>
            <p:grpSp>
              <p:nvGrpSpPr>
                <p:cNvPr id="7" name="Group 25"/>
                <p:cNvGrpSpPr>
                  <a:grpSpLocks/>
                </p:cNvGrpSpPr>
                <p:nvPr/>
              </p:nvGrpSpPr>
              <p:grpSpPr bwMode="auto">
                <a:xfrm>
                  <a:off x="475" y="1345"/>
                  <a:ext cx="317" cy="225"/>
                  <a:chOff x="1882" y="2570"/>
                  <a:chExt cx="499" cy="361"/>
                </a:xfrm>
              </p:grpSpPr>
              <p:grpSp>
                <p:nvGrpSpPr>
                  <p:cNvPr id="8" name="Group 26"/>
                  <p:cNvGrpSpPr>
                    <a:grpSpLocks/>
                  </p:cNvGrpSpPr>
                  <p:nvPr/>
                </p:nvGrpSpPr>
                <p:grpSpPr bwMode="auto">
                  <a:xfrm rot="10800000">
                    <a:off x="1973" y="2570"/>
                    <a:ext cx="273" cy="316"/>
                    <a:chOff x="1973" y="2570"/>
                    <a:chExt cx="273" cy="316"/>
                  </a:xfrm>
                </p:grpSpPr>
                <p:sp>
                  <p:nvSpPr>
                    <p:cNvPr id="358427" name="Line 27"/>
                    <p:cNvSpPr>
                      <a:spLocks noChangeShapeType="1"/>
                    </p:cNvSpPr>
                    <p:nvPr/>
                  </p:nvSpPr>
                  <p:spPr bwMode="auto">
                    <a:xfrm flipV="1">
                      <a:off x="2012" y="2710"/>
                      <a:ext cx="78" cy="176"/>
                    </a:xfrm>
                    <a:prstGeom prst="line">
                      <a:avLst/>
                    </a:prstGeom>
                    <a:noFill/>
                    <a:ln w="28575">
                      <a:solidFill>
                        <a:srgbClr val="0033CC"/>
                      </a:solidFill>
                      <a:round/>
                      <a:headEnd/>
                      <a:tailEnd/>
                    </a:ln>
                    <a:effectLst/>
                  </p:spPr>
                  <p:txBody>
                    <a:bodyPr/>
                    <a:lstStyle/>
                    <a:p>
                      <a:endParaRPr lang="en-US"/>
                    </a:p>
                  </p:txBody>
                </p:sp>
                <p:sp>
                  <p:nvSpPr>
                    <p:cNvPr id="358428" name="Line 28"/>
                    <p:cNvSpPr>
                      <a:spLocks noChangeShapeType="1"/>
                    </p:cNvSpPr>
                    <p:nvPr/>
                  </p:nvSpPr>
                  <p:spPr bwMode="auto">
                    <a:xfrm flipH="1" flipV="1">
                      <a:off x="2129" y="2710"/>
                      <a:ext cx="78" cy="176"/>
                    </a:xfrm>
                    <a:prstGeom prst="line">
                      <a:avLst/>
                    </a:prstGeom>
                    <a:noFill/>
                    <a:ln w="28575">
                      <a:solidFill>
                        <a:srgbClr val="0033CC"/>
                      </a:solidFill>
                      <a:round/>
                      <a:headEnd/>
                      <a:tailEnd/>
                    </a:ln>
                    <a:effectLst/>
                  </p:spPr>
                  <p:txBody>
                    <a:bodyPr/>
                    <a:lstStyle/>
                    <a:p>
                      <a:endParaRPr lang="en-US"/>
                    </a:p>
                  </p:txBody>
                </p:sp>
                <p:sp>
                  <p:nvSpPr>
                    <p:cNvPr id="358429" name="Line 29"/>
                    <p:cNvSpPr>
                      <a:spLocks noChangeShapeType="1"/>
                    </p:cNvSpPr>
                    <p:nvPr/>
                  </p:nvSpPr>
                  <p:spPr bwMode="auto">
                    <a:xfrm flipV="1">
                      <a:off x="1973" y="2710"/>
                      <a:ext cx="78" cy="141"/>
                    </a:xfrm>
                    <a:prstGeom prst="line">
                      <a:avLst/>
                    </a:prstGeom>
                    <a:noFill/>
                    <a:ln w="28575">
                      <a:solidFill>
                        <a:srgbClr val="F96D9C"/>
                      </a:solidFill>
                      <a:round/>
                      <a:headEnd/>
                      <a:tailEnd/>
                    </a:ln>
                    <a:effectLst/>
                  </p:spPr>
                  <p:txBody>
                    <a:bodyPr/>
                    <a:lstStyle/>
                    <a:p>
                      <a:endParaRPr lang="en-US"/>
                    </a:p>
                  </p:txBody>
                </p:sp>
                <p:sp>
                  <p:nvSpPr>
                    <p:cNvPr id="358430" name="Line 30"/>
                    <p:cNvSpPr>
                      <a:spLocks noChangeShapeType="1"/>
                    </p:cNvSpPr>
                    <p:nvPr/>
                  </p:nvSpPr>
                  <p:spPr bwMode="auto">
                    <a:xfrm flipV="1">
                      <a:off x="2090" y="2570"/>
                      <a:ext cx="0" cy="140"/>
                    </a:xfrm>
                    <a:prstGeom prst="line">
                      <a:avLst/>
                    </a:prstGeom>
                    <a:noFill/>
                    <a:ln w="28575">
                      <a:solidFill>
                        <a:srgbClr val="0033CC"/>
                      </a:solidFill>
                      <a:round/>
                      <a:headEnd/>
                      <a:tailEnd/>
                    </a:ln>
                    <a:effectLst/>
                  </p:spPr>
                  <p:txBody>
                    <a:bodyPr/>
                    <a:lstStyle/>
                    <a:p>
                      <a:endParaRPr lang="en-US"/>
                    </a:p>
                  </p:txBody>
                </p:sp>
                <p:sp>
                  <p:nvSpPr>
                    <p:cNvPr id="358431" name="Line 31"/>
                    <p:cNvSpPr>
                      <a:spLocks noChangeShapeType="1"/>
                    </p:cNvSpPr>
                    <p:nvPr/>
                  </p:nvSpPr>
                  <p:spPr bwMode="auto">
                    <a:xfrm flipV="1">
                      <a:off x="2128" y="2570"/>
                      <a:ext cx="0" cy="140"/>
                    </a:xfrm>
                    <a:prstGeom prst="line">
                      <a:avLst/>
                    </a:prstGeom>
                    <a:noFill/>
                    <a:ln w="28575">
                      <a:solidFill>
                        <a:srgbClr val="0033CC"/>
                      </a:solidFill>
                      <a:round/>
                      <a:headEnd/>
                      <a:tailEnd/>
                    </a:ln>
                    <a:effectLst/>
                  </p:spPr>
                  <p:txBody>
                    <a:bodyPr/>
                    <a:lstStyle/>
                    <a:p>
                      <a:endParaRPr lang="en-US"/>
                    </a:p>
                  </p:txBody>
                </p:sp>
                <p:sp>
                  <p:nvSpPr>
                    <p:cNvPr id="358432" name="Line 32"/>
                    <p:cNvSpPr>
                      <a:spLocks noChangeShapeType="1"/>
                    </p:cNvSpPr>
                    <p:nvPr/>
                  </p:nvSpPr>
                  <p:spPr bwMode="auto">
                    <a:xfrm flipH="1" flipV="1">
                      <a:off x="2167" y="2710"/>
                      <a:ext cx="79" cy="141"/>
                    </a:xfrm>
                    <a:prstGeom prst="line">
                      <a:avLst/>
                    </a:prstGeom>
                    <a:noFill/>
                    <a:ln w="28575">
                      <a:solidFill>
                        <a:srgbClr val="F96D9C"/>
                      </a:solidFill>
                      <a:round/>
                      <a:headEnd/>
                      <a:tailEnd/>
                    </a:ln>
                    <a:effectLst/>
                  </p:spPr>
                  <p:txBody>
                    <a:bodyPr/>
                    <a:lstStyle/>
                    <a:p>
                      <a:endParaRPr lang="en-US"/>
                    </a:p>
                  </p:txBody>
                </p:sp>
              </p:grpSp>
              <p:sp>
                <p:nvSpPr>
                  <p:cNvPr id="358433" name="Rectangle 33" descr="80%"/>
                  <p:cNvSpPr>
                    <a:spLocks noChangeArrowheads="1"/>
                  </p:cNvSpPr>
                  <p:nvPr/>
                </p:nvSpPr>
                <p:spPr bwMode="auto">
                  <a:xfrm>
                    <a:off x="1882" y="2886"/>
                    <a:ext cx="499" cy="45"/>
                  </a:xfrm>
                  <a:prstGeom prst="rect">
                    <a:avLst/>
                  </a:prstGeom>
                  <a:pattFill prst="pct80">
                    <a:fgClr>
                      <a:schemeClr val="accent2"/>
                    </a:fgClr>
                    <a:bgClr>
                      <a:schemeClr val="bg1"/>
                    </a:bgClr>
                  </a:pattFill>
                  <a:ln w="9525">
                    <a:noFill/>
                    <a:miter lim="800000"/>
                    <a:headEnd/>
                    <a:tailEnd/>
                  </a:ln>
                  <a:effectLst/>
                </p:spPr>
                <p:txBody>
                  <a:bodyPr wrap="none" anchor="ctr"/>
                  <a:lstStyle/>
                  <a:p>
                    <a:endParaRPr lang="en-US"/>
                  </a:p>
                </p:txBody>
              </p:sp>
            </p:grpSp>
            <p:sp>
              <p:nvSpPr>
                <p:cNvPr id="358434" name="Rectangle 34"/>
                <p:cNvSpPr>
                  <a:spLocks noChangeArrowheads="1"/>
                </p:cNvSpPr>
                <p:nvPr/>
              </p:nvSpPr>
              <p:spPr bwMode="auto">
                <a:xfrm>
                  <a:off x="657" y="1239"/>
                  <a:ext cx="136" cy="136"/>
                </a:xfrm>
                <a:prstGeom prst="rect">
                  <a:avLst/>
                </a:prstGeom>
                <a:solidFill>
                  <a:srgbClr val="CC0000"/>
                </a:solidFill>
                <a:ln w="9525">
                  <a:noFill/>
                  <a:miter lim="800000"/>
                  <a:headEnd/>
                  <a:tailEnd/>
                </a:ln>
                <a:effectLst/>
              </p:spPr>
              <p:txBody>
                <a:bodyPr wrap="none" anchor="ctr"/>
                <a:lstStyle/>
                <a:p>
                  <a:endParaRPr lang="en-US"/>
                </a:p>
              </p:txBody>
            </p:sp>
          </p:grpSp>
          <p:grpSp>
            <p:nvGrpSpPr>
              <p:cNvPr id="9" name="Group 35"/>
              <p:cNvGrpSpPr>
                <a:grpSpLocks/>
              </p:cNvGrpSpPr>
              <p:nvPr/>
            </p:nvGrpSpPr>
            <p:grpSpPr bwMode="auto">
              <a:xfrm>
                <a:off x="1111" y="999"/>
                <a:ext cx="317" cy="468"/>
                <a:chOff x="1111" y="1116"/>
                <a:chExt cx="317" cy="468"/>
              </a:xfrm>
            </p:grpSpPr>
            <p:grpSp>
              <p:nvGrpSpPr>
                <p:cNvPr id="10" name="Group 36"/>
                <p:cNvGrpSpPr>
                  <a:grpSpLocks/>
                </p:cNvGrpSpPr>
                <p:nvPr/>
              </p:nvGrpSpPr>
              <p:grpSpPr bwMode="auto">
                <a:xfrm rot="12314758">
                  <a:off x="1202" y="1116"/>
                  <a:ext cx="182" cy="273"/>
                  <a:chOff x="1973" y="3069"/>
                  <a:chExt cx="273" cy="452"/>
                </a:xfrm>
              </p:grpSpPr>
              <p:grpSp>
                <p:nvGrpSpPr>
                  <p:cNvPr id="11" name="Group 37"/>
                  <p:cNvGrpSpPr>
                    <a:grpSpLocks/>
                  </p:cNvGrpSpPr>
                  <p:nvPr/>
                </p:nvGrpSpPr>
                <p:grpSpPr bwMode="auto">
                  <a:xfrm rot="10800000">
                    <a:off x="1973" y="3069"/>
                    <a:ext cx="273" cy="316"/>
                    <a:chOff x="1973" y="2570"/>
                    <a:chExt cx="273" cy="316"/>
                  </a:xfrm>
                </p:grpSpPr>
                <p:sp>
                  <p:nvSpPr>
                    <p:cNvPr id="358438" name="Line 38"/>
                    <p:cNvSpPr>
                      <a:spLocks noChangeShapeType="1"/>
                    </p:cNvSpPr>
                    <p:nvPr/>
                  </p:nvSpPr>
                  <p:spPr bwMode="auto">
                    <a:xfrm flipV="1">
                      <a:off x="2012" y="2710"/>
                      <a:ext cx="78" cy="176"/>
                    </a:xfrm>
                    <a:prstGeom prst="line">
                      <a:avLst/>
                    </a:prstGeom>
                    <a:noFill/>
                    <a:ln w="28575">
                      <a:solidFill>
                        <a:srgbClr val="0033CC"/>
                      </a:solidFill>
                      <a:round/>
                      <a:headEnd/>
                      <a:tailEnd/>
                    </a:ln>
                    <a:effectLst/>
                  </p:spPr>
                  <p:txBody>
                    <a:bodyPr/>
                    <a:lstStyle/>
                    <a:p>
                      <a:endParaRPr lang="en-US"/>
                    </a:p>
                  </p:txBody>
                </p:sp>
                <p:sp>
                  <p:nvSpPr>
                    <p:cNvPr id="358439" name="Line 39"/>
                    <p:cNvSpPr>
                      <a:spLocks noChangeShapeType="1"/>
                    </p:cNvSpPr>
                    <p:nvPr/>
                  </p:nvSpPr>
                  <p:spPr bwMode="auto">
                    <a:xfrm flipH="1" flipV="1">
                      <a:off x="2129" y="2710"/>
                      <a:ext cx="78" cy="176"/>
                    </a:xfrm>
                    <a:prstGeom prst="line">
                      <a:avLst/>
                    </a:prstGeom>
                    <a:noFill/>
                    <a:ln w="28575">
                      <a:solidFill>
                        <a:srgbClr val="0033CC"/>
                      </a:solidFill>
                      <a:round/>
                      <a:headEnd/>
                      <a:tailEnd/>
                    </a:ln>
                    <a:effectLst/>
                  </p:spPr>
                  <p:txBody>
                    <a:bodyPr/>
                    <a:lstStyle/>
                    <a:p>
                      <a:endParaRPr lang="en-US"/>
                    </a:p>
                  </p:txBody>
                </p:sp>
                <p:sp>
                  <p:nvSpPr>
                    <p:cNvPr id="358440" name="Line 40"/>
                    <p:cNvSpPr>
                      <a:spLocks noChangeShapeType="1"/>
                    </p:cNvSpPr>
                    <p:nvPr/>
                  </p:nvSpPr>
                  <p:spPr bwMode="auto">
                    <a:xfrm flipV="1">
                      <a:off x="1973" y="2710"/>
                      <a:ext cx="78" cy="141"/>
                    </a:xfrm>
                    <a:prstGeom prst="line">
                      <a:avLst/>
                    </a:prstGeom>
                    <a:noFill/>
                    <a:ln w="28575">
                      <a:solidFill>
                        <a:srgbClr val="F96D9C"/>
                      </a:solidFill>
                      <a:round/>
                      <a:headEnd/>
                      <a:tailEnd/>
                    </a:ln>
                    <a:effectLst/>
                  </p:spPr>
                  <p:txBody>
                    <a:bodyPr/>
                    <a:lstStyle/>
                    <a:p>
                      <a:endParaRPr lang="en-US"/>
                    </a:p>
                  </p:txBody>
                </p:sp>
                <p:sp>
                  <p:nvSpPr>
                    <p:cNvPr id="358441" name="Line 41"/>
                    <p:cNvSpPr>
                      <a:spLocks noChangeShapeType="1"/>
                    </p:cNvSpPr>
                    <p:nvPr/>
                  </p:nvSpPr>
                  <p:spPr bwMode="auto">
                    <a:xfrm flipV="1">
                      <a:off x="2090" y="2570"/>
                      <a:ext cx="0" cy="140"/>
                    </a:xfrm>
                    <a:prstGeom prst="line">
                      <a:avLst/>
                    </a:prstGeom>
                    <a:noFill/>
                    <a:ln w="28575">
                      <a:solidFill>
                        <a:srgbClr val="0033CC"/>
                      </a:solidFill>
                      <a:round/>
                      <a:headEnd/>
                      <a:tailEnd/>
                    </a:ln>
                    <a:effectLst/>
                  </p:spPr>
                  <p:txBody>
                    <a:bodyPr/>
                    <a:lstStyle/>
                    <a:p>
                      <a:endParaRPr lang="en-US"/>
                    </a:p>
                  </p:txBody>
                </p:sp>
                <p:sp>
                  <p:nvSpPr>
                    <p:cNvPr id="358442" name="Line 42"/>
                    <p:cNvSpPr>
                      <a:spLocks noChangeShapeType="1"/>
                    </p:cNvSpPr>
                    <p:nvPr/>
                  </p:nvSpPr>
                  <p:spPr bwMode="auto">
                    <a:xfrm flipV="1">
                      <a:off x="2128" y="2570"/>
                      <a:ext cx="0" cy="140"/>
                    </a:xfrm>
                    <a:prstGeom prst="line">
                      <a:avLst/>
                    </a:prstGeom>
                    <a:noFill/>
                    <a:ln w="28575">
                      <a:solidFill>
                        <a:srgbClr val="0033CC"/>
                      </a:solidFill>
                      <a:round/>
                      <a:headEnd/>
                      <a:tailEnd/>
                    </a:ln>
                    <a:effectLst/>
                  </p:spPr>
                  <p:txBody>
                    <a:bodyPr/>
                    <a:lstStyle/>
                    <a:p>
                      <a:endParaRPr lang="en-US"/>
                    </a:p>
                  </p:txBody>
                </p:sp>
                <p:sp>
                  <p:nvSpPr>
                    <p:cNvPr id="358443" name="Line 43"/>
                    <p:cNvSpPr>
                      <a:spLocks noChangeShapeType="1"/>
                    </p:cNvSpPr>
                    <p:nvPr/>
                  </p:nvSpPr>
                  <p:spPr bwMode="auto">
                    <a:xfrm flipH="1" flipV="1">
                      <a:off x="2167" y="2710"/>
                      <a:ext cx="79" cy="141"/>
                    </a:xfrm>
                    <a:prstGeom prst="line">
                      <a:avLst/>
                    </a:prstGeom>
                    <a:noFill/>
                    <a:ln w="28575">
                      <a:solidFill>
                        <a:srgbClr val="F96D9C"/>
                      </a:solidFill>
                      <a:round/>
                      <a:headEnd/>
                      <a:tailEnd/>
                    </a:ln>
                    <a:effectLst/>
                  </p:spPr>
                  <p:txBody>
                    <a:bodyPr/>
                    <a:lstStyle/>
                    <a:p>
                      <a:endParaRPr lang="en-US"/>
                    </a:p>
                  </p:txBody>
                </p:sp>
              </p:grpSp>
              <p:sp>
                <p:nvSpPr>
                  <p:cNvPr id="358444" name="Oval 44"/>
                  <p:cNvSpPr>
                    <a:spLocks noChangeArrowheads="1"/>
                  </p:cNvSpPr>
                  <p:nvPr/>
                </p:nvSpPr>
                <p:spPr bwMode="auto">
                  <a:xfrm>
                    <a:off x="2043" y="3385"/>
                    <a:ext cx="136" cy="136"/>
                  </a:xfrm>
                  <a:prstGeom prst="ellipse">
                    <a:avLst/>
                  </a:prstGeom>
                  <a:solidFill>
                    <a:srgbClr val="008080"/>
                  </a:solidFill>
                  <a:ln w="9525">
                    <a:solidFill>
                      <a:schemeClr val="tx1"/>
                    </a:solidFill>
                    <a:round/>
                    <a:headEnd/>
                    <a:tailEnd/>
                  </a:ln>
                  <a:effectLst/>
                </p:spPr>
                <p:txBody>
                  <a:bodyPr wrap="none" anchor="ctr"/>
                  <a:lstStyle/>
                  <a:p>
                    <a:endParaRPr lang="en-US"/>
                  </a:p>
                </p:txBody>
              </p:sp>
            </p:grpSp>
            <p:grpSp>
              <p:nvGrpSpPr>
                <p:cNvPr id="12" name="Group 45"/>
                <p:cNvGrpSpPr>
                  <a:grpSpLocks/>
                </p:cNvGrpSpPr>
                <p:nvPr/>
              </p:nvGrpSpPr>
              <p:grpSpPr bwMode="auto">
                <a:xfrm>
                  <a:off x="1111" y="1359"/>
                  <a:ext cx="317" cy="225"/>
                  <a:chOff x="1882" y="2570"/>
                  <a:chExt cx="499" cy="361"/>
                </a:xfrm>
              </p:grpSpPr>
              <p:grpSp>
                <p:nvGrpSpPr>
                  <p:cNvPr id="13" name="Group 46"/>
                  <p:cNvGrpSpPr>
                    <a:grpSpLocks/>
                  </p:cNvGrpSpPr>
                  <p:nvPr/>
                </p:nvGrpSpPr>
                <p:grpSpPr bwMode="auto">
                  <a:xfrm rot="10800000">
                    <a:off x="1973" y="2570"/>
                    <a:ext cx="273" cy="316"/>
                    <a:chOff x="1973" y="2570"/>
                    <a:chExt cx="273" cy="316"/>
                  </a:xfrm>
                </p:grpSpPr>
                <p:sp>
                  <p:nvSpPr>
                    <p:cNvPr id="358447" name="Line 47"/>
                    <p:cNvSpPr>
                      <a:spLocks noChangeShapeType="1"/>
                    </p:cNvSpPr>
                    <p:nvPr/>
                  </p:nvSpPr>
                  <p:spPr bwMode="auto">
                    <a:xfrm flipV="1">
                      <a:off x="2012" y="2710"/>
                      <a:ext cx="78" cy="176"/>
                    </a:xfrm>
                    <a:prstGeom prst="line">
                      <a:avLst/>
                    </a:prstGeom>
                    <a:noFill/>
                    <a:ln w="28575">
                      <a:solidFill>
                        <a:srgbClr val="0033CC"/>
                      </a:solidFill>
                      <a:round/>
                      <a:headEnd/>
                      <a:tailEnd/>
                    </a:ln>
                    <a:effectLst/>
                  </p:spPr>
                  <p:txBody>
                    <a:bodyPr/>
                    <a:lstStyle/>
                    <a:p>
                      <a:endParaRPr lang="en-US"/>
                    </a:p>
                  </p:txBody>
                </p:sp>
                <p:sp>
                  <p:nvSpPr>
                    <p:cNvPr id="358448" name="Line 48"/>
                    <p:cNvSpPr>
                      <a:spLocks noChangeShapeType="1"/>
                    </p:cNvSpPr>
                    <p:nvPr/>
                  </p:nvSpPr>
                  <p:spPr bwMode="auto">
                    <a:xfrm flipH="1" flipV="1">
                      <a:off x="2129" y="2710"/>
                      <a:ext cx="78" cy="176"/>
                    </a:xfrm>
                    <a:prstGeom prst="line">
                      <a:avLst/>
                    </a:prstGeom>
                    <a:noFill/>
                    <a:ln w="28575">
                      <a:solidFill>
                        <a:srgbClr val="0033CC"/>
                      </a:solidFill>
                      <a:round/>
                      <a:headEnd/>
                      <a:tailEnd/>
                    </a:ln>
                    <a:effectLst/>
                  </p:spPr>
                  <p:txBody>
                    <a:bodyPr/>
                    <a:lstStyle/>
                    <a:p>
                      <a:endParaRPr lang="en-US"/>
                    </a:p>
                  </p:txBody>
                </p:sp>
                <p:sp>
                  <p:nvSpPr>
                    <p:cNvPr id="358449" name="Line 49"/>
                    <p:cNvSpPr>
                      <a:spLocks noChangeShapeType="1"/>
                    </p:cNvSpPr>
                    <p:nvPr/>
                  </p:nvSpPr>
                  <p:spPr bwMode="auto">
                    <a:xfrm flipV="1">
                      <a:off x="1973" y="2710"/>
                      <a:ext cx="78" cy="141"/>
                    </a:xfrm>
                    <a:prstGeom prst="line">
                      <a:avLst/>
                    </a:prstGeom>
                    <a:noFill/>
                    <a:ln w="28575">
                      <a:solidFill>
                        <a:srgbClr val="F96D9C"/>
                      </a:solidFill>
                      <a:round/>
                      <a:headEnd/>
                      <a:tailEnd/>
                    </a:ln>
                    <a:effectLst/>
                  </p:spPr>
                  <p:txBody>
                    <a:bodyPr/>
                    <a:lstStyle/>
                    <a:p>
                      <a:endParaRPr lang="en-US"/>
                    </a:p>
                  </p:txBody>
                </p:sp>
                <p:sp>
                  <p:nvSpPr>
                    <p:cNvPr id="358450" name="Line 50"/>
                    <p:cNvSpPr>
                      <a:spLocks noChangeShapeType="1"/>
                    </p:cNvSpPr>
                    <p:nvPr/>
                  </p:nvSpPr>
                  <p:spPr bwMode="auto">
                    <a:xfrm flipV="1">
                      <a:off x="2090" y="2570"/>
                      <a:ext cx="0" cy="140"/>
                    </a:xfrm>
                    <a:prstGeom prst="line">
                      <a:avLst/>
                    </a:prstGeom>
                    <a:noFill/>
                    <a:ln w="28575">
                      <a:solidFill>
                        <a:srgbClr val="0033CC"/>
                      </a:solidFill>
                      <a:round/>
                      <a:headEnd/>
                      <a:tailEnd/>
                    </a:ln>
                    <a:effectLst/>
                  </p:spPr>
                  <p:txBody>
                    <a:bodyPr/>
                    <a:lstStyle/>
                    <a:p>
                      <a:endParaRPr lang="en-US"/>
                    </a:p>
                  </p:txBody>
                </p:sp>
                <p:sp>
                  <p:nvSpPr>
                    <p:cNvPr id="358451" name="Line 51"/>
                    <p:cNvSpPr>
                      <a:spLocks noChangeShapeType="1"/>
                    </p:cNvSpPr>
                    <p:nvPr/>
                  </p:nvSpPr>
                  <p:spPr bwMode="auto">
                    <a:xfrm flipV="1">
                      <a:off x="2128" y="2570"/>
                      <a:ext cx="0" cy="140"/>
                    </a:xfrm>
                    <a:prstGeom prst="line">
                      <a:avLst/>
                    </a:prstGeom>
                    <a:noFill/>
                    <a:ln w="28575">
                      <a:solidFill>
                        <a:srgbClr val="0033CC"/>
                      </a:solidFill>
                      <a:round/>
                      <a:headEnd/>
                      <a:tailEnd/>
                    </a:ln>
                    <a:effectLst/>
                  </p:spPr>
                  <p:txBody>
                    <a:bodyPr/>
                    <a:lstStyle/>
                    <a:p>
                      <a:endParaRPr lang="en-US"/>
                    </a:p>
                  </p:txBody>
                </p:sp>
                <p:sp>
                  <p:nvSpPr>
                    <p:cNvPr id="358452" name="Line 52"/>
                    <p:cNvSpPr>
                      <a:spLocks noChangeShapeType="1"/>
                    </p:cNvSpPr>
                    <p:nvPr/>
                  </p:nvSpPr>
                  <p:spPr bwMode="auto">
                    <a:xfrm flipH="1" flipV="1">
                      <a:off x="2167" y="2710"/>
                      <a:ext cx="79" cy="141"/>
                    </a:xfrm>
                    <a:prstGeom prst="line">
                      <a:avLst/>
                    </a:prstGeom>
                    <a:noFill/>
                    <a:ln w="28575">
                      <a:solidFill>
                        <a:srgbClr val="F96D9C"/>
                      </a:solidFill>
                      <a:round/>
                      <a:headEnd/>
                      <a:tailEnd/>
                    </a:ln>
                    <a:effectLst/>
                  </p:spPr>
                  <p:txBody>
                    <a:bodyPr/>
                    <a:lstStyle/>
                    <a:p>
                      <a:endParaRPr lang="en-US"/>
                    </a:p>
                  </p:txBody>
                </p:sp>
              </p:grpSp>
              <p:sp>
                <p:nvSpPr>
                  <p:cNvPr id="358453" name="Rectangle 53" descr="80%"/>
                  <p:cNvSpPr>
                    <a:spLocks noChangeArrowheads="1"/>
                  </p:cNvSpPr>
                  <p:nvPr/>
                </p:nvSpPr>
                <p:spPr bwMode="auto">
                  <a:xfrm>
                    <a:off x="1882" y="2886"/>
                    <a:ext cx="499" cy="45"/>
                  </a:xfrm>
                  <a:prstGeom prst="rect">
                    <a:avLst/>
                  </a:prstGeom>
                  <a:pattFill prst="pct80">
                    <a:fgClr>
                      <a:schemeClr val="accent2"/>
                    </a:fgClr>
                    <a:bgClr>
                      <a:schemeClr val="bg1"/>
                    </a:bgClr>
                  </a:pattFill>
                  <a:ln w="9525">
                    <a:noFill/>
                    <a:miter lim="800000"/>
                    <a:headEnd/>
                    <a:tailEnd/>
                  </a:ln>
                  <a:effectLst/>
                </p:spPr>
                <p:txBody>
                  <a:bodyPr wrap="none" anchor="ctr"/>
                  <a:lstStyle/>
                  <a:p>
                    <a:endParaRPr lang="en-US"/>
                  </a:p>
                </p:txBody>
              </p:sp>
            </p:grpSp>
          </p:grpSp>
          <p:sp>
            <p:nvSpPr>
              <p:cNvPr id="358454" name="Text Box 54"/>
              <p:cNvSpPr txBox="1">
                <a:spLocks noChangeArrowheads="1"/>
              </p:cNvSpPr>
              <p:nvPr/>
            </p:nvSpPr>
            <p:spPr bwMode="auto">
              <a:xfrm>
                <a:off x="0" y="1588"/>
                <a:ext cx="953" cy="633"/>
              </a:xfrm>
              <a:prstGeom prst="rect">
                <a:avLst/>
              </a:prstGeom>
              <a:noFill/>
              <a:ln w="9525">
                <a:noFill/>
                <a:miter lim="800000"/>
                <a:headEnd/>
                <a:tailEnd/>
              </a:ln>
              <a:effectLst/>
            </p:spPr>
            <p:txBody>
              <a:bodyPr>
                <a:spAutoFit/>
              </a:bodyPr>
              <a:lstStyle/>
              <a:p>
                <a:pPr eaLnBrk="1" hangingPunct="1"/>
                <a:r>
                  <a:rPr lang="en-GB" sz="1200" b="1">
                    <a:latin typeface="Arial" charset="0"/>
                    <a:cs typeface="Arial" charset="0"/>
                  </a:rPr>
                  <a:t>Labled AB-AG-complex</a:t>
                </a:r>
              </a:p>
              <a:p>
                <a:pPr eaLnBrk="1" hangingPunct="1"/>
                <a:r>
                  <a:rPr lang="en-GB" sz="1200" b="1">
                    <a:latin typeface="Arial" charset="0"/>
                    <a:cs typeface="Arial" charset="0"/>
                  </a:rPr>
                  <a:t>Captured by bound AB of </a:t>
                </a:r>
                <a:br>
                  <a:rPr lang="en-GB" sz="1200" b="1">
                    <a:latin typeface="Arial" charset="0"/>
                    <a:cs typeface="Arial" charset="0"/>
                  </a:rPr>
                </a:br>
                <a:r>
                  <a:rPr lang="en-GB" sz="1200" b="1">
                    <a:latin typeface="Arial" charset="0"/>
                    <a:cs typeface="Arial" charset="0"/>
                  </a:rPr>
                  <a:t>test band</a:t>
                </a:r>
              </a:p>
            </p:txBody>
          </p:sp>
          <p:sp>
            <p:nvSpPr>
              <p:cNvPr id="358455" name="Text Box 55"/>
              <p:cNvSpPr txBox="1">
                <a:spLocks noChangeArrowheads="1"/>
              </p:cNvSpPr>
              <p:nvPr/>
            </p:nvSpPr>
            <p:spPr bwMode="auto">
              <a:xfrm>
                <a:off x="884" y="1588"/>
                <a:ext cx="953" cy="633"/>
              </a:xfrm>
              <a:prstGeom prst="rect">
                <a:avLst/>
              </a:prstGeom>
              <a:noFill/>
              <a:ln w="9525">
                <a:noFill/>
                <a:miter lim="800000"/>
                <a:headEnd/>
                <a:tailEnd/>
              </a:ln>
              <a:effectLst/>
            </p:spPr>
            <p:txBody>
              <a:bodyPr>
                <a:spAutoFit/>
              </a:bodyPr>
              <a:lstStyle/>
              <a:p>
                <a:pPr eaLnBrk="1" hangingPunct="1"/>
                <a:r>
                  <a:rPr lang="en-GB" sz="1200" b="1">
                    <a:latin typeface="Arial" charset="0"/>
                    <a:cs typeface="Arial" charset="0"/>
                  </a:rPr>
                  <a:t>Labled AB-AG-complex</a:t>
                </a:r>
              </a:p>
              <a:p>
                <a:pPr eaLnBrk="1" hangingPunct="1"/>
                <a:r>
                  <a:rPr lang="en-GB" sz="1200" b="1">
                    <a:latin typeface="Arial" charset="0"/>
                    <a:cs typeface="Arial" charset="0"/>
                  </a:rPr>
                  <a:t>Captured by bound AB of</a:t>
                </a:r>
              </a:p>
              <a:p>
                <a:pPr eaLnBrk="1" hangingPunct="1"/>
                <a:r>
                  <a:rPr lang="en-GB" sz="1200" b="1">
                    <a:latin typeface="Arial" charset="0"/>
                    <a:cs typeface="Arial" charset="0"/>
                  </a:rPr>
                  <a:t>control band</a:t>
                </a:r>
              </a:p>
            </p:txBody>
          </p:sp>
        </p:grpSp>
        <p:sp>
          <p:nvSpPr>
            <p:cNvPr id="358457" name="Freeform 57"/>
            <p:cNvSpPr>
              <a:spLocks/>
            </p:cNvSpPr>
            <p:nvPr/>
          </p:nvSpPr>
          <p:spPr bwMode="auto">
            <a:xfrm>
              <a:off x="4123" y="1478"/>
              <a:ext cx="476" cy="330"/>
            </a:xfrm>
            <a:custGeom>
              <a:avLst/>
              <a:gdLst/>
              <a:ahLst/>
              <a:cxnLst>
                <a:cxn ang="0">
                  <a:pos x="157" y="2"/>
                </a:cxn>
                <a:cxn ang="0">
                  <a:pos x="77" y="39"/>
                </a:cxn>
                <a:cxn ang="0">
                  <a:pos x="48" y="184"/>
                </a:cxn>
                <a:cxn ang="0">
                  <a:pos x="11" y="294"/>
                </a:cxn>
                <a:cxn ang="0">
                  <a:pos x="4" y="316"/>
                </a:cxn>
                <a:cxn ang="0">
                  <a:pos x="26" y="323"/>
                </a:cxn>
                <a:cxn ang="0">
                  <a:pos x="84" y="330"/>
                </a:cxn>
                <a:cxn ang="0">
                  <a:pos x="383" y="323"/>
                </a:cxn>
                <a:cxn ang="0">
                  <a:pos x="463" y="308"/>
                </a:cxn>
                <a:cxn ang="0">
                  <a:pos x="449" y="250"/>
                </a:cxn>
                <a:cxn ang="0">
                  <a:pos x="434" y="24"/>
                </a:cxn>
                <a:cxn ang="0">
                  <a:pos x="383" y="17"/>
                </a:cxn>
                <a:cxn ang="0">
                  <a:pos x="171" y="9"/>
                </a:cxn>
                <a:cxn ang="0">
                  <a:pos x="157" y="2"/>
                </a:cxn>
              </a:cxnLst>
              <a:rect l="0" t="0" r="r" b="b"/>
              <a:pathLst>
                <a:path w="476" h="330">
                  <a:moveTo>
                    <a:pt x="157" y="2"/>
                  </a:moveTo>
                  <a:cubicBezTo>
                    <a:pt x="118" y="8"/>
                    <a:pt x="90" y="0"/>
                    <a:pt x="77" y="39"/>
                  </a:cubicBezTo>
                  <a:cubicBezTo>
                    <a:pt x="72" y="107"/>
                    <a:pt x="80" y="135"/>
                    <a:pt x="48" y="184"/>
                  </a:cubicBezTo>
                  <a:cubicBezTo>
                    <a:pt x="42" y="228"/>
                    <a:pt x="48" y="268"/>
                    <a:pt x="11" y="294"/>
                  </a:cubicBezTo>
                  <a:cubicBezTo>
                    <a:pt x="9" y="301"/>
                    <a:pt x="0" y="309"/>
                    <a:pt x="4" y="316"/>
                  </a:cubicBezTo>
                  <a:cubicBezTo>
                    <a:pt x="8" y="323"/>
                    <a:pt x="18" y="322"/>
                    <a:pt x="26" y="323"/>
                  </a:cubicBezTo>
                  <a:cubicBezTo>
                    <a:pt x="45" y="326"/>
                    <a:pt x="65" y="328"/>
                    <a:pt x="84" y="330"/>
                  </a:cubicBezTo>
                  <a:cubicBezTo>
                    <a:pt x="184" y="328"/>
                    <a:pt x="283" y="329"/>
                    <a:pt x="383" y="323"/>
                  </a:cubicBezTo>
                  <a:cubicBezTo>
                    <a:pt x="410" y="321"/>
                    <a:pt x="445" y="328"/>
                    <a:pt x="463" y="308"/>
                  </a:cubicBezTo>
                  <a:cubicBezTo>
                    <a:pt x="476" y="293"/>
                    <a:pt x="449" y="250"/>
                    <a:pt x="449" y="250"/>
                  </a:cubicBezTo>
                  <a:cubicBezTo>
                    <a:pt x="444" y="175"/>
                    <a:pt x="455" y="97"/>
                    <a:pt x="434" y="24"/>
                  </a:cubicBezTo>
                  <a:cubicBezTo>
                    <a:pt x="429" y="7"/>
                    <a:pt x="400" y="18"/>
                    <a:pt x="383" y="17"/>
                  </a:cubicBezTo>
                  <a:cubicBezTo>
                    <a:pt x="312" y="13"/>
                    <a:pt x="242" y="12"/>
                    <a:pt x="171" y="9"/>
                  </a:cubicBezTo>
                  <a:cubicBezTo>
                    <a:pt x="137" y="1"/>
                    <a:pt x="132" y="2"/>
                    <a:pt x="157" y="2"/>
                  </a:cubicBezTo>
                  <a:close/>
                </a:path>
              </a:pathLst>
            </a:custGeom>
            <a:solidFill>
              <a:srgbClr val="FFCCCC"/>
            </a:solidFill>
            <a:ln w="9525">
              <a:solidFill>
                <a:schemeClr val="tx1"/>
              </a:solidFill>
              <a:round/>
              <a:headEnd/>
              <a:tailEnd/>
            </a:ln>
            <a:effectLst/>
          </p:spPr>
          <p:txBody>
            <a:bodyPr/>
            <a:lstStyle/>
            <a:p>
              <a:endParaRPr lang="en-US"/>
            </a:p>
          </p:txBody>
        </p:sp>
      </p:grpSp>
      <p:sp>
        <p:nvSpPr>
          <p:cNvPr id="358459" name="Rectangle 59"/>
          <p:cNvSpPr>
            <a:spLocks noChangeArrowheads="1"/>
          </p:cNvSpPr>
          <p:nvPr/>
        </p:nvSpPr>
        <p:spPr bwMode="auto">
          <a:xfrm>
            <a:off x="465138" y="388938"/>
            <a:ext cx="5736186" cy="707886"/>
          </a:xfrm>
          <a:prstGeom prst="rect">
            <a:avLst/>
          </a:prstGeom>
          <a:noFill/>
          <a:ln w="9525">
            <a:noFill/>
            <a:miter lim="800000"/>
            <a:headEnd/>
            <a:tailEnd/>
          </a:ln>
          <a:effectLst/>
        </p:spPr>
        <p:txBody>
          <a:bodyPr wrap="none">
            <a:spAutoFit/>
          </a:bodyPr>
          <a:lstStyle/>
          <a:p>
            <a:r>
              <a:rPr lang="en-GB" sz="4000" b="1" dirty="0" err="1">
                <a:solidFill>
                  <a:srgbClr val="FFFF00"/>
                </a:solidFill>
                <a:latin typeface="Times New Roman" pitchFamily="18" charset="0"/>
                <a:cs typeface="Times New Roman" pitchFamily="18" charset="0"/>
              </a:rPr>
              <a:t>Immunochromatography</a:t>
            </a:r>
            <a:endParaRPr lang="en-US" sz="4000" b="1" dirty="0">
              <a:solidFill>
                <a:srgbClr val="FFFF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609600"/>
            <a:ext cx="7772400" cy="5745960"/>
          </a:xfrm>
        </p:spPr>
        <p:txBody>
          <a:bodyPr/>
          <a:lstStyle/>
          <a:p>
            <a:pPr>
              <a:buNone/>
            </a:pPr>
            <a:r>
              <a:rPr lang="en-US" dirty="0" smtClean="0"/>
              <a:t>Pregnancy test</a:t>
            </a:r>
            <a:endParaRPr lang="en-US" dirty="0"/>
          </a:p>
        </p:txBody>
      </p:sp>
      <p:pic>
        <p:nvPicPr>
          <p:cNvPr id="4" name="Picture 2" descr="https://encrypted-tbn1.gstatic.com/images?q=tbn:ANd9GcQk-cSBz0ZdGZgp9PFGDCvP4rIiMao-PtglYRje-dC-ocKY3b3e"/>
          <p:cNvPicPr>
            <a:picLocks noChangeAspect="1" noChangeArrowheads="1"/>
          </p:cNvPicPr>
          <p:nvPr/>
        </p:nvPicPr>
        <p:blipFill>
          <a:blip r:embed="rId2"/>
          <a:srcRect/>
          <a:stretch>
            <a:fillRect/>
          </a:stretch>
        </p:blipFill>
        <p:spPr bwMode="auto">
          <a:xfrm>
            <a:off x="1066800" y="1295400"/>
            <a:ext cx="2571750" cy="5057776"/>
          </a:xfrm>
          <a:prstGeom prst="rect">
            <a:avLst/>
          </a:prstGeom>
          <a:noFill/>
        </p:spPr>
      </p:pic>
      <p:pic>
        <p:nvPicPr>
          <p:cNvPr id="5" name="Picture 4"/>
          <p:cNvPicPr>
            <a:picLocks noChangeAspect="1" noChangeArrowheads="1"/>
          </p:cNvPicPr>
          <p:nvPr/>
        </p:nvPicPr>
        <p:blipFill>
          <a:blip r:embed="rId3"/>
          <a:srcRect/>
          <a:stretch>
            <a:fillRect/>
          </a:stretch>
        </p:blipFill>
        <p:spPr bwMode="auto">
          <a:xfrm>
            <a:off x="4495800" y="304800"/>
            <a:ext cx="3657600" cy="633888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14400"/>
          </a:xfrm>
        </p:spPr>
        <p:txBody>
          <a:bodyPr/>
          <a:lstStyle/>
          <a:p>
            <a:r>
              <a:rPr lang="en-US" b="1" dirty="0" smtClean="0">
                <a:solidFill>
                  <a:srgbClr val="FFFF00"/>
                </a:solidFill>
                <a:latin typeface="Times New Roman" pitchFamily="18" charset="0"/>
                <a:cs typeface="Times New Roman" pitchFamily="18" charset="0"/>
              </a:rPr>
              <a:t>Complement Fixation</a:t>
            </a:r>
            <a:r>
              <a:rPr lang="en-US" dirty="0" smtClean="0">
                <a:solidFill>
                  <a:srgbClr val="FFFF00"/>
                </a:solidFill>
                <a:latin typeface="Times New Roman" pitchFamily="18" charset="0"/>
                <a:cs typeface="Times New Roman" pitchFamily="18" charset="0"/>
              </a:rPr>
              <a:t>:</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7" name="Picture 2" descr="http://classes.midlandstech.edu/carterp/Courses/bio225/chap18/figure_18_10_labeled.jpg"/>
          <p:cNvPicPr>
            <a:picLocks noChangeAspect="1" noChangeArrowheads="1"/>
          </p:cNvPicPr>
          <p:nvPr/>
        </p:nvPicPr>
        <p:blipFill>
          <a:blip r:embed="rId3"/>
          <a:srcRect/>
          <a:stretch>
            <a:fillRect/>
          </a:stretch>
        </p:blipFill>
        <p:spPr bwMode="auto">
          <a:xfrm>
            <a:off x="381000" y="914400"/>
            <a:ext cx="8763000" cy="5943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C00000"/>
                </a:solidFill>
                <a:latin typeface="Times New Roman" pitchFamily="18" charset="0"/>
                <a:cs typeface="Times New Roman" pitchFamily="18" charset="0"/>
              </a:rPr>
              <a:t>Applications:</a:t>
            </a:r>
          </a:p>
          <a:p>
            <a:pPr>
              <a:buNone/>
            </a:pPr>
            <a:endParaRPr lang="en-US"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Diagnosis of fungal, viral and parasitic infections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Studying complement levels</a:t>
            </a:r>
            <a:endParaRPr lang="en-US" sz="28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err="1" smtClean="0">
                <a:solidFill>
                  <a:srgbClr val="FFFF00"/>
                </a:solidFill>
                <a:latin typeface="Times New Roman" pitchFamily="18" charset="0"/>
                <a:cs typeface="Times New Roman" pitchFamily="18" charset="0"/>
              </a:rPr>
              <a:t>Immunofixation</a:t>
            </a:r>
            <a:r>
              <a:rPr lang="en-US" b="1" dirty="0" smtClean="0">
                <a:solidFill>
                  <a:srgbClr val="FFFF00"/>
                </a:solidFill>
                <a:latin typeface="Times New Roman" pitchFamily="18" charset="0"/>
                <a:cs typeface="Times New Roman" pitchFamily="18" charset="0"/>
              </a:rPr>
              <a:t> (Western Blot)</a:t>
            </a:r>
          </a:p>
        </p:txBody>
      </p:sp>
      <p:sp>
        <p:nvSpPr>
          <p:cNvPr id="3" name="Content Placeholder 2"/>
          <p:cNvSpPr>
            <a:spLocks noGrp="1"/>
          </p:cNvSpPr>
          <p:nvPr>
            <p:ph idx="1"/>
          </p:nvPr>
        </p:nvSpPr>
        <p:spPr>
          <a:xfrm>
            <a:off x="381000" y="1783560"/>
            <a:ext cx="8763000" cy="5074440"/>
          </a:xfrm>
        </p:spPr>
        <p:txBody>
          <a:bodyPr rtlCol="0">
            <a:normAutofit/>
          </a:bodyPr>
          <a:lstStyle/>
          <a:p>
            <a:pPr>
              <a:defRPr/>
            </a:pPr>
            <a:r>
              <a:rPr lang="en-US" dirty="0" smtClean="0"/>
              <a:t> </a:t>
            </a:r>
            <a:r>
              <a:rPr lang="en-US" sz="2400" dirty="0" smtClean="0">
                <a:latin typeface="Times New Roman" pitchFamily="18" charset="0"/>
                <a:cs typeface="Times New Roman" pitchFamily="18" charset="0"/>
              </a:rPr>
              <a:t>Involves </a:t>
            </a:r>
            <a:r>
              <a:rPr lang="en-US" sz="2400" dirty="0" err="1" smtClean="0">
                <a:latin typeface="Times New Roman" pitchFamily="18" charset="0"/>
                <a:cs typeface="Times New Roman" pitchFamily="18" charset="0"/>
              </a:rPr>
              <a:t>electrophoretic</a:t>
            </a:r>
            <a:r>
              <a:rPr lang="en-US" sz="2400" dirty="0" smtClean="0">
                <a:latin typeface="Times New Roman" pitchFamily="18" charset="0"/>
                <a:cs typeface="Times New Roman" pitchFamily="18" charset="0"/>
              </a:rPr>
              <a:t> separation of proteins followed by an immunoassay to detect those proteins</a:t>
            </a: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Test material is </a:t>
            </a:r>
            <a:r>
              <a:rPr lang="en-US" sz="2400" dirty="0" err="1" smtClean="0">
                <a:latin typeface="Times New Roman" pitchFamily="18" charset="0"/>
                <a:cs typeface="Times New Roman" pitchFamily="18" charset="0"/>
              </a:rPr>
              <a:t>electrophoresed</a:t>
            </a:r>
            <a:r>
              <a:rPr lang="en-US" sz="2400" dirty="0" smtClean="0">
                <a:latin typeface="Times New Roman" pitchFamily="18" charset="0"/>
                <a:cs typeface="Times New Roman" pitchFamily="18" charset="0"/>
              </a:rPr>
              <a:t> in a gel to separate out particular bands</a:t>
            </a: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Gel transferred to a special blotter that binds the reactants in place</a:t>
            </a: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Blot developed by incubating it with a solution of antigen or antibody labeled with radioactive, fluorescent, or luminescent labels</a:t>
            </a: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Used to confirm the presence of antibody to specific antigens (HIV)</a:t>
            </a:r>
          </a:p>
          <a:p>
            <a:pPr eaLnBrk="1" fontAlgn="auto" hangingPunct="1">
              <a:spcAft>
                <a:spcPts val="0"/>
              </a:spcAft>
              <a:buFont typeface="Arial" pitchFamily="34" charset="0"/>
              <a:buChar char="•"/>
              <a:defRPr/>
            </a:pPr>
            <a:endParaRPr lang="en-US" sz="2400" dirty="0" smtClean="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latin typeface="Times New Roman" pitchFamily="18" charset="0"/>
                <a:cs typeface="Times New Roman" pitchFamily="18" charset="0"/>
              </a:rPr>
              <a:t>Indicator\ label Immunoassays</a:t>
            </a:r>
            <a:endParaRPr lang="en-US"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763000" cy="5638800"/>
          </a:xfrm>
        </p:spPr>
        <p:txBody>
          <a:bodyPr/>
          <a:lstStyle/>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This immunoassay system detects antigen antibody binding by a label /indicator bound antigen or antibody</a:t>
            </a:r>
          </a:p>
          <a:p>
            <a:r>
              <a:rPr lang="en-US" sz="2800" dirty="0" smtClean="0">
                <a:latin typeface="Times New Roman" pitchFamily="18" charset="0"/>
                <a:cs typeface="Times New Roman" pitchFamily="18" charset="0"/>
              </a:rPr>
              <a:t>The indicators or labels used are enzymes, radioactive, </a:t>
            </a:r>
            <a:r>
              <a:rPr lang="en-US" sz="2800" dirty="0" err="1" smtClean="0">
                <a:latin typeface="Times New Roman" pitchFamily="18" charset="0"/>
                <a:cs typeface="Times New Roman" pitchFamily="18" charset="0"/>
              </a:rPr>
              <a:t>chemiluminescent</a:t>
            </a:r>
            <a:r>
              <a:rPr lang="en-US" sz="2800" dirty="0" smtClean="0">
                <a:latin typeface="Times New Roman" pitchFamily="18" charset="0"/>
                <a:cs typeface="Times New Roman" pitchFamily="18" charset="0"/>
              </a:rPr>
              <a:t> or florescent molecules</a:t>
            </a:r>
          </a:p>
          <a:p>
            <a:r>
              <a:rPr lang="en-US" sz="2800" dirty="0" smtClean="0">
                <a:latin typeface="Times New Roman" pitchFamily="18" charset="0"/>
                <a:cs typeface="Times New Roman" pitchFamily="18" charset="0"/>
              </a:rPr>
              <a:t>Examples include</a:t>
            </a:r>
          </a:p>
          <a:p>
            <a:pPr>
              <a:buNone/>
            </a:pPr>
            <a:r>
              <a:rPr lang="en-US" sz="2800" dirty="0" smtClean="0">
                <a:latin typeface="Times New Roman" pitchFamily="18" charset="0"/>
                <a:cs typeface="Times New Roman" pitchFamily="18" charset="0"/>
              </a:rPr>
              <a:t>     Radioimmunoassay (RIA)</a:t>
            </a:r>
          </a:p>
          <a:p>
            <a:pPr>
              <a:buNone/>
            </a:pPr>
            <a:r>
              <a:rPr lang="en-US" sz="2800" dirty="0" smtClean="0">
                <a:latin typeface="Times New Roman" pitchFamily="18" charset="0"/>
                <a:cs typeface="Times New Roman" pitchFamily="18" charset="0"/>
              </a:rPr>
              <a:t>     ELISA</a:t>
            </a:r>
          </a:p>
          <a:p>
            <a:endParaRPr lang="en-US" dirty="0" smtClean="0"/>
          </a:p>
          <a:p>
            <a:endParaRPr lang="en-US" dirty="0" smtClean="0"/>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228600"/>
            <a:ext cx="7772400" cy="914400"/>
          </a:xfrm>
        </p:spPr>
        <p:txBody>
          <a:bodyPr/>
          <a:lstStyle/>
          <a:p>
            <a:r>
              <a:rPr lang="en-US" b="1" dirty="0">
                <a:solidFill>
                  <a:srgbClr val="FFFF00"/>
                </a:solidFill>
                <a:latin typeface="Times New Roman" pitchFamily="18" charset="0"/>
                <a:cs typeface="Times New Roman" pitchFamily="18" charset="0"/>
              </a:rPr>
              <a:t>ELISA</a:t>
            </a:r>
          </a:p>
        </p:txBody>
      </p:sp>
      <p:pic>
        <p:nvPicPr>
          <p:cNvPr id="5" name="Content Placeholder 4" descr="elisa2.jpg"/>
          <p:cNvPicPr>
            <a:picLocks noGrp="1" noChangeAspect="1"/>
          </p:cNvPicPr>
          <p:nvPr>
            <p:ph idx="1"/>
          </p:nvPr>
        </p:nvPicPr>
        <p:blipFill>
          <a:blip r:embed="rId2"/>
          <a:stretch>
            <a:fillRect/>
          </a:stretch>
        </p:blipFill>
        <p:spPr>
          <a:xfrm>
            <a:off x="381000" y="1676400"/>
            <a:ext cx="8763000" cy="4953000"/>
          </a:xfrm>
        </p:spPr>
      </p:pic>
      <p:sp>
        <p:nvSpPr>
          <p:cNvPr id="4" name="Slide Number Placeholder 5"/>
          <p:cNvSpPr>
            <a:spLocks noGrp="1"/>
          </p:cNvSpPr>
          <p:nvPr>
            <p:ph type="sldNum" sz="quarter" idx="12"/>
          </p:nvPr>
        </p:nvSpPr>
        <p:spPr/>
        <p:txBody>
          <a:bodyPr>
            <a:normAutofit/>
          </a:bodyPr>
          <a:lstStyle/>
          <a:p>
            <a:fld id="{3F1A8D22-5C64-46F3-9DDC-733B11F42D59}" type="slidenum">
              <a:rPr lang="en-US"/>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dirty="0">
                <a:solidFill>
                  <a:srgbClr val="FFFF00"/>
                </a:solidFill>
                <a:latin typeface="Times New Roman" pitchFamily="18" charset="0"/>
                <a:cs typeface="Times New Roman" pitchFamily="18" charset="0"/>
              </a:rPr>
              <a:t>ELISA</a:t>
            </a:r>
          </a:p>
        </p:txBody>
      </p:sp>
      <p:pic>
        <p:nvPicPr>
          <p:cNvPr id="5" name="Content Placeholder 4" descr="biopen-elisa-schematic.jpg"/>
          <p:cNvPicPr>
            <a:picLocks noGrp="1" noChangeAspect="1"/>
          </p:cNvPicPr>
          <p:nvPr>
            <p:ph idx="1"/>
          </p:nvPr>
        </p:nvPicPr>
        <p:blipFill>
          <a:blip r:embed="rId2"/>
          <a:stretch>
            <a:fillRect/>
          </a:stretch>
        </p:blipFill>
        <p:spPr>
          <a:xfrm>
            <a:off x="381000" y="1371600"/>
            <a:ext cx="8763000" cy="5486400"/>
          </a:xfrm>
        </p:spPr>
      </p:pic>
      <p:sp>
        <p:nvSpPr>
          <p:cNvPr id="4" name="Slide Number Placeholder 5"/>
          <p:cNvSpPr>
            <a:spLocks noGrp="1"/>
          </p:cNvSpPr>
          <p:nvPr>
            <p:ph type="sldNum" sz="quarter" idx="12"/>
          </p:nvPr>
        </p:nvSpPr>
        <p:spPr/>
        <p:txBody>
          <a:bodyPr>
            <a:normAutofit/>
          </a:bodyPr>
          <a:lstStyle/>
          <a:p>
            <a:fld id="{9079430C-27D8-4FB8-A258-4C0827152829}" type="slidenum">
              <a:rPr lang="en-US"/>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7772400" cy="5074440"/>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spectrophotometer is used to measure the color change </a:t>
            </a:r>
            <a:endParaRPr lang="en-US" dirty="0"/>
          </a:p>
        </p:txBody>
      </p:sp>
      <p:pic>
        <p:nvPicPr>
          <p:cNvPr id="4" name="Content Placeholder 3" descr="elisa.jpg"/>
          <p:cNvPicPr>
            <a:picLocks noChangeAspect="1"/>
          </p:cNvPicPr>
          <p:nvPr/>
        </p:nvPicPr>
        <p:blipFill>
          <a:blip r:embed="rId2"/>
          <a:stretch>
            <a:fillRect/>
          </a:stretch>
        </p:blipFill>
        <p:spPr>
          <a:xfrm>
            <a:off x="381000" y="390144"/>
            <a:ext cx="8763000" cy="471525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Times New Roman" pitchFamily="18" charset="0"/>
                <a:cs typeface="Times New Roman" pitchFamily="18" charset="0"/>
              </a:rPr>
              <a:t>Radioimmunoassay</a:t>
            </a:r>
            <a:endParaRPr lang="en-US" b="1" dirty="0">
              <a:solidFill>
                <a:srgbClr val="FFFF00"/>
              </a:solidFill>
              <a:latin typeface="Times New Roman" pitchFamily="18" charset="0"/>
              <a:cs typeface="Times New Roman" pitchFamily="18" charset="0"/>
            </a:endParaRPr>
          </a:p>
        </p:txBody>
      </p:sp>
      <p:pic>
        <p:nvPicPr>
          <p:cNvPr id="4" name="Content Placeholder 3" descr="images.jpeg"/>
          <p:cNvPicPr>
            <a:picLocks noGrp="1" noChangeAspect="1"/>
          </p:cNvPicPr>
          <p:nvPr>
            <p:ph idx="1"/>
          </p:nvPr>
        </p:nvPicPr>
        <p:blipFill>
          <a:blip r:embed="rId2"/>
          <a:stretch>
            <a:fillRect/>
          </a:stretch>
        </p:blipFill>
        <p:spPr>
          <a:xfrm>
            <a:off x="990600" y="1905000"/>
            <a:ext cx="6858000" cy="360838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solidFill>
                  <a:srgbClr val="92D050"/>
                </a:solidFill>
                <a:latin typeface="Times New Roman" pitchFamily="18" charset="0"/>
                <a:cs typeface="Times New Roman" pitchFamily="18" charset="0"/>
              </a:rPr>
              <a:t/>
            </a:r>
            <a:br>
              <a:rPr lang="en-US" b="1" dirty="0" smtClean="0">
                <a:solidFill>
                  <a:srgbClr val="92D050"/>
                </a:solidFill>
                <a:latin typeface="Times New Roman" pitchFamily="18" charset="0"/>
                <a:cs typeface="Times New Roman" pitchFamily="18" charset="0"/>
              </a:rPr>
            </a:br>
            <a:r>
              <a:rPr lang="en-US" b="1" dirty="0" smtClean="0">
                <a:solidFill>
                  <a:srgbClr val="92D050"/>
                </a:solidFill>
                <a:latin typeface="Times New Roman" pitchFamily="18" charset="0"/>
                <a:cs typeface="Times New Roman" pitchFamily="18" charset="0"/>
              </a:rPr>
              <a:t>Phenotypic </a:t>
            </a:r>
            <a:r>
              <a:rPr lang="en-US" b="1" dirty="0" smtClean="0">
                <a:solidFill>
                  <a:srgbClr val="92D050"/>
                </a:solidFill>
                <a:latin typeface="Times New Roman" pitchFamily="18" charset="0"/>
                <a:cs typeface="Times New Roman" pitchFamily="18" charset="0"/>
              </a:rPr>
              <a:t>methods:</a:t>
            </a:r>
            <a:endParaRPr lang="en-US"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229600" cy="5364163"/>
          </a:xfrm>
        </p:spPr>
        <p:txBody>
          <a:bodyPr>
            <a:normAutofit/>
          </a:bodyPr>
          <a:lstStyle/>
          <a:p>
            <a:pPr>
              <a:buNone/>
            </a:pPr>
            <a:endParaRPr lang="en-US" b="1" dirty="0" smtClean="0"/>
          </a:p>
          <a:p>
            <a:pPr>
              <a:buNone/>
            </a:pPr>
            <a:endParaRPr lang="en-US" b="1" dirty="0" smtClean="0"/>
          </a:p>
          <a:p>
            <a:pPr>
              <a:buNone/>
            </a:pPr>
            <a:r>
              <a:rPr lang="en-US" b="1" dirty="0" smtClean="0">
                <a:solidFill>
                  <a:srgbClr val="C00000"/>
                </a:solidFill>
                <a:latin typeface="Times New Roman" pitchFamily="18" charset="0"/>
                <a:cs typeface="Times New Roman" pitchFamily="18" charset="0"/>
              </a:rPr>
              <a:t>Direct Viewing</a:t>
            </a:r>
          </a:p>
          <a:p>
            <a:pPr>
              <a:buNone/>
            </a:pPr>
            <a:r>
              <a:rPr lang="en-US" b="1" dirty="0" smtClean="0">
                <a:solidFill>
                  <a:srgbClr val="C00000"/>
                </a:solidFill>
                <a:latin typeface="Times New Roman" pitchFamily="18" charset="0"/>
                <a:cs typeface="Times New Roman" pitchFamily="18" charset="0"/>
              </a:rPr>
              <a:t>Microscopic examination</a:t>
            </a:r>
            <a:endParaRPr lang="en-US" u="sng" dirty="0" smtClean="0">
              <a:solidFill>
                <a:srgbClr val="C0000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Specimen: </a:t>
            </a:r>
            <a:r>
              <a:rPr lang="en-US" sz="2800" dirty="0" smtClean="0">
                <a:latin typeface="Times New Roman" pitchFamily="18" charset="0"/>
                <a:cs typeface="Times New Roman" pitchFamily="18" charset="0"/>
              </a:rPr>
              <a:t>Blood</a:t>
            </a:r>
            <a:r>
              <a:rPr lang="en-US" sz="2800" dirty="0" smtClean="0">
                <a:latin typeface="Times New Roman" pitchFamily="18" charset="0"/>
                <a:cs typeface="Times New Roman" pitchFamily="18" charset="0"/>
              </a:rPr>
              <a:t>, body fluids, tissues</a:t>
            </a:r>
          </a:p>
          <a:p>
            <a:r>
              <a:rPr lang="en-US" sz="2800" dirty="0" smtClean="0">
                <a:latin typeface="Times New Roman" pitchFamily="18" charset="0"/>
                <a:cs typeface="Times New Roman" pitchFamily="18" charset="0"/>
              </a:rPr>
              <a:t>Smear \ slide preparation</a:t>
            </a:r>
          </a:p>
          <a:p>
            <a:r>
              <a:rPr lang="en-US" sz="2800" dirty="0" smtClean="0">
                <a:latin typeface="Times New Roman" pitchFamily="18" charset="0"/>
                <a:cs typeface="Times New Roman" pitchFamily="18" charset="0"/>
              </a:rPr>
              <a:t>Wet mounts</a:t>
            </a:r>
          </a:p>
          <a:p>
            <a:r>
              <a:rPr lang="en-US" sz="2800" dirty="0" smtClean="0">
                <a:latin typeface="Times New Roman" pitchFamily="18" charset="0"/>
                <a:cs typeface="Times New Roman" pitchFamily="18" charset="0"/>
              </a:rPr>
              <a:t>Staining with appropriate stain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Identification </a:t>
            </a:r>
            <a:r>
              <a:rPr lang="en-US" sz="2800" dirty="0" smtClean="0">
                <a:latin typeface="Times New Roman" pitchFamily="18" charset="0"/>
                <a:cs typeface="Times New Roman" pitchFamily="18" charset="0"/>
              </a:rPr>
              <a:t>on the basis of staining, size, shape, arrangement </a:t>
            </a:r>
          </a:p>
          <a:p>
            <a:pPr>
              <a:buNone/>
            </a:pPr>
            <a:endParaRPr lang="en-US" dirty="0" smtClean="0">
              <a:latin typeface="Times New Roman" pitchFamily="18" charset="0"/>
              <a:cs typeface="Times New Roman" pitchFamily="18" charset="0"/>
            </a:endParaRPr>
          </a:p>
          <a:p>
            <a:pPr>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itchFamily="18" charset="0"/>
                <a:cs typeface="Times New Roman" pitchFamily="18" charset="0"/>
              </a:rPr>
              <a:t>Applications:</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marL="582930" indent="-514350">
              <a:buNone/>
            </a:pPr>
            <a:r>
              <a:rPr lang="en-US" dirty="0" smtClean="0"/>
              <a:t>   </a:t>
            </a:r>
            <a:r>
              <a:rPr lang="en-US" dirty="0" smtClean="0">
                <a:latin typeface="Times New Roman" pitchFamily="18" charset="0"/>
                <a:cs typeface="Times New Roman" pitchFamily="18" charset="0"/>
              </a:rPr>
              <a:t>Label immunoassays form the basis of highly sophisticated</a:t>
            </a:r>
          </a:p>
          <a:p>
            <a:pPr marL="582930" indent="-514350">
              <a:buNone/>
            </a:pPr>
            <a:r>
              <a:rPr lang="en-US" dirty="0" smtClean="0">
                <a:latin typeface="Times New Roman" pitchFamily="18" charset="0"/>
                <a:cs typeface="Times New Roman" pitchFamily="18" charset="0"/>
              </a:rPr>
              <a:t>tests for both infectious and non infectious conditions.</a:t>
            </a:r>
          </a:p>
          <a:p>
            <a:pPr marL="582930" indent="-514350">
              <a:buNone/>
            </a:pPr>
            <a:r>
              <a:rPr lang="en-US" sz="3200" dirty="0" smtClean="0">
                <a:latin typeface="Times New Roman" pitchFamily="18" charset="0"/>
                <a:cs typeface="Times New Roman" pitchFamily="18" charset="0"/>
              </a:rPr>
              <a:t> Some of the applications include:</a:t>
            </a:r>
          </a:p>
          <a:p>
            <a:pPr>
              <a:buNone/>
            </a:pP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Diagnosis of viral infections like hepatitis, dengue fever</a:t>
            </a:r>
          </a:p>
          <a:p>
            <a:r>
              <a:rPr lang="en-US" sz="3200" dirty="0" smtClean="0">
                <a:latin typeface="Times New Roman" pitchFamily="18" charset="0"/>
                <a:cs typeface="Times New Roman" pitchFamily="18" charset="0"/>
              </a:rPr>
              <a:t>Diagnosis of bacterial infections </a:t>
            </a:r>
          </a:p>
          <a:p>
            <a:r>
              <a:rPr lang="en-US" sz="3200" dirty="0" smtClean="0">
                <a:latin typeface="Times New Roman" pitchFamily="18" charset="0"/>
                <a:cs typeface="Times New Roman" pitchFamily="18" charset="0"/>
              </a:rPr>
              <a:t>Parasitic infections</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Hormone analysis</a:t>
            </a:r>
          </a:p>
          <a:p>
            <a:r>
              <a:rPr lang="en-US" dirty="0" smtClean="0">
                <a:latin typeface="Times New Roman" pitchFamily="18" charset="0"/>
                <a:cs typeface="Times New Roman" pitchFamily="18" charset="0"/>
              </a:rPr>
              <a:t>Therapeutic drug monitoring</a:t>
            </a:r>
          </a:p>
          <a:p>
            <a:r>
              <a:rPr lang="en-US" dirty="0" smtClean="0">
                <a:latin typeface="Times New Roman" pitchFamily="18" charset="0"/>
                <a:cs typeface="Times New Roman" pitchFamily="18" charset="0"/>
              </a:rPr>
              <a:t>Tumor markers etc </a:t>
            </a:r>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latin typeface="Times New Roman" pitchFamily="18" charset="0"/>
                <a:cs typeface="Times New Roman" pitchFamily="18" charset="0"/>
              </a:rPr>
              <a:t>Immunohistochemistry</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altLang="zh-CN" sz="2800" dirty="0" err="1" smtClean="0">
                <a:latin typeface="Times New Roman" pitchFamily="18" charset="0"/>
                <a:cs typeface="Times New Roman" pitchFamily="18" charset="0"/>
              </a:rPr>
              <a:t>Immunohistochemistry</a:t>
            </a:r>
            <a:r>
              <a:rPr lang="en-US" altLang="zh-CN" sz="2800" dirty="0" smtClean="0">
                <a:latin typeface="Times New Roman" pitchFamily="18" charset="0"/>
                <a:cs typeface="Times New Roman" pitchFamily="18" charset="0"/>
              </a:rPr>
              <a:t> (IHC) combines histological, immunological and biochemical techniques for the identification of specific tissue components by means of a specific antigen/antibody reaction tagged with a visible label.</a:t>
            </a:r>
            <a:endParaRPr lang="en-US" sz="2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Neutralization tests</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600" dirty="0" smtClean="0">
                <a:latin typeface="Times New Roman" pitchFamily="18" charset="0"/>
                <a:cs typeface="Times New Roman" pitchFamily="18" charset="0"/>
              </a:rPr>
              <a:t>These tests use the ability of the antibodies to block the effect of toxins or infectivity of viruses</a:t>
            </a:r>
          </a:p>
          <a:p>
            <a:r>
              <a:rPr lang="en-US" sz="2600" dirty="0" smtClean="0">
                <a:latin typeface="Times New Roman" pitchFamily="18" charset="0"/>
                <a:cs typeface="Times New Roman" pitchFamily="18" charset="0"/>
              </a:rPr>
              <a:t>A serum sample is diluted in steps and each is incubated  with the same quantity of virus</a:t>
            </a:r>
          </a:p>
          <a:p>
            <a:r>
              <a:rPr lang="en-US" sz="2600" dirty="0" smtClean="0">
                <a:latin typeface="Times New Roman" pitchFamily="18" charset="0"/>
                <a:cs typeface="Times New Roman" pitchFamily="18" charset="0"/>
              </a:rPr>
              <a:t>If there are enough antibodies in the serum the viruses are neutralized. In order to make the neutralization effect visible, susceptible cells are added to the samples. If neutralization is successful the cells remain intact, i.e. a </a:t>
            </a:r>
            <a:r>
              <a:rPr lang="en-US" sz="2600" dirty="0" err="1" smtClean="0">
                <a:latin typeface="Times New Roman" pitchFamily="18" charset="0"/>
                <a:cs typeface="Times New Roman" pitchFamily="18" charset="0"/>
              </a:rPr>
              <a:t>cytopathic</a:t>
            </a:r>
            <a:r>
              <a:rPr lang="en-US" sz="2600" dirty="0" smtClean="0">
                <a:latin typeface="Times New Roman" pitchFamily="18" charset="0"/>
                <a:cs typeface="Times New Roman" pitchFamily="18" charset="0"/>
              </a:rPr>
              <a:t> effect is not recognized or an immune staining remains negative.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nt_462.jpg"/>
          <p:cNvPicPr>
            <a:picLocks noGrp="1" noChangeAspect="1"/>
          </p:cNvPicPr>
          <p:nvPr>
            <p:ph idx="1"/>
          </p:nvPr>
        </p:nvPicPr>
        <p:blipFill>
          <a:blip r:embed="rId2"/>
          <a:stretch>
            <a:fillRect/>
          </a:stretch>
        </p:blipFill>
        <p:spPr>
          <a:xfrm>
            <a:off x="381000" y="304800"/>
            <a:ext cx="8763000" cy="4114800"/>
          </a:xfrm>
        </p:spPr>
      </p:pic>
      <p:sp>
        <p:nvSpPr>
          <p:cNvPr id="5" name="Rectangle 4"/>
          <p:cNvSpPr/>
          <p:nvPr/>
        </p:nvSpPr>
        <p:spPr>
          <a:xfrm>
            <a:off x="1143000" y="4826675"/>
            <a:ext cx="6629400" cy="1754326"/>
          </a:xfrm>
          <a:prstGeom prst="rect">
            <a:avLst/>
          </a:prstGeom>
        </p:spPr>
        <p:txBody>
          <a:bodyPr wrap="square">
            <a:spAutoFit/>
          </a:bodyPr>
          <a:lstStyle/>
          <a:p>
            <a:r>
              <a:rPr lang="en-US" b="1" u="sng" dirty="0" smtClean="0">
                <a:latin typeface="Times New Roman" pitchFamily="18" charset="0"/>
                <a:cs typeface="Times New Roman" pitchFamily="18" charset="0"/>
              </a:rPr>
              <a:t>Serum </a:t>
            </a:r>
            <a:r>
              <a:rPr lang="en-US" b="1" u="sng" dirty="0" err="1" smtClean="0">
                <a:latin typeface="Times New Roman" pitchFamily="18" charset="0"/>
                <a:cs typeface="Times New Roman" pitchFamily="18" charset="0"/>
              </a:rPr>
              <a:t>neutralisation</a:t>
            </a:r>
            <a:r>
              <a:rPr lang="en-US" b="1" u="sng" dirty="0" smtClean="0">
                <a:latin typeface="Times New Roman" pitchFamily="18" charset="0"/>
                <a:cs typeface="Times New Roman" pitchFamily="18" charset="0"/>
              </a:rPr>
              <a:t> test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1. A specific amount of virus is added to progressively diluted serum probes.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2. Susceptible cells are added to the virus-antibody mixture.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3. The </a:t>
            </a:r>
            <a:r>
              <a:rPr lang="en-US" dirty="0" err="1" smtClean="0">
                <a:latin typeface="Times New Roman" pitchFamily="18" charset="0"/>
                <a:cs typeface="Times New Roman" pitchFamily="18" charset="0"/>
              </a:rPr>
              <a:t>neutralisation</a:t>
            </a:r>
            <a:r>
              <a:rPr lang="en-US" dirty="0" smtClean="0">
                <a:latin typeface="Times New Roman" pitchFamily="18" charset="0"/>
                <a:cs typeface="Times New Roman" pitchFamily="18" charset="0"/>
              </a:rPr>
              <a:t> effect is made visible (</a:t>
            </a:r>
            <a:r>
              <a:rPr lang="en-US" dirty="0" err="1" smtClean="0">
                <a:latin typeface="Times New Roman" pitchFamily="18" charset="0"/>
                <a:cs typeface="Times New Roman" pitchFamily="18" charset="0"/>
              </a:rPr>
              <a:t>cytopathic</a:t>
            </a:r>
            <a:r>
              <a:rPr lang="en-US" dirty="0" smtClean="0">
                <a:latin typeface="Times New Roman" pitchFamily="18" charset="0"/>
                <a:cs typeface="Times New Roman" pitchFamily="18" charset="0"/>
              </a:rPr>
              <a:t> effect or </a:t>
            </a:r>
            <a:r>
              <a:rPr lang="en-US" dirty="0" err="1" smtClean="0">
                <a:latin typeface="Times New Roman" pitchFamily="18" charset="0"/>
                <a:cs typeface="Times New Roman" pitchFamily="18" charset="0"/>
              </a:rPr>
              <a:t>immunostaining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b="1" dirty="0" smtClean="0">
                <a:solidFill>
                  <a:srgbClr val="92D050"/>
                </a:solidFill>
                <a:latin typeface="Times New Roman" pitchFamily="18" charset="0"/>
                <a:cs typeface="Times New Roman" pitchFamily="18" charset="0"/>
              </a:rPr>
              <a:t>Nucleic Acid Tests</a:t>
            </a:r>
          </a:p>
        </p:txBody>
      </p:sp>
      <p:sp>
        <p:nvSpPr>
          <p:cNvPr id="22531" name="Rectangle 3"/>
          <p:cNvSpPr>
            <a:spLocks noGrp="1" noChangeArrowheads="1"/>
          </p:cNvSpPr>
          <p:nvPr>
            <p:ph idx="1"/>
          </p:nvPr>
        </p:nvSpPr>
        <p:spPr>
          <a:xfrm>
            <a:off x="228600" y="1524000"/>
            <a:ext cx="8686800" cy="5029200"/>
          </a:xfrm>
        </p:spPr>
        <p:txBody>
          <a:bodyPr>
            <a:normAutofit/>
          </a:bodyPr>
          <a:lstStyle/>
          <a:p>
            <a:pPr>
              <a:lnSpc>
                <a:spcPct val="90000"/>
              </a:lnSpc>
            </a:pPr>
            <a:endParaRPr lang="en-US" sz="2800" dirty="0" smtClean="0">
              <a:latin typeface="Times New Roman" pitchFamily="18" charset="0"/>
              <a:cs typeface="Times New Roman" pitchFamily="18" charset="0"/>
            </a:endParaRPr>
          </a:p>
          <a:p>
            <a:pPr>
              <a:lnSpc>
                <a:spcPct val="90000"/>
              </a:lnSpc>
              <a:buNone/>
            </a:pPr>
            <a:endParaRPr lang="en-US" sz="2800" dirty="0" smtClean="0">
              <a:latin typeface="Times New Roman" pitchFamily="18" charset="0"/>
              <a:cs typeface="Times New Roman" pitchFamily="18" charset="0"/>
            </a:endParaRPr>
          </a:p>
          <a:p>
            <a:pPr>
              <a:lnSpc>
                <a:spcPct val="90000"/>
              </a:lnSpc>
              <a:buNone/>
            </a:pPr>
            <a:endParaRPr lang="en-US" sz="2800" dirty="0" smtClean="0">
              <a:latin typeface="Times New Roman" pitchFamily="18" charset="0"/>
              <a:cs typeface="Times New Roman" pitchFamily="18" charset="0"/>
            </a:endParaRPr>
          </a:p>
          <a:p>
            <a:pPr marL="582930" indent="-514350">
              <a:lnSpc>
                <a:spcPct val="90000"/>
              </a:lnSpc>
              <a:buFont typeface="Courier New" pitchFamily="49" charset="0"/>
              <a:buChar char="o"/>
            </a:pPr>
            <a:r>
              <a:rPr lang="en-US" sz="2800" dirty="0" smtClean="0">
                <a:latin typeface="Times New Roman" pitchFamily="18" charset="0"/>
                <a:cs typeface="Times New Roman" pitchFamily="18" charset="0"/>
              </a:rPr>
              <a:t>Use of nucleic acid probes </a:t>
            </a:r>
          </a:p>
          <a:p>
            <a:pPr marL="582930" indent="-514350">
              <a:lnSpc>
                <a:spcPct val="90000"/>
              </a:lnSpc>
              <a:buFont typeface="Courier New" pitchFamily="49" charset="0"/>
              <a:buChar char="o"/>
            </a:pPr>
            <a:r>
              <a:rPr lang="en-US" sz="2800" dirty="0" smtClean="0">
                <a:latin typeface="Times New Roman" pitchFamily="18" charset="0"/>
                <a:cs typeface="Times New Roman" pitchFamily="18" charset="0"/>
              </a:rPr>
              <a:t>Tests that use nucleic acid probes</a:t>
            </a:r>
          </a:p>
          <a:p>
            <a:pPr marL="582930" indent="-514350">
              <a:lnSpc>
                <a:spcPct val="90000"/>
              </a:lnSpc>
              <a:buFont typeface="Courier New" pitchFamily="49" charset="0"/>
              <a:buChar char="o"/>
            </a:pPr>
            <a:r>
              <a:rPr lang="en-US" sz="2800" dirty="0" smtClean="0">
                <a:latin typeface="Times New Roman" pitchFamily="18" charset="0"/>
                <a:cs typeface="Times New Roman" pitchFamily="18" charset="0"/>
              </a:rPr>
              <a:t>Nucleic acid sequence analysis</a:t>
            </a:r>
          </a:p>
        </p:txBody>
      </p:sp>
      <p:sp>
        <p:nvSpPr>
          <p:cNvPr id="31746" name="Slide Number Placeholder 5"/>
          <p:cNvSpPr>
            <a:spLocks noGrp="1"/>
          </p:cNvSpPr>
          <p:nvPr>
            <p:ph type="sldNum" sz="quarter" idx="12"/>
          </p:nvPr>
        </p:nvSpPr>
        <p:spPr>
          <a:noFill/>
        </p:spPr>
        <p:txBody>
          <a:bodyPr>
            <a:normAutofit/>
          </a:bodyPr>
          <a:lstStyle/>
          <a:p>
            <a:fld id="{0D46C1B8-BF4F-447E-9509-8D7FDE526527}" type="slidenum">
              <a:rPr lang="en-US"/>
              <a:pPr/>
              <a:t>34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animEffect transition="in" filter="fade">
                                      <p:cBhvr>
                                        <p:cTn id="7" dur="100"/>
                                        <p:tgtEl>
                                          <p:spTgt spid="22531">
                                            <p:txEl>
                                              <p:pRg st="3" end="3"/>
                                            </p:txEl>
                                          </p:spTgt>
                                        </p:tgtEl>
                                      </p:cBhvr>
                                    </p:animEffect>
                                    <p:anim calcmode="lin" valueType="num">
                                      <p:cBhvr>
                                        <p:cTn id="8" dur="4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9" dur="400" fill="hold"/>
                                        <p:tgtEl>
                                          <p:spTgt spid="22531">
                                            <p:txEl>
                                              <p:pRg st="3" end="3"/>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253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253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2531">
                                            <p:txEl>
                                              <p:pRg st="4" end="4"/>
                                            </p:txEl>
                                          </p:spTgt>
                                        </p:tgtEl>
                                        <p:attrNameLst>
                                          <p:attrName>style.visibility</p:attrName>
                                        </p:attrNameLst>
                                      </p:cBhvr>
                                      <p:to>
                                        <p:strVal val="visible"/>
                                      </p:to>
                                    </p:set>
                                    <p:animEffect transition="in" filter="fade">
                                      <p:cBhvr>
                                        <p:cTn id="16" dur="100"/>
                                        <p:tgtEl>
                                          <p:spTgt spid="22531">
                                            <p:txEl>
                                              <p:pRg st="4" end="4"/>
                                            </p:txEl>
                                          </p:spTgt>
                                        </p:tgtEl>
                                      </p:cBhvr>
                                    </p:animEffect>
                                    <p:anim calcmode="lin" valueType="num">
                                      <p:cBhvr>
                                        <p:cTn id="17" dur="4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18" dur="400" fill="hold"/>
                                        <p:tgtEl>
                                          <p:spTgt spid="22531">
                                            <p:txEl>
                                              <p:pRg st="4" end="4"/>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253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253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animEffect transition="in" filter="fade">
                                      <p:cBhvr>
                                        <p:cTn id="25" dur="100"/>
                                        <p:tgtEl>
                                          <p:spTgt spid="22531">
                                            <p:txEl>
                                              <p:pRg st="5" end="5"/>
                                            </p:txEl>
                                          </p:spTgt>
                                        </p:tgtEl>
                                      </p:cBhvr>
                                    </p:animEffect>
                                    <p:anim calcmode="lin" valueType="num">
                                      <p:cBhvr>
                                        <p:cTn id="26" dur="4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27" dur="400" fill="hold"/>
                                        <p:tgtEl>
                                          <p:spTgt spid="22531">
                                            <p:txEl>
                                              <p:pRg st="5" end="5"/>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2531">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2531">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630936"/>
          </a:xfrm>
        </p:spPr>
        <p:txBody>
          <a:bodyPr/>
          <a:lstStyle/>
          <a:p>
            <a:r>
              <a:rPr lang="en-US" dirty="0" smtClean="0">
                <a:solidFill>
                  <a:srgbClr val="FFFF00"/>
                </a:solidFill>
                <a:latin typeface="Times New Roman" pitchFamily="18" charset="0"/>
                <a:cs typeface="Times New Roman" pitchFamily="18" charset="0"/>
              </a:rPr>
              <a:t>Tests that use nucleic acid probes</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14400" y="2057400"/>
            <a:ext cx="7772400" cy="4298160"/>
          </a:xfrm>
        </p:spPr>
        <p:txBody>
          <a:bodyPr>
            <a:normAutofit/>
          </a:bodyPr>
          <a:lstStyle/>
          <a:p>
            <a:r>
              <a:rPr lang="en-US" sz="2800" dirty="0" smtClean="0">
                <a:latin typeface="Times New Roman" pitchFamily="18" charset="0"/>
                <a:cs typeface="Times New Roman" pitchFamily="18" charset="0"/>
              </a:rPr>
              <a:t>Tests that use nucleic acid probes are designed to detect  DNA or RNA directly (without amplification) using a labeled DNA or RNA probe that will hybridize specifically to the target nucleic acid</a:t>
            </a:r>
          </a:p>
          <a:p>
            <a:pPr>
              <a:buNone/>
            </a:pPr>
            <a:r>
              <a:rPr lang="en-US" sz="2800" dirty="0" smtClean="0">
                <a:latin typeface="Times New Roman" pitchFamily="18" charset="0"/>
                <a:cs typeface="Times New Roman" pitchFamily="18" charset="0"/>
              </a:rPr>
              <a:t>    ( Southern blot or northern blot)</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These tests are simpler to perform than amplification tests but are less sensitive</a:t>
            </a:r>
          </a:p>
          <a:p>
            <a:pPr>
              <a:buNone/>
            </a:pPr>
            <a:endParaRPr lang="en-US" sz="8000" dirty="0" smtClean="0">
              <a:latin typeface="Times New Roman" pitchFamily="18" charset="0"/>
              <a:cs typeface="Times New Roman" pitchFamily="18" charset="0"/>
            </a:endParaRPr>
          </a:p>
          <a:p>
            <a:pPr>
              <a:buNone/>
            </a:pPr>
            <a:endParaRPr lang="en-US" sz="2900" dirty="0" smtClean="0">
              <a:latin typeface="Times New Roman" pitchFamily="18" charset="0"/>
              <a:cs typeface="Times New Roman" pitchFamily="18" charset="0"/>
            </a:endParaRPr>
          </a:p>
          <a:p>
            <a:endParaRPr lang="en-US" sz="2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latin typeface="Times New Roman" pitchFamily="18" charset="0"/>
                <a:cs typeface="Times New Roman" pitchFamily="18" charset="0"/>
              </a:rPr>
              <a:t>Southern Blot</a:t>
            </a:r>
            <a:endParaRPr lang="en-US" sz="36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sz="3200" dirty="0" smtClean="0">
                <a:latin typeface="Times New Roman" pitchFamily="18" charset="0"/>
                <a:cs typeface="Times New Roman" pitchFamily="18" charset="0"/>
              </a:rPr>
              <a:t>DNA is digested with a restriction enzyme and separated by gel electrophoresis. </a:t>
            </a:r>
          </a:p>
          <a:p>
            <a:pPr>
              <a:buNone/>
            </a:pP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DNA is transferred to a membrane which is a sheet of special blotting paper. The DNA fragments retain the same pattern of separation they had on the gel.</a:t>
            </a:r>
          </a:p>
          <a:p>
            <a:pPr>
              <a:buNone/>
            </a:pP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blot is incubated with many copies of a probe which is single-stranded DNA. This probe will form base pairs with its complementary DNA sequence and form a double-stranded DNA molecule. </a:t>
            </a:r>
          </a:p>
          <a:p>
            <a:pPr>
              <a:buNone/>
            </a:pP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probe is either radioactive or has an enzyme bound to it.</a:t>
            </a:r>
          </a:p>
          <a:p>
            <a:pPr>
              <a:buNone/>
            </a:pPr>
            <a:endParaRPr lang="en-US" sz="3200" dirty="0" smtClean="0">
              <a:latin typeface="Times New Roman" pitchFamily="18" charset="0"/>
              <a:cs typeface="Times New Roman" pitchFamily="18" charset="0"/>
            </a:endParaRP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914400"/>
          </a:xfrm>
        </p:spPr>
        <p:txBody>
          <a:bodyPr/>
          <a:lstStyle/>
          <a:p>
            <a:r>
              <a:rPr lang="en-US" b="1" dirty="0" smtClean="0">
                <a:solidFill>
                  <a:srgbClr val="FFFF00"/>
                </a:solidFill>
                <a:latin typeface="Times New Roman" pitchFamily="18" charset="0"/>
                <a:cs typeface="Times New Roman" pitchFamily="18" charset="0"/>
              </a:rPr>
              <a:t>Polymerase Chain Reaction </a:t>
            </a:r>
            <a:endParaRPr lang="en-US"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8305800" cy="5867400"/>
          </a:xfrm>
        </p:spPr>
        <p:txBody>
          <a:bodyPr>
            <a:normAutofit fontScale="85000" lnSpcReduction="20000"/>
          </a:bodyPr>
          <a:lstStyle/>
          <a:p>
            <a:pPr>
              <a:buNone/>
            </a:pPr>
            <a:endParaRPr lang="en-US" sz="3100" b="1" dirty="0" smtClean="0">
              <a:latin typeface="Times New Roman" pitchFamily="18" charset="0"/>
              <a:cs typeface="Times New Roman" pitchFamily="18" charset="0"/>
            </a:endParaRPr>
          </a:p>
          <a:p>
            <a:pPr>
              <a:buNone/>
            </a:pPr>
            <a:r>
              <a:rPr lang="en-US" sz="3100" dirty="0" smtClean="0">
                <a:latin typeface="Times New Roman" pitchFamily="18" charset="0"/>
                <a:cs typeface="Times New Roman" pitchFamily="18" charset="0"/>
              </a:rPr>
              <a:t>The PCR requires the following components:</a:t>
            </a:r>
          </a:p>
          <a:p>
            <a:pPr>
              <a:buNone/>
            </a:pPr>
            <a:endParaRPr lang="en-US" sz="3100" dirty="0" smtClean="0">
              <a:latin typeface="Times New Roman" pitchFamily="18" charset="0"/>
              <a:cs typeface="Times New Roman" pitchFamily="18" charset="0"/>
            </a:endParaRPr>
          </a:p>
          <a:p>
            <a:r>
              <a:rPr lang="en-US" sz="3100" dirty="0" smtClean="0">
                <a:solidFill>
                  <a:srgbClr val="C00000"/>
                </a:solidFill>
                <a:latin typeface="Times New Roman" pitchFamily="18" charset="0"/>
                <a:cs typeface="Times New Roman" pitchFamily="18" charset="0"/>
              </a:rPr>
              <a:t>DNA template</a:t>
            </a:r>
            <a:r>
              <a:rPr lang="en-US" sz="3100" dirty="0" smtClean="0">
                <a:latin typeface="Times New Roman" pitchFamily="18" charset="0"/>
                <a:cs typeface="Times New Roman" pitchFamily="18" charset="0"/>
              </a:rPr>
              <a:t> -   The sample DNA that contains the target sequence. </a:t>
            </a:r>
          </a:p>
          <a:p>
            <a:r>
              <a:rPr lang="en-US" sz="3100" dirty="0" smtClean="0">
                <a:solidFill>
                  <a:srgbClr val="C00000"/>
                </a:solidFill>
                <a:latin typeface="Times New Roman" pitchFamily="18" charset="0"/>
                <a:cs typeface="Times New Roman" pitchFamily="18" charset="0"/>
              </a:rPr>
              <a:t>DNA polymerase </a:t>
            </a:r>
            <a:r>
              <a:rPr lang="en-US" sz="3100" dirty="0" smtClean="0">
                <a:latin typeface="Times New Roman" pitchFamily="18" charset="0"/>
                <a:cs typeface="Times New Roman" pitchFamily="18" charset="0"/>
              </a:rPr>
              <a:t>– an enzyme that synthesizes new strands of DNA complementary to the target sequence. </a:t>
            </a:r>
          </a:p>
          <a:p>
            <a:r>
              <a:rPr lang="en-US" sz="3100" dirty="0" smtClean="0">
                <a:solidFill>
                  <a:srgbClr val="C00000"/>
                </a:solidFill>
                <a:latin typeface="Times New Roman" pitchFamily="18" charset="0"/>
                <a:cs typeface="Times New Roman" pitchFamily="18" charset="0"/>
              </a:rPr>
              <a:t>Primers</a:t>
            </a:r>
            <a:r>
              <a:rPr lang="en-US" sz="3100" dirty="0" smtClean="0">
                <a:latin typeface="Times New Roman" pitchFamily="18" charset="0"/>
                <a:cs typeface="Times New Roman" pitchFamily="18" charset="0"/>
              </a:rPr>
              <a:t> - short pieces of single-stranded DNA that are complementary to the target sequence. The polymerase begins synthesizing new DNA from the end of the primer.</a:t>
            </a:r>
          </a:p>
          <a:p>
            <a:r>
              <a:rPr lang="en-US" sz="3100" dirty="0" smtClean="0">
                <a:solidFill>
                  <a:srgbClr val="C00000"/>
                </a:solidFill>
                <a:latin typeface="Times New Roman" pitchFamily="18" charset="0"/>
                <a:cs typeface="Times New Roman" pitchFamily="18" charset="0"/>
              </a:rPr>
              <a:t>Nucleotides</a:t>
            </a:r>
            <a:r>
              <a:rPr lang="en-US" sz="3100" dirty="0" smtClean="0">
                <a:latin typeface="Times New Roman" pitchFamily="18" charset="0"/>
                <a:cs typeface="Times New Roman" pitchFamily="18" charset="0"/>
              </a:rPr>
              <a:t> - single units of the bases A, T, G, and C which are the "building blocks" for new DNA strands.  </a:t>
            </a:r>
          </a:p>
          <a:p>
            <a:pPr>
              <a:buNone/>
            </a:pPr>
            <a:r>
              <a:rPr lang="en-US" sz="3100" dirty="0" smtClean="0">
                <a:latin typeface="Times New Roman" pitchFamily="18" charset="0"/>
                <a:cs typeface="Times New Roman" pitchFamily="18" charset="0"/>
              </a:rPr>
              <a:t>RT-PCR (Reverse Transcription PCR) is PCR preceded by conversion of sample RNA into DNA with enzyme reverse transcriptase .</a:t>
            </a:r>
          </a:p>
          <a:p>
            <a:pPr>
              <a:buNone/>
            </a:pP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cr.gif"/>
          <p:cNvPicPr>
            <a:picLocks noGrp="1" noChangeAspect="1"/>
          </p:cNvPicPr>
          <p:nvPr>
            <p:ph idx="1"/>
          </p:nvPr>
        </p:nvPicPr>
        <p:blipFill>
          <a:blip r:embed="rId2"/>
          <a:stretch>
            <a:fillRect/>
          </a:stretch>
        </p:blipFill>
        <p:spPr>
          <a:xfrm>
            <a:off x="381000" y="1143000"/>
            <a:ext cx="8763000" cy="5715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latin typeface="Times New Roman" pitchFamily="18" charset="0"/>
                <a:cs typeface="Times New Roman" pitchFamily="18" charset="0"/>
              </a:rPr>
              <a:t>Biological assays</a:t>
            </a:r>
            <a:endParaRPr lang="en-US"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600" dirty="0" smtClean="0">
                <a:latin typeface="Times New Roman" pitchFamily="18" charset="0"/>
                <a:cs typeface="Times New Roman" pitchFamily="18" charset="0"/>
              </a:rPr>
              <a:t>Biological assay (bioassay), or biological standardization is a type of scientific experiment by which the presence,  nature or effect of a substance is estimated by studying its effects on living matter.</a:t>
            </a:r>
          </a:p>
          <a:p>
            <a:pPr>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 A bioassay involves the use of a live animal (</a:t>
            </a:r>
            <a:r>
              <a:rPr lang="en-US" sz="2600" i="1" dirty="0" smtClean="0">
                <a:latin typeface="Times New Roman" pitchFamily="18" charset="0"/>
                <a:cs typeface="Times New Roman" pitchFamily="18" charset="0"/>
              </a:rPr>
              <a:t>in vivo</a:t>
            </a:r>
            <a:r>
              <a:rPr lang="en-US" sz="2600" dirty="0" smtClean="0">
                <a:latin typeface="Times New Roman" pitchFamily="18" charset="0"/>
                <a:cs typeface="Times New Roman" pitchFamily="18" charset="0"/>
              </a:rPr>
              <a:t>) or tissue (</a:t>
            </a:r>
            <a:r>
              <a:rPr lang="en-US" sz="2600" i="1" dirty="0" smtClean="0">
                <a:latin typeface="Times New Roman" pitchFamily="18" charset="0"/>
                <a:cs typeface="Times New Roman" pitchFamily="18" charset="0"/>
              </a:rPr>
              <a:t>in vitro</a:t>
            </a:r>
            <a:r>
              <a:rPr lang="en-US" sz="2600" dirty="0" smtClean="0">
                <a:latin typeface="Times New Roman" pitchFamily="18" charset="0"/>
                <a:cs typeface="Times New Roman" pitchFamily="18" charset="0"/>
              </a:rPr>
              <a:t>) to determine the biological activity of a substance, such as a hormone, drug or infectious agent.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Culture</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763000" cy="5562600"/>
          </a:xfrm>
        </p:spPr>
        <p:txBody>
          <a:bodyPr>
            <a:norm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a:t>
            </a:r>
            <a:r>
              <a:rPr lang="en-US" sz="2400" b="1" dirty="0" smtClean="0">
                <a:latin typeface="Times New Roman" pitchFamily="18" charset="0"/>
                <a:cs typeface="Times New Roman" pitchFamily="18" charset="0"/>
              </a:rPr>
              <a:t>culture</a:t>
            </a:r>
            <a:r>
              <a:rPr lang="en-US" sz="2400" dirty="0" smtClean="0">
                <a:latin typeface="Times New Roman" pitchFamily="18" charset="0"/>
                <a:cs typeface="Times New Roman" pitchFamily="18" charset="0"/>
              </a:rPr>
              <a:t> is a method of multiplying the microorganisms by growing them under controlled laboratory conditions</a:t>
            </a:r>
          </a:p>
          <a:p>
            <a:r>
              <a:rPr lang="en-US" sz="2400" dirty="0" smtClean="0">
                <a:latin typeface="Times New Roman" pitchFamily="18" charset="0"/>
                <a:cs typeface="Times New Roman" pitchFamily="18" charset="0"/>
              </a:rPr>
              <a:t>More sensitive than microscopy</a:t>
            </a:r>
          </a:p>
          <a:p>
            <a:r>
              <a:rPr lang="en-US" sz="2400" dirty="0" smtClean="0">
                <a:latin typeface="Times New Roman" pitchFamily="18" charset="0"/>
                <a:cs typeface="Times New Roman" pitchFamily="18" charset="0"/>
              </a:rPr>
              <a:t>Limitations</a:t>
            </a:r>
          </a:p>
          <a:p>
            <a:pPr marL="525780" indent="-457200">
              <a:buFont typeface="+mj-lt"/>
              <a:buAutoNum type="arabicPeriod"/>
            </a:pPr>
            <a:r>
              <a:rPr lang="en-US" sz="2400" dirty="0" smtClean="0">
                <a:latin typeface="Times New Roman" pitchFamily="18" charset="0"/>
                <a:cs typeface="Times New Roman" pitchFamily="18" charset="0"/>
              </a:rPr>
              <a:t>Not all organisms can be cultured, example most viruses</a:t>
            </a:r>
          </a:p>
          <a:p>
            <a:pPr marL="525780" indent="-457200">
              <a:buFont typeface="+mj-lt"/>
              <a:buAutoNum type="arabicPeriod"/>
            </a:pPr>
            <a:r>
              <a:rPr lang="en-US" sz="2400" dirty="0" smtClean="0">
                <a:latin typeface="Times New Roman" pitchFamily="18" charset="0"/>
                <a:cs typeface="Times New Roman" pitchFamily="18" charset="0"/>
              </a:rPr>
              <a:t>Some bacterial take long time to grow on culture example Mycobacterium tuberculosis</a:t>
            </a:r>
          </a:p>
          <a:p>
            <a:pPr marL="525780" indent="-457200">
              <a:buFont typeface="+mj-lt"/>
              <a:buAutoNum type="arabicPeriod"/>
            </a:pPr>
            <a:r>
              <a:rPr lang="en-US" sz="2400" dirty="0" smtClean="0">
                <a:latin typeface="Times New Roman" pitchFamily="18" charset="0"/>
                <a:cs typeface="Times New Roman" pitchFamily="18" charset="0"/>
              </a:rPr>
              <a:t>Cultures can show negative growth if antibiotic has been started</a:t>
            </a:r>
          </a:p>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latin typeface="Times New Roman" pitchFamily="18" charset="0"/>
                <a:cs typeface="Times New Roman" pitchFamily="18" charset="0"/>
              </a:rPr>
              <a:t>Antimicrobial Susceptibility</a:t>
            </a:r>
            <a:br>
              <a:rPr lang="en-US" b="1" dirty="0" smtClean="0">
                <a:solidFill>
                  <a:srgbClr val="92D050"/>
                </a:solidFill>
                <a:latin typeface="Times New Roman" pitchFamily="18" charset="0"/>
                <a:cs typeface="Times New Roman" pitchFamily="18" charset="0"/>
              </a:rPr>
            </a:br>
            <a:endParaRPr lang="en-US"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763000" cy="5638800"/>
          </a:xfrm>
        </p:spPr>
        <p:txBody>
          <a:bodyPr>
            <a:normAutofit/>
          </a:bodyPr>
          <a:lstStyle/>
          <a:p>
            <a:pPr>
              <a:buNone/>
            </a:pPr>
            <a:endParaRPr lang="en-US" dirty="0" smtClean="0"/>
          </a:p>
          <a:p>
            <a:pPr>
              <a:buNone/>
            </a:pPr>
            <a:r>
              <a:rPr lang="en-US" sz="22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Antimicrobial susceptibility tests are performed by either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disk diffusion  or </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dilution method</a:t>
            </a:r>
          </a:p>
          <a:p>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p:txBody>
      </p:sp>
      <p:pic>
        <p:nvPicPr>
          <p:cNvPr id="4" name="Content Placeholder 3" descr="index.jpeg"/>
          <p:cNvPicPr>
            <a:picLocks noChangeAspect="1"/>
          </p:cNvPicPr>
          <p:nvPr/>
        </p:nvPicPr>
        <p:blipFill>
          <a:blip r:embed="rId3"/>
          <a:stretch>
            <a:fillRect/>
          </a:stretch>
        </p:blipFill>
        <p:spPr>
          <a:xfrm>
            <a:off x="4191000" y="2590800"/>
            <a:ext cx="3557587" cy="284003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General tests</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smtClean="0"/>
          </a:p>
          <a:p>
            <a:r>
              <a:rPr lang="en-US" dirty="0" smtClean="0">
                <a:latin typeface="Times New Roman" pitchFamily="18" charset="0"/>
                <a:cs typeface="Times New Roman" pitchFamily="18" charset="0"/>
              </a:rPr>
              <a:t>Blood complete picture</a:t>
            </a:r>
          </a:p>
          <a:p>
            <a:r>
              <a:rPr lang="en-US" dirty="0" smtClean="0">
                <a:latin typeface="Times New Roman" pitchFamily="18" charset="0"/>
                <a:cs typeface="Times New Roman" pitchFamily="18" charset="0"/>
              </a:rPr>
              <a:t>ESR</a:t>
            </a:r>
          </a:p>
          <a:p>
            <a:r>
              <a:rPr lang="en-US" dirty="0" smtClean="0">
                <a:latin typeface="Times New Roman" pitchFamily="18" charset="0"/>
                <a:cs typeface="Times New Roman" pitchFamily="18" charset="0"/>
              </a:rPr>
              <a:t>Urine analysis</a:t>
            </a:r>
          </a:p>
          <a:p>
            <a:r>
              <a:rPr lang="en-US" dirty="0" smtClean="0">
                <a:latin typeface="Times New Roman" pitchFamily="18" charset="0"/>
                <a:cs typeface="Times New Roman" pitchFamily="18" charset="0"/>
              </a:rPr>
              <a:t>CRP levels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838200" y="304800"/>
            <a:ext cx="7772400" cy="914400"/>
          </a:xfrm>
        </p:spPr>
        <p:txBody>
          <a:bodyPr>
            <a:normAutofit/>
          </a:bodyPr>
          <a:lstStyle/>
          <a:p>
            <a:pPr eaLnBrk="1" hangingPunct="1"/>
            <a:r>
              <a:rPr lang="en-US" b="1" dirty="0" smtClean="0">
                <a:solidFill>
                  <a:srgbClr val="92D050"/>
                </a:solidFill>
                <a:latin typeface="Times New Roman" pitchFamily="18" charset="0"/>
                <a:cs typeface="Times New Roman" pitchFamily="18" charset="0"/>
              </a:rPr>
              <a:t>Serologic tests</a:t>
            </a:r>
          </a:p>
        </p:txBody>
      </p:sp>
      <p:sp>
        <p:nvSpPr>
          <p:cNvPr id="23555" name="Rectangle 3"/>
          <p:cNvSpPr>
            <a:spLocks noGrp="1" noChangeArrowheads="1"/>
          </p:cNvSpPr>
          <p:nvPr>
            <p:ph idx="1"/>
          </p:nvPr>
        </p:nvSpPr>
        <p:spPr>
          <a:xfrm>
            <a:off x="228600" y="990600"/>
            <a:ext cx="8610600" cy="5867400"/>
          </a:xfrm>
        </p:spPr>
        <p:txBody>
          <a:bodyPr/>
          <a:lstStyle/>
          <a:p>
            <a:pPr>
              <a:lnSpc>
                <a:spcPct val="90000"/>
              </a:lnSpc>
            </a:pPr>
            <a:r>
              <a:rPr lang="en-US" dirty="0" smtClean="0"/>
              <a:t>  </a:t>
            </a:r>
            <a:r>
              <a:rPr lang="en-US" sz="2400" dirty="0" smtClean="0">
                <a:latin typeface="Times New Roman" pitchFamily="18" charset="0"/>
                <a:cs typeface="Times New Roman" pitchFamily="18" charset="0"/>
              </a:rPr>
              <a:t>Tests based on the in vitro interaction of antigens and antibodies</a:t>
            </a:r>
          </a:p>
          <a:p>
            <a:pPr>
              <a:lnSpc>
                <a:spcPct val="90000"/>
              </a:lnSpc>
            </a:pPr>
            <a:r>
              <a:rPr lang="en-US" sz="2400" dirty="0" smtClean="0">
                <a:latin typeface="Times New Roman" pitchFamily="18" charset="0"/>
                <a:cs typeface="Times New Roman" pitchFamily="18" charset="0"/>
              </a:rPr>
              <a:t>Two approaches</a:t>
            </a:r>
          </a:p>
          <a:p>
            <a:pPr marL="525780" indent="-457200">
              <a:lnSpc>
                <a:spcPct val="90000"/>
              </a:lnSpc>
              <a:buFont typeface="+mj-lt"/>
              <a:buAutoNum type="arabicPeriod"/>
            </a:pPr>
            <a:r>
              <a:rPr lang="en-US" sz="2400" dirty="0" smtClean="0">
                <a:latin typeface="Times New Roman" pitchFamily="18" charset="0"/>
                <a:cs typeface="Times New Roman" pitchFamily="18" charset="0"/>
              </a:rPr>
              <a:t>Using known antibody to identify an </a:t>
            </a:r>
            <a:r>
              <a:rPr lang="en-US" sz="2400" dirty="0" smtClean="0">
                <a:latin typeface="Times New Roman" pitchFamily="18" charset="0"/>
                <a:cs typeface="Times New Roman" pitchFamily="18" charset="0"/>
              </a:rPr>
              <a:t>unknown antigen</a:t>
            </a:r>
            <a:endParaRPr lang="en-US" sz="2400" dirty="0" smtClean="0">
              <a:latin typeface="Times New Roman" pitchFamily="18" charset="0"/>
              <a:cs typeface="Times New Roman" pitchFamily="18" charset="0"/>
            </a:endParaRPr>
          </a:p>
          <a:p>
            <a:pPr marL="525780" indent="-457200">
              <a:lnSpc>
                <a:spcPct val="90000"/>
              </a:lnSpc>
              <a:buFont typeface="+mj-lt"/>
              <a:buAutoNum type="arabicPeriod"/>
            </a:pPr>
            <a:r>
              <a:rPr lang="en-US" sz="2400" dirty="0" smtClean="0">
                <a:latin typeface="Times New Roman" pitchFamily="18" charset="0"/>
                <a:cs typeface="Times New Roman" pitchFamily="18" charset="0"/>
              </a:rPr>
              <a:t>Using known antigens to </a:t>
            </a:r>
            <a:r>
              <a:rPr lang="en-US" sz="2400" dirty="0" smtClean="0">
                <a:latin typeface="Times New Roman" pitchFamily="18" charset="0"/>
                <a:cs typeface="Times New Roman" pitchFamily="18" charset="0"/>
              </a:rPr>
              <a:t>detect </a:t>
            </a:r>
            <a:r>
              <a:rPr lang="en-US" sz="2400" dirty="0" smtClean="0">
                <a:latin typeface="Times New Roman" pitchFamily="18" charset="0"/>
                <a:cs typeface="Times New Roman" pitchFamily="18" charset="0"/>
              </a:rPr>
              <a:t>antibody in patient’s serum</a:t>
            </a:r>
          </a:p>
          <a:p>
            <a:pPr marL="525780" indent="-457200">
              <a:lnSpc>
                <a:spcPct val="90000"/>
              </a:lnSpc>
              <a:buFont typeface="+mj-lt"/>
              <a:buAutoNum type="arabicPeriod"/>
            </a:pPr>
            <a:endParaRPr lang="en-US" sz="2400" dirty="0" smtClean="0">
              <a:latin typeface="Times New Roman" pitchFamily="18" charset="0"/>
              <a:cs typeface="Times New Roman" pitchFamily="18" charset="0"/>
            </a:endParaRPr>
          </a:p>
          <a:p>
            <a:pPr>
              <a:lnSpc>
                <a:spcPct val="90000"/>
              </a:lnSpc>
            </a:pPr>
            <a:endParaRPr lang="en-US" sz="2400" dirty="0" smtClean="0">
              <a:latin typeface="Times New Roman" pitchFamily="18" charset="0"/>
              <a:cs typeface="Times New Roman" pitchFamily="18" charset="0"/>
            </a:endParaRPr>
          </a:p>
          <a:p>
            <a:pPr eaLnBrk="1" hangingPunct="1">
              <a:lnSpc>
                <a:spcPct val="90000"/>
              </a:lnSpc>
              <a:buNone/>
            </a:pPr>
            <a:endParaRPr lang="en-US" dirty="0" smtClean="0"/>
          </a:p>
        </p:txBody>
      </p:sp>
      <p:sp>
        <p:nvSpPr>
          <p:cNvPr id="30722" name="Slide Number Placeholder 5"/>
          <p:cNvSpPr>
            <a:spLocks noGrp="1"/>
          </p:cNvSpPr>
          <p:nvPr>
            <p:ph type="sldNum" sz="quarter" idx="12"/>
          </p:nvPr>
        </p:nvSpPr>
        <p:spPr>
          <a:noFill/>
        </p:spPr>
        <p:txBody>
          <a:bodyPr/>
          <a:lstStyle/>
          <a:p>
            <a:fld id="{D42523DC-68A2-4FED-A4EE-FAF3ED7FE7E4}" type="slidenum">
              <a:rPr lang="en-US"/>
              <a:pPr/>
              <a:t>5</a:t>
            </a:fld>
            <a:endParaRPr lang="en-US"/>
          </a:p>
        </p:txBody>
      </p:sp>
      <p:pic>
        <p:nvPicPr>
          <p:cNvPr id="5" name="Content Placeholder 3" descr="cow95289_17_08"/>
          <p:cNvPicPr>
            <a:picLocks noChangeAspect="1" noChangeArrowheads="1"/>
          </p:cNvPicPr>
          <p:nvPr/>
        </p:nvPicPr>
        <p:blipFill>
          <a:blip r:embed="rId3"/>
          <a:srcRect/>
          <a:stretch>
            <a:fillRect/>
          </a:stretch>
        </p:blipFill>
        <p:spPr bwMode="auto">
          <a:xfrm>
            <a:off x="0" y="2667000"/>
            <a:ext cx="9144000" cy="4191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p:cTn id="13"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35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p:cTn id="19"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35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p:cTn id="25"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355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How to detect antigen antibody reactions</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90000"/>
              </a:lnSpc>
              <a:buNone/>
            </a:pPr>
            <a:r>
              <a:rPr lang="en-US" dirty="0" smtClean="0">
                <a:latin typeface="Times New Roman" pitchFamily="18" charset="0"/>
                <a:cs typeface="Times New Roman" pitchFamily="18" charset="0"/>
              </a:rPr>
              <a:t>   </a:t>
            </a:r>
          </a:p>
          <a:p>
            <a:pPr>
              <a:lnSpc>
                <a:spcPct val="90000"/>
              </a:lnSpc>
              <a:buNone/>
            </a:pPr>
            <a:r>
              <a:rPr lang="en-US" sz="2800" dirty="0" smtClean="0">
                <a:latin typeface="Times New Roman" pitchFamily="18" charset="0"/>
                <a:cs typeface="Times New Roman" pitchFamily="18" charset="0"/>
              </a:rPr>
              <a:t>    Various techniques detect antigen antibody reactions in the laboratory for diagnosis:</a:t>
            </a:r>
          </a:p>
          <a:p>
            <a:pPr>
              <a:lnSpc>
                <a:spcPct val="90000"/>
              </a:lnSpc>
              <a:buNone/>
            </a:pPr>
            <a:endParaRPr lang="en-US" sz="2800" dirty="0" smtClean="0">
              <a:latin typeface="Times New Roman" pitchFamily="18" charset="0"/>
              <a:cs typeface="Times New Roman" pitchFamily="18" charset="0"/>
            </a:endParaRPr>
          </a:p>
          <a:p>
            <a:pPr>
              <a:lnSpc>
                <a:spcPct val="90000"/>
              </a:lnSpc>
            </a:pPr>
            <a:r>
              <a:rPr lang="en-US" sz="2800" dirty="0" smtClean="0">
                <a:latin typeface="Times New Roman" pitchFamily="18" charset="0"/>
                <a:cs typeface="Times New Roman" pitchFamily="18" charset="0"/>
              </a:rPr>
              <a:t>Precipitation</a:t>
            </a:r>
          </a:p>
          <a:p>
            <a:pPr>
              <a:lnSpc>
                <a:spcPct val="90000"/>
              </a:lnSpc>
            </a:pPr>
            <a:r>
              <a:rPr lang="en-US" sz="2800" dirty="0" smtClean="0">
                <a:latin typeface="Times New Roman" pitchFamily="18" charset="0"/>
                <a:cs typeface="Times New Roman" pitchFamily="18" charset="0"/>
              </a:rPr>
              <a:t>Agglutination</a:t>
            </a:r>
          </a:p>
          <a:p>
            <a:pPr>
              <a:lnSpc>
                <a:spcPct val="90000"/>
              </a:lnSpc>
            </a:pPr>
            <a:r>
              <a:rPr lang="en-US" sz="2800" dirty="0" smtClean="0">
                <a:latin typeface="Times New Roman" pitchFamily="18" charset="0"/>
                <a:cs typeface="Times New Roman" pitchFamily="18" charset="0"/>
              </a:rPr>
              <a:t>Complement fixation</a:t>
            </a:r>
          </a:p>
          <a:p>
            <a:pPr>
              <a:lnSpc>
                <a:spcPct val="90000"/>
              </a:lnSpc>
            </a:pPr>
            <a:r>
              <a:rPr lang="en-US" sz="2800" dirty="0" err="1" smtClean="0">
                <a:latin typeface="Times New Roman" pitchFamily="18" charset="0"/>
                <a:cs typeface="Times New Roman" pitchFamily="18" charset="0"/>
              </a:rPr>
              <a:t>Immunochromatography</a:t>
            </a:r>
            <a:endParaRPr lang="en-US" sz="2800" dirty="0" smtClean="0">
              <a:latin typeface="Times New Roman" pitchFamily="18" charset="0"/>
              <a:cs typeface="Times New Roman" pitchFamily="18" charset="0"/>
            </a:endParaRPr>
          </a:p>
          <a:p>
            <a:pPr>
              <a:lnSpc>
                <a:spcPct val="90000"/>
              </a:lnSpc>
            </a:pPr>
            <a:r>
              <a:rPr lang="en-US" sz="2800" dirty="0" smtClean="0">
                <a:latin typeface="Times New Roman" pitchFamily="18" charset="0"/>
                <a:cs typeface="Times New Roman" pitchFamily="18" charset="0"/>
              </a:rPr>
              <a:t>Label immunoassays</a:t>
            </a:r>
          </a:p>
          <a:p>
            <a:pPr>
              <a:lnSpc>
                <a:spcPct val="90000"/>
              </a:lnSpc>
              <a:buNone/>
            </a:pP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152400"/>
            <a:ext cx="8229600" cy="715962"/>
          </a:xfrm>
        </p:spPr>
        <p:txBody>
          <a:bodyPr>
            <a:normAutofit/>
          </a:bodyPr>
          <a:lstStyle/>
          <a:p>
            <a:r>
              <a:rPr lang="en-US" dirty="0">
                <a:solidFill>
                  <a:srgbClr val="FFFF00"/>
                </a:solidFill>
                <a:latin typeface="Times New Roman" pitchFamily="18" charset="0"/>
                <a:cs typeface="Times New Roman" pitchFamily="18" charset="0"/>
              </a:rPr>
              <a:t>Precipitation Reactions</a:t>
            </a:r>
          </a:p>
        </p:txBody>
      </p:sp>
      <p:sp>
        <p:nvSpPr>
          <p:cNvPr id="47107" name="Rectangle 3"/>
          <p:cNvSpPr>
            <a:spLocks noGrp="1" noChangeArrowheads="1"/>
          </p:cNvSpPr>
          <p:nvPr>
            <p:ph idx="1"/>
          </p:nvPr>
        </p:nvSpPr>
        <p:spPr>
          <a:xfrm>
            <a:off x="0" y="1295400"/>
            <a:ext cx="8915400" cy="5562600"/>
          </a:xfrm>
        </p:spPr>
        <p:txBody>
          <a:bodyPr/>
          <a:lstStyle/>
          <a:p>
            <a:r>
              <a:rPr lang="en-US" sz="2800" dirty="0">
                <a:latin typeface="Times New Roman" pitchFamily="18" charset="0"/>
                <a:cs typeface="Times New Roman" pitchFamily="18" charset="0"/>
              </a:rPr>
              <a:t>Precipitation </a:t>
            </a: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the interaction of a soluble </a:t>
            </a:r>
            <a:r>
              <a:rPr lang="en-US" sz="2800" dirty="0" smtClean="0">
                <a:latin typeface="Times New Roman" pitchFamily="18" charset="0"/>
                <a:cs typeface="Times New Roman" pitchFamily="18" charset="0"/>
              </a:rPr>
              <a:t>antigen </a:t>
            </a:r>
            <a:r>
              <a:rPr lang="en-US" sz="2800" dirty="0">
                <a:latin typeface="Times New Roman" pitchFamily="18" charset="0"/>
                <a:cs typeface="Times New Roman" pitchFamily="18" charset="0"/>
              </a:rPr>
              <a:t>with </a:t>
            </a:r>
            <a:r>
              <a:rPr lang="en-US" sz="2800" dirty="0" smtClean="0">
                <a:latin typeface="Times New Roman" pitchFamily="18" charset="0"/>
                <a:cs typeface="Times New Roman" pitchFamily="18" charset="0"/>
              </a:rPr>
              <a:t>an antibody resulting in the formation of an </a:t>
            </a:r>
            <a:r>
              <a:rPr lang="en-US" sz="2800" b="1" dirty="0">
                <a:latin typeface="Times New Roman" pitchFamily="18" charset="0"/>
                <a:cs typeface="Times New Roman" pitchFamily="18" charset="0"/>
              </a:rPr>
              <a:t>insoluble </a:t>
            </a:r>
            <a:r>
              <a:rPr lang="en-US" sz="2800" b="1" dirty="0" smtClean="0">
                <a:latin typeface="Times New Roman" pitchFamily="18" charset="0"/>
                <a:cs typeface="Times New Roman" pitchFamily="18" charset="0"/>
              </a:rPr>
              <a:t>complex</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complex formed is an aggregate of </a:t>
            </a:r>
            <a:r>
              <a:rPr lang="en-US" sz="2800" dirty="0" smtClean="0">
                <a:latin typeface="Times New Roman" pitchFamily="18" charset="0"/>
                <a:cs typeface="Times New Roman" pitchFamily="18" charset="0"/>
              </a:rPr>
              <a:t>antigen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antibody</a:t>
            </a:r>
            <a:endParaRPr lang="en-US" sz="2800" dirty="0">
              <a:latin typeface="Times New Roman" pitchFamily="18" charset="0"/>
              <a:cs typeface="Times New Roman" pitchFamily="18" charset="0"/>
            </a:endParaRPr>
          </a:p>
        </p:txBody>
      </p:sp>
      <p:sp>
        <p:nvSpPr>
          <p:cNvPr id="4" name="Slide Number Placeholder 5"/>
          <p:cNvSpPr>
            <a:spLocks noGrp="1"/>
          </p:cNvSpPr>
          <p:nvPr>
            <p:ph type="sldNum" sz="quarter" idx="12"/>
          </p:nvPr>
        </p:nvSpPr>
        <p:spPr/>
        <p:txBody>
          <a:bodyPr/>
          <a:lstStyle/>
          <a:p>
            <a:fld id="{CA4D4ACF-F46E-474B-A636-77A52D84A462}" type="slidenum">
              <a:rPr lang="en-US"/>
              <a:pPr/>
              <a:t>7</a:t>
            </a:fld>
            <a:endParaRPr lang="en-US"/>
          </a:p>
        </p:txBody>
      </p:sp>
      <p:pic>
        <p:nvPicPr>
          <p:cNvPr id="5" name="Picture 5" descr="ppt"/>
          <p:cNvPicPr>
            <a:picLocks noChangeAspect="1" noChangeArrowheads="1"/>
          </p:cNvPicPr>
          <p:nvPr/>
        </p:nvPicPr>
        <p:blipFill>
          <a:blip r:embed="rId2">
            <a:lum bright="-6000" contrast="24000"/>
          </a:blip>
          <a:srcRect/>
          <a:stretch>
            <a:fillRect/>
          </a:stretch>
        </p:blipFill>
        <p:spPr>
          <a:xfrm>
            <a:off x="3182937" y="3429000"/>
            <a:ext cx="5961063" cy="3429000"/>
          </a:xfrm>
          <a:prstGeom prst="rect">
            <a:avLst/>
          </a:prstGeo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10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latin typeface="Times New Roman" pitchFamily="18" charset="0"/>
                <a:cs typeface="Times New Roman" pitchFamily="18" charset="0"/>
              </a:rPr>
              <a:t>Immunodiffusion</a:t>
            </a:r>
            <a:endParaRPr lang="en-US" b="1" dirty="0">
              <a:solidFill>
                <a:srgbClr val="FFFF00"/>
              </a:solidFill>
              <a:latin typeface="Times New Roman" pitchFamily="18" charset="0"/>
              <a:cs typeface="Times New Roman" pitchFamily="18" charset="0"/>
            </a:endParaRPr>
          </a:p>
        </p:txBody>
      </p:sp>
      <p:pic>
        <p:nvPicPr>
          <p:cNvPr id="4" name="Content Placeholder 3" descr="images.jpeg"/>
          <p:cNvPicPr>
            <a:picLocks noGrp="1" noChangeAspect="1"/>
          </p:cNvPicPr>
          <p:nvPr>
            <p:ph idx="1"/>
          </p:nvPr>
        </p:nvPicPr>
        <p:blipFill>
          <a:blip r:embed="rId2"/>
          <a:stretch>
            <a:fillRect/>
          </a:stretch>
        </p:blipFill>
        <p:spPr>
          <a:xfrm>
            <a:off x="1371600" y="1752601"/>
            <a:ext cx="6553200" cy="4800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533400"/>
            <a:ext cx="7772400" cy="914400"/>
          </a:xfrm>
        </p:spPr>
        <p:txBody>
          <a:bodyPr/>
          <a:lstStyle/>
          <a:p>
            <a:r>
              <a:rPr lang="en-US" b="1" dirty="0">
                <a:solidFill>
                  <a:srgbClr val="FFFF00"/>
                </a:solidFill>
                <a:latin typeface="Times New Roman" pitchFamily="18" charset="0"/>
                <a:cs typeface="Times New Roman" pitchFamily="18" charset="0"/>
              </a:rPr>
              <a:t>Agglutination Reactions</a:t>
            </a:r>
          </a:p>
        </p:txBody>
      </p:sp>
      <p:sp>
        <p:nvSpPr>
          <p:cNvPr id="48131" name="Rectangle 3"/>
          <p:cNvSpPr>
            <a:spLocks noGrp="1" noChangeArrowheads="1"/>
          </p:cNvSpPr>
          <p:nvPr>
            <p:ph idx="1"/>
          </p:nvPr>
        </p:nvSpPr>
        <p:spPr>
          <a:xfrm>
            <a:off x="381000" y="1447800"/>
            <a:ext cx="8534400" cy="5105400"/>
          </a:xfrm>
        </p:spPr>
        <p:txBody>
          <a:bodyPr>
            <a:normAutofit/>
          </a:bodyPr>
          <a:lstStyle/>
          <a:p>
            <a:r>
              <a:rPr lang="en-US" sz="2400" dirty="0">
                <a:latin typeface="Times New Roman" pitchFamily="18" charset="0"/>
                <a:cs typeface="Times New Roman" pitchFamily="18" charset="0"/>
              </a:rPr>
              <a:t>Agglutination</a:t>
            </a:r>
            <a:r>
              <a:rPr lang="en-US" sz="2400" b="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clumping </a:t>
            </a:r>
            <a:r>
              <a:rPr lang="en-US" sz="2400" dirty="0">
                <a:latin typeface="Times New Roman" pitchFamily="18" charset="0"/>
                <a:cs typeface="Times New Roman" pitchFamily="18" charset="0"/>
              </a:rPr>
              <a:t>of an </a:t>
            </a:r>
            <a:r>
              <a:rPr lang="en-US" sz="2400" dirty="0" smtClean="0">
                <a:latin typeface="Times New Roman" pitchFamily="18" charset="0"/>
                <a:cs typeface="Times New Roman" pitchFamily="18" charset="0"/>
              </a:rPr>
              <a:t>antigen when </a:t>
            </a:r>
            <a:r>
              <a:rPr lang="en-US" sz="2400" dirty="0">
                <a:latin typeface="Times New Roman" pitchFamily="18" charset="0"/>
                <a:cs typeface="Times New Roman" pitchFamily="18" charset="0"/>
              </a:rPr>
              <a:t>mixed with a specific </a:t>
            </a:r>
            <a:r>
              <a:rPr lang="en-US" sz="2400" dirty="0" smtClean="0">
                <a:latin typeface="Times New Roman" pitchFamily="18" charset="0"/>
                <a:cs typeface="Times New Roman" pitchFamily="18" charset="0"/>
              </a:rPr>
              <a:t>antibody</a:t>
            </a:r>
            <a:endParaRPr lang="en-US" sz="2400" dirty="0">
              <a:latin typeface="Times New Roman" pitchFamily="18" charset="0"/>
              <a:cs typeface="Times New Roman" pitchFamily="18" charset="0"/>
            </a:endParaRPr>
          </a:p>
        </p:txBody>
      </p:sp>
      <p:sp>
        <p:nvSpPr>
          <p:cNvPr id="4" name="Slide Number Placeholder 5"/>
          <p:cNvSpPr>
            <a:spLocks noGrp="1"/>
          </p:cNvSpPr>
          <p:nvPr>
            <p:ph type="sldNum" sz="quarter" idx="12"/>
          </p:nvPr>
        </p:nvSpPr>
        <p:spPr/>
        <p:txBody>
          <a:bodyPr/>
          <a:lstStyle/>
          <a:p>
            <a:fld id="{1F0A3D3A-BD25-4DFE-9E70-3532713F6399}" type="slidenum">
              <a:rPr lang="en-US"/>
              <a:pPr/>
              <a:t>9</a:t>
            </a:fld>
            <a:endParaRPr lang="en-US"/>
          </a:p>
        </p:txBody>
      </p:sp>
      <p:pic>
        <p:nvPicPr>
          <p:cNvPr id="5" name="Picture 8" descr="aggn"/>
          <p:cNvPicPr>
            <a:picLocks noChangeAspect="1" noChangeArrowheads="1"/>
          </p:cNvPicPr>
          <p:nvPr/>
        </p:nvPicPr>
        <p:blipFill>
          <a:blip r:embed="rId3">
            <a:lum bright="-12000" contrast="60000"/>
          </a:blip>
          <a:srcRect/>
          <a:stretch>
            <a:fillRect/>
          </a:stretch>
        </p:blipFill>
        <p:spPr>
          <a:xfrm>
            <a:off x="381000" y="2590800"/>
            <a:ext cx="8763000" cy="4267200"/>
          </a:xfrm>
          <a:prstGeom prst="rect">
            <a:avLst/>
          </a:prstGeom>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1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0.7|0.2|0.2|0.3"/>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1673</TotalTime>
  <Words>2093</Words>
  <Application>Microsoft Office PowerPoint</Application>
  <PresentationFormat>On-screen Show (4:3)</PresentationFormat>
  <Paragraphs>247</Paragraphs>
  <Slides>41</Slides>
  <Notes>14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Metro</vt:lpstr>
      <vt:lpstr>LAB DIAGNOSIS OF infectious and non INFECTIOUS DISEASES</vt:lpstr>
      <vt:lpstr>Laboratory diagnosis of infectious and non infectious diseases</vt:lpstr>
      <vt:lpstr> Phenotypic methods:</vt:lpstr>
      <vt:lpstr>Culture</vt:lpstr>
      <vt:lpstr>Serologic tests</vt:lpstr>
      <vt:lpstr>How to detect antigen antibody reactions</vt:lpstr>
      <vt:lpstr>Precipitation Reactions</vt:lpstr>
      <vt:lpstr>Immunodiffusion</vt:lpstr>
      <vt:lpstr>Agglutination Reactions</vt:lpstr>
      <vt:lpstr>Applications</vt:lpstr>
      <vt:lpstr>Latex agglutination test</vt:lpstr>
      <vt:lpstr>Slide 12</vt:lpstr>
      <vt:lpstr>2. Identification of serum antibodies with known antigens</vt:lpstr>
      <vt:lpstr>Slide 14</vt:lpstr>
      <vt:lpstr>Slide 15</vt:lpstr>
      <vt:lpstr>Fluorescent Antibodies and Immunofluorescence Testing</vt:lpstr>
      <vt:lpstr>Slide 17</vt:lpstr>
      <vt:lpstr>Immunochromatography </vt:lpstr>
      <vt:lpstr>Slide 19</vt:lpstr>
      <vt:lpstr>Slide 20</vt:lpstr>
      <vt:lpstr>Slide 21</vt:lpstr>
      <vt:lpstr>Complement Fixation:</vt:lpstr>
      <vt:lpstr>Slide 23</vt:lpstr>
      <vt:lpstr>Immunofixation (Western Blot)</vt:lpstr>
      <vt:lpstr>Indicator\ label Immunoassays</vt:lpstr>
      <vt:lpstr>ELISA</vt:lpstr>
      <vt:lpstr>ELISA</vt:lpstr>
      <vt:lpstr>Slide 28</vt:lpstr>
      <vt:lpstr>Radioimmunoassay</vt:lpstr>
      <vt:lpstr>Applications:</vt:lpstr>
      <vt:lpstr>Immunohistochemistry</vt:lpstr>
      <vt:lpstr>Neutralization tests</vt:lpstr>
      <vt:lpstr>Slide 33</vt:lpstr>
      <vt:lpstr>Nucleic Acid Tests</vt:lpstr>
      <vt:lpstr>Tests that use nucleic acid probes</vt:lpstr>
      <vt:lpstr>Southern Blot</vt:lpstr>
      <vt:lpstr>Polymerase Chain Reaction </vt:lpstr>
      <vt:lpstr>Slide 38</vt:lpstr>
      <vt:lpstr>Biological assays</vt:lpstr>
      <vt:lpstr>Antimicrobial Susceptibility </vt:lpstr>
      <vt:lpstr>General tests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DIAGNOSIS OF INFECTIOUS DISEASES</dc:title>
  <dc:creator>patho</dc:creator>
  <cp:lastModifiedBy>patho</cp:lastModifiedBy>
  <cp:revision>286</cp:revision>
  <dcterms:created xsi:type="dcterms:W3CDTF">2014-02-27T05:40:20Z</dcterms:created>
  <dcterms:modified xsi:type="dcterms:W3CDTF">2014-03-08T07:58:15Z</dcterms:modified>
</cp:coreProperties>
</file>