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77" r:id="rId7"/>
    <p:sldId id="262" r:id="rId8"/>
    <p:sldId id="272" r:id="rId9"/>
    <p:sldId id="265" r:id="rId10"/>
    <p:sldId id="266" r:id="rId11"/>
    <p:sldId id="273" r:id="rId12"/>
    <p:sldId id="274" r:id="rId13"/>
    <p:sldId id="267" r:id="rId14"/>
    <p:sldId id="263" r:id="rId15"/>
    <p:sldId id="264" r:id="rId16"/>
    <p:sldId id="275" r:id="rId17"/>
    <p:sldId id="268" r:id="rId18"/>
    <p:sldId id="269" r:id="rId19"/>
    <p:sldId id="271" r:id="rId20"/>
    <p:sldId id="27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99558D-4DED-410D-93C3-EC5E13AA33B3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EAA1EA3-0DFF-4B40-ACC5-AE49BB7A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772400" cy="1975104"/>
          </a:xfrm>
        </p:spPr>
        <p:txBody>
          <a:bodyPr/>
          <a:lstStyle/>
          <a:p>
            <a:pPr algn="ctr"/>
            <a:r>
              <a:rPr lang="en-US" sz="4400" dirty="0" smtClean="0"/>
              <a:t>LEISHMANIASIS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562600"/>
            <a:ext cx="3886200" cy="1066800"/>
          </a:xfrm>
        </p:spPr>
        <p:txBody>
          <a:bodyPr/>
          <a:lstStyle/>
          <a:p>
            <a:r>
              <a:rPr lang="en-US" dirty="0" smtClean="0"/>
              <a:t>Dr Zahra Rashid Khan</a:t>
            </a:r>
          </a:p>
          <a:p>
            <a:r>
              <a:rPr lang="en-US" dirty="0" smtClean="0"/>
              <a:t>Assistant Professor, </a:t>
            </a:r>
            <a:r>
              <a:rPr lang="en-US" dirty="0" err="1" smtClean="0"/>
              <a:t>Haematology</a:t>
            </a:r>
            <a:r>
              <a:rPr lang="en-US" dirty="0" smtClean="0"/>
              <a:t> Department of Pathology</a:t>
            </a:r>
            <a:endParaRPr lang="en-US" dirty="0" smtClean="0"/>
          </a:p>
        </p:txBody>
      </p:sp>
      <p:pic>
        <p:nvPicPr>
          <p:cNvPr id="7170" name="Picture 2" descr="C:\Users\Zahra\Desktop\leish\leishmania-clin-appea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2085975"/>
            <a:ext cx="66675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/>
              <a:t>Sandfly</a:t>
            </a:r>
            <a:r>
              <a:rPr lang="en-US" sz="2400" dirty="0" smtClean="0"/>
              <a:t> ingests </a:t>
            </a:r>
            <a:r>
              <a:rPr lang="en-US" sz="2400" dirty="0" err="1" smtClean="0"/>
              <a:t>amastigotes</a:t>
            </a:r>
            <a:r>
              <a:rPr lang="en-US" sz="2400" dirty="0" smtClean="0"/>
              <a:t> during blood meal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Transformation to </a:t>
            </a:r>
            <a:r>
              <a:rPr lang="en-US" sz="2400" dirty="0" err="1" smtClean="0">
                <a:solidFill>
                  <a:srgbClr val="FFC000"/>
                </a:solidFill>
              </a:rPr>
              <a:t>promastigotes</a:t>
            </a:r>
            <a:r>
              <a:rPr lang="en-US" sz="2400" dirty="0" smtClean="0">
                <a:solidFill>
                  <a:srgbClr val="FFC000"/>
                </a:solidFill>
              </a:rPr>
              <a:t> in </a:t>
            </a:r>
            <a:r>
              <a:rPr lang="en-US" sz="2400" dirty="0" err="1" smtClean="0">
                <a:solidFill>
                  <a:srgbClr val="FFC000"/>
                </a:solidFill>
              </a:rPr>
              <a:t>sandfly</a:t>
            </a:r>
            <a:r>
              <a:rPr lang="en-US" sz="2400" dirty="0" smtClean="0">
                <a:solidFill>
                  <a:srgbClr val="FFC000"/>
                </a:solidFill>
              </a:rPr>
              <a:t> gut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Migration to </a:t>
            </a:r>
            <a:r>
              <a:rPr lang="en-US" sz="2400" dirty="0" err="1" smtClean="0"/>
              <a:t>sandfly</a:t>
            </a:r>
            <a:r>
              <a:rPr lang="en-US" sz="2400" dirty="0" smtClean="0"/>
              <a:t> pharynx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Transmitted to human during next blood meal</a:t>
            </a:r>
          </a:p>
          <a:p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4724400" y="23622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724400" y="37338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724400" y="51054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13314" name="Picture 2" descr="C:\Users\Zahra\Desktop\leish\Leishmania_LifeCycl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046" y="1295400"/>
            <a:ext cx="7274954" cy="546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VISCERAL  LESHMANIASIS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VISCERAL LEISHMANIASIS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KALA-AZAR</a:t>
            </a:r>
          </a:p>
          <a:p>
            <a:pPr algn="ctr">
              <a:buNone/>
            </a:pPr>
            <a:r>
              <a:rPr lang="en-US" sz="2400" dirty="0" smtClean="0"/>
              <a:t>affects </a:t>
            </a:r>
            <a:r>
              <a:rPr lang="en-US" sz="2400" dirty="0" err="1" smtClean="0"/>
              <a:t>reticuloendothelial</a:t>
            </a:r>
            <a:r>
              <a:rPr lang="en-US" sz="2400" dirty="0" smtClean="0"/>
              <a:t> system</a:t>
            </a:r>
          </a:p>
          <a:p>
            <a:endParaRPr lang="en-US" sz="2400" dirty="0"/>
          </a:p>
        </p:txBody>
      </p:sp>
      <p:pic>
        <p:nvPicPr>
          <p:cNvPr id="4" name="Picture 2" descr="C:\Users\Zahra\Desktop\leish\leish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0"/>
            <a:ext cx="4572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CLINICAL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Fever</a:t>
            </a:r>
          </a:p>
          <a:p>
            <a:endParaRPr lang="en-US" sz="2400" dirty="0" smtClean="0"/>
          </a:p>
          <a:p>
            <a:r>
              <a:rPr lang="en-US" sz="2400" dirty="0" smtClean="0"/>
              <a:t>Weakness/weight loss</a:t>
            </a:r>
          </a:p>
          <a:p>
            <a:endParaRPr lang="en-US" sz="2400" dirty="0" smtClean="0"/>
          </a:p>
          <a:p>
            <a:r>
              <a:rPr lang="en-US" sz="2400" dirty="0" smtClean="0"/>
              <a:t>Ashen skin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FFC000"/>
                </a:solidFill>
              </a:rPr>
              <a:t>Splenomegaly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Secondary infection usual cause of death</a:t>
            </a:r>
          </a:p>
          <a:p>
            <a:endParaRPr lang="en-US" sz="2400" dirty="0" smtClean="0"/>
          </a:p>
          <a:p>
            <a:r>
              <a:rPr lang="en-US" sz="2400" dirty="0" smtClean="0"/>
              <a:t>Bleeding</a:t>
            </a:r>
            <a:endParaRPr lang="en-US" sz="2400" dirty="0"/>
          </a:p>
        </p:txBody>
      </p:sp>
      <p:pic>
        <p:nvPicPr>
          <p:cNvPr id="6148" name="Picture 4" descr="C:\Users\Zahra\Desktop\leish\A2CANN65LGCAX0BZ7HCAV0HGZ7CAVMH73ECAZLHBU2CAKRF49OCAJ8LKNLCAYJQMHQCATHWZCPCAXVTYJICA8NE6FWCADI4IG7CAYM7VQ4CARPBWO5CAFIYES2CAMYV25WCAVH6E9UCA1Q5GB0CAT7BCY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838325"/>
            <a:ext cx="176212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Blood complete </a:t>
            </a:r>
            <a:r>
              <a:rPr lang="en-US" sz="2400" dirty="0" smtClean="0"/>
              <a:t>picture</a:t>
            </a:r>
          </a:p>
          <a:p>
            <a:endParaRPr lang="en-US" sz="2400" dirty="0" smtClean="0"/>
          </a:p>
          <a:p>
            <a:r>
              <a:rPr lang="en-US" sz="2400" dirty="0" smtClean="0"/>
              <a:t>Bone </a:t>
            </a:r>
            <a:r>
              <a:rPr lang="en-US" sz="2400" dirty="0" smtClean="0"/>
              <a:t>marrow/</a:t>
            </a:r>
            <a:r>
              <a:rPr lang="en-US" sz="2400" dirty="0" err="1" smtClean="0"/>
              <a:t>splenic</a:t>
            </a:r>
            <a:r>
              <a:rPr lang="en-US" sz="2400" dirty="0" smtClean="0"/>
              <a:t>/lymph node biopsy &amp; culture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Leishman</a:t>
            </a:r>
            <a:r>
              <a:rPr lang="en-US" sz="2400" dirty="0" smtClean="0"/>
              <a:t> specific PCR</a:t>
            </a:r>
          </a:p>
          <a:p>
            <a:endParaRPr lang="en-US" sz="2400" dirty="0" smtClean="0"/>
          </a:p>
          <a:p>
            <a:r>
              <a:rPr lang="en-US" sz="2400" dirty="0" smtClean="0"/>
              <a:t>Serology (</a:t>
            </a:r>
            <a:r>
              <a:rPr lang="en-US" sz="2400" dirty="0" err="1" smtClean="0">
                <a:solidFill>
                  <a:srgbClr val="FFC000"/>
                </a:solidFill>
              </a:rPr>
              <a:t>IgG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pic>
        <p:nvPicPr>
          <p:cNvPr id="8195" name="Picture 3" descr="C:\Users\Zahra\Desktop\leish\Leishmania_infant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429000"/>
            <a:ext cx="3429000" cy="315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CUTANEOUS/ MUCOCUTANEOUS LEISHMANIASIS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CUTANEOUS/MUCOCUTANEOUS LEISHMANIASIS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Lesions in skin (</a:t>
            </a:r>
            <a:r>
              <a:rPr lang="en-US" sz="2400" dirty="0" err="1" smtClean="0">
                <a:solidFill>
                  <a:srgbClr val="FFC000"/>
                </a:solidFill>
              </a:rPr>
              <a:t>L.tropica</a:t>
            </a:r>
            <a:r>
              <a:rPr lang="en-US" sz="2400" dirty="0" smtClean="0">
                <a:solidFill>
                  <a:srgbClr val="FFC000"/>
                </a:solidFill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</a:rPr>
              <a:t>L.mexicana</a:t>
            </a:r>
            <a:r>
              <a:rPr lang="en-US" sz="2400" dirty="0" smtClean="0">
                <a:solidFill>
                  <a:srgbClr val="FFC00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Lesions in mucous membranes, cartilage (</a:t>
            </a:r>
            <a:r>
              <a:rPr lang="en-US" sz="2400" dirty="0" err="1" smtClean="0">
                <a:solidFill>
                  <a:srgbClr val="FFC000"/>
                </a:solidFill>
              </a:rPr>
              <a:t>L.brazilensis</a:t>
            </a:r>
            <a:r>
              <a:rPr lang="en-US" sz="2400" dirty="0" smtClean="0">
                <a:solidFill>
                  <a:srgbClr val="FFC000"/>
                </a:solidFill>
              </a:rPr>
              <a:t>)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9220" name="Picture 4" descr="C:\Users\Zahra\Desktop\leish\M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76600"/>
            <a:ext cx="2590800" cy="3330661"/>
          </a:xfrm>
          <a:prstGeom prst="rect">
            <a:avLst/>
          </a:prstGeom>
          <a:noFill/>
        </p:spPr>
      </p:pic>
      <p:pic>
        <p:nvPicPr>
          <p:cNvPr id="9" name="Picture 6" descr="C:\Users\Zahra\Desktop\leish\Leishmaniasis_ulc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76400" y="3414366"/>
            <a:ext cx="3067732" cy="321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Slow healing ulcer</a:t>
            </a:r>
          </a:p>
          <a:p>
            <a:pPr algn="ctr"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Lesion may heal spontaneously but may ulcerate for months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92D050"/>
                </a:solidFill>
              </a:rPr>
              <a:t>Death can occur from </a:t>
            </a:r>
            <a:r>
              <a:rPr lang="en-US" sz="2400" dirty="0" err="1" smtClean="0">
                <a:solidFill>
                  <a:srgbClr val="92D050"/>
                </a:solidFill>
              </a:rPr>
              <a:t>superinfection</a:t>
            </a:r>
            <a:r>
              <a:rPr lang="en-US" sz="2400" dirty="0" smtClean="0">
                <a:solidFill>
                  <a:srgbClr val="92D050"/>
                </a:solidFill>
              </a:rPr>
              <a:t> of skin lesions</a:t>
            </a:r>
          </a:p>
          <a:p>
            <a:endParaRPr lang="en-US" sz="2400" dirty="0" smtClean="0"/>
          </a:p>
          <a:p>
            <a:r>
              <a:rPr lang="en-US" sz="2400" dirty="0" smtClean="0"/>
              <a:t>Disfigurement of face can occur in </a:t>
            </a:r>
            <a:r>
              <a:rPr lang="en-US" sz="2400" dirty="0" err="1" smtClean="0"/>
              <a:t>mucocutaneous</a:t>
            </a:r>
            <a:r>
              <a:rPr lang="en-US" sz="2400" dirty="0" smtClean="0"/>
              <a:t> </a:t>
            </a:r>
            <a:r>
              <a:rPr lang="en-US" sz="2400" dirty="0" err="1" smtClean="0"/>
              <a:t>leishmnaisis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Zahra\Desktop\leish\10337867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199"/>
            <a:ext cx="81280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LEISHMANIA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Obligate intracellular parasite</a:t>
            </a:r>
          </a:p>
          <a:p>
            <a:pPr algn="ctr"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err="1" smtClean="0"/>
              <a:t>Leishmania</a:t>
            </a:r>
            <a:r>
              <a:rPr lang="en-US" sz="2400" dirty="0" smtClean="0"/>
              <a:t> </a:t>
            </a:r>
            <a:r>
              <a:rPr lang="en-US" sz="2400" dirty="0" err="1" smtClean="0"/>
              <a:t>donovani</a:t>
            </a:r>
            <a:r>
              <a:rPr lang="en-US" sz="2400" dirty="0" smtClean="0"/>
              <a:t>              </a:t>
            </a:r>
            <a:r>
              <a:rPr lang="en-US" sz="2400" dirty="0" smtClean="0">
                <a:solidFill>
                  <a:srgbClr val="92D050"/>
                </a:solidFill>
              </a:rPr>
              <a:t>(visceral)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Leishmania</a:t>
            </a:r>
            <a:r>
              <a:rPr lang="en-US" sz="2400" dirty="0" smtClean="0"/>
              <a:t> </a:t>
            </a:r>
            <a:r>
              <a:rPr lang="en-US" sz="2400" dirty="0" err="1" smtClean="0"/>
              <a:t>tropica</a:t>
            </a:r>
            <a:r>
              <a:rPr lang="en-US" sz="2400" dirty="0" smtClean="0"/>
              <a:t>                  </a:t>
            </a:r>
            <a:r>
              <a:rPr lang="en-US" sz="2400" dirty="0" smtClean="0">
                <a:solidFill>
                  <a:srgbClr val="92D050"/>
                </a:solidFill>
              </a:rPr>
              <a:t>(</a:t>
            </a:r>
            <a:r>
              <a:rPr lang="en-US" sz="2400" dirty="0" err="1" smtClean="0">
                <a:solidFill>
                  <a:srgbClr val="92D050"/>
                </a:solidFill>
              </a:rPr>
              <a:t>cutaneous</a:t>
            </a:r>
            <a:r>
              <a:rPr lang="en-US" sz="2400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sz="2400" dirty="0" err="1" smtClean="0"/>
              <a:t>Leishmania</a:t>
            </a:r>
            <a:r>
              <a:rPr lang="en-US" sz="2400" dirty="0" smtClean="0"/>
              <a:t> </a:t>
            </a:r>
            <a:r>
              <a:rPr lang="en-US" sz="2400" dirty="0" err="1" smtClean="0"/>
              <a:t>mexicana</a:t>
            </a:r>
            <a:r>
              <a:rPr lang="en-US" sz="2400" dirty="0" smtClean="0"/>
              <a:t>             </a:t>
            </a:r>
            <a:r>
              <a:rPr lang="en-US" sz="2400" dirty="0" smtClean="0">
                <a:solidFill>
                  <a:srgbClr val="92D050"/>
                </a:solidFill>
              </a:rPr>
              <a:t>(</a:t>
            </a:r>
            <a:r>
              <a:rPr lang="en-US" sz="2400" dirty="0" err="1" smtClean="0">
                <a:solidFill>
                  <a:srgbClr val="92D050"/>
                </a:solidFill>
              </a:rPr>
              <a:t>cutaneous</a:t>
            </a:r>
            <a:r>
              <a:rPr lang="en-US" sz="2400" dirty="0" smtClean="0">
                <a:solidFill>
                  <a:srgbClr val="92D05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Leishmania</a:t>
            </a:r>
            <a:r>
              <a:rPr lang="en-US" sz="2400" dirty="0" smtClean="0"/>
              <a:t> </a:t>
            </a:r>
            <a:r>
              <a:rPr lang="en-US" sz="2400" dirty="0" err="1" smtClean="0"/>
              <a:t>brazilensis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92D050"/>
                </a:solidFill>
              </a:rPr>
              <a:t>(</a:t>
            </a:r>
            <a:r>
              <a:rPr lang="en-US" sz="2400" dirty="0" err="1" smtClean="0">
                <a:solidFill>
                  <a:srgbClr val="92D050"/>
                </a:solidFill>
              </a:rPr>
              <a:t>mucocutaneous</a:t>
            </a:r>
            <a:r>
              <a:rPr lang="en-US" sz="2400" dirty="0" smtClean="0">
                <a:solidFill>
                  <a:srgbClr val="92D050"/>
                </a:solidFill>
              </a:rPr>
              <a:t>)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Skin  biopsy &amp; culture</a:t>
            </a:r>
          </a:p>
          <a:p>
            <a:endParaRPr lang="en-US" sz="2400" dirty="0" smtClean="0"/>
          </a:p>
          <a:p>
            <a:r>
              <a:rPr lang="en-US" sz="2400" dirty="0" smtClean="0"/>
              <a:t>PCR</a:t>
            </a:r>
          </a:p>
          <a:p>
            <a:endParaRPr lang="en-US" sz="2400" dirty="0" smtClean="0"/>
          </a:p>
          <a:p>
            <a:r>
              <a:rPr lang="en-US" sz="2400" dirty="0" smtClean="0"/>
              <a:t>Montenegro skin test</a:t>
            </a:r>
            <a:endParaRPr lang="en-US" sz="2400" dirty="0"/>
          </a:p>
        </p:txBody>
      </p:sp>
      <p:pic>
        <p:nvPicPr>
          <p:cNvPr id="10243" name="Picture 3" descr="C:\Users\Zahra\Desktop\leish\t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7800"/>
            <a:ext cx="3657600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PREVENTION</a:t>
            </a:r>
          </a:p>
          <a:p>
            <a:r>
              <a:rPr lang="en-US" sz="2400" dirty="0" smtClean="0"/>
              <a:t>Use of netting</a:t>
            </a:r>
          </a:p>
          <a:p>
            <a:r>
              <a:rPr lang="en-US" sz="2400" dirty="0" smtClean="0"/>
              <a:t>Protective clothing/insect repellents</a:t>
            </a:r>
          </a:p>
          <a:p>
            <a:r>
              <a:rPr lang="en-US" sz="2400" dirty="0" smtClean="0"/>
              <a:t>Insecticide spraying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TREATMENT</a:t>
            </a:r>
          </a:p>
          <a:p>
            <a:r>
              <a:rPr lang="en-US" sz="2400" dirty="0" smtClean="0"/>
              <a:t>Sodium </a:t>
            </a:r>
            <a:r>
              <a:rPr lang="en-US" sz="2400" dirty="0" err="1" smtClean="0"/>
              <a:t>stibogluconate</a:t>
            </a:r>
            <a:endParaRPr lang="en-US" sz="2400" dirty="0" smtClean="0"/>
          </a:p>
          <a:p>
            <a:r>
              <a:rPr lang="en-US" sz="2400" dirty="0" smtClean="0"/>
              <a:t>Treating complications/</a:t>
            </a:r>
            <a:r>
              <a:rPr lang="en-US" sz="2400" dirty="0" err="1" smtClean="0"/>
              <a:t>superinfection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4338" name="Picture 2" descr="C:\Users\Zahra\Desktop\leish\M7270018-Doctor_treating_facial_cutaneous_leishmaniasis-S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237" y="4953000"/>
            <a:ext cx="270076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LEISHMANIASIS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Vector-borne disease </a:t>
            </a:r>
            <a:r>
              <a:rPr lang="en-US" sz="2400" dirty="0" smtClean="0">
                <a:solidFill>
                  <a:srgbClr val="FFC000"/>
                </a:solidFill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</a:rPr>
              <a:t>sandfly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bite)</a:t>
            </a:r>
          </a:p>
          <a:p>
            <a:endParaRPr lang="en-US" sz="2400" dirty="0" smtClean="0"/>
          </a:p>
          <a:p>
            <a:r>
              <a:rPr lang="en-US" sz="2400" dirty="0" smtClean="0"/>
              <a:t>Endemic in tropics, subtropics</a:t>
            </a:r>
          </a:p>
          <a:p>
            <a:endParaRPr lang="en-US" sz="2400" dirty="0" smtClean="0"/>
          </a:p>
          <a:p>
            <a:r>
              <a:rPr lang="en-US" sz="2400" dirty="0" smtClean="0"/>
              <a:t>Rodents, </a:t>
            </a:r>
            <a:r>
              <a:rPr lang="en-US" sz="2400" dirty="0" err="1" smtClean="0"/>
              <a:t>canids</a:t>
            </a:r>
            <a:r>
              <a:rPr lang="en-US" sz="2400" dirty="0" smtClean="0"/>
              <a:t> are reservoirs</a:t>
            </a:r>
          </a:p>
          <a:p>
            <a:endParaRPr lang="en-US" sz="2400" dirty="0"/>
          </a:p>
        </p:txBody>
      </p:sp>
      <p:pic>
        <p:nvPicPr>
          <p:cNvPr id="2050" name="Picture 2" descr="C:\Users\Zahra\Desktop\leish\Chinnock-20091009-Research-Leish-sandfly_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17320"/>
            <a:ext cx="3657600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BURDEN</a:t>
            </a:r>
            <a:endParaRPr lang="en-US" dirty="0"/>
          </a:p>
        </p:txBody>
      </p:sp>
      <p:pic>
        <p:nvPicPr>
          <p:cNvPr id="3074" name="Picture 2" descr="C:\Users\Zahra\Desktop\leish\contex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8165068" cy="48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</a:t>
            </a:r>
            <a:r>
              <a:rPr lang="en-US" sz="2400" dirty="0" err="1" smtClean="0">
                <a:solidFill>
                  <a:srgbClr val="FFC000"/>
                </a:solidFill>
              </a:rPr>
              <a:t>Promastigote</a:t>
            </a:r>
            <a:r>
              <a:rPr lang="en-US" sz="2400" dirty="0" smtClean="0"/>
              <a:t> form    (in </a:t>
            </a:r>
            <a:r>
              <a:rPr lang="en-US" sz="2400" dirty="0" err="1" smtClean="0"/>
              <a:t>sandfly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92D050"/>
              </a:solidFill>
            </a:endParaRPr>
          </a:p>
          <a:p>
            <a:endParaRPr lang="en-US" sz="24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 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     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     </a:t>
            </a:r>
            <a:r>
              <a:rPr lang="en-US" sz="2400" dirty="0" err="1" smtClean="0">
                <a:solidFill>
                  <a:srgbClr val="92D050"/>
                </a:solidFill>
              </a:rPr>
              <a:t>Amastigote</a:t>
            </a:r>
            <a:r>
              <a:rPr lang="en-US" sz="2400" dirty="0" smtClean="0"/>
              <a:t> form            (in man)</a:t>
            </a:r>
            <a:endParaRPr lang="en-US" sz="2400" dirty="0"/>
          </a:p>
        </p:txBody>
      </p:sp>
      <p:pic>
        <p:nvPicPr>
          <p:cNvPr id="4098" name="Picture 2" descr="C:\Users\Zahra\Desktop\leish\leishm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00200"/>
            <a:ext cx="2221992" cy="2057400"/>
          </a:xfrm>
          <a:prstGeom prst="rect">
            <a:avLst/>
          </a:prstGeom>
          <a:noFill/>
        </p:spPr>
      </p:pic>
      <p:pic>
        <p:nvPicPr>
          <p:cNvPr id="4099" name="Picture 3" descr="C:\Users\Zahra\Desktop\leish\amastd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495800"/>
            <a:ext cx="302172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LIFECYCLE</a:t>
            </a:r>
            <a:endParaRPr lang="en-US" dirty="0"/>
          </a:p>
        </p:txBody>
      </p:sp>
      <p:pic>
        <p:nvPicPr>
          <p:cNvPr id="15362" name="Picture 2" descr="C:\Users\Zahra\Desktop\leish\leishmania-paras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8036" y="1784350"/>
            <a:ext cx="6134697" cy="431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LIFECYCLE</a:t>
            </a:r>
            <a:endParaRPr lang="en-US" dirty="0"/>
          </a:p>
        </p:txBody>
      </p:sp>
      <p:pic>
        <p:nvPicPr>
          <p:cNvPr id="5122" name="Picture 2" descr="C:\Users\Zahra\Desktop\leish\ldonpr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4600"/>
            <a:ext cx="3664336" cy="2590800"/>
          </a:xfrm>
          <a:prstGeom prst="rect">
            <a:avLst/>
          </a:prstGeom>
          <a:noFill/>
        </p:spPr>
      </p:pic>
      <p:pic>
        <p:nvPicPr>
          <p:cNvPr id="5123" name="Picture 3" descr="C:\Users\Zahra\Desktop\leish\bone_marrow_biop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14600"/>
            <a:ext cx="2662238" cy="266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12290" name="Picture 2" descr="C:\Users\Zahra\Desktop\leish\leishmania-clinic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200815" cy="506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/>
              <a:t>Promastigotes</a:t>
            </a:r>
            <a:r>
              <a:rPr lang="en-US" sz="2400" dirty="0" smtClean="0"/>
              <a:t> injected into human by </a:t>
            </a:r>
            <a:r>
              <a:rPr lang="en-US" sz="2400" dirty="0" err="1" smtClean="0"/>
              <a:t>sandfly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err="1" smtClean="0"/>
              <a:t>Promastigotes</a:t>
            </a:r>
            <a:r>
              <a:rPr lang="en-US" sz="2400" dirty="0" smtClean="0"/>
              <a:t> engulfed by macrophages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Transform to </a:t>
            </a:r>
            <a:r>
              <a:rPr lang="en-US" sz="2400" dirty="0" err="1" smtClean="0">
                <a:solidFill>
                  <a:srgbClr val="FFC000"/>
                </a:solidFill>
              </a:rPr>
              <a:t>amastigotes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err="1" smtClean="0"/>
              <a:t>Amastigotes</a:t>
            </a:r>
            <a:r>
              <a:rPr lang="en-US" sz="2400" dirty="0" smtClean="0"/>
              <a:t> infect other macrophages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724400" y="23622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724400" y="37338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724400" y="51816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</TotalTime>
  <Words>238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LEISHMANIASIS</vt:lpstr>
      <vt:lpstr>LEISHMANIA</vt:lpstr>
      <vt:lpstr>LEISHMANIASIS</vt:lpstr>
      <vt:lpstr>GLOBAL BURDEN</vt:lpstr>
      <vt:lpstr>LIFECYCLE</vt:lpstr>
      <vt:lpstr>LIFECYCLE</vt:lpstr>
      <vt:lpstr>LIFECYCLE</vt:lpstr>
      <vt:lpstr>LIFE CYCLE</vt:lpstr>
      <vt:lpstr>LIFECYCLE</vt:lpstr>
      <vt:lpstr>LIFECYCLE</vt:lpstr>
      <vt:lpstr>LIFE CYCLE</vt:lpstr>
      <vt:lpstr>Slide 12</vt:lpstr>
      <vt:lpstr>VISCERAL LEISHMANIASIS</vt:lpstr>
      <vt:lpstr> CLINICAL FEATURES</vt:lpstr>
      <vt:lpstr>DIAGNOSIS</vt:lpstr>
      <vt:lpstr>Slide 16</vt:lpstr>
      <vt:lpstr>CUTANEOUS/MUCOCUTANEOUS LEISHMANIASIS</vt:lpstr>
      <vt:lpstr>CLINICAL FEATURES</vt:lpstr>
      <vt:lpstr>Slide 19</vt:lpstr>
      <vt:lpstr>DIGNOSIS</vt:lpstr>
      <vt:lpstr>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LEISHMANIASIS</dc:title>
  <dc:creator>Zahra</dc:creator>
  <cp:lastModifiedBy>DR ZAHRA</cp:lastModifiedBy>
  <cp:revision>7</cp:revision>
  <dcterms:created xsi:type="dcterms:W3CDTF">2013-04-26T14:22:10Z</dcterms:created>
  <dcterms:modified xsi:type="dcterms:W3CDTF">2014-04-21T07:47:58Z</dcterms:modified>
</cp:coreProperties>
</file>