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7" r:id="rId9"/>
    <p:sldId id="272" r:id="rId10"/>
    <p:sldId id="261" r:id="rId11"/>
    <p:sldId id="264" r:id="rId12"/>
    <p:sldId id="287" r:id="rId13"/>
    <p:sldId id="284" r:id="rId14"/>
    <p:sldId id="265" r:id="rId15"/>
    <p:sldId id="268" r:id="rId16"/>
    <p:sldId id="269" r:id="rId17"/>
    <p:sldId id="270" r:id="rId18"/>
    <p:sldId id="266" r:id="rId19"/>
    <p:sldId id="286" r:id="rId20"/>
    <p:sldId id="274" r:id="rId21"/>
    <p:sldId id="273" r:id="rId22"/>
    <p:sldId id="275" r:id="rId23"/>
    <p:sldId id="276" r:id="rId24"/>
    <p:sldId id="278" r:id="rId25"/>
    <p:sldId id="277" r:id="rId26"/>
    <p:sldId id="279" r:id="rId27"/>
    <p:sldId id="283" r:id="rId28"/>
    <p:sldId id="280" r:id="rId29"/>
    <p:sldId id="281" r:id="rId30"/>
    <p:sldId id="282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AEC4D-DE7B-4AC9-AAC4-0BEC558A1746}" type="datetimeFigureOut">
              <a:rPr lang="en-GB" smtClean="0"/>
              <a:pPr/>
              <a:t>21/04/2014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0CAE6-B075-45B6-814A-1651372DC3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466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0CAE6-B075-45B6-814A-1651372DC3D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41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8E503F-86D4-4BB4-B9C4-89AEFFF3E8F5}" type="datetimeFigureOut">
              <a:rPr lang="en-GB" smtClean="0"/>
              <a:pPr/>
              <a:t>21/04/2014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48264-D9B8-410F-94B5-ED663702BD9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8E503F-86D4-4BB4-B9C4-89AEFFF3E8F5}" type="datetimeFigureOut">
              <a:rPr lang="en-GB" smtClean="0"/>
              <a:pPr/>
              <a:t>21/04/2014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48264-D9B8-410F-94B5-ED663702BD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8E503F-86D4-4BB4-B9C4-89AEFFF3E8F5}" type="datetimeFigureOut">
              <a:rPr lang="en-GB" smtClean="0"/>
              <a:pPr/>
              <a:t>21/04/2014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48264-D9B8-410F-94B5-ED663702BD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8E503F-86D4-4BB4-B9C4-89AEFFF3E8F5}" type="datetimeFigureOut">
              <a:rPr lang="en-GB" smtClean="0"/>
              <a:pPr/>
              <a:t>21/04/2014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48264-D9B8-410F-94B5-ED663702BD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8E503F-86D4-4BB4-B9C4-89AEFFF3E8F5}" type="datetimeFigureOut">
              <a:rPr lang="en-GB" smtClean="0"/>
              <a:pPr/>
              <a:t>21/04/2014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48264-D9B8-410F-94B5-ED663702BD9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8E503F-86D4-4BB4-B9C4-89AEFFF3E8F5}" type="datetimeFigureOut">
              <a:rPr lang="en-GB" smtClean="0"/>
              <a:pPr/>
              <a:t>21/04/2014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48264-D9B8-410F-94B5-ED663702BD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8E503F-86D4-4BB4-B9C4-89AEFFF3E8F5}" type="datetimeFigureOut">
              <a:rPr lang="en-GB" smtClean="0"/>
              <a:pPr/>
              <a:t>21/04/2014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48264-D9B8-410F-94B5-ED663702BD9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8E503F-86D4-4BB4-B9C4-89AEFFF3E8F5}" type="datetimeFigureOut">
              <a:rPr lang="en-GB" smtClean="0"/>
              <a:pPr/>
              <a:t>21/04/2014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48264-D9B8-410F-94B5-ED663702BD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8E503F-86D4-4BB4-B9C4-89AEFFF3E8F5}" type="datetimeFigureOut">
              <a:rPr lang="en-GB" smtClean="0"/>
              <a:pPr/>
              <a:t>21/04/2014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48264-D9B8-410F-94B5-ED663702BD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8E503F-86D4-4BB4-B9C4-89AEFFF3E8F5}" type="datetimeFigureOut">
              <a:rPr lang="en-GB" smtClean="0"/>
              <a:pPr/>
              <a:t>21/04/2014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F48264-D9B8-410F-94B5-ED663702BD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38E503F-86D4-4BB4-B9C4-89AEFFF3E8F5}" type="datetimeFigureOut">
              <a:rPr lang="en-GB" smtClean="0"/>
              <a:pPr/>
              <a:t>21/04/2014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3F48264-D9B8-410F-94B5-ED663702BD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8E503F-86D4-4BB4-B9C4-89AEFFF3E8F5}" type="datetimeFigureOut">
              <a:rPr lang="en-GB" smtClean="0"/>
              <a:pPr/>
              <a:t>21/04/2014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3F48264-D9B8-410F-94B5-ED663702BD9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pk/url?sa=i&amp;source=images&amp;cd=&amp;cad=rja&amp;docid=qOp_ko4UivXSmM&amp;tbnid=ADC2FOQMdzIkGM:&amp;ved=0CAgQjRwwADjhAQ&amp;url=http://kittenparasites.blogspot.com/&amp;ei=r9xzUYLBI8H-rAfa9IDIDA&amp;psig=AFQjCNHxzmo48wRr3Buf697-_4CZUTiMtA&amp;ust=136663403169674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57200"/>
            <a:ext cx="7772400" cy="1975104"/>
          </a:xfrm>
        </p:spPr>
        <p:txBody>
          <a:bodyPr/>
          <a:lstStyle/>
          <a:p>
            <a:pPr algn="ctr"/>
            <a:r>
              <a:rPr lang="en-US" sz="4800" dirty="0" smtClean="0"/>
              <a:t>Malarial parasite</a:t>
            </a:r>
            <a:br>
              <a:rPr lang="en-US" sz="4800" dirty="0" smtClean="0"/>
            </a:b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5349240"/>
            <a:ext cx="4572000" cy="1508760"/>
          </a:xfrm>
        </p:spPr>
        <p:txBody>
          <a:bodyPr/>
          <a:lstStyle/>
          <a:p>
            <a:pPr algn="ctr"/>
            <a:r>
              <a:rPr lang="en-US" i="1" dirty="0" smtClean="0"/>
              <a:t>Dr Zahra Rashid </a:t>
            </a:r>
            <a:r>
              <a:rPr lang="en-US" i="1" dirty="0" smtClean="0"/>
              <a:t>Khan</a:t>
            </a:r>
          </a:p>
          <a:p>
            <a:pPr algn="ctr"/>
            <a:r>
              <a:rPr lang="en-US" i="1" dirty="0" smtClean="0"/>
              <a:t>Assistant </a:t>
            </a:r>
            <a:r>
              <a:rPr lang="en-US" i="1" dirty="0" smtClean="0"/>
              <a:t>Professor, </a:t>
            </a:r>
            <a:r>
              <a:rPr lang="en-US" i="1" dirty="0" smtClean="0"/>
              <a:t>Hematology</a:t>
            </a:r>
          </a:p>
          <a:p>
            <a:pPr algn="ctr"/>
            <a:r>
              <a:rPr lang="en-US" i="1" dirty="0" smtClean="0"/>
              <a:t>Department of Pathology</a:t>
            </a:r>
            <a:endParaRPr lang="en-US" i="1" dirty="0" smtClean="0"/>
          </a:p>
          <a:p>
            <a:pPr algn="ctr"/>
            <a:endParaRPr lang="en-GB" i="1" dirty="0"/>
          </a:p>
        </p:txBody>
      </p:sp>
      <p:pic>
        <p:nvPicPr>
          <p:cNvPr id="4098" name="Picture 2" descr="C:\Users\Tashfeen\Desktop\malaria\malaria-parasites_1059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53721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87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EPIDEMIOLOGY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World’s most devastating parasitic </a:t>
            </a:r>
            <a:r>
              <a:rPr lang="en-US" sz="2400" dirty="0" smtClean="0"/>
              <a:t>infection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C000"/>
                </a:solidFill>
              </a:rPr>
              <a:t>Endemic </a:t>
            </a:r>
            <a:r>
              <a:rPr lang="en-US" sz="2400" dirty="0">
                <a:solidFill>
                  <a:srgbClr val="FFC000"/>
                </a:solidFill>
              </a:rPr>
              <a:t>in tropic and subtropical zones</a:t>
            </a:r>
          </a:p>
          <a:p>
            <a:endParaRPr lang="en-US" sz="2400" dirty="0"/>
          </a:p>
          <a:p>
            <a:r>
              <a:rPr lang="en-US" sz="2400" dirty="0" smtClean="0"/>
              <a:t>In 2010, 219 million cases of malaria (World Health Organization)</a:t>
            </a:r>
          </a:p>
          <a:p>
            <a:endParaRPr lang="en-US" sz="2400" dirty="0"/>
          </a:p>
          <a:p>
            <a:r>
              <a:rPr lang="en-US" sz="2400" dirty="0" smtClean="0"/>
              <a:t>In 2010, 90% of malaria deaths occurred in Africa (children under 5)</a:t>
            </a:r>
          </a:p>
          <a:p>
            <a:endParaRPr lang="en-US" sz="2400" dirty="0"/>
          </a:p>
          <a:p>
            <a:r>
              <a:rPr lang="en-US" sz="2400" dirty="0" smtClean="0"/>
              <a:t>80% cases occur in 17 endemic countries</a:t>
            </a:r>
          </a:p>
        </p:txBody>
      </p:sp>
      <p:pic>
        <p:nvPicPr>
          <p:cNvPr id="3074" name="Picture 2" descr="C:\Users\Tashfeen\Desktop\malari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3775" y="0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2733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EPIDEMIOLOGY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Tashfeen\Desktop\malaria\geodistribu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750675" cy="4635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17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4578" name="Picture 2" descr="C:\Users\Tashfeen\Desktop\malaria\Top_Ten_Countries_Reported_Confirmed_Malaria_Cases_2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6200"/>
            <a:ext cx="89916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528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HABITAT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MAN</a:t>
            </a:r>
            <a:r>
              <a:rPr lang="en-US" dirty="0" smtClean="0"/>
              <a:t> </a:t>
            </a:r>
            <a:r>
              <a:rPr lang="en-US" sz="2400" dirty="0" smtClean="0"/>
              <a:t>( red blood cells &amp; </a:t>
            </a:r>
            <a:r>
              <a:rPr lang="en-US" sz="2400" dirty="0" err="1" smtClean="0"/>
              <a:t>heptocytes</a:t>
            </a:r>
            <a:r>
              <a:rPr lang="en-US" dirty="0" smtClean="0"/>
              <a:t>)</a:t>
            </a:r>
          </a:p>
          <a:p>
            <a:pPr algn="ctr"/>
            <a:endParaRPr lang="en-US" dirty="0" smtClean="0"/>
          </a:p>
          <a:p>
            <a:pPr marL="68580" indent="0"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MOSQUITO</a:t>
            </a:r>
            <a:r>
              <a:rPr lang="en-US" dirty="0" smtClean="0"/>
              <a:t> </a:t>
            </a:r>
            <a:r>
              <a:rPr lang="en-US" sz="2400" dirty="0" smtClean="0"/>
              <a:t>(female </a:t>
            </a:r>
            <a:r>
              <a:rPr lang="en-US" sz="2400" dirty="0" err="1" smtClean="0"/>
              <a:t>anophelese</a:t>
            </a:r>
            <a:r>
              <a:rPr lang="en-US" sz="2400" dirty="0" smtClean="0"/>
              <a:t>)</a:t>
            </a:r>
          </a:p>
          <a:p>
            <a:pPr algn="ctr"/>
            <a:endParaRPr lang="en-GB" dirty="0"/>
          </a:p>
        </p:txBody>
      </p:sp>
      <p:pic>
        <p:nvPicPr>
          <p:cNvPr id="20482" name="Picture 2" descr="C:\Users\Tashfeen\Desktop\malaria\output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Tashfeen\Desktop\malaria\Mosqui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92156"/>
            <a:ext cx="3404260" cy="200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838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VECTOR</a:t>
            </a:r>
            <a:endParaRPr lang="en-GB" dirty="0"/>
          </a:p>
        </p:txBody>
      </p:sp>
      <p:pic>
        <p:nvPicPr>
          <p:cNvPr id="5123" name="Picture 3" descr="C:\Users\Tashfeen\Desktop\malaria\output00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03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MALARIA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400" dirty="0" smtClean="0"/>
              <a:t>                                            REPRODUCTION</a:t>
            </a:r>
          </a:p>
          <a:p>
            <a:pPr marL="68580" indent="0">
              <a:buNone/>
            </a:pPr>
            <a:endParaRPr lang="en-US" sz="2400" dirty="0"/>
          </a:p>
          <a:p>
            <a:pPr marL="68580" indent="0">
              <a:buNone/>
            </a:pPr>
            <a:endParaRPr lang="en-US" sz="2400" dirty="0" smtClean="0"/>
          </a:p>
          <a:p>
            <a:pPr marL="68580" indent="0">
              <a:buNone/>
            </a:pPr>
            <a:endParaRPr lang="en-US" sz="2400" dirty="0"/>
          </a:p>
          <a:p>
            <a:pPr marL="68580" indent="0">
              <a:buNone/>
            </a:pPr>
            <a:r>
              <a:rPr lang="en-US" sz="2400" dirty="0" smtClean="0"/>
              <a:t>Asexual (man)                                                        Sexual (mosquito)</a:t>
            </a:r>
          </a:p>
          <a:p>
            <a:pPr marL="68580" indent="0">
              <a:buNone/>
            </a:pPr>
            <a:r>
              <a:rPr lang="en-US" sz="2400" dirty="0" err="1" smtClean="0">
                <a:solidFill>
                  <a:srgbClr val="FFC000"/>
                </a:solidFill>
              </a:rPr>
              <a:t>SCHIZOGONY</a:t>
            </a:r>
            <a:r>
              <a:rPr lang="en-US" sz="2400" dirty="0" smtClean="0">
                <a:solidFill>
                  <a:srgbClr val="FFC000"/>
                </a:solidFill>
              </a:rPr>
              <a:t>    </a:t>
            </a:r>
            <a:r>
              <a:rPr lang="en-US" sz="2400" dirty="0" smtClean="0"/>
              <a:t>                                                       </a:t>
            </a:r>
            <a:r>
              <a:rPr lang="en-US" sz="2400" dirty="0" err="1" smtClean="0">
                <a:solidFill>
                  <a:srgbClr val="FFC000"/>
                </a:solidFill>
              </a:rPr>
              <a:t>SPOROGONY</a:t>
            </a:r>
            <a:endParaRPr lang="en-GB" sz="2400" dirty="0">
              <a:solidFill>
                <a:srgbClr val="FFC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95600" y="2209800"/>
            <a:ext cx="1143000" cy="1219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62600" y="2209800"/>
            <a:ext cx="1143000" cy="1219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32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IMPORTANT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TROPHOZOITE</a:t>
            </a:r>
            <a:r>
              <a:rPr lang="en-US" sz="2400" dirty="0" smtClean="0"/>
              <a:t>: The growing form of parasite in blood of man; includes all forms except gametocyte and </a:t>
            </a:r>
            <a:r>
              <a:rPr lang="en-US" sz="2400" dirty="0" err="1" smtClean="0"/>
              <a:t>schizont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>
                <a:solidFill>
                  <a:srgbClr val="92D050"/>
                </a:solidFill>
              </a:rPr>
              <a:t>SCHIZONT</a:t>
            </a:r>
            <a:r>
              <a:rPr lang="en-US" sz="2400" dirty="0" smtClean="0">
                <a:solidFill>
                  <a:srgbClr val="92D050"/>
                </a:solidFill>
              </a:rPr>
              <a:t>:</a:t>
            </a:r>
            <a:r>
              <a:rPr lang="en-US" sz="2400" dirty="0" smtClean="0"/>
              <a:t> A form in the process of dividing asexually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92D050"/>
                </a:solidFill>
              </a:rPr>
              <a:t>GAMETOCYTE</a:t>
            </a:r>
            <a:r>
              <a:rPr lang="en-US" sz="2400" dirty="0" smtClean="0"/>
              <a:t>: The stage of the parasite containing the gamete</a:t>
            </a:r>
          </a:p>
          <a:p>
            <a:endParaRPr lang="en-US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426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IMPORTANT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92D050"/>
                </a:solidFill>
              </a:rPr>
              <a:t>SCHIZOGONY</a:t>
            </a:r>
            <a:r>
              <a:rPr lang="en-US" sz="2400" dirty="0" smtClean="0"/>
              <a:t>: A process of asexual reproduction by which the nucleus and cytoplasm divide into many subsidiary parts simultaneously (</a:t>
            </a:r>
            <a:r>
              <a:rPr lang="en-US" sz="2400" dirty="0" err="1" smtClean="0"/>
              <a:t>merozoites</a:t>
            </a:r>
            <a:r>
              <a:rPr lang="en-US" sz="2400" dirty="0" smtClean="0"/>
              <a:t>). It occurs in man.</a:t>
            </a:r>
          </a:p>
          <a:p>
            <a:endParaRPr lang="en-US" sz="2400" dirty="0"/>
          </a:p>
          <a:p>
            <a:r>
              <a:rPr lang="en-US" sz="2400" dirty="0" err="1" smtClean="0">
                <a:solidFill>
                  <a:srgbClr val="92D050"/>
                </a:solidFill>
              </a:rPr>
              <a:t>SPOROGONY</a:t>
            </a:r>
            <a:r>
              <a:rPr lang="en-US" sz="2400" dirty="0" smtClean="0"/>
              <a:t>: A process of asexual reproduction that results in formation of </a:t>
            </a:r>
            <a:r>
              <a:rPr lang="en-US" sz="2400" dirty="0" err="1" smtClean="0"/>
              <a:t>sporozoites</a:t>
            </a:r>
            <a:r>
              <a:rPr lang="en-US" sz="2400" dirty="0" smtClean="0"/>
              <a:t>. It occurs in the mosquito.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33033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 descr="C:\Users\Tashfeen\Desktop\malaria\slide-2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7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 descr="C:\Users\Tashfeen\Desktop\malaria\malariacyc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97" y="76200"/>
            <a:ext cx="9149997" cy="658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1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PARASITE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sz="2400" dirty="0" smtClean="0"/>
          </a:p>
          <a:p>
            <a:pPr marL="68580" indent="0" algn="just">
              <a:buNone/>
            </a:pPr>
            <a:r>
              <a:rPr lang="en-US" sz="2400" dirty="0" smtClean="0"/>
              <a:t>An </a:t>
            </a:r>
            <a:r>
              <a:rPr lang="en-US" sz="2400" dirty="0"/>
              <a:t>organism that lives in or on another organism (its </a:t>
            </a:r>
            <a:r>
              <a:rPr lang="en-US" sz="2400" dirty="0">
                <a:solidFill>
                  <a:srgbClr val="FFC000"/>
                </a:solidFill>
              </a:rPr>
              <a:t>host</a:t>
            </a:r>
            <a:r>
              <a:rPr lang="en-US" sz="2400" dirty="0"/>
              <a:t>) </a:t>
            </a:r>
            <a:r>
              <a:rPr lang="en-GB" sz="2400" dirty="0" smtClean="0"/>
              <a:t>from </a:t>
            </a:r>
            <a:r>
              <a:rPr lang="en-GB" sz="2400" dirty="0"/>
              <a:t>which it obtains </a:t>
            </a:r>
            <a:r>
              <a:rPr lang="en-GB" sz="2400" dirty="0">
                <a:solidFill>
                  <a:srgbClr val="FFC000"/>
                </a:solidFill>
              </a:rPr>
              <a:t>nourishment</a:t>
            </a:r>
            <a:r>
              <a:rPr lang="en-GB" sz="2400" dirty="0"/>
              <a:t>. The host does not benefit from the association and is often </a:t>
            </a:r>
            <a:r>
              <a:rPr lang="en-GB" sz="2400" dirty="0">
                <a:solidFill>
                  <a:srgbClr val="FFC000"/>
                </a:solidFill>
              </a:rPr>
              <a:t>harmed </a:t>
            </a:r>
            <a:r>
              <a:rPr lang="en-GB" sz="2400" dirty="0"/>
              <a:t>by </a:t>
            </a:r>
            <a:r>
              <a:rPr lang="en-GB" sz="2400" dirty="0" smtClean="0"/>
              <a:t>it</a:t>
            </a:r>
            <a:endParaRPr lang="en-GB" sz="2400" dirty="0"/>
          </a:p>
        </p:txBody>
      </p:sp>
      <p:pic>
        <p:nvPicPr>
          <p:cNvPr id="25602" name="Picture 2" descr="http://1.bp.blogspot.com/__RUuX9d4nOo/THts4UMK0YI/AAAAAAAAAm4/9mWtHIJKw4A/s1600/KittenParasite3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600"/>
            <a:ext cx="3619500" cy="294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1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 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Parasite (</a:t>
            </a:r>
            <a:r>
              <a:rPr lang="en-US" sz="2400" dirty="0" err="1" smtClean="0">
                <a:solidFill>
                  <a:srgbClr val="FFC000"/>
                </a:solidFill>
              </a:rPr>
              <a:t>sporozoite</a:t>
            </a:r>
            <a:r>
              <a:rPr lang="en-US" sz="2400" dirty="0" smtClean="0"/>
              <a:t>) transmitted from mosquito to man</a:t>
            </a:r>
          </a:p>
          <a:p>
            <a:r>
              <a:rPr lang="en-US" sz="2400" dirty="0" smtClean="0"/>
              <a:t>Parasite reaches liver and starts multiplying</a:t>
            </a:r>
          </a:p>
          <a:p>
            <a:r>
              <a:rPr lang="en-US" sz="2400" dirty="0" smtClean="0"/>
              <a:t>Infects red blood cells- further reproduction occurs</a:t>
            </a:r>
          </a:p>
          <a:p>
            <a:pPr marL="6858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GB" sz="2400" dirty="0"/>
          </a:p>
        </p:txBody>
      </p:sp>
      <p:pic>
        <p:nvPicPr>
          <p:cNvPr id="10242" name="Picture 2" descr="C:\Users\Tashfeen\Desktop\malaria\slide-7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86075"/>
            <a:ext cx="52959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6697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 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9" name="Picture 3" descr="C:\Users\Tashfeen\Desktop\malaria\462298a-f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353300" cy="452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714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 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772400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400" dirty="0"/>
              <a:t>Dormant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C000"/>
                </a:solidFill>
              </a:rPr>
              <a:t>gametocyte</a:t>
            </a:r>
            <a:r>
              <a:rPr lang="en-US" sz="2400" dirty="0" smtClean="0"/>
              <a:t>) </a:t>
            </a:r>
            <a:r>
              <a:rPr lang="en-US" sz="2400" dirty="0" err="1" smtClean="0"/>
              <a:t>transmited</a:t>
            </a:r>
            <a:r>
              <a:rPr lang="en-US" sz="2400" dirty="0" smtClean="0"/>
              <a:t> </a:t>
            </a:r>
          </a:p>
          <a:p>
            <a:pPr marL="68580" indent="0">
              <a:buNone/>
            </a:pPr>
            <a:r>
              <a:rPr lang="en-US" sz="2400" dirty="0" smtClean="0"/>
              <a:t>from </a:t>
            </a:r>
            <a:r>
              <a:rPr lang="en-US" sz="2400" dirty="0"/>
              <a:t>man to </a:t>
            </a:r>
            <a:r>
              <a:rPr lang="en-US" sz="2400" dirty="0" smtClean="0"/>
              <a:t>mosquito</a:t>
            </a:r>
          </a:p>
          <a:p>
            <a:endParaRPr lang="en-US" sz="2400" dirty="0"/>
          </a:p>
          <a:p>
            <a:pPr marL="68580" indent="0">
              <a:buNone/>
            </a:pPr>
            <a:r>
              <a:rPr lang="en-US" sz="2400" dirty="0" smtClean="0"/>
              <a:t>Travels </a:t>
            </a:r>
            <a:r>
              <a:rPr lang="en-US" sz="2400" dirty="0"/>
              <a:t>to mosquito </a:t>
            </a:r>
            <a:r>
              <a:rPr lang="en-US" sz="2400" dirty="0" err="1"/>
              <a:t>midgut</a:t>
            </a:r>
            <a:r>
              <a:rPr lang="en-US" sz="2400" dirty="0"/>
              <a:t> and </a:t>
            </a:r>
            <a:endParaRPr lang="en-US" sz="2400" dirty="0" smtClean="0"/>
          </a:p>
          <a:p>
            <a:pPr marL="68580" indent="0">
              <a:buNone/>
            </a:pPr>
            <a:r>
              <a:rPr lang="en-US" sz="2400" dirty="0" smtClean="0"/>
              <a:t>reproduces </a:t>
            </a:r>
            <a:r>
              <a:rPr lang="en-US" sz="2400" dirty="0"/>
              <a:t>sexually </a:t>
            </a:r>
            <a:endParaRPr lang="en-US" sz="2400" dirty="0" smtClean="0"/>
          </a:p>
          <a:p>
            <a:endParaRPr lang="en-US" sz="2400" dirty="0"/>
          </a:p>
          <a:p>
            <a:pPr marL="68580" indent="0">
              <a:buNone/>
            </a:pPr>
            <a:r>
              <a:rPr lang="en-US" sz="2400" dirty="0" err="1"/>
              <a:t>Sporozoites</a:t>
            </a:r>
            <a:r>
              <a:rPr lang="en-US" sz="2400" dirty="0"/>
              <a:t> formed travel to </a:t>
            </a:r>
            <a:endParaRPr lang="en-US" sz="2400" dirty="0" smtClean="0"/>
          </a:p>
          <a:p>
            <a:pPr marL="68580" indent="0">
              <a:buNone/>
            </a:pPr>
            <a:r>
              <a:rPr lang="en-US" sz="2400" dirty="0" smtClean="0"/>
              <a:t>mosquito </a:t>
            </a:r>
            <a:r>
              <a:rPr lang="en-US" sz="2400" dirty="0"/>
              <a:t>salivary </a:t>
            </a:r>
            <a:r>
              <a:rPr lang="en-US" sz="2400" dirty="0" smtClean="0"/>
              <a:t>glands</a:t>
            </a:r>
          </a:p>
          <a:p>
            <a:endParaRPr lang="en-US" sz="2400" dirty="0"/>
          </a:p>
          <a:p>
            <a:pPr marL="68580" indent="0">
              <a:buNone/>
            </a:pPr>
            <a:r>
              <a:rPr lang="en-US" sz="2400" dirty="0" err="1">
                <a:solidFill>
                  <a:srgbClr val="FFC000"/>
                </a:solidFill>
              </a:rPr>
              <a:t>Sporozoites</a:t>
            </a:r>
            <a:r>
              <a:rPr lang="en-US" sz="2400" dirty="0"/>
              <a:t> </a:t>
            </a:r>
            <a:r>
              <a:rPr lang="en-US" sz="2400" dirty="0" smtClean="0"/>
              <a:t>transmitted to man</a:t>
            </a:r>
            <a:endParaRPr lang="en-GB" dirty="0"/>
          </a:p>
        </p:txBody>
      </p:sp>
      <p:pic>
        <p:nvPicPr>
          <p:cNvPr id="4" name="Picture 2" descr="C:\Users\Tashfeen\Desktop\malaria\1-s2_0-S1471492203001466-g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9393" y="1219200"/>
            <a:ext cx="4170327" cy="56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073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 descr="C:\Users\Tashfeen\Desktop\malaria\386838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941" y="0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3497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 descr="C:\Users\Tashfeen\Desktop\malaria\1-s2_0-S0167779911001624-gr1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4748"/>
            <a:ext cx="9313421" cy="687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393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 descr="C:\Users\Tashfeen\Desktop\malaria\slide-9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8178799" cy="61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70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2" name="Picture 2" descr="C:\Users\Tashfeen\Desktop\malaria\malaria-life-cycle-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5219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64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MORPHOLOGY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Peripheral blood film stained with </a:t>
            </a:r>
            <a:r>
              <a:rPr lang="en-US" sz="2400" dirty="0" err="1" smtClean="0"/>
              <a:t>Leishman’s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Different species have different characteristics</a:t>
            </a:r>
            <a:endParaRPr lang="en-GB" sz="2400" dirty="0"/>
          </a:p>
        </p:txBody>
      </p:sp>
      <p:pic>
        <p:nvPicPr>
          <p:cNvPr id="17410" name="Picture 2" descr="C:\Users\Tashfeen\Desktop\malaria\slide-0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429000"/>
            <a:ext cx="4933950" cy="370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2646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MORPHOLOGY (</a:t>
            </a:r>
            <a:r>
              <a:rPr lang="en-US" dirty="0" err="1" smtClean="0"/>
              <a:t>trophozoite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Chromatin dot</a:t>
            </a:r>
          </a:p>
          <a:p>
            <a:endParaRPr lang="en-US" sz="2400" dirty="0" smtClean="0"/>
          </a:p>
          <a:p>
            <a:r>
              <a:rPr lang="en-US" sz="2400" dirty="0" smtClean="0"/>
              <a:t>Rim of cytoplasm</a:t>
            </a:r>
          </a:p>
          <a:p>
            <a:endParaRPr lang="en-US" sz="2400" dirty="0" smtClean="0"/>
          </a:p>
          <a:p>
            <a:r>
              <a:rPr lang="en-US" sz="2400" dirty="0" smtClean="0"/>
              <a:t>Clear looking area</a:t>
            </a:r>
            <a:endParaRPr lang="en-GB" sz="2400" dirty="0"/>
          </a:p>
        </p:txBody>
      </p:sp>
      <p:pic>
        <p:nvPicPr>
          <p:cNvPr id="16388" name="Picture 4" descr="C:\Users\Tashfeen\Desktop\malaria\malaria-plasmodium-falciparum-blood-4-bl100-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5540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MORPHOLOGY (</a:t>
            </a:r>
            <a:r>
              <a:rPr lang="en-US" dirty="0" err="1"/>
              <a:t>s</a:t>
            </a:r>
            <a:r>
              <a:rPr lang="en-US" dirty="0" err="1" smtClean="0"/>
              <a:t>chizont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Large </a:t>
            </a:r>
            <a:r>
              <a:rPr lang="en-US" sz="2400" dirty="0" err="1" smtClean="0"/>
              <a:t>trophozoite</a:t>
            </a:r>
            <a:r>
              <a:rPr lang="en-US" sz="2400" dirty="0" smtClean="0"/>
              <a:t> becomes </a:t>
            </a:r>
            <a:r>
              <a:rPr lang="en-US" sz="2400" dirty="0" err="1" smtClean="0"/>
              <a:t>schizont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Contains many </a:t>
            </a:r>
            <a:r>
              <a:rPr lang="en-US" sz="2400" dirty="0" err="1" smtClean="0"/>
              <a:t>merozoites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Haematin</a:t>
            </a:r>
            <a:r>
              <a:rPr lang="en-US" sz="2400" dirty="0" smtClean="0"/>
              <a:t> </a:t>
            </a:r>
            <a:endParaRPr lang="en-GB" sz="2400" dirty="0"/>
          </a:p>
        </p:txBody>
      </p:sp>
      <p:pic>
        <p:nvPicPr>
          <p:cNvPr id="18434" name="Picture 2" descr="C:\Users\Tashfeen\Desktop\malaria\5820_l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2359" y="3197942"/>
            <a:ext cx="555443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335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PARASITE NOMENCLATURE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Phylum</a:t>
            </a:r>
          </a:p>
          <a:p>
            <a:endParaRPr lang="en-US" sz="2400" dirty="0" smtClean="0"/>
          </a:p>
          <a:p>
            <a:r>
              <a:rPr lang="en-US" sz="2400" dirty="0" smtClean="0"/>
              <a:t>Class</a:t>
            </a:r>
          </a:p>
          <a:p>
            <a:endParaRPr lang="en-US" sz="2400" dirty="0" smtClean="0"/>
          </a:p>
          <a:p>
            <a:r>
              <a:rPr lang="en-US" sz="2400" dirty="0" smtClean="0"/>
              <a:t>Order</a:t>
            </a:r>
          </a:p>
          <a:p>
            <a:endParaRPr lang="en-US" sz="2400" dirty="0" smtClean="0"/>
          </a:p>
          <a:p>
            <a:r>
              <a:rPr lang="en-US" sz="2400" dirty="0" smtClean="0"/>
              <a:t>Family</a:t>
            </a:r>
          </a:p>
          <a:p>
            <a:endParaRPr lang="en-US" sz="2400" dirty="0" smtClean="0"/>
          </a:p>
          <a:p>
            <a:r>
              <a:rPr lang="en-US" sz="2400" dirty="0" smtClean="0"/>
              <a:t>Genus</a:t>
            </a:r>
          </a:p>
          <a:p>
            <a:endParaRPr lang="en-US" sz="2400" dirty="0" smtClean="0"/>
          </a:p>
          <a:p>
            <a:r>
              <a:rPr lang="en-US" sz="2400" dirty="0" smtClean="0"/>
              <a:t>Species</a:t>
            </a:r>
          </a:p>
        </p:txBody>
      </p:sp>
      <p:sp>
        <p:nvSpPr>
          <p:cNvPr id="5" name="Oval 4"/>
          <p:cNvSpPr/>
          <p:nvPr/>
        </p:nvSpPr>
        <p:spPr>
          <a:xfrm>
            <a:off x="685800" y="4800600"/>
            <a:ext cx="2133600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352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MORPHOLOGY (gametocyte)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3560"/>
            <a:ext cx="77724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Derived from </a:t>
            </a:r>
            <a:r>
              <a:rPr lang="en-US" sz="2400" dirty="0" err="1" smtClean="0"/>
              <a:t>merozoites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Characteristic shape (</a:t>
            </a:r>
            <a:r>
              <a:rPr lang="en-US" sz="2400" dirty="0" err="1" smtClean="0"/>
              <a:t>eg</a:t>
            </a:r>
            <a:r>
              <a:rPr lang="en-US" sz="2400" dirty="0" smtClean="0"/>
              <a:t>, </a:t>
            </a:r>
            <a:r>
              <a:rPr lang="en-US" sz="2400" dirty="0" err="1" smtClean="0"/>
              <a:t>cresent</a:t>
            </a:r>
            <a:r>
              <a:rPr lang="en-US" sz="2400" dirty="0" smtClean="0"/>
              <a:t> shaped in falciparum)</a:t>
            </a:r>
          </a:p>
        </p:txBody>
      </p:sp>
      <p:pic>
        <p:nvPicPr>
          <p:cNvPr id="19459" name="Picture 3" descr="C:\Users\Tashfeen\Desktop\malaria\B5363972-B856-452A-8B71-8BD9143D4B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03034"/>
            <a:ext cx="4724400" cy="33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0843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MORPHOLOGY</a:t>
            </a:r>
            <a:endParaRPr lang="en-GB" dirty="0"/>
          </a:p>
        </p:txBody>
      </p:sp>
      <p:pic>
        <p:nvPicPr>
          <p:cNvPr id="21506" name="Picture 2" descr="C:\Users\Tashfeen\Desktop\malaria\3285703_1556-276X-6-620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7816" y="2133600"/>
            <a:ext cx="6845584" cy="30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09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MALARIAL PARASITE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Phylum                          PROTOZOA</a:t>
            </a:r>
          </a:p>
          <a:p>
            <a:endParaRPr lang="en-US" sz="2400" dirty="0" smtClean="0"/>
          </a:p>
          <a:p>
            <a:r>
              <a:rPr lang="en-US" sz="2400" dirty="0" smtClean="0"/>
              <a:t>Subphylum                  </a:t>
            </a:r>
            <a:r>
              <a:rPr lang="en-US" sz="2400" dirty="0" err="1" smtClean="0"/>
              <a:t>SPOROZOA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Class                               </a:t>
            </a:r>
            <a:r>
              <a:rPr lang="en-US" sz="2400" dirty="0" err="1" smtClean="0"/>
              <a:t>TELOSPOREA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Order                             </a:t>
            </a:r>
            <a:r>
              <a:rPr lang="en-US" sz="2400" dirty="0" err="1" smtClean="0"/>
              <a:t>COCCIDIIDIA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Genus                            PLASMODIUM</a:t>
            </a:r>
          </a:p>
          <a:p>
            <a:endParaRPr lang="en-US" sz="2400" dirty="0" smtClean="0"/>
          </a:p>
          <a:p>
            <a:r>
              <a:rPr lang="en-US" sz="2400" dirty="0" smtClean="0"/>
              <a:t>Species                          </a:t>
            </a:r>
            <a:r>
              <a:rPr lang="en-US" sz="2400" dirty="0" err="1" smtClean="0"/>
              <a:t>VIVAX</a:t>
            </a:r>
            <a:r>
              <a:rPr lang="en-US" sz="2400" dirty="0" smtClean="0"/>
              <a:t>, </a:t>
            </a:r>
            <a:r>
              <a:rPr lang="en-US" sz="2400" dirty="0" err="1" smtClean="0"/>
              <a:t>OVALE</a:t>
            </a:r>
            <a:r>
              <a:rPr lang="en-US" sz="2400" dirty="0" smtClean="0"/>
              <a:t>, </a:t>
            </a:r>
            <a:r>
              <a:rPr lang="en-US" sz="2400" dirty="0" err="1" smtClean="0"/>
              <a:t>etc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492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MALARIAL PARASITE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algn="ctr"/>
            <a:r>
              <a:rPr lang="en-US" sz="2400" dirty="0" smtClean="0"/>
              <a:t>Plasmodium </a:t>
            </a:r>
            <a:r>
              <a:rPr lang="en-US" sz="2400" dirty="0" err="1" smtClean="0">
                <a:solidFill>
                  <a:srgbClr val="FFC000"/>
                </a:solidFill>
              </a:rPr>
              <a:t>vivax</a:t>
            </a:r>
            <a:r>
              <a:rPr lang="en-US" sz="2400" dirty="0" smtClean="0"/>
              <a:t>  (benign tertian)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Plasmodium </a:t>
            </a:r>
            <a:r>
              <a:rPr lang="en-US" sz="2400" dirty="0" err="1" smtClean="0">
                <a:solidFill>
                  <a:srgbClr val="FFC000"/>
                </a:solidFill>
              </a:rPr>
              <a:t>ovale</a:t>
            </a:r>
            <a:r>
              <a:rPr lang="en-US" sz="2400" dirty="0" smtClean="0"/>
              <a:t>  (benign tertian)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Plasmodium </a:t>
            </a:r>
            <a:r>
              <a:rPr lang="en-US" sz="2400" dirty="0" smtClean="0">
                <a:solidFill>
                  <a:srgbClr val="FFC000"/>
                </a:solidFill>
              </a:rPr>
              <a:t>falciparum</a:t>
            </a:r>
            <a:r>
              <a:rPr lang="en-US" sz="2400" dirty="0" smtClean="0"/>
              <a:t> (malignant tertian)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Plasmodium </a:t>
            </a:r>
            <a:r>
              <a:rPr lang="en-US" sz="2400" dirty="0" err="1" smtClean="0">
                <a:solidFill>
                  <a:srgbClr val="FFC000"/>
                </a:solidFill>
              </a:rPr>
              <a:t>malariae</a:t>
            </a:r>
            <a:r>
              <a:rPr lang="en-US" sz="2400" dirty="0" smtClean="0"/>
              <a:t> (benign </a:t>
            </a:r>
            <a:r>
              <a:rPr lang="en-US" sz="2400" dirty="0" err="1" smtClean="0"/>
              <a:t>quartan</a:t>
            </a:r>
            <a:r>
              <a:rPr lang="en-US" sz="2400" dirty="0" smtClean="0"/>
              <a:t>)</a:t>
            </a:r>
          </a:p>
          <a:p>
            <a:endParaRPr lang="en-GB" sz="2400" dirty="0"/>
          </a:p>
        </p:txBody>
      </p:sp>
      <p:pic>
        <p:nvPicPr>
          <p:cNvPr id="27650" name="Picture 2" descr="C:\Users\Tashfeen\Desktop\malaria\Mosqu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2638425" cy="155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684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Symptoms first described in ancient Chinese medical writings</a:t>
            </a:r>
          </a:p>
          <a:p>
            <a:endParaRPr lang="en-US" sz="2400" dirty="0" smtClean="0"/>
          </a:p>
          <a:p>
            <a:r>
              <a:rPr lang="en-US" sz="2400" dirty="0" smtClean="0"/>
              <a:t>1880- </a:t>
            </a:r>
            <a:r>
              <a:rPr lang="en-US" sz="2400" dirty="0" smtClean="0">
                <a:solidFill>
                  <a:srgbClr val="FFC000"/>
                </a:solidFill>
              </a:rPr>
              <a:t>Charles Laveran </a:t>
            </a:r>
            <a:r>
              <a:rPr lang="en-US" sz="2400" dirty="0" smtClean="0"/>
              <a:t>discovered malarial parasite in blood</a:t>
            </a:r>
          </a:p>
          <a:p>
            <a:endParaRPr lang="en-US" sz="2400" dirty="0" smtClean="0"/>
          </a:p>
          <a:p>
            <a:r>
              <a:rPr lang="en-US" sz="2400" dirty="0" smtClean="0"/>
              <a:t>1898- </a:t>
            </a:r>
            <a:r>
              <a:rPr lang="en-US" sz="2400" dirty="0" smtClean="0">
                <a:solidFill>
                  <a:srgbClr val="FFC000"/>
                </a:solidFill>
              </a:rPr>
              <a:t>Ronald Ross </a:t>
            </a:r>
            <a:r>
              <a:rPr lang="en-US" sz="2400" dirty="0" smtClean="0"/>
              <a:t>described life cycle</a:t>
            </a:r>
          </a:p>
          <a:p>
            <a:endParaRPr lang="en-US" sz="2400" dirty="0" smtClean="0"/>
          </a:p>
          <a:p>
            <a:r>
              <a:rPr lang="en-US" sz="2400" dirty="0" smtClean="0"/>
              <a:t>1934-Hans </a:t>
            </a:r>
            <a:r>
              <a:rPr lang="en-US" sz="2400" dirty="0" err="1" smtClean="0"/>
              <a:t>Andersag</a:t>
            </a:r>
            <a:r>
              <a:rPr lang="en-US" sz="2400" dirty="0" smtClean="0"/>
              <a:t> discovered </a:t>
            </a:r>
            <a:r>
              <a:rPr lang="en-US" sz="2400" dirty="0" err="1" smtClean="0"/>
              <a:t>chloroquine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7929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HISTORY</a:t>
            </a:r>
            <a:endParaRPr lang="en-GB" dirty="0"/>
          </a:p>
        </p:txBody>
      </p:sp>
      <p:pic>
        <p:nvPicPr>
          <p:cNvPr id="2050" name="Picture 2" descr="C:\Users\Tashfeen\Desktop\malaria\laveranmaj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277177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shfeen\Desktop\malaria\6325392_10186577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0567" y="1600200"/>
            <a:ext cx="28076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69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MALARIA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2400" i="1" dirty="0" smtClean="0">
                <a:solidFill>
                  <a:srgbClr val="FFC000"/>
                </a:solidFill>
              </a:rPr>
              <a:t>Mal </a:t>
            </a:r>
            <a:r>
              <a:rPr lang="en-US" sz="2400" i="1" dirty="0" smtClean="0"/>
              <a:t>(bad) </a:t>
            </a:r>
            <a:r>
              <a:rPr lang="en-US" sz="2400" i="1" dirty="0" smtClean="0">
                <a:solidFill>
                  <a:srgbClr val="FFC000"/>
                </a:solidFill>
              </a:rPr>
              <a:t>, aria </a:t>
            </a:r>
            <a:r>
              <a:rPr lang="en-US" sz="2400" i="1" dirty="0" smtClean="0"/>
              <a:t>(air)</a:t>
            </a:r>
          </a:p>
          <a:p>
            <a:pPr marL="68580" indent="0" algn="ctr">
              <a:buNone/>
            </a:pPr>
            <a:endParaRPr lang="en-US" sz="2400" i="1" dirty="0" smtClean="0"/>
          </a:p>
          <a:p>
            <a:r>
              <a:rPr lang="en-US" sz="2400" dirty="0" smtClean="0"/>
              <a:t>Vector- borne disease</a:t>
            </a:r>
          </a:p>
          <a:p>
            <a:endParaRPr lang="en-US" sz="2400" dirty="0"/>
          </a:p>
          <a:p>
            <a:r>
              <a:rPr lang="en-US" sz="2400" dirty="0" smtClean="0"/>
              <a:t>Intermediate host (man)</a:t>
            </a:r>
          </a:p>
          <a:p>
            <a:endParaRPr lang="en-US" sz="2400" dirty="0"/>
          </a:p>
          <a:p>
            <a:r>
              <a:rPr lang="en-US" sz="2400" dirty="0" smtClean="0"/>
              <a:t>Definitive host (mosquito)</a:t>
            </a:r>
          </a:p>
          <a:p>
            <a:endParaRPr lang="en-GB" sz="2400" dirty="0"/>
          </a:p>
        </p:txBody>
      </p:sp>
      <p:pic>
        <p:nvPicPr>
          <p:cNvPr id="22531" name="Picture 3" descr="C:\Users\Tashfeen\Desktop\malaria\malari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7426" y="2595409"/>
            <a:ext cx="3912273" cy="273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12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 descr="C:\Users\Tashfeen\Desktop\malaria\slide-00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760" y="0"/>
            <a:ext cx="893624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444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302</TotalTime>
  <Words>432</Words>
  <Application>Microsoft Office PowerPoint</Application>
  <PresentationFormat>On-screen Show (4:3)</PresentationFormat>
  <Paragraphs>132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Metro</vt:lpstr>
      <vt:lpstr>Malarial parasite </vt:lpstr>
      <vt:lpstr>PARASITE</vt:lpstr>
      <vt:lpstr>PARASITE NOMENCLATURE</vt:lpstr>
      <vt:lpstr>THE MALARIAL PARASITE</vt:lpstr>
      <vt:lpstr>THE MALARIAL PARASITE</vt:lpstr>
      <vt:lpstr>HISTORY</vt:lpstr>
      <vt:lpstr>HISTORY</vt:lpstr>
      <vt:lpstr>MALARIA</vt:lpstr>
      <vt:lpstr>Slide 9</vt:lpstr>
      <vt:lpstr>EPIDEMIOLOGY</vt:lpstr>
      <vt:lpstr>EPIDEMIOLOGY</vt:lpstr>
      <vt:lpstr>Slide 12</vt:lpstr>
      <vt:lpstr>HABITAT</vt:lpstr>
      <vt:lpstr>THE VECTOR</vt:lpstr>
      <vt:lpstr>MALARIA</vt:lpstr>
      <vt:lpstr>IMPORTANT TERMS</vt:lpstr>
      <vt:lpstr>IMPORTANT TERMS</vt:lpstr>
      <vt:lpstr>Slide 18</vt:lpstr>
      <vt:lpstr>Slide 19</vt:lpstr>
      <vt:lpstr>LIFE CYCLE</vt:lpstr>
      <vt:lpstr>LIFE CYCLE</vt:lpstr>
      <vt:lpstr>LIFE CYCLE</vt:lpstr>
      <vt:lpstr>Slide 23</vt:lpstr>
      <vt:lpstr>Slide 24</vt:lpstr>
      <vt:lpstr>Slide 25</vt:lpstr>
      <vt:lpstr>Slide 26</vt:lpstr>
      <vt:lpstr>MORPHOLOGY</vt:lpstr>
      <vt:lpstr>MORPHOLOGY (trophozoite)</vt:lpstr>
      <vt:lpstr>MORPHOLOGY (schizont)</vt:lpstr>
      <vt:lpstr>MORPHOLOGY (gametocyte)</vt:lpstr>
      <vt:lpstr>MORPHOLOGY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Malarial parasite</dc:title>
  <dc:creator>Tashfeen</dc:creator>
  <cp:lastModifiedBy>DR ZAHRA</cp:lastModifiedBy>
  <cp:revision>31</cp:revision>
  <dcterms:created xsi:type="dcterms:W3CDTF">2013-04-21T07:40:36Z</dcterms:created>
  <dcterms:modified xsi:type="dcterms:W3CDTF">2014-04-21T07:42:50Z</dcterms:modified>
</cp:coreProperties>
</file>