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89" r:id="rId5"/>
    <p:sldId id="259" r:id="rId6"/>
    <p:sldId id="275" r:id="rId7"/>
    <p:sldId id="290" r:id="rId8"/>
    <p:sldId id="278" r:id="rId9"/>
    <p:sldId id="267" r:id="rId10"/>
    <p:sldId id="295" r:id="rId11"/>
    <p:sldId id="258" r:id="rId12"/>
    <p:sldId id="260" r:id="rId13"/>
    <p:sldId id="286" r:id="rId14"/>
    <p:sldId id="287" r:id="rId15"/>
    <p:sldId id="262" r:id="rId16"/>
    <p:sldId id="276" r:id="rId17"/>
    <p:sldId id="264" r:id="rId18"/>
    <p:sldId id="273" r:id="rId19"/>
    <p:sldId id="261" r:id="rId20"/>
    <p:sldId id="270" r:id="rId21"/>
    <p:sldId id="271" r:id="rId22"/>
    <p:sldId id="291" r:id="rId23"/>
    <p:sldId id="279" r:id="rId24"/>
    <p:sldId id="280" r:id="rId25"/>
    <p:sldId id="293" r:id="rId26"/>
    <p:sldId id="269" r:id="rId27"/>
    <p:sldId id="294" r:id="rId28"/>
    <p:sldId id="292" r:id="rId29"/>
    <p:sldId id="282" r:id="rId30"/>
    <p:sldId id="285" r:id="rId31"/>
    <p:sldId id="283" r:id="rId32"/>
    <p:sldId id="265" r:id="rId33"/>
    <p:sldId id="281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C6B357D-4029-4BE7-BD65-DD495C94A121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E453A1B-B537-4ECD-8E18-DD8F51C70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975104"/>
          </a:xfrm>
        </p:spPr>
        <p:txBody>
          <a:bodyPr/>
          <a:lstStyle/>
          <a:p>
            <a:pPr algn="ctr"/>
            <a:r>
              <a:rPr lang="en-US" dirty="0" smtClean="0"/>
              <a:t>MALARIAL PARASITE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730240"/>
            <a:ext cx="3810000" cy="1127760"/>
          </a:xfrm>
        </p:spPr>
        <p:txBody>
          <a:bodyPr/>
          <a:lstStyle/>
          <a:p>
            <a:r>
              <a:rPr lang="en-US" dirty="0" smtClean="0"/>
              <a:t>Dr  Zahra Rashid Khan,</a:t>
            </a:r>
          </a:p>
          <a:p>
            <a:r>
              <a:rPr lang="en-US" dirty="0" smtClean="0"/>
              <a:t>Assistant Professor, Hematology</a:t>
            </a:r>
          </a:p>
          <a:p>
            <a:r>
              <a:rPr lang="en-US" dirty="0" smtClean="0"/>
              <a:t>Department of Pathology</a:t>
            </a:r>
            <a:endParaRPr lang="en-US" dirty="0"/>
          </a:p>
        </p:txBody>
      </p:sp>
      <p:pic>
        <p:nvPicPr>
          <p:cNvPr id="2050" name="Picture 2" descr="C:\Users\Zahra\Desktop\malaria\malaria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79027"/>
            <a:ext cx="4953000" cy="407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pic>
        <p:nvPicPr>
          <p:cNvPr id="2050" name="Picture 2" descr="C:\Users\Zahra\Desktop\malaria\Symptoms_of_Malari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784350"/>
            <a:ext cx="431248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“INTERMITTENT FEVER”</a:t>
            </a:r>
            <a:endParaRPr lang="en-US" dirty="0"/>
          </a:p>
        </p:txBody>
      </p:sp>
      <p:pic>
        <p:nvPicPr>
          <p:cNvPr id="1026" name="Picture 2" descr="C:\Users\Zahra\Desktop\malaria\12592429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599" y="1784350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hra\Desktop\malaria\malaria-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70866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P.FALCIPARUM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Occlusion of capillaries with aggregates of parasitized RBC</a:t>
            </a:r>
          </a:p>
          <a:p>
            <a:pPr algn="ctr">
              <a:buNone/>
            </a:pPr>
            <a:endParaRPr lang="en-US" sz="2400" dirty="0" smtClean="0"/>
          </a:p>
          <a:p>
            <a:r>
              <a:rPr lang="en-US" sz="2400" dirty="0" smtClean="0"/>
              <a:t>Cerebral malaria</a:t>
            </a:r>
          </a:p>
          <a:p>
            <a:endParaRPr lang="en-US" sz="2400" dirty="0" smtClean="0"/>
          </a:p>
          <a:p>
            <a:r>
              <a:rPr lang="en-US" sz="2400" dirty="0" smtClean="0"/>
              <a:t>Acute renal failure</a:t>
            </a:r>
          </a:p>
          <a:p>
            <a:endParaRPr lang="en-US" sz="2400" dirty="0" smtClean="0"/>
          </a:p>
          <a:p>
            <a:r>
              <a:rPr lang="en-US" sz="2400" dirty="0" smtClean="0"/>
              <a:t>Extensive </a:t>
            </a:r>
            <a:r>
              <a:rPr lang="en-US" sz="2400" dirty="0" err="1" smtClean="0"/>
              <a:t>hemolysis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Anemia</a:t>
            </a:r>
            <a:endParaRPr lang="en-US" sz="2400" dirty="0"/>
          </a:p>
        </p:txBody>
      </p:sp>
      <p:pic>
        <p:nvPicPr>
          <p:cNvPr id="20485" name="Picture 5" descr="C:\Users\Zahra\Desktop\malaria\RAJ_CREATIONZS_Malaria_shutterst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91000"/>
            <a:ext cx="4010025" cy="240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MORPHOLOGY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Zahra\Desktop\malaria\vivax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PLASMODIUM VIVAX</a:t>
            </a:r>
            <a:endParaRPr lang="en-US" dirty="0"/>
          </a:p>
        </p:txBody>
      </p:sp>
      <p:pic>
        <p:nvPicPr>
          <p:cNvPr id="4" name="Picture 2" descr="C:\Users\Tashfeen\Desktop\malaria\5820_lo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188" y="2299668"/>
            <a:ext cx="5378824" cy="35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 descr="C:\Users\Tashfeen\Desktop\malaria\malaria-life-cycle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88712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4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PLASMODIUM VIVAX</a:t>
            </a:r>
            <a:endParaRPr lang="en-GB" dirty="0"/>
          </a:p>
        </p:txBody>
      </p:sp>
      <p:pic>
        <p:nvPicPr>
          <p:cNvPr id="21506" name="Picture 2" descr="C:\Users\Tashfeen\Desktop\malaria\3285703_1556-276X-6-620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816" y="2133600"/>
            <a:ext cx="6845584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Zahra\Desktop\malaria\Laboratorydiagnosi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056" y="0"/>
            <a:ext cx="82791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hra\Desktop\malaria\Christopher-Lee-christopher-lee-17378732-1200-9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82581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PLASMODIUM FALCIPARUM</a:t>
            </a:r>
            <a:endParaRPr lang="en-US" dirty="0"/>
          </a:p>
        </p:txBody>
      </p:sp>
      <p:pic>
        <p:nvPicPr>
          <p:cNvPr id="12290" name="Picture 2" descr="C:\Users\Zahra\Desktop\malaria\Malaria_plasmodium_falcipar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09799"/>
            <a:ext cx="3810000" cy="3381375"/>
          </a:xfrm>
          <a:prstGeom prst="rect">
            <a:avLst/>
          </a:prstGeom>
          <a:noFill/>
        </p:spPr>
      </p:pic>
      <p:pic>
        <p:nvPicPr>
          <p:cNvPr id="8" name="Picture 4" descr="C:\Users\Tashfeen\Desktop\malaria\malaria-plasmodium-falciparum-blood-4-bl100-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PLASMODIUM FALCIPARUM</a:t>
            </a:r>
            <a:endParaRPr lang="en-US" dirty="0"/>
          </a:p>
        </p:txBody>
      </p:sp>
      <p:pic>
        <p:nvPicPr>
          <p:cNvPr id="4" name="Picture 4" descr="C:\Users\Zahra\Desktop\malaria\nanomal-malaria-drug-resistance-dna-sequencing-pcr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2963" y="1784350"/>
            <a:ext cx="489527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DIAGNOSIS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Thick blood film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Thin Blood film</a:t>
            </a:r>
            <a:endParaRPr lang="en-US" sz="2400" dirty="0"/>
          </a:p>
        </p:txBody>
      </p:sp>
      <p:pic>
        <p:nvPicPr>
          <p:cNvPr id="14338" name="Picture 2" descr="C:\Users\Zahra\Desktop\malaria\malaria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024188" cy="2740863"/>
          </a:xfrm>
          <a:prstGeom prst="rect">
            <a:avLst/>
          </a:prstGeom>
          <a:noFill/>
        </p:spPr>
      </p:pic>
      <p:pic>
        <p:nvPicPr>
          <p:cNvPr id="14340" name="Picture 4" descr="C:\Users\Zahra\Desktop\malaria\ethiopia_diagno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305300"/>
            <a:ext cx="28321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Zahra\Desktop\malaria\Malaria_diagn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211" y="0"/>
            <a:ext cx="87367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MOLECULAR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Polymerase Chain Reaction (PCR)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Highly specific and sensitive (1-5 parasite/</a:t>
            </a:r>
            <a:r>
              <a:rPr lang="en-US" sz="2400" dirty="0" err="1" smtClean="0"/>
              <a:t>mL</a:t>
            </a:r>
            <a:r>
              <a:rPr lang="en-US" sz="2400" dirty="0" smtClean="0"/>
              <a:t> of blood)) </a:t>
            </a:r>
            <a:endParaRPr lang="en-US" sz="2400" dirty="0"/>
          </a:p>
        </p:txBody>
      </p:sp>
      <p:pic>
        <p:nvPicPr>
          <p:cNvPr id="21506" name="Picture 2" descr="C:\Users\Zahra\Desktop\malaria\malaria_203074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05200"/>
            <a:ext cx="4927600" cy="308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RAPID TESTING(ICT)</a:t>
            </a:r>
            <a:endParaRPr lang="en-US" dirty="0"/>
          </a:p>
        </p:txBody>
      </p:sp>
      <p:pic>
        <p:nvPicPr>
          <p:cNvPr id="11266" name="Picture 2" descr="C:\Users\Zahra\Desktop\malaria\MEDIUM_431_2011_1451_Fig3_HTM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3101340" cy="2283977"/>
          </a:xfrm>
          <a:prstGeom prst="rect">
            <a:avLst/>
          </a:prstGeom>
          <a:noFill/>
        </p:spPr>
      </p:pic>
      <p:pic>
        <p:nvPicPr>
          <p:cNvPr id="11267" name="Picture 3" descr="C:\Users\Zahra\Desktop\malaria\Rapid-Malaria-Pf-PV-Antigen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3657600" cy="3657600"/>
          </a:xfrm>
          <a:prstGeom prst="rect">
            <a:avLst/>
          </a:prstGeom>
          <a:noFill/>
        </p:spPr>
      </p:pic>
      <p:pic>
        <p:nvPicPr>
          <p:cNvPr id="11268" name="Picture 4" descr="C:\Users\Zahra\Desktop\malaria\malaria-lab-t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606" y="4648200"/>
            <a:ext cx="2951994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SEROLOGICAL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Not</a:t>
            </a:r>
            <a:r>
              <a:rPr lang="en-US" sz="2400" dirty="0" smtClean="0"/>
              <a:t> useful for diagnosis of acute infection</a:t>
            </a:r>
          </a:p>
          <a:p>
            <a:endParaRPr lang="en-US" sz="2400" dirty="0" smtClean="0"/>
          </a:p>
          <a:p>
            <a:r>
              <a:rPr lang="en-US" sz="2400" dirty="0" smtClean="0"/>
              <a:t>Epidemiological tool</a:t>
            </a:r>
            <a:endParaRPr lang="en-US" sz="2400" dirty="0"/>
          </a:p>
        </p:txBody>
      </p:sp>
      <p:pic>
        <p:nvPicPr>
          <p:cNvPr id="1026" name="Picture 2" descr="C:\Users\Zahra\Desktop\malaria\ROCHESTER-malar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799" y="4419600"/>
            <a:ext cx="344419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MANAGEMENT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PREVENTIVE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Mosquito nets</a:t>
            </a:r>
          </a:p>
          <a:p>
            <a:r>
              <a:rPr lang="en-US" sz="2400" dirty="0" smtClean="0"/>
              <a:t>Window screens</a:t>
            </a:r>
          </a:p>
          <a:p>
            <a:r>
              <a:rPr lang="en-US" sz="2400" dirty="0" smtClean="0"/>
              <a:t>Protective clothing</a:t>
            </a:r>
          </a:p>
          <a:p>
            <a:r>
              <a:rPr lang="en-US" sz="2400" dirty="0" smtClean="0"/>
              <a:t>Insect repellents</a:t>
            </a:r>
          </a:p>
          <a:p>
            <a:r>
              <a:rPr lang="en-US" sz="2400" dirty="0" smtClean="0"/>
              <a:t>Drainage of stagnant water </a:t>
            </a:r>
          </a:p>
          <a:p>
            <a:endParaRPr lang="en-US" sz="2400" dirty="0"/>
          </a:p>
        </p:txBody>
      </p:sp>
      <p:pic>
        <p:nvPicPr>
          <p:cNvPr id="17411" name="Picture 3" descr="C:\Users\Zahra\Desktop\malaria\Malaria-bednet-Cambodia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4229100"/>
            <a:ext cx="4381500" cy="2628900"/>
          </a:xfrm>
          <a:prstGeom prst="rect">
            <a:avLst/>
          </a:prstGeom>
          <a:noFill/>
        </p:spPr>
      </p:pic>
      <p:pic>
        <p:nvPicPr>
          <p:cNvPr id="17412" name="Picture 4" descr="C:\Users\Zahra\Desktop\malaria\Mosqu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2888046" cy="2401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EPIDEMIOLOGY</a:t>
            </a:r>
            <a:endParaRPr lang="en-US" dirty="0"/>
          </a:p>
        </p:txBody>
      </p:sp>
      <p:pic>
        <p:nvPicPr>
          <p:cNvPr id="8194" name="Picture 2" descr="C:\Users\Zahra\Desktop\malaria\worl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5064" y="2227834"/>
            <a:ext cx="6291072" cy="368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PREVENTIVE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Chemoprophylaxis for travelers</a:t>
            </a:r>
          </a:p>
          <a:p>
            <a:pPr algn="ct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chloroquine</a:t>
            </a:r>
            <a:r>
              <a:rPr lang="en-US" sz="2400" dirty="0" smtClean="0"/>
              <a:t> / </a:t>
            </a:r>
            <a:r>
              <a:rPr lang="en-US" sz="2400" dirty="0" err="1" smtClean="0"/>
              <a:t>mefloquine</a:t>
            </a:r>
            <a:r>
              <a:rPr lang="en-US" sz="2400" dirty="0" smtClean="0"/>
              <a:t> or </a:t>
            </a:r>
            <a:r>
              <a:rPr lang="en-US" sz="2400" dirty="0" err="1" smtClean="0"/>
              <a:t>doxycycline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2" descr="C:\Users\Zahra\Desktop\malaria\malaria_life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0"/>
            <a:ext cx="3613150" cy="258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Sensitive cases</a:t>
            </a:r>
          </a:p>
          <a:p>
            <a:r>
              <a:rPr lang="en-US" sz="2400" dirty="0" err="1" smtClean="0"/>
              <a:t>Chloroquine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Primaquine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Resistant cases</a:t>
            </a:r>
          </a:p>
          <a:p>
            <a:r>
              <a:rPr lang="en-US" sz="2400" dirty="0" smtClean="0"/>
              <a:t>Quinine &amp; </a:t>
            </a:r>
            <a:r>
              <a:rPr lang="en-US" sz="2400" dirty="0" err="1" smtClean="0"/>
              <a:t>Doxycycline</a:t>
            </a:r>
            <a:endParaRPr lang="en-US" sz="2400" dirty="0" smtClean="0"/>
          </a:p>
          <a:p>
            <a:r>
              <a:rPr lang="en-US" sz="2400" dirty="0" smtClean="0"/>
              <a:t>Quinine &amp; </a:t>
            </a:r>
            <a:r>
              <a:rPr lang="en-US" sz="2400" dirty="0" err="1" smtClean="0"/>
              <a:t>Fansidar</a:t>
            </a:r>
            <a:endParaRPr lang="en-US" sz="2400" dirty="0" smtClean="0"/>
          </a:p>
          <a:p>
            <a:r>
              <a:rPr lang="en-US" sz="2400" dirty="0" err="1" smtClean="0"/>
              <a:t>Artemisinins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8434" name="Picture 2" descr="C:\Users\Zahra\Desktop\malaria\thermometer_p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52600"/>
            <a:ext cx="2319500" cy="2262847"/>
          </a:xfrm>
          <a:prstGeom prst="rect">
            <a:avLst/>
          </a:prstGeom>
          <a:noFill/>
        </p:spPr>
      </p:pic>
      <p:pic>
        <p:nvPicPr>
          <p:cNvPr id="18435" name="Picture 3" descr="C:\Users\Zahra\Desktop\malaria\malar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343400"/>
            <a:ext cx="31432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RESISTANCE</a:t>
            </a:r>
            <a:endParaRPr lang="en-US" dirty="0"/>
          </a:p>
        </p:txBody>
      </p:sp>
      <p:pic>
        <p:nvPicPr>
          <p:cNvPr id="7170" name="Picture 2" descr="C:\Users\Zahra\Desktop\malaria\malaria_m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68450"/>
            <a:ext cx="8357096" cy="528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PREVENTION BETTER THAN CURE!</a:t>
            </a:r>
            <a:endParaRPr lang="en-US" dirty="0"/>
          </a:p>
        </p:txBody>
      </p:sp>
      <p:pic>
        <p:nvPicPr>
          <p:cNvPr id="16386" name="Picture 2" descr="C:\Users\Zahra\Desktop\malaria\contr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6389" y="914400"/>
            <a:ext cx="6478411" cy="58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Zahra\Desktop\malaria\Malaria-Sunday-Announcement-2012-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5080000" cy="3810000"/>
          </a:xfrm>
          <a:prstGeom prst="rect">
            <a:avLst/>
          </a:prstGeom>
          <a:noFill/>
        </p:spPr>
      </p:pic>
      <p:pic>
        <p:nvPicPr>
          <p:cNvPr id="19459" name="Picture 3" descr="C:\Users\Zahra\Desktop\malaria\malaria-t3_310x2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27703"/>
            <a:ext cx="3352800" cy="216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INTRODUCTION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Zahra\Desktop\malaria\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8068733" cy="605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MALARIAL PARASITE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err="1" smtClean="0">
                <a:solidFill>
                  <a:srgbClr val="FFC000"/>
                </a:solidFill>
              </a:rPr>
              <a:t>vivax</a:t>
            </a:r>
            <a:r>
              <a:rPr lang="en-US" sz="2400" dirty="0" smtClean="0"/>
              <a:t>  (benign tertian)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err="1" smtClean="0">
                <a:solidFill>
                  <a:srgbClr val="FFC000"/>
                </a:solidFill>
              </a:rPr>
              <a:t>ovale</a:t>
            </a:r>
            <a:r>
              <a:rPr lang="en-US" sz="2400" dirty="0" smtClean="0"/>
              <a:t>  (benign tertian)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smtClean="0">
                <a:solidFill>
                  <a:srgbClr val="FFC000"/>
                </a:solidFill>
              </a:rPr>
              <a:t>falciparum</a:t>
            </a:r>
            <a:r>
              <a:rPr lang="en-US" sz="2400" dirty="0" smtClean="0"/>
              <a:t> (malignant tertian)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err="1" smtClean="0">
                <a:solidFill>
                  <a:srgbClr val="FFC000"/>
                </a:solidFill>
              </a:rPr>
              <a:t>malariae</a:t>
            </a:r>
            <a:r>
              <a:rPr lang="en-US" sz="2400" dirty="0" smtClean="0"/>
              <a:t> (benign </a:t>
            </a:r>
            <a:r>
              <a:rPr lang="en-US" sz="2400" dirty="0" err="1" smtClean="0"/>
              <a:t>quartan</a:t>
            </a:r>
            <a:r>
              <a:rPr lang="en-US" sz="2400" dirty="0" smtClean="0"/>
              <a:t>)</a:t>
            </a:r>
          </a:p>
          <a:p>
            <a:endParaRPr lang="en-GB" sz="2400" dirty="0"/>
          </a:p>
        </p:txBody>
      </p:sp>
      <p:pic>
        <p:nvPicPr>
          <p:cNvPr id="27650" name="Picture 2" descr="C:\Users\Tashfeen\Desktop\malaria\Mosqu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2638425" cy="15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68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MALARIA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Mosquito bite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Transplacental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Transfusion</a:t>
            </a:r>
          </a:p>
          <a:p>
            <a:endParaRPr lang="en-US" sz="2400" dirty="0" smtClean="0"/>
          </a:p>
          <a:p>
            <a:r>
              <a:rPr lang="en-US" sz="2400" dirty="0" smtClean="0"/>
              <a:t>IV drug abuse</a:t>
            </a:r>
            <a:endParaRPr lang="en-US" sz="2400" dirty="0"/>
          </a:p>
        </p:txBody>
      </p:sp>
      <p:pic>
        <p:nvPicPr>
          <p:cNvPr id="4" name="Picture 3" descr="C:\Users\Zahra\Desktop\malaria\Anopheles_stephensi-640x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93282"/>
            <a:ext cx="3505200" cy="2316718"/>
          </a:xfrm>
          <a:prstGeom prst="rect">
            <a:avLst/>
          </a:prstGeom>
          <a:noFill/>
        </p:spPr>
      </p:pic>
      <p:pic>
        <p:nvPicPr>
          <p:cNvPr id="5" name="Picture 2" descr="C:\Users\Zahra\Desktop\malaria\full_cy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5771" y="4267200"/>
            <a:ext cx="378822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INCUBATION</a:t>
            </a:r>
            <a:endParaRPr lang="en-US" dirty="0"/>
          </a:p>
        </p:txBody>
      </p:sp>
      <p:pic>
        <p:nvPicPr>
          <p:cNvPr id="9218" name="Picture 2" descr="C:\Users\Zahra\Desktop\malaria\grid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686463" cy="344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194</TotalTime>
  <Words>174</Words>
  <Application>Microsoft Office PowerPoint</Application>
  <PresentationFormat>On-screen Show (4:3)</PresentationFormat>
  <Paragraphs>96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Metro</vt:lpstr>
      <vt:lpstr>MALARIAL PARASITE</vt:lpstr>
      <vt:lpstr>Slide 2</vt:lpstr>
      <vt:lpstr>EPIDEMIOLOGY</vt:lpstr>
      <vt:lpstr>Slide 4</vt:lpstr>
      <vt:lpstr>Slide 5</vt:lpstr>
      <vt:lpstr>THE MALARIAL PARASITE</vt:lpstr>
      <vt:lpstr>Slide 7</vt:lpstr>
      <vt:lpstr>TRANSMISSION</vt:lpstr>
      <vt:lpstr>INCUBATION</vt:lpstr>
      <vt:lpstr>CLINICAL FEATURES</vt:lpstr>
      <vt:lpstr>“INTERMITTENT FEVER”</vt:lpstr>
      <vt:lpstr>Slide 12</vt:lpstr>
      <vt:lpstr>P.FALCIPARUM MALARIA</vt:lpstr>
      <vt:lpstr>Slide 14</vt:lpstr>
      <vt:lpstr>Slide 15</vt:lpstr>
      <vt:lpstr>PLASMODIUM VIVAX</vt:lpstr>
      <vt:lpstr>Slide 17</vt:lpstr>
      <vt:lpstr>PLASMODIUM VIVAX</vt:lpstr>
      <vt:lpstr>Slide 19</vt:lpstr>
      <vt:lpstr>PLASMODIUM FALCIPARUM</vt:lpstr>
      <vt:lpstr>PLASMODIUM FALCIPARUM</vt:lpstr>
      <vt:lpstr>Slide 22</vt:lpstr>
      <vt:lpstr>MICROSCOPY</vt:lpstr>
      <vt:lpstr>Slide 24</vt:lpstr>
      <vt:lpstr>MOLECULAR METHODS</vt:lpstr>
      <vt:lpstr>RAPID TESTING(ICT)</vt:lpstr>
      <vt:lpstr>SEROLOGICAL METHODS</vt:lpstr>
      <vt:lpstr>Slide 28</vt:lpstr>
      <vt:lpstr>PREVENTIVE MEASURES</vt:lpstr>
      <vt:lpstr>PREVENTIVE MEASURES</vt:lpstr>
      <vt:lpstr>TREATMENT OPTIONS</vt:lpstr>
      <vt:lpstr>RESISTANCE</vt:lpstr>
      <vt:lpstr>PREVENTION BETTER THAN CURE!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MALARIAL PARASITE</dc:title>
  <dc:creator>Zahra</dc:creator>
  <cp:lastModifiedBy>DR ZAHRA</cp:lastModifiedBy>
  <cp:revision>12</cp:revision>
  <dcterms:created xsi:type="dcterms:W3CDTF">2013-04-24T03:49:57Z</dcterms:created>
  <dcterms:modified xsi:type="dcterms:W3CDTF">2014-04-21T07:41:22Z</dcterms:modified>
</cp:coreProperties>
</file>