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82" r:id="rId2"/>
    <p:sldId id="281" r:id="rId3"/>
    <p:sldId id="256" r:id="rId4"/>
    <p:sldId id="257" r:id="rId5"/>
    <p:sldId id="258" r:id="rId6"/>
    <p:sldId id="259" r:id="rId7"/>
    <p:sldId id="260" r:id="rId8"/>
    <p:sldId id="261" r:id="rId9"/>
    <p:sldId id="278" r:id="rId10"/>
    <p:sldId id="263" r:id="rId11"/>
    <p:sldId id="264" r:id="rId12"/>
    <p:sldId id="275" r:id="rId13"/>
    <p:sldId id="265" r:id="rId14"/>
    <p:sldId id="276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7" r:id="rId24"/>
    <p:sldId id="274" r:id="rId25"/>
    <p:sldId id="284" r:id="rId26"/>
    <p:sldId id="279" r:id="rId27"/>
    <p:sldId id="280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9C6C9-2532-4F20-8FE1-0C7CC20DD5B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BF687A-4B47-45D4-B36D-E0A5E79E62E8}">
      <dgm:prSet phldrT="[Text]"/>
      <dgm:spPr/>
      <dgm:t>
        <a:bodyPr/>
        <a:lstStyle/>
        <a:p>
          <a:r>
            <a:rPr lang="en-US" dirty="0" smtClean="0"/>
            <a:t>Anemia</a:t>
          </a:r>
          <a:endParaRPr lang="en-US" dirty="0"/>
        </a:p>
      </dgm:t>
    </dgm:pt>
    <dgm:pt modelId="{9B748190-B957-4515-9828-C9CD85764ED9}" type="parTrans" cxnId="{50DD4C88-42B8-4929-899F-EFCD25977DB6}">
      <dgm:prSet/>
      <dgm:spPr/>
      <dgm:t>
        <a:bodyPr/>
        <a:lstStyle/>
        <a:p>
          <a:endParaRPr lang="en-US"/>
        </a:p>
      </dgm:t>
    </dgm:pt>
    <dgm:pt modelId="{9551CA87-F266-4552-9A3A-0C05918F6176}" type="sibTrans" cxnId="{50DD4C88-42B8-4929-899F-EFCD25977DB6}">
      <dgm:prSet/>
      <dgm:spPr/>
      <dgm:t>
        <a:bodyPr/>
        <a:lstStyle/>
        <a:p>
          <a:endParaRPr lang="en-US"/>
        </a:p>
      </dgm:t>
    </dgm:pt>
    <dgm:pt modelId="{019A1E18-62FF-4DAF-AABB-F0F853143B15}">
      <dgm:prSet phldrT="[Text]"/>
      <dgm:spPr/>
      <dgm:t>
        <a:bodyPr/>
        <a:lstStyle/>
        <a:p>
          <a:r>
            <a:rPr lang="en-US" dirty="0" err="1" smtClean="0"/>
            <a:t>Normocytic</a:t>
          </a:r>
          <a:endParaRPr lang="en-US" dirty="0"/>
        </a:p>
      </dgm:t>
    </dgm:pt>
    <dgm:pt modelId="{EF7D65B2-0B39-4131-B8BB-5262F3713D0A}" type="parTrans" cxnId="{71D2077B-D5E9-46A3-9268-85B7E00B2B8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E3E68F6-E943-4AC4-8B1C-F7EECEF7D40F}" type="sibTrans" cxnId="{71D2077B-D5E9-46A3-9268-85B7E00B2B83}">
      <dgm:prSet/>
      <dgm:spPr/>
      <dgm:t>
        <a:bodyPr/>
        <a:lstStyle/>
        <a:p>
          <a:endParaRPr lang="en-US"/>
        </a:p>
      </dgm:t>
    </dgm:pt>
    <dgm:pt modelId="{EAC102E8-2540-46E5-933F-3AE4EC4C385F}">
      <dgm:prSet phldrT="[Text]"/>
      <dgm:spPr/>
      <dgm:t>
        <a:bodyPr/>
        <a:lstStyle/>
        <a:p>
          <a:r>
            <a:rPr lang="en-US" dirty="0" smtClean="0"/>
            <a:t>B12 Deficiency Anemia</a:t>
          </a:r>
          <a:endParaRPr lang="en-US" dirty="0"/>
        </a:p>
      </dgm:t>
    </dgm:pt>
    <dgm:pt modelId="{46B5B033-1D3B-4435-B174-DD2B3A90E651}" type="parTrans" cxnId="{9AF40F50-502E-415E-A08A-5EB1D5F9930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B90CEA8-3293-43E0-B5BE-39348E5CB509}" type="sibTrans" cxnId="{9AF40F50-502E-415E-A08A-5EB1D5F99305}">
      <dgm:prSet/>
      <dgm:spPr/>
      <dgm:t>
        <a:bodyPr/>
        <a:lstStyle/>
        <a:p>
          <a:endParaRPr lang="en-US"/>
        </a:p>
      </dgm:t>
    </dgm:pt>
    <dgm:pt modelId="{02627767-E131-45E2-8BF0-C05544E2B0EF}">
      <dgm:prSet phldrT="[Text]"/>
      <dgm:spPr/>
      <dgm:t>
        <a:bodyPr/>
        <a:lstStyle/>
        <a:p>
          <a:r>
            <a:rPr lang="en-US" dirty="0" err="1" smtClean="0"/>
            <a:t>Folate</a:t>
          </a:r>
          <a:r>
            <a:rPr lang="en-US" dirty="0" smtClean="0"/>
            <a:t> Deficiency Anemia</a:t>
          </a:r>
          <a:endParaRPr lang="en-US" dirty="0"/>
        </a:p>
      </dgm:t>
    </dgm:pt>
    <dgm:pt modelId="{32C74D3A-86AE-4AFB-95C3-9A6A75E922D1}" type="parTrans" cxnId="{F8A98FBE-144F-4ED2-9246-7734D4C6FE1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3EB8CD7-494C-4478-A240-E8CCB0AA0C6E}" type="sibTrans" cxnId="{F8A98FBE-144F-4ED2-9246-7734D4C6FE1B}">
      <dgm:prSet/>
      <dgm:spPr/>
      <dgm:t>
        <a:bodyPr/>
        <a:lstStyle/>
        <a:p>
          <a:endParaRPr lang="en-US"/>
        </a:p>
      </dgm:t>
    </dgm:pt>
    <dgm:pt modelId="{3383E993-80C2-499B-B6CA-90D3A000BA3E}">
      <dgm:prSet phldrT="[Text]"/>
      <dgm:spPr/>
      <dgm:t>
        <a:bodyPr/>
        <a:lstStyle/>
        <a:p>
          <a:r>
            <a:rPr lang="en-US" dirty="0" err="1" smtClean="0"/>
            <a:t>Microcytic</a:t>
          </a:r>
          <a:endParaRPr lang="en-US" dirty="0"/>
        </a:p>
      </dgm:t>
    </dgm:pt>
    <dgm:pt modelId="{A19A2E75-D185-46B4-BCCF-89EBC6E97369}" type="parTrans" cxnId="{7AD95B88-BDED-4794-84F4-A97397FE0FD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194FF17-A02C-4A52-96F9-0A8FE7874F06}" type="sibTrans" cxnId="{7AD95B88-BDED-4794-84F4-A97397FE0FD4}">
      <dgm:prSet/>
      <dgm:spPr/>
      <dgm:t>
        <a:bodyPr/>
        <a:lstStyle/>
        <a:p>
          <a:endParaRPr lang="en-US"/>
        </a:p>
      </dgm:t>
    </dgm:pt>
    <dgm:pt modelId="{9A11A2D4-9448-4CEB-A79D-599E153B0B30}">
      <dgm:prSet phldrT="[Text]"/>
      <dgm:spPr/>
      <dgm:t>
        <a:bodyPr/>
        <a:lstStyle/>
        <a:p>
          <a:r>
            <a:rPr lang="en-US" dirty="0" err="1" smtClean="0"/>
            <a:t>Macrocytic</a:t>
          </a:r>
          <a:endParaRPr lang="en-US" dirty="0"/>
        </a:p>
      </dgm:t>
    </dgm:pt>
    <dgm:pt modelId="{B00163E4-66F8-4450-B80D-BD6A51966C55}" type="parTrans" cxnId="{71DD2710-A497-40E2-891B-0AED10D29C3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E475B66-8F47-4D39-A173-903D0DE74F6B}" type="sibTrans" cxnId="{71DD2710-A497-40E2-891B-0AED10D29C38}">
      <dgm:prSet/>
      <dgm:spPr/>
      <dgm:t>
        <a:bodyPr/>
        <a:lstStyle/>
        <a:p>
          <a:endParaRPr lang="en-US"/>
        </a:p>
      </dgm:t>
    </dgm:pt>
    <dgm:pt modelId="{7B86ED08-2B5C-48EE-8408-55AA7D3E0EB7}" type="pres">
      <dgm:prSet presAssocID="{BAD9C6C9-2532-4F20-8FE1-0C7CC20DD5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DA5CA5-BE64-4112-916D-5EEF614CD534}" type="pres">
      <dgm:prSet presAssocID="{C4BF687A-4B47-45D4-B36D-E0A5E79E62E8}" presName="hierRoot1" presStyleCnt="0"/>
      <dgm:spPr/>
    </dgm:pt>
    <dgm:pt modelId="{AFE101DB-7A13-4C88-844A-3F9BBE0947B4}" type="pres">
      <dgm:prSet presAssocID="{C4BF687A-4B47-45D4-B36D-E0A5E79E62E8}" presName="composite" presStyleCnt="0"/>
      <dgm:spPr/>
    </dgm:pt>
    <dgm:pt modelId="{720C28E1-F438-4756-A22E-8ECF5DC7ECB3}" type="pres">
      <dgm:prSet presAssocID="{C4BF687A-4B47-45D4-B36D-E0A5E79E62E8}" presName="background" presStyleLbl="node0" presStyleIdx="0" presStyleCnt="1"/>
      <dgm:spPr>
        <a:prstGeom prst="foldedCorner">
          <a:avLst/>
        </a:prstGeom>
        <a:solidFill>
          <a:schemeClr val="bg2">
            <a:lumMod val="75000"/>
          </a:schemeClr>
        </a:solidFill>
      </dgm:spPr>
    </dgm:pt>
    <dgm:pt modelId="{7F42C00E-DFCD-4B7B-B487-0967CCE0A5AC}" type="pres">
      <dgm:prSet presAssocID="{C4BF687A-4B47-45D4-B36D-E0A5E79E62E8}" presName="text" presStyleLbl="fgAcc0" presStyleIdx="0" presStyleCnt="1" custLinFactNeighborX="1453" custLinFactNeighborY="-455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FA640C89-7802-4120-86AB-0FEA15AB4F95}" type="pres">
      <dgm:prSet presAssocID="{C4BF687A-4B47-45D4-B36D-E0A5E79E62E8}" presName="hierChild2" presStyleCnt="0"/>
      <dgm:spPr/>
    </dgm:pt>
    <dgm:pt modelId="{7F22927B-C5EB-4B23-8668-62540B94D4FB}" type="pres">
      <dgm:prSet presAssocID="{EF7D65B2-0B39-4131-B8BB-5262F3713D0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0F190B8-AD8C-42AE-A254-C0711F1B8E5F}" type="pres">
      <dgm:prSet presAssocID="{019A1E18-62FF-4DAF-AABB-F0F853143B15}" presName="hierRoot2" presStyleCnt="0"/>
      <dgm:spPr/>
    </dgm:pt>
    <dgm:pt modelId="{71C69A01-956D-42AB-BCDC-6DA29D70B74A}" type="pres">
      <dgm:prSet presAssocID="{019A1E18-62FF-4DAF-AABB-F0F853143B15}" presName="composite2" presStyleCnt="0"/>
      <dgm:spPr/>
    </dgm:pt>
    <dgm:pt modelId="{53C1D0D0-98E2-4536-AA68-7AB412133EE5}" type="pres">
      <dgm:prSet presAssocID="{019A1E18-62FF-4DAF-AABB-F0F853143B15}" presName="background2" presStyleLbl="node2" presStyleIdx="0" presStyleCnt="3"/>
      <dgm:spPr>
        <a:prstGeom prst="foldedCorner">
          <a:avLst/>
        </a:prstGeom>
        <a:solidFill>
          <a:schemeClr val="bg1">
            <a:lumMod val="85000"/>
            <a:lumOff val="15000"/>
          </a:schemeClr>
        </a:solidFill>
      </dgm:spPr>
    </dgm:pt>
    <dgm:pt modelId="{D273D0E4-F39C-478D-A5ED-F6D72D33886A}" type="pres">
      <dgm:prSet presAssocID="{019A1E18-62FF-4DAF-AABB-F0F853143B15}" presName="text2" presStyleLbl="fgAcc2" presStyleIdx="0" presStyleCnt="3" custLinFactNeighborX="-51" custLinFactNeighborY="-940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66E8A85-9793-43A0-915C-F7A48A53DA21}" type="pres">
      <dgm:prSet presAssocID="{019A1E18-62FF-4DAF-AABB-F0F853143B15}" presName="hierChild3" presStyleCnt="0"/>
      <dgm:spPr/>
    </dgm:pt>
    <dgm:pt modelId="{160BE86D-8D5B-4468-BDA9-6D18B0327FAE}" type="pres">
      <dgm:prSet presAssocID="{A19A2E75-D185-46B4-BCCF-89EBC6E9736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4EDEF3FC-450C-4376-B1D3-7391F098E4E8}" type="pres">
      <dgm:prSet presAssocID="{3383E993-80C2-499B-B6CA-90D3A000BA3E}" presName="hierRoot2" presStyleCnt="0"/>
      <dgm:spPr/>
    </dgm:pt>
    <dgm:pt modelId="{BBA59725-ACD3-4678-97EC-63CFE03E469D}" type="pres">
      <dgm:prSet presAssocID="{3383E993-80C2-499B-B6CA-90D3A000BA3E}" presName="composite2" presStyleCnt="0"/>
      <dgm:spPr/>
    </dgm:pt>
    <dgm:pt modelId="{FCBD6BB1-5B70-4C4D-BE30-D314EABC0E52}" type="pres">
      <dgm:prSet presAssocID="{3383E993-80C2-499B-B6CA-90D3A000BA3E}" presName="background2" presStyleLbl="node2" presStyleIdx="1" presStyleCnt="3"/>
      <dgm:spPr>
        <a:prstGeom prst="rect">
          <a:avLst/>
        </a:prstGeom>
        <a:solidFill>
          <a:schemeClr val="bg1">
            <a:lumMod val="85000"/>
            <a:lumOff val="15000"/>
          </a:schemeClr>
        </a:solidFill>
      </dgm:spPr>
    </dgm:pt>
    <dgm:pt modelId="{9C9D0756-D833-423D-B5AC-87D076E293A2}" type="pres">
      <dgm:prSet presAssocID="{3383E993-80C2-499B-B6CA-90D3A000BA3E}" presName="text2" presStyleLbl="fgAcc2" presStyleIdx="1" presStyleCnt="3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FFE0016-4424-4CFC-B7C4-E293B164134C}" type="pres">
      <dgm:prSet presAssocID="{3383E993-80C2-499B-B6CA-90D3A000BA3E}" presName="hierChild3" presStyleCnt="0"/>
      <dgm:spPr/>
    </dgm:pt>
    <dgm:pt modelId="{500052BB-FFD3-4B46-8A0B-646CE4345741}" type="pres">
      <dgm:prSet presAssocID="{B00163E4-66F8-4450-B80D-BD6A51966C5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C2712C7B-1765-4CA5-B109-4A0359439123}" type="pres">
      <dgm:prSet presAssocID="{9A11A2D4-9448-4CEB-A79D-599E153B0B30}" presName="hierRoot2" presStyleCnt="0"/>
      <dgm:spPr/>
    </dgm:pt>
    <dgm:pt modelId="{C8E6B2B5-374B-4809-90A1-80DD21165E02}" type="pres">
      <dgm:prSet presAssocID="{9A11A2D4-9448-4CEB-A79D-599E153B0B30}" presName="composite2" presStyleCnt="0"/>
      <dgm:spPr/>
    </dgm:pt>
    <dgm:pt modelId="{9BBB3502-09FC-41AD-ABF0-2B8CEB5F1E25}" type="pres">
      <dgm:prSet presAssocID="{9A11A2D4-9448-4CEB-A79D-599E153B0B30}" presName="background2" presStyleLbl="node2" presStyleIdx="2" presStyleCnt="3"/>
      <dgm:spPr>
        <a:prstGeom prst="rect">
          <a:avLst/>
        </a:prstGeom>
        <a:solidFill>
          <a:schemeClr val="bg1">
            <a:lumMod val="85000"/>
            <a:lumOff val="15000"/>
          </a:schemeClr>
        </a:solidFill>
      </dgm:spPr>
    </dgm:pt>
    <dgm:pt modelId="{6FFE3069-C59A-4BB4-BA0A-BC7C60F25D1E}" type="pres">
      <dgm:prSet presAssocID="{9A11A2D4-9448-4CEB-A79D-599E153B0B30}" presName="text2" presStyleLbl="fgAcc2" presStyleIdx="2" presStyleCnt="3" custLinFactNeighborX="21092" custLinFactNeighborY="-940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B94D60A3-F211-4852-9072-6D57BE39C8CE}" type="pres">
      <dgm:prSet presAssocID="{9A11A2D4-9448-4CEB-A79D-599E153B0B30}" presName="hierChild3" presStyleCnt="0"/>
      <dgm:spPr/>
    </dgm:pt>
    <dgm:pt modelId="{3F962EAF-7156-4B2C-BFF3-9E08BAA71C72}" type="pres">
      <dgm:prSet presAssocID="{46B5B033-1D3B-4435-B174-DD2B3A90E65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103956B-69DE-4597-94C6-2A8182EE3D51}" type="pres">
      <dgm:prSet presAssocID="{EAC102E8-2540-46E5-933F-3AE4EC4C385F}" presName="hierRoot3" presStyleCnt="0"/>
      <dgm:spPr/>
    </dgm:pt>
    <dgm:pt modelId="{BA06EF1D-51FA-4DED-B5BE-340B651F9953}" type="pres">
      <dgm:prSet presAssocID="{EAC102E8-2540-46E5-933F-3AE4EC4C385F}" presName="composite3" presStyleCnt="0"/>
      <dgm:spPr/>
    </dgm:pt>
    <dgm:pt modelId="{9E5B467B-A99D-4557-951B-5BE14574B70F}" type="pres">
      <dgm:prSet presAssocID="{EAC102E8-2540-46E5-933F-3AE4EC4C385F}" presName="background3" presStyleLbl="node3" presStyleIdx="0" presStyleCnt="2"/>
      <dgm:spPr>
        <a:prstGeom prst="rect">
          <a:avLst/>
        </a:prstGeom>
        <a:solidFill>
          <a:schemeClr val="bg1">
            <a:lumMod val="50000"/>
            <a:lumOff val="50000"/>
          </a:schemeClr>
        </a:solidFill>
      </dgm:spPr>
    </dgm:pt>
    <dgm:pt modelId="{8BEDA5FF-4F23-48FC-A624-D241B85DED5F}" type="pres">
      <dgm:prSet presAssocID="{EAC102E8-2540-46E5-933F-3AE4EC4C385F}" presName="text3" presStyleLbl="fgAcc3" presStyleIdx="0" presStyleCnt="2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E39BA81E-63ED-42B0-B1E1-B736CA834EC7}" type="pres">
      <dgm:prSet presAssocID="{EAC102E8-2540-46E5-933F-3AE4EC4C385F}" presName="hierChild4" presStyleCnt="0"/>
      <dgm:spPr/>
    </dgm:pt>
    <dgm:pt modelId="{8B6B510A-5461-450E-BCC8-72882016AFEC}" type="pres">
      <dgm:prSet presAssocID="{32C74D3A-86AE-4AFB-95C3-9A6A75E922D1}" presName="Name17" presStyleLbl="parChTrans1D3" presStyleIdx="1" presStyleCnt="2"/>
      <dgm:spPr/>
      <dgm:t>
        <a:bodyPr/>
        <a:lstStyle/>
        <a:p>
          <a:endParaRPr lang="en-US"/>
        </a:p>
      </dgm:t>
    </dgm:pt>
    <dgm:pt modelId="{73A40C92-72EE-4350-B5E4-AD7159CC64B8}" type="pres">
      <dgm:prSet presAssocID="{02627767-E131-45E2-8BF0-C05544E2B0EF}" presName="hierRoot3" presStyleCnt="0"/>
      <dgm:spPr/>
    </dgm:pt>
    <dgm:pt modelId="{79C94B9C-256F-4424-AE3D-677E39C1F05C}" type="pres">
      <dgm:prSet presAssocID="{02627767-E131-45E2-8BF0-C05544E2B0EF}" presName="composite3" presStyleCnt="0"/>
      <dgm:spPr/>
    </dgm:pt>
    <dgm:pt modelId="{E0EEFD2E-A0E6-42C5-B0D7-1DF2C6696DB9}" type="pres">
      <dgm:prSet presAssocID="{02627767-E131-45E2-8BF0-C05544E2B0EF}" presName="background3" presStyleLbl="node3" presStyleIdx="1" presStyleCnt="2"/>
      <dgm:spPr>
        <a:prstGeom prst="rect">
          <a:avLst/>
        </a:prstGeom>
        <a:solidFill>
          <a:schemeClr val="bg1">
            <a:lumMod val="50000"/>
            <a:lumOff val="50000"/>
          </a:schemeClr>
        </a:solidFill>
      </dgm:spPr>
    </dgm:pt>
    <dgm:pt modelId="{BE417DE7-4EAF-409F-A475-7C4DA2B7A62F}" type="pres">
      <dgm:prSet presAssocID="{02627767-E131-45E2-8BF0-C05544E2B0EF}" presName="text3" presStyleLbl="fgAcc3" presStyleIdx="1" presStyleCnt="2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4C2298E3-FBC9-402B-8CFC-85F580E5DE51}" type="pres">
      <dgm:prSet presAssocID="{02627767-E131-45E2-8BF0-C05544E2B0EF}" presName="hierChild4" presStyleCnt="0"/>
      <dgm:spPr/>
    </dgm:pt>
  </dgm:ptLst>
  <dgm:cxnLst>
    <dgm:cxn modelId="{48868DEE-02F2-4D66-8A30-36E95C8ECFD5}" type="presOf" srcId="{BAD9C6C9-2532-4F20-8FE1-0C7CC20DD5BF}" destId="{7B86ED08-2B5C-48EE-8408-55AA7D3E0EB7}" srcOrd="0" destOrd="0" presId="urn:microsoft.com/office/officeart/2005/8/layout/hierarchy1"/>
    <dgm:cxn modelId="{9AF40F50-502E-415E-A08A-5EB1D5F99305}" srcId="{9A11A2D4-9448-4CEB-A79D-599E153B0B30}" destId="{EAC102E8-2540-46E5-933F-3AE4EC4C385F}" srcOrd="0" destOrd="0" parTransId="{46B5B033-1D3B-4435-B174-DD2B3A90E651}" sibTransId="{1B90CEA8-3293-43E0-B5BE-39348E5CB509}"/>
    <dgm:cxn modelId="{75954457-038D-44E4-99ED-83076DB5CDAA}" type="presOf" srcId="{019A1E18-62FF-4DAF-AABB-F0F853143B15}" destId="{D273D0E4-F39C-478D-A5ED-F6D72D33886A}" srcOrd="0" destOrd="0" presId="urn:microsoft.com/office/officeart/2005/8/layout/hierarchy1"/>
    <dgm:cxn modelId="{E16A2C7E-F82B-4682-8E6C-D81713522889}" type="presOf" srcId="{C4BF687A-4B47-45D4-B36D-E0A5E79E62E8}" destId="{7F42C00E-DFCD-4B7B-B487-0967CCE0A5AC}" srcOrd="0" destOrd="0" presId="urn:microsoft.com/office/officeart/2005/8/layout/hierarchy1"/>
    <dgm:cxn modelId="{9BE2BF10-08AF-4E1B-A9C7-CF1CCE2B6B36}" type="presOf" srcId="{A19A2E75-D185-46B4-BCCF-89EBC6E97369}" destId="{160BE86D-8D5B-4468-BDA9-6D18B0327FAE}" srcOrd="0" destOrd="0" presId="urn:microsoft.com/office/officeart/2005/8/layout/hierarchy1"/>
    <dgm:cxn modelId="{71D2077B-D5E9-46A3-9268-85B7E00B2B83}" srcId="{C4BF687A-4B47-45D4-B36D-E0A5E79E62E8}" destId="{019A1E18-62FF-4DAF-AABB-F0F853143B15}" srcOrd="0" destOrd="0" parTransId="{EF7D65B2-0B39-4131-B8BB-5262F3713D0A}" sibTransId="{1E3E68F6-E943-4AC4-8B1C-F7EECEF7D40F}"/>
    <dgm:cxn modelId="{9A7478A4-E2F3-4233-8DD9-516F9E667DE0}" type="presOf" srcId="{EAC102E8-2540-46E5-933F-3AE4EC4C385F}" destId="{8BEDA5FF-4F23-48FC-A624-D241B85DED5F}" srcOrd="0" destOrd="0" presId="urn:microsoft.com/office/officeart/2005/8/layout/hierarchy1"/>
    <dgm:cxn modelId="{F136C5D0-4AE2-45EC-A0F3-FFE552721A2D}" type="presOf" srcId="{32C74D3A-86AE-4AFB-95C3-9A6A75E922D1}" destId="{8B6B510A-5461-450E-BCC8-72882016AFEC}" srcOrd="0" destOrd="0" presId="urn:microsoft.com/office/officeart/2005/8/layout/hierarchy1"/>
    <dgm:cxn modelId="{3FC32AA7-DE14-447A-B288-BD7425DDC169}" type="presOf" srcId="{9A11A2D4-9448-4CEB-A79D-599E153B0B30}" destId="{6FFE3069-C59A-4BB4-BA0A-BC7C60F25D1E}" srcOrd="0" destOrd="0" presId="urn:microsoft.com/office/officeart/2005/8/layout/hierarchy1"/>
    <dgm:cxn modelId="{42A6EE11-BC0C-4E4B-A08A-9E6DB27C64C5}" type="presOf" srcId="{3383E993-80C2-499B-B6CA-90D3A000BA3E}" destId="{9C9D0756-D833-423D-B5AC-87D076E293A2}" srcOrd="0" destOrd="0" presId="urn:microsoft.com/office/officeart/2005/8/layout/hierarchy1"/>
    <dgm:cxn modelId="{7D5805B7-387C-4782-900F-B8163E6ED48A}" type="presOf" srcId="{B00163E4-66F8-4450-B80D-BD6A51966C55}" destId="{500052BB-FFD3-4B46-8A0B-646CE4345741}" srcOrd="0" destOrd="0" presId="urn:microsoft.com/office/officeart/2005/8/layout/hierarchy1"/>
    <dgm:cxn modelId="{F8A98FBE-144F-4ED2-9246-7734D4C6FE1B}" srcId="{9A11A2D4-9448-4CEB-A79D-599E153B0B30}" destId="{02627767-E131-45E2-8BF0-C05544E2B0EF}" srcOrd="1" destOrd="0" parTransId="{32C74D3A-86AE-4AFB-95C3-9A6A75E922D1}" sibTransId="{13EB8CD7-494C-4478-A240-E8CCB0AA0C6E}"/>
    <dgm:cxn modelId="{1B555C48-8862-43BA-80D6-29A71664BAA1}" type="presOf" srcId="{46B5B033-1D3B-4435-B174-DD2B3A90E651}" destId="{3F962EAF-7156-4B2C-BFF3-9E08BAA71C72}" srcOrd="0" destOrd="0" presId="urn:microsoft.com/office/officeart/2005/8/layout/hierarchy1"/>
    <dgm:cxn modelId="{B14960C0-34AD-46F8-80EC-47E8A2D440CF}" type="presOf" srcId="{EF7D65B2-0B39-4131-B8BB-5262F3713D0A}" destId="{7F22927B-C5EB-4B23-8668-62540B94D4FB}" srcOrd="0" destOrd="0" presId="urn:microsoft.com/office/officeart/2005/8/layout/hierarchy1"/>
    <dgm:cxn modelId="{7AD95B88-BDED-4794-84F4-A97397FE0FD4}" srcId="{C4BF687A-4B47-45D4-B36D-E0A5E79E62E8}" destId="{3383E993-80C2-499B-B6CA-90D3A000BA3E}" srcOrd="1" destOrd="0" parTransId="{A19A2E75-D185-46B4-BCCF-89EBC6E97369}" sibTransId="{B194FF17-A02C-4A52-96F9-0A8FE7874F06}"/>
    <dgm:cxn modelId="{8B139BAC-8FAA-4052-8617-24CD9D24CACB}" type="presOf" srcId="{02627767-E131-45E2-8BF0-C05544E2B0EF}" destId="{BE417DE7-4EAF-409F-A475-7C4DA2B7A62F}" srcOrd="0" destOrd="0" presId="urn:microsoft.com/office/officeart/2005/8/layout/hierarchy1"/>
    <dgm:cxn modelId="{71DD2710-A497-40E2-891B-0AED10D29C38}" srcId="{C4BF687A-4B47-45D4-B36D-E0A5E79E62E8}" destId="{9A11A2D4-9448-4CEB-A79D-599E153B0B30}" srcOrd="2" destOrd="0" parTransId="{B00163E4-66F8-4450-B80D-BD6A51966C55}" sibTransId="{7E475B66-8F47-4D39-A173-903D0DE74F6B}"/>
    <dgm:cxn modelId="{50DD4C88-42B8-4929-899F-EFCD25977DB6}" srcId="{BAD9C6C9-2532-4F20-8FE1-0C7CC20DD5BF}" destId="{C4BF687A-4B47-45D4-B36D-E0A5E79E62E8}" srcOrd="0" destOrd="0" parTransId="{9B748190-B957-4515-9828-C9CD85764ED9}" sibTransId="{9551CA87-F266-4552-9A3A-0C05918F6176}"/>
    <dgm:cxn modelId="{6EDC00A9-B07C-442C-BAE2-FA52E23EADF3}" type="presParOf" srcId="{7B86ED08-2B5C-48EE-8408-55AA7D3E0EB7}" destId="{C7DA5CA5-BE64-4112-916D-5EEF614CD534}" srcOrd="0" destOrd="0" presId="urn:microsoft.com/office/officeart/2005/8/layout/hierarchy1"/>
    <dgm:cxn modelId="{D64A4171-90B2-4B29-B146-22E307935B1E}" type="presParOf" srcId="{C7DA5CA5-BE64-4112-916D-5EEF614CD534}" destId="{AFE101DB-7A13-4C88-844A-3F9BBE0947B4}" srcOrd="0" destOrd="0" presId="urn:microsoft.com/office/officeart/2005/8/layout/hierarchy1"/>
    <dgm:cxn modelId="{B156B006-0B51-45AA-94CD-11B9BA21BBAF}" type="presParOf" srcId="{AFE101DB-7A13-4C88-844A-3F9BBE0947B4}" destId="{720C28E1-F438-4756-A22E-8ECF5DC7ECB3}" srcOrd="0" destOrd="0" presId="urn:microsoft.com/office/officeart/2005/8/layout/hierarchy1"/>
    <dgm:cxn modelId="{EEDA158F-1CA7-4761-BB95-2373810B373C}" type="presParOf" srcId="{AFE101DB-7A13-4C88-844A-3F9BBE0947B4}" destId="{7F42C00E-DFCD-4B7B-B487-0967CCE0A5AC}" srcOrd="1" destOrd="0" presId="urn:microsoft.com/office/officeart/2005/8/layout/hierarchy1"/>
    <dgm:cxn modelId="{8A56E6E7-EEB5-49A5-8261-A605A564BAA0}" type="presParOf" srcId="{C7DA5CA5-BE64-4112-916D-5EEF614CD534}" destId="{FA640C89-7802-4120-86AB-0FEA15AB4F95}" srcOrd="1" destOrd="0" presId="urn:microsoft.com/office/officeart/2005/8/layout/hierarchy1"/>
    <dgm:cxn modelId="{0E8C4E0D-518C-406C-BF7C-5623506F059F}" type="presParOf" srcId="{FA640C89-7802-4120-86AB-0FEA15AB4F95}" destId="{7F22927B-C5EB-4B23-8668-62540B94D4FB}" srcOrd="0" destOrd="0" presId="urn:microsoft.com/office/officeart/2005/8/layout/hierarchy1"/>
    <dgm:cxn modelId="{0DCDE3D4-EB2D-4639-B02B-8F0370E57C8B}" type="presParOf" srcId="{FA640C89-7802-4120-86AB-0FEA15AB4F95}" destId="{A0F190B8-AD8C-42AE-A254-C0711F1B8E5F}" srcOrd="1" destOrd="0" presId="urn:microsoft.com/office/officeart/2005/8/layout/hierarchy1"/>
    <dgm:cxn modelId="{6B686B50-480C-4E78-88A9-73899060266F}" type="presParOf" srcId="{A0F190B8-AD8C-42AE-A254-C0711F1B8E5F}" destId="{71C69A01-956D-42AB-BCDC-6DA29D70B74A}" srcOrd="0" destOrd="0" presId="urn:microsoft.com/office/officeart/2005/8/layout/hierarchy1"/>
    <dgm:cxn modelId="{5F3C7E37-F20A-42C9-A9A0-A9E0DE2341CB}" type="presParOf" srcId="{71C69A01-956D-42AB-BCDC-6DA29D70B74A}" destId="{53C1D0D0-98E2-4536-AA68-7AB412133EE5}" srcOrd="0" destOrd="0" presId="urn:microsoft.com/office/officeart/2005/8/layout/hierarchy1"/>
    <dgm:cxn modelId="{83FFF63A-33B8-4DAE-8C47-E755C932529A}" type="presParOf" srcId="{71C69A01-956D-42AB-BCDC-6DA29D70B74A}" destId="{D273D0E4-F39C-478D-A5ED-F6D72D33886A}" srcOrd="1" destOrd="0" presId="urn:microsoft.com/office/officeart/2005/8/layout/hierarchy1"/>
    <dgm:cxn modelId="{627F4FAE-6E12-4DCC-AAE5-D5DBDD8D11C7}" type="presParOf" srcId="{A0F190B8-AD8C-42AE-A254-C0711F1B8E5F}" destId="{C66E8A85-9793-43A0-915C-F7A48A53DA21}" srcOrd="1" destOrd="0" presId="urn:microsoft.com/office/officeart/2005/8/layout/hierarchy1"/>
    <dgm:cxn modelId="{871B42B9-A595-49B2-AFBA-FE31EF498C2B}" type="presParOf" srcId="{FA640C89-7802-4120-86AB-0FEA15AB4F95}" destId="{160BE86D-8D5B-4468-BDA9-6D18B0327FAE}" srcOrd="2" destOrd="0" presId="urn:microsoft.com/office/officeart/2005/8/layout/hierarchy1"/>
    <dgm:cxn modelId="{8367F0F1-FA9E-41EA-BC2F-87CA46141A41}" type="presParOf" srcId="{FA640C89-7802-4120-86AB-0FEA15AB4F95}" destId="{4EDEF3FC-450C-4376-B1D3-7391F098E4E8}" srcOrd="3" destOrd="0" presId="urn:microsoft.com/office/officeart/2005/8/layout/hierarchy1"/>
    <dgm:cxn modelId="{3531EDAC-8362-409B-9B4C-66FD87C59D74}" type="presParOf" srcId="{4EDEF3FC-450C-4376-B1D3-7391F098E4E8}" destId="{BBA59725-ACD3-4678-97EC-63CFE03E469D}" srcOrd="0" destOrd="0" presId="urn:microsoft.com/office/officeart/2005/8/layout/hierarchy1"/>
    <dgm:cxn modelId="{107378E1-D7D9-4C34-B036-77B8D3BDB0DF}" type="presParOf" srcId="{BBA59725-ACD3-4678-97EC-63CFE03E469D}" destId="{FCBD6BB1-5B70-4C4D-BE30-D314EABC0E52}" srcOrd="0" destOrd="0" presId="urn:microsoft.com/office/officeart/2005/8/layout/hierarchy1"/>
    <dgm:cxn modelId="{BA518EBB-C0FF-4B9E-91A6-E94D4A77BDE2}" type="presParOf" srcId="{BBA59725-ACD3-4678-97EC-63CFE03E469D}" destId="{9C9D0756-D833-423D-B5AC-87D076E293A2}" srcOrd="1" destOrd="0" presId="urn:microsoft.com/office/officeart/2005/8/layout/hierarchy1"/>
    <dgm:cxn modelId="{E0748F3F-7E2E-41E6-A24E-FBFBC572744D}" type="presParOf" srcId="{4EDEF3FC-450C-4376-B1D3-7391F098E4E8}" destId="{CFFE0016-4424-4CFC-B7C4-E293B164134C}" srcOrd="1" destOrd="0" presId="urn:microsoft.com/office/officeart/2005/8/layout/hierarchy1"/>
    <dgm:cxn modelId="{EFB2FDA6-80D5-4811-AE02-1D5FA97674C9}" type="presParOf" srcId="{FA640C89-7802-4120-86AB-0FEA15AB4F95}" destId="{500052BB-FFD3-4B46-8A0B-646CE4345741}" srcOrd="4" destOrd="0" presId="urn:microsoft.com/office/officeart/2005/8/layout/hierarchy1"/>
    <dgm:cxn modelId="{35F3C573-63E9-45B7-952D-BFB27FDECBF2}" type="presParOf" srcId="{FA640C89-7802-4120-86AB-0FEA15AB4F95}" destId="{C2712C7B-1765-4CA5-B109-4A0359439123}" srcOrd="5" destOrd="0" presId="urn:microsoft.com/office/officeart/2005/8/layout/hierarchy1"/>
    <dgm:cxn modelId="{3E0159E9-C2BA-40B3-8269-0826E857B7FB}" type="presParOf" srcId="{C2712C7B-1765-4CA5-B109-4A0359439123}" destId="{C8E6B2B5-374B-4809-90A1-80DD21165E02}" srcOrd="0" destOrd="0" presId="urn:microsoft.com/office/officeart/2005/8/layout/hierarchy1"/>
    <dgm:cxn modelId="{07D786BE-C0A8-45F1-8C86-45120C8948CF}" type="presParOf" srcId="{C8E6B2B5-374B-4809-90A1-80DD21165E02}" destId="{9BBB3502-09FC-41AD-ABF0-2B8CEB5F1E25}" srcOrd="0" destOrd="0" presId="urn:microsoft.com/office/officeart/2005/8/layout/hierarchy1"/>
    <dgm:cxn modelId="{35893D51-62D7-4554-8F14-089219FCF87F}" type="presParOf" srcId="{C8E6B2B5-374B-4809-90A1-80DD21165E02}" destId="{6FFE3069-C59A-4BB4-BA0A-BC7C60F25D1E}" srcOrd="1" destOrd="0" presId="urn:microsoft.com/office/officeart/2005/8/layout/hierarchy1"/>
    <dgm:cxn modelId="{EEB12FB3-7A46-4FF5-9450-97DA37CD9D0F}" type="presParOf" srcId="{C2712C7B-1765-4CA5-B109-4A0359439123}" destId="{B94D60A3-F211-4852-9072-6D57BE39C8CE}" srcOrd="1" destOrd="0" presId="urn:microsoft.com/office/officeart/2005/8/layout/hierarchy1"/>
    <dgm:cxn modelId="{CB9404F8-2987-4C53-819D-02855A181152}" type="presParOf" srcId="{B94D60A3-F211-4852-9072-6D57BE39C8CE}" destId="{3F962EAF-7156-4B2C-BFF3-9E08BAA71C72}" srcOrd="0" destOrd="0" presId="urn:microsoft.com/office/officeart/2005/8/layout/hierarchy1"/>
    <dgm:cxn modelId="{EE878BAE-DD5E-4355-A6C0-B780D65274D7}" type="presParOf" srcId="{B94D60A3-F211-4852-9072-6D57BE39C8CE}" destId="{5103956B-69DE-4597-94C6-2A8182EE3D51}" srcOrd="1" destOrd="0" presId="urn:microsoft.com/office/officeart/2005/8/layout/hierarchy1"/>
    <dgm:cxn modelId="{E25E3A40-6B3B-4BB8-B4C8-9E34DBF86EE1}" type="presParOf" srcId="{5103956B-69DE-4597-94C6-2A8182EE3D51}" destId="{BA06EF1D-51FA-4DED-B5BE-340B651F9953}" srcOrd="0" destOrd="0" presId="urn:microsoft.com/office/officeart/2005/8/layout/hierarchy1"/>
    <dgm:cxn modelId="{1C18DDCC-7E72-4A25-B8DD-8099FAD003E5}" type="presParOf" srcId="{BA06EF1D-51FA-4DED-B5BE-340B651F9953}" destId="{9E5B467B-A99D-4557-951B-5BE14574B70F}" srcOrd="0" destOrd="0" presId="urn:microsoft.com/office/officeart/2005/8/layout/hierarchy1"/>
    <dgm:cxn modelId="{E1095C1A-5D4B-4AC0-8E25-C72A38AA5663}" type="presParOf" srcId="{BA06EF1D-51FA-4DED-B5BE-340B651F9953}" destId="{8BEDA5FF-4F23-48FC-A624-D241B85DED5F}" srcOrd="1" destOrd="0" presId="urn:microsoft.com/office/officeart/2005/8/layout/hierarchy1"/>
    <dgm:cxn modelId="{07073E97-F021-42DC-8F11-8323B4898A04}" type="presParOf" srcId="{5103956B-69DE-4597-94C6-2A8182EE3D51}" destId="{E39BA81E-63ED-42B0-B1E1-B736CA834EC7}" srcOrd="1" destOrd="0" presId="urn:microsoft.com/office/officeart/2005/8/layout/hierarchy1"/>
    <dgm:cxn modelId="{1BEF6DF2-2D7B-42D3-9578-B77C22EDC887}" type="presParOf" srcId="{B94D60A3-F211-4852-9072-6D57BE39C8CE}" destId="{8B6B510A-5461-450E-BCC8-72882016AFEC}" srcOrd="2" destOrd="0" presId="urn:microsoft.com/office/officeart/2005/8/layout/hierarchy1"/>
    <dgm:cxn modelId="{F26219CF-887D-4E31-844E-1D32D8BC069A}" type="presParOf" srcId="{B94D60A3-F211-4852-9072-6D57BE39C8CE}" destId="{73A40C92-72EE-4350-B5E4-AD7159CC64B8}" srcOrd="3" destOrd="0" presId="urn:microsoft.com/office/officeart/2005/8/layout/hierarchy1"/>
    <dgm:cxn modelId="{1DAB6158-44ED-4ABA-9BC4-F1597BAA4163}" type="presParOf" srcId="{73A40C92-72EE-4350-B5E4-AD7159CC64B8}" destId="{79C94B9C-256F-4424-AE3D-677E39C1F05C}" srcOrd="0" destOrd="0" presId="urn:microsoft.com/office/officeart/2005/8/layout/hierarchy1"/>
    <dgm:cxn modelId="{C8DC5028-F06E-447A-B265-24EB863E4E59}" type="presParOf" srcId="{79C94B9C-256F-4424-AE3D-677E39C1F05C}" destId="{E0EEFD2E-A0E6-42C5-B0D7-1DF2C6696DB9}" srcOrd="0" destOrd="0" presId="urn:microsoft.com/office/officeart/2005/8/layout/hierarchy1"/>
    <dgm:cxn modelId="{AAA5A271-DED9-4650-B3FD-B6BBE26EDA83}" type="presParOf" srcId="{79C94B9C-256F-4424-AE3D-677E39C1F05C}" destId="{BE417DE7-4EAF-409F-A475-7C4DA2B7A62F}" srcOrd="1" destOrd="0" presId="urn:microsoft.com/office/officeart/2005/8/layout/hierarchy1"/>
    <dgm:cxn modelId="{7118DE61-AB2B-4F16-8AA1-485E412762FD}" type="presParOf" srcId="{73A40C92-72EE-4350-B5E4-AD7159CC64B8}" destId="{4C2298E3-FBC9-402B-8CFC-85F580E5DE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CB2AB9-6DBA-4C2F-9BB2-0819D38F1734}" type="doc">
      <dgm:prSet loTypeId="urn:microsoft.com/office/officeart/2005/8/layout/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7C9ABF-7AC8-4F79-9740-3BA9DBA8412B}">
      <dgm:prSet phldrT="[Text]" custT="1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r>
            <a:rPr lang="en-US" sz="2800" b="1" i="1" dirty="0" smtClean="0"/>
            <a:t>Folic Acid/B12 </a:t>
          </a:r>
          <a:r>
            <a:rPr lang="en-US" sz="2800" b="1" i="1" dirty="0" smtClean="0"/>
            <a:t>Deficiency</a:t>
          </a:r>
          <a:endParaRPr lang="en-US" sz="2800" b="1" i="1" dirty="0"/>
        </a:p>
      </dgm:t>
    </dgm:pt>
    <dgm:pt modelId="{9C773F28-D295-4845-999C-20483D9663AA}" type="parTrans" cxnId="{48580D70-8470-4E38-926E-268A1F4F1819}">
      <dgm:prSet/>
      <dgm:spPr/>
      <dgm:t>
        <a:bodyPr/>
        <a:lstStyle/>
        <a:p>
          <a:endParaRPr lang="en-US"/>
        </a:p>
      </dgm:t>
    </dgm:pt>
    <dgm:pt modelId="{9B8EF2B6-BC41-471E-9DB6-9A2CFF0F68BE}" type="sibTrans" cxnId="{48580D70-8470-4E38-926E-268A1F4F1819}">
      <dgm:prSet/>
      <dgm:spPr/>
      <dgm:t>
        <a:bodyPr/>
        <a:lstStyle/>
        <a:p>
          <a:endParaRPr lang="en-US"/>
        </a:p>
      </dgm:t>
    </dgm:pt>
    <dgm:pt modelId="{C0296AE9-E229-45DD-96B3-6CB975A59A73}">
      <dgm:prSet phldrT="[Text]" custT="1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US" sz="2800" b="1" i="1" dirty="0" smtClean="0"/>
            <a:t>Impaired DNA synthesis</a:t>
          </a:r>
          <a:endParaRPr lang="en-US" sz="2800" b="1" i="1" dirty="0"/>
        </a:p>
      </dgm:t>
    </dgm:pt>
    <dgm:pt modelId="{5A25DEF9-92EA-40AF-B2CA-FD9A97111C39}" type="parTrans" cxnId="{0A8733B3-41EF-452C-AC99-3B26C366D1DF}">
      <dgm:prSet/>
      <dgm:spPr/>
      <dgm:t>
        <a:bodyPr/>
        <a:lstStyle/>
        <a:p>
          <a:endParaRPr lang="en-US"/>
        </a:p>
      </dgm:t>
    </dgm:pt>
    <dgm:pt modelId="{053F2526-92FB-459A-9404-7F0CFBAFAEF9}" type="sibTrans" cxnId="{0A8733B3-41EF-452C-AC99-3B26C366D1DF}">
      <dgm:prSet/>
      <dgm:spPr/>
      <dgm:t>
        <a:bodyPr/>
        <a:lstStyle/>
        <a:p>
          <a:endParaRPr lang="en-US"/>
        </a:p>
      </dgm:t>
    </dgm:pt>
    <dgm:pt modelId="{5629023C-EA11-4894-86F4-767F36CE5EF7}">
      <dgm:prSet phldrT="[Text]" custT="1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n-US" sz="2800" b="1" i="1" dirty="0" smtClean="0"/>
            <a:t>Delayed nuclear maturation , normal </a:t>
          </a:r>
          <a:r>
            <a:rPr lang="en-US" sz="2800" b="1" i="1" dirty="0" err="1" smtClean="0"/>
            <a:t>cytoplasmic</a:t>
          </a:r>
          <a:r>
            <a:rPr lang="en-US" sz="2800" b="1" i="1" dirty="0" smtClean="0"/>
            <a:t> maturation</a:t>
          </a:r>
          <a:endParaRPr lang="en-US" sz="2800" b="1" i="1" dirty="0"/>
        </a:p>
      </dgm:t>
    </dgm:pt>
    <dgm:pt modelId="{864D53F5-4A1A-476B-A356-BA568B0098F3}" type="parTrans" cxnId="{08DD7CF5-0D1A-43A6-842E-2BEF0141C36E}">
      <dgm:prSet/>
      <dgm:spPr/>
      <dgm:t>
        <a:bodyPr/>
        <a:lstStyle/>
        <a:p>
          <a:endParaRPr lang="en-US"/>
        </a:p>
      </dgm:t>
    </dgm:pt>
    <dgm:pt modelId="{6C54EDBC-2B35-4F9F-A28B-F3AE1600B70C}" type="sibTrans" cxnId="{08DD7CF5-0D1A-43A6-842E-2BEF0141C36E}">
      <dgm:prSet/>
      <dgm:spPr/>
      <dgm:t>
        <a:bodyPr/>
        <a:lstStyle/>
        <a:p>
          <a:endParaRPr lang="en-US"/>
        </a:p>
      </dgm:t>
    </dgm:pt>
    <dgm:pt modelId="{81345B92-E832-4CCB-B705-50F2E5BCAEBC}">
      <dgm:prSet phldrT="[Text]" custT="1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r>
            <a:rPr lang="en-US" sz="2800" b="1" i="1" dirty="0" smtClean="0"/>
            <a:t>Nuclear-</a:t>
          </a:r>
          <a:r>
            <a:rPr lang="en-US" sz="2800" b="1" i="1" dirty="0" err="1" smtClean="0"/>
            <a:t>cytoplasmic</a:t>
          </a:r>
          <a:r>
            <a:rPr lang="en-US" sz="2800" b="1" i="1" dirty="0" smtClean="0"/>
            <a:t> asynchrony</a:t>
          </a:r>
          <a:endParaRPr lang="en-US" sz="2800" b="1" i="1" dirty="0"/>
        </a:p>
      </dgm:t>
    </dgm:pt>
    <dgm:pt modelId="{FCC75A75-84BC-44F3-ACDA-FC846AFDD04C}" type="parTrans" cxnId="{C3DDE865-B83F-4959-8A3F-BC6EC962B051}">
      <dgm:prSet/>
      <dgm:spPr/>
      <dgm:t>
        <a:bodyPr/>
        <a:lstStyle/>
        <a:p>
          <a:endParaRPr lang="en-US"/>
        </a:p>
      </dgm:t>
    </dgm:pt>
    <dgm:pt modelId="{5DAA06AF-30D2-49DE-89E8-9E7858E10732}" type="sibTrans" cxnId="{C3DDE865-B83F-4959-8A3F-BC6EC962B051}">
      <dgm:prSet/>
      <dgm:spPr/>
      <dgm:t>
        <a:bodyPr/>
        <a:lstStyle/>
        <a:p>
          <a:endParaRPr lang="en-US"/>
        </a:p>
      </dgm:t>
    </dgm:pt>
    <dgm:pt modelId="{9B6E7A5F-0905-4EFC-B4B2-3EF51F22A081}">
      <dgm:prSet phldrT="[Text]" custT="1"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r>
            <a:rPr lang="en-US" sz="2800" b="1" i="1" dirty="0" smtClean="0"/>
            <a:t>Impaired RBC production/RBC Destruction</a:t>
          </a:r>
          <a:r>
            <a:rPr lang="en-US" sz="2800" b="1" i="1" dirty="0" smtClean="0"/>
            <a:t>/ </a:t>
          </a:r>
          <a:r>
            <a:rPr lang="en-US" sz="2800" b="1" i="1" dirty="0" err="1" smtClean="0"/>
            <a:t>pancytopenia</a:t>
          </a:r>
          <a:endParaRPr lang="en-US" sz="2800" b="1" i="1" dirty="0"/>
        </a:p>
      </dgm:t>
    </dgm:pt>
    <dgm:pt modelId="{7EEB9CF7-2438-4A13-ABE7-C3E6C159D39D}" type="parTrans" cxnId="{AA9AC023-78D1-44C8-9AA2-BF035F6B82A3}">
      <dgm:prSet/>
      <dgm:spPr/>
      <dgm:t>
        <a:bodyPr/>
        <a:lstStyle/>
        <a:p>
          <a:endParaRPr lang="en-US"/>
        </a:p>
      </dgm:t>
    </dgm:pt>
    <dgm:pt modelId="{9CDCCFBE-DED8-421B-818C-F1C6F0EE3977}" type="sibTrans" cxnId="{AA9AC023-78D1-44C8-9AA2-BF035F6B82A3}">
      <dgm:prSet/>
      <dgm:spPr/>
      <dgm:t>
        <a:bodyPr/>
        <a:lstStyle/>
        <a:p>
          <a:endParaRPr lang="en-US"/>
        </a:p>
      </dgm:t>
    </dgm:pt>
    <dgm:pt modelId="{D50BC872-072A-4449-81D5-034C9A339EF7}" type="pres">
      <dgm:prSet presAssocID="{1ACB2AB9-6DBA-4C2F-9BB2-0819D38F17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080D8F-1EFB-4288-ACC0-CA6D3670480A}" type="pres">
      <dgm:prSet presAssocID="{9B6E7A5F-0905-4EFC-B4B2-3EF51F22A081}" presName="boxAndChildren" presStyleCnt="0"/>
      <dgm:spPr/>
    </dgm:pt>
    <dgm:pt modelId="{B0F0A08E-BA33-43DB-868F-4189A16F5C5E}" type="pres">
      <dgm:prSet presAssocID="{9B6E7A5F-0905-4EFC-B4B2-3EF51F22A081}" presName="parentTextBox" presStyleLbl="node1" presStyleIdx="0" presStyleCnt="5"/>
      <dgm:spPr/>
      <dgm:t>
        <a:bodyPr/>
        <a:lstStyle/>
        <a:p>
          <a:endParaRPr lang="en-US"/>
        </a:p>
      </dgm:t>
    </dgm:pt>
    <dgm:pt modelId="{8089F3CB-9A06-4A2E-B722-304CFCE69D66}" type="pres">
      <dgm:prSet presAssocID="{5DAA06AF-30D2-49DE-89E8-9E7858E10732}" presName="sp" presStyleCnt="0"/>
      <dgm:spPr/>
    </dgm:pt>
    <dgm:pt modelId="{024A6902-F68A-454C-BF3C-40122C5E8C7A}" type="pres">
      <dgm:prSet presAssocID="{81345B92-E832-4CCB-B705-50F2E5BCAEBC}" presName="arrowAndChildren" presStyleCnt="0"/>
      <dgm:spPr/>
    </dgm:pt>
    <dgm:pt modelId="{AB178E26-8E21-472B-9842-F440DBAA56A8}" type="pres">
      <dgm:prSet presAssocID="{81345B92-E832-4CCB-B705-50F2E5BCAEBC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6890E70-716D-4247-A230-5A2C67E500E5}" type="pres">
      <dgm:prSet presAssocID="{6C54EDBC-2B35-4F9F-A28B-F3AE1600B70C}" presName="sp" presStyleCnt="0"/>
      <dgm:spPr/>
    </dgm:pt>
    <dgm:pt modelId="{BAC7EF8D-3ECC-4C42-B839-7A75D80607B3}" type="pres">
      <dgm:prSet presAssocID="{5629023C-EA11-4894-86F4-767F36CE5EF7}" presName="arrowAndChildren" presStyleCnt="0"/>
      <dgm:spPr/>
    </dgm:pt>
    <dgm:pt modelId="{7D849495-A237-4E04-9E60-C7B8B504C500}" type="pres">
      <dgm:prSet presAssocID="{5629023C-EA11-4894-86F4-767F36CE5EF7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3A68F00F-D457-49FD-B220-D165C5BED178}" type="pres">
      <dgm:prSet presAssocID="{053F2526-92FB-459A-9404-7F0CFBAFAEF9}" presName="sp" presStyleCnt="0"/>
      <dgm:spPr/>
    </dgm:pt>
    <dgm:pt modelId="{3954FD4A-C5F7-48AD-86D5-07CD02787F46}" type="pres">
      <dgm:prSet presAssocID="{C0296AE9-E229-45DD-96B3-6CB975A59A73}" presName="arrowAndChildren" presStyleCnt="0"/>
      <dgm:spPr/>
    </dgm:pt>
    <dgm:pt modelId="{6A15CFC2-1B7B-4942-BD20-626C4E27B6FE}" type="pres">
      <dgm:prSet presAssocID="{C0296AE9-E229-45DD-96B3-6CB975A59A73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1D5273FF-275D-472C-8139-07A345BD2E1A}" type="pres">
      <dgm:prSet presAssocID="{9B8EF2B6-BC41-471E-9DB6-9A2CFF0F68BE}" presName="sp" presStyleCnt="0"/>
      <dgm:spPr/>
    </dgm:pt>
    <dgm:pt modelId="{DF3E12A8-B596-4864-8D93-64A0E723A8B2}" type="pres">
      <dgm:prSet presAssocID="{1C7C9ABF-7AC8-4F79-9740-3BA9DBA8412B}" presName="arrowAndChildren" presStyleCnt="0"/>
      <dgm:spPr/>
    </dgm:pt>
    <dgm:pt modelId="{A3FB1E51-FF4A-43DE-B77D-6BA0E6C5DEE2}" type="pres">
      <dgm:prSet presAssocID="{1C7C9ABF-7AC8-4F79-9740-3BA9DBA8412B}" presName="parentTextArrow" presStyleLbl="node1" presStyleIdx="4" presStyleCnt="5" custLinFactNeighborY="-221"/>
      <dgm:spPr/>
      <dgm:t>
        <a:bodyPr/>
        <a:lstStyle/>
        <a:p>
          <a:endParaRPr lang="en-US"/>
        </a:p>
      </dgm:t>
    </dgm:pt>
  </dgm:ptLst>
  <dgm:cxnLst>
    <dgm:cxn modelId="{387A15CA-05C6-4432-83E0-AA93A2C7B0E4}" type="presOf" srcId="{9B6E7A5F-0905-4EFC-B4B2-3EF51F22A081}" destId="{B0F0A08E-BA33-43DB-868F-4189A16F5C5E}" srcOrd="0" destOrd="0" presId="urn:microsoft.com/office/officeart/2005/8/layout/process4"/>
    <dgm:cxn modelId="{0A8733B3-41EF-452C-AC99-3B26C366D1DF}" srcId="{1ACB2AB9-6DBA-4C2F-9BB2-0819D38F1734}" destId="{C0296AE9-E229-45DD-96B3-6CB975A59A73}" srcOrd="1" destOrd="0" parTransId="{5A25DEF9-92EA-40AF-B2CA-FD9A97111C39}" sibTransId="{053F2526-92FB-459A-9404-7F0CFBAFAEF9}"/>
    <dgm:cxn modelId="{C3DDE865-B83F-4959-8A3F-BC6EC962B051}" srcId="{1ACB2AB9-6DBA-4C2F-9BB2-0819D38F1734}" destId="{81345B92-E832-4CCB-B705-50F2E5BCAEBC}" srcOrd="3" destOrd="0" parTransId="{FCC75A75-84BC-44F3-ACDA-FC846AFDD04C}" sibTransId="{5DAA06AF-30D2-49DE-89E8-9E7858E10732}"/>
    <dgm:cxn modelId="{73C26AA9-496E-44F4-A783-25F530BBF2FA}" type="presOf" srcId="{1ACB2AB9-6DBA-4C2F-9BB2-0819D38F1734}" destId="{D50BC872-072A-4449-81D5-034C9A339EF7}" srcOrd="0" destOrd="0" presId="urn:microsoft.com/office/officeart/2005/8/layout/process4"/>
    <dgm:cxn modelId="{AA9AC023-78D1-44C8-9AA2-BF035F6B82A3}" srcId="{1ACB2AB9-6DBA-4C2F-9BB2-0819D38F1734}" destId="{9B6E7A5F-0905-4EFC-B4B2-3EF51F22A081}" srcOrd="4" destOrd="0" parTransId="{7EEB9CF7-2438-4A13-ABE7-C3E6C159D39D}" sibTransId="{9CDCCFBE-DED8-421B-818C-F1C6F0EE3977}"/>
    <dgm:cxn modelId="{3EFE084B-55A0-42AB-A331-9C84C00F89B6}" type="presOf" srcId="{1C7C9ABF-7AC8-4F79-9740-3BA9DBA8412B}" destId="{A3FB1E51-FF4A-43DE-B77D-6BA0E6C5DEE2}" srcOrd="0" destOrd="0" presId="urn:microsoft.com/office/officeart/2005/8/layout/process4"/>
    <dgm:cxn modelId="{48580D70-8470-4E38-926E-268A1F4F1819}" srcId="{1ACB2AB9-6DBA-4C2F-9BB2-0819D38F1734}" destId="{1C7C9ABF-7AC8-4F79-9740-3BA9DBA8412B}" srcOrd="0" destOrd="0" parTransId="{9C773F28-D295-4845-999C-20483D9663AA}" sibTransId="{9B8EF2B6-BC41-471E-9DB6-9A2CFF0F68BE}"/>
    <dgm:cxn modelId="{95AEBC8B-0AA5-4A7A-AEB9-B55A3E89BAC6}" type="presOf" srcId="{C0296AE9-E229-45DD-96B3-6CB975A59A73}" destId="{6A15CFC2-1B7B-4942-BD20-626C4E27B6FE}" srcOrd="0" destOrd="0" presId="urn:microsoft.com/office/officeart/2005/8/layout/process4"/>
    <dgm:cxn modelId="{0F5B41CD-0F15-40B2-B7CD-FCB76A134EC8}" type="presOf" srcId="{81345B92-E832-4CCB-B705-50F2E5BCAEBC}" destId="{AB178E26-8E21-472B-9842-F440DBAA56A8}" srcOrd="0" destOrd="0" presId="urn:microsoft.com/office/officeart/2005/8/layout/process4"/>
    <dgm:cxn modelId="{08DD7CF5-0D1A-43A6-842E-2BEF0141C36E}" srcId="{1ACB2AB9-6DBA-4C2F-9BB2-0819D38F1734}" destId="{5629023C-EA11-4894-86F4-767F36CE5EF7}" srcOrd="2" destOrd="0" parTransId="{864D53F5-4A1A-476B-A356-BA568B0098F3}" sibTransId="{6C54EDBC-2B35-4F9F-A28B-F3AE1600B70C}"/>
    <dgm:cxn modelId="{F23D1A68-A5BB-4447-9578-E2C82C946BE7}" type="presOf" srcId="{5629023C-EA11-4894-86F4-767F36CE5EF7}" destId="{7D849495-A237-4E04-9E60-C7B8B504C500}" srcOrd="0" destOrd="0" presId="urn:microsoft.com/office/officeart/2005/8/layout/process4"/>
    <dgm:cxn modelId="{43054C39-582D-4F5E-BB85-ECED1BBE91E3}" type="presParOf" srcId="{D50BC872-072A-4449-81D5-034C9A339EF7}" destId="{DD080D8F-1EFB-4288-ACC0-CA6D3670480A}" srcOrd="0" destOrd="0" presId="urn:microsoft.com/office/officeart/2005/8/layout/process4"/>
    <dgm:cxn modelId="{086EB527-E5BB-4A6C-84BD-871D4ED2453A}" type="presParOf" srcId="{DD080D8F-1EFB-4288-ACC0-CA6D3670480A}" destId="{B0F0A08E-BA33-43DB-868F-4189A16F5C5E}" srcOrd="0" destOrd="0" presId="urn:microsoft.com/office/officeart/2005/8/layout/process4"/>
    <dgm:cxn modelId="{4580E000-B301-4EBA-8B3C-0003FD924C78}" type="presParOf" srcId="{D50BC872-072A-4449-81D5-034C9A339EF7}" destId="{8089F3CB-9A06-4A2E-B722-304CFCE69D66}" srcOrd="1" destOrd="0" presId="urn:microsoft.com/office/officeart/2005/8/layout/process4"/>
    <dgm:cxn modelId="{051FB64E-A08A-45D4-9629-3AEEB92EA642}" type="presParOf" srcId="{D50BC872-072A-4449-81D5-034C9A339EF7}" destId="{024A6902-F68A-454C-BF3C-40122C5E8C7A}" srcOrd="2" destOrd="0" presId="urn:microsoft.com/office/officeart/2005/8/layout/process4"/>
    <dgm:cxn modelId="{EAB38BD0-94CE-43D6-ABB2-50E705C004CD}" type="presParOf" srcId="{024A6902-F68A-454C-BF3C-40122C5E8C7A}" destId="{AB178E26-8E21-472B-9842-F440DBAA56A8}" srcOrd="0" destOrd="0" presId="urn:microsoft.com/office/officeart/2005/8/layout/process4"/>
    <dgm:cxn modelId="{08346717-8677-4413-B222-C51204EBA29B}" type="presParOf" srcId="{D50BC872-072A-4449-81D5-034C9A339EF7}" destId="{96890E70-716D-4247-A230-5A2C67E500E5}" srcOrd="3" destOrd="0" presId="urn:microsoft.com/office/officeart/2005/8/layout/process4"/>
    <dgm:cxn modelId="{F01F8294-2493-4956-9B7D-A822A254602E}" type="presParOf" srcId="{D50BC872-072A-4449-81D5-034C9A339EF7}" destId="{BAC7EF8D-3ECC-4C42-B839-7A75D80607B3}" srcOrd="4" destOrd="0" presId="urn:microsoft.com/office/officeart/2005/8/layout/process4"/>
    <dgm:cxn modelId="{1D245E25-413E-49DB-8010-C67A7AFF2A78}" type="presParOf" srcId="{BAC7EF8D-3ECC-4C42-B839-7A75D80607B3}" destId="{7D849495-A237-4E04-9E60-C7B8B504C500}" srcOrd="0" destOrd="0" presId="urn:microsoft.com/office/officeart/2005/8/layout/process4"/>
    <dgm:cxn modelId="{BA8B5FB1-88D5-41F6-8498-F8C77E248AC5}" type="presParOf" srcId="{D50BC872-072A-4449-81D5-034C9A339EF7}" destId="{3A68F00F-D457-49FD-B220-D165C5BED178}" srcOrd="5" destOrd="0" presId="urn:microsoft.com/office/officeart/2005/8/layout/process4"/>
    <dgm:cxn modelId="{9EEA26AF-5968-4E5E-86E5-7E2FC78E1BE9}" type="presParOf" srcId="{D50BC872-072A-4449-81D5-034C9A339EF7}" destId="{3954FD4A-C5F7-48AD-86D5-07CD02787F46}" srcOrd="6" destOrd="0" presId="urn:microsoft.com/office/officeart/2005/8/layout/process4"/>
    <dgm:cxn modelId="{1E1F3B04-80CF-4CD6-86F1-82B47B5CA2E4}" type="presParOf" srcId="{3954FD4A-C5F7-48AD-86D5-07CD02787F46}" destId="{6A15CFC2-1B7B-4942-BD20-626C4E27B6FE}" srcOrd="0" destOrd="0" presId="urn:microsoft.com/office/officeart/2005/8/layout/process4"/>
    <dgm:cxn modelId="{7FACAF67-2181-4E81-BBF2-21932B9FE804}" type="presParOf" srcId="{D50BC872-072A-4449-81D5-034C9A339EF7}" destId="{1D5273FF-275D-472C-8139-07A345BD2E1A}" srcOrd="7" destOrd="0" presId="urn:microsoft.com/office/officeart/2005/8/layout/process4"/>
    <dgm:cxn modelId="{DDB3C321-B6BC-4C05-BA68-42E0B573A0BE}" type="presParOf" srcId="{D50BC872-072A-4449-81D5-034C9A339EF7}" destId="{DF3E12A8-B596-4864-8D93-64A0E723A8B2}" srcOrd="8" destOrd="0" presId="urn:microsoft.com/office/officeart/2005/8/layout/process4"/>
    <dgm:cxn modelId="{B51D52E6-227F-44EB-8E76-88D3839DE177}" type="presParOf" srcId="{DF3E12A8-B596-4864-8D93-64A0E723A8B2}" destId="{A3FB1E51-FF4A-43DE-B77D-6BA0E6C5DEE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6B510A-5461-450E-BCC8-72882016AFEC}">
      <dsp:nvSpPr>
        <dsp:cNvPr id="0" name=""/>
        <dsp:cNvSpPr/>
      </dsp:nvSpPr>
      <dsp:spPr>
        <a:xfrm>
          <a:off x="5885452" y="3263854"/>
          <a:ext cx="746324" cy="553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748"/>
              </a:lnTo>
              <a:lnTo>
                <a:pt x="746324" y="380748"/>
              </a:lnTo>
              <a:lnTo>
                <a:pt x="746324" y="55351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62EAF-7156-4B2C-BFF3-9E08BAA71C72}">
      <dsp:nvSpPr>
        <dsp:cNvPr id="0" name=""/>
        <dsp:cNvSpPr/>
      </dsp:nvSpPr>
      <dsp:spPr>
        <a:xfrm>
          <a:off x="4352430" y="3263854"/>
          <a:ext cx="1533022" cy="553512"/>
        </a:xfrm>
        <a:custGeom>
          <a:avLst/>
          <a:gdLst/>
          <a:ahLst/>
          <a:cxnLst/>
          <a:rect l="0" t="0" r="0" b="0"/>
          <a:pathLst>
            <a:path>
              <a:moveTo>
                <a:pt x="1533022" y="0"/>
              </a:moveTo>
              <a:lnTo>
                <a:pt x="1533022" y="380748"/>
              </a:lnTo>
              <a:lnTo>
                <a:pt x="0" y="380748"/>
              </a:lnTo>
              <a:lnTo>
                <a:pt x="0" y="55351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052BB-FFD3-4B46-8A0B-646CE4345741}">
      <dsp:nvSpPr>
        <dsp:cNvPr id="0" name=""/>
        <dsp:cNvSpPr/>
      </dsp:nvSpPr>
      <dsp:spPr>
        <a:xfrm>
          <a:off x="3239853" y="1542992"/>
          <a:ext cx="2645599" cy="536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873"/>
              </a:lnTo>
              <a:lnTo>
                <a:pt x="2645599" y="363873"/>
              </a:lnTo>
              <a:lnTo>
                <a:pt x="2645599" y="536637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BE86D-8D5B-4468-BDA9-6D18B0327FAE}">
      <dsp:nvSpPr>
        <dsp:cNvPr id="0" name=""/>
        <dsp:cNvSpPr/>
      </dsp:nvSpPr>
      <dsp:spPr>
        <a:xfrm>
          <a:off x="3167036" y="1542992"/>
          <a:ext cx="91440" cy="547769"/>
        </a:xfrm>
        <a:custGeom>
          <a:avLst/>
          <a:gdLst/>
          <a:ahLst/>
          <a:cxnLst/>
          <a:rect l="0" t="0" r="0" b="0"/>
          <a:pathLst>
            <a:path>
              <a:moveTo>
                <a:pt x="72817" y="0"/>
              </a:moveTo>
              <a:lnTo>
                <a:pt x="72817" y="375005"/>
              </a:lnTo>
              <a:lnTo>
                <a:pt x="45720" y="375005"/>
              </a:lnTo>
              <a:lnTo>
                <a:pt x="45720" y="54776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2927B-C5EB-4B23-8668-62540B94D4FB}">
      <dsp:nvSpPr>
        <dsp:cNvPr id="0" name=""/>
        <dsp:cNvSpPr/>
      </dsp:nvSpPr>
      <dsp:spPr>
        <a:xfrm>
          <a:off x="932457" y="1542992"/>
          <a:ext cx="2307395" cy="536637"/>
        </a:xfrm>
        <a:custGeom>
          <a:avLst/>
          <a:gdLst/>
          <a:ahLst/>
          <a:cxnLst/>
          <a:rect l="0" t="0" r="0" b="0"/>
          <a:pathLst>
            <a:path>
              <a:moveTo>
                <a:pt x="2307395" y="0"/>
              </a:moveTo>
              <a:lnTo>
                <a:pt x="2307395" y="363873"/>
              </a:lnTo>
              <a:lnTo>
                <a:pt x="0" y="363873"/>
              </a:lnTo>
              <a:lnTo>
                <a:pt x="0" y="536637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C28E1-F438-4756-A22E-8ECF5DC7ECB3}">
      <dsp:nvSpPr>
        <dsp:cNvPr id="0" name=""/>
        <dsp:cNvSpPr/>
      </dsp:nvSpPr>
      <dsp:spPr>
        <a:xfrm>
          <a:off x="2307393" y="358767"/>
          <a:ext cx="1864920" cy="1184224"/>
        </a:xfrm>
        <a:prstGeom prst="foldedCorner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2C00E-DFCD-4B7B-B487-0967CCE0A5AC}">
      <dsp:nvSpPr>
        <dsp:cNvPr id="0" name=""/>
        <dsp:cNvSpPr/>
      </dsp:nvSpPr>
      <dsp:spPr>
        <a:xfrm>
          <a:off x="2514606" y="555620"/>
          <a:ext cx="1864920" cy="1184224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Anemia</a:t>
          </a:r>
          <a:endParaRPr lang="en-US" sz="2100" kern="1200" dirty="0"/>
        </a:p>
      </dsp:txBody>
      <dsp:txXfrm>
        <a:off x="2514606" y="555620"/>
        <a:ext cx="1864920" cy="1184224"/>
      </dsp:txXfrm>
    </dsp:sp>
    <dsp:sp modelId="{53C1D0D0-98E2-4536-AA68-7AB412133EE5}">
      <dsp:nvSpPr>
        <dsp:cNvPr id="0" name=""/>
        <dsp:cNvSpPr/>
      </dsp:nvSpPr>
      <dsp:spPr>
        <a:xfrm>
          <a:off x="-2" y="2079629"/>
          <a:ext cx="1864920" cy="1184224"/>
        </a:xfrm>
        <a:prstGeom prst="foldedCorner">
          <a:avLst/>
        </a:prstGeom>
        <a:solidFill>
          <a:schemeClr val="bg1">
            <a:lumMod val="85000"/>
            <a:lumOff val="1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3D0E4-F39C-478D-A5ED-F6D72D33886A}">
      <dsp:nvSpPr>
        <dsp:cNvPr id="0" name=""/>
        <dsp:cNvSpPr/>
      </dsp:nvSpPr>
      <dsp:spPr>
        <a:xfrm>
          <a:off x="207211" y="2276482"/>
          <a:ext cx="1864920" cy="1184224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Normocytic</a:t>
          </a:r>
          <a:endParaRPr lang="en-US" sz="2100" kern="1200" dirty="0"/>
        </a:p>
      </dsp:txBody>
      <dsp:txXfrm>
        <a:off x="207211" y="2276482"/>
        <a:ext cx="1864920" cy="1184224"/>
      </dsp:txXfrm>
    </dsp:sp>
    <dsp:sp modelId="{FCBD6BB1-5B70-4C4D-BE30-D314EABC0E52}">
      <dsp:nvSpPr>
        <dsp:cNvPr id="0" name=""/>
        <dsp:cNvSpPr/>
      </dsp:nvSpPr>
      <dsp:spPr>
        <a:xfrm>
          <a:off x="2280296" y="2090761"/>
          <a:ext cx="1864920" cy="1184224"/>
        </a:xfrm>
        <a:prstGeom prst="rect">
          <a:avLst/>
        </a:prstGeom>
        <a:solidFill>
          <a:schemeClr val="bg1">
            <a:lumMod val="85000"/>
            <a:lumOff val="1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D0756-D833-423D-B5AC-87D076E293A2}">
      <dsp:nvSpPr>
        <dsp:cNvPr id="0" name=""/>
        <dsp:cNvSpPr/>
      </dsp:nvSpPr>
      <dsp:spPr>
        <a:xfrm>
          <a:off x="2487509" y="2287614"/>
          <a:ext cx="1864920" cy="1184224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Microcytic</a:t>
          </a:r>
          <a:endParaRPr lang="en-US" sz="2100" kern="1200" dirty="0"/>
        </a:p>
      </dsp:txBody>
      <dsp:txXfrm>
        <a:off x="2487509" y="2287614"/>
        <a:ext cx="1864920" cy="1184224"/>
      </dsp:txXfrm>
    </dsp:sp>
    <dsp:sp modelId="{9BBB3502-09FC-41AD-ABF0-2B8CEB5F1E25}">
      <dsp:nvSpPr>
        <dsp:cNvPr id="0" name=""/>
        <dsp:cNvSpPr/>
      </dsp:nvSpPr>
      <dsp:spPr>
        <a:xfrm>
          <a:off x="4952992" y="2079629"/>
          <a:ext cx="1864920" cy="1184224"/>
        </a:xfrm>
        <a:prstGeom prst="rect">
          <a:avLst/>
        </a:prstGeom>
        <a:solidFill>
          <a:schemeClr val="bg1">
            <a:lumMod val="85000"/>
            <a:lumOff val="1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E3069-C59A-4BB4-BA0A-BC7C60F25D1E}">
      <dsp:nvSpPr>
        <dsp:cNvPr id="0" name=""/>
        <dsp:cNvSpPr/>
      </dsp:nvSpPr>
      <dsp:spPr>
        <a:xfrm>
          <a:off x="5160205" y="2276482"/>
          <a:ext cx="1864920" cy="1184224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Macrocytic</a:t>
          </a:r>
          <a:endParaRPr lang="en-US" sz="2100" kern="1200" dirty="0"/>
        </a:p>
      </dsp:txBody>
      <dsp:txXfrm>
        <a:off x="5160205" y="2276482"/>
        <a:ext cx="1864920" cy="1184224"/>
      </dsp:txXfrm>
    </dsp:sp>
    <dsp:sp modelId="{9E5B467B-A99D-4557-951B-5BE14574B70F}">
      <dsp:nvSpPr>
        <dsp:cNvPr id="0" name=""/>
        <dsp:cNvSpPr/>
      </dsp:nvSpPr>
      <dsp:spPr>
        <a:xfrm>
          <a:off x="3419969" y="3817366"/>
          <a:ext cx="1864920" cy="1184224"/>
        </a:xfrm>
        <a:prstGeom prst="rect">
          <a:avLst/>
        </a:prstGeom>
        <a:solidFill>
          <a:schemeClr val="bg1">
            <a:lumMod val="50000"/>
            <a:lumOff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DA5FF-4F23-48FC-A624-D241B85DED5F}">
      <dsp:nvSpPr>
        <dsp:cNvPr id="0" name=""/>
        <dsp:cNvSpPr/>
      </dsp:nvSpPr>
      <dsp:spPr>
        <a:xfrm>
          <a:off x="3627183" y="4014219"/>
          <a:ext cx="1864920" cy="1184224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B12 Deficiency Anemia</a:t>
          </a:r>
          <a:endParaRPr lang="en-US" sz="2100" kern="1200" dirty="0"/>
        </a:p>
      </dsp:txBody>
      <dsp:txXfrm>
        <a:off x="3627183" y="4014219"/>
        <a:ext cx="1864920" cy="1184224"/>
      </dsp:txXfrm>
    </dsp:sp>
    <dsp:sp modelId="{E0EEFD2E-A0E6-42C5-B0D7-1DF2C6696DB9}">
      <dsp:nvSpPr>
        <dsp:cNvPr id="0" name=""/>
        <dsp:cNvSpPr/>
      </dsp:nvSpPr>
      <dsp:spPr>
        <a:xfrm>
          <a:off x="5699317" y="3817366"/>
          <a:ext cx="1864920" cy="1184224"/>
        </a:xfrm>
        <a:prstGeom prst="rect">
          <a:avLst/>
        </a:prstGeom>
        <a:solidFill>
          <a:schemeClr val="bg1">
            <a:lumMod val="50000"/>
            <a:lumOff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17DE7-4EAF-409F-A475-7C4DA2B7A62F}">
      <dsp:nvSpPr>
        <dsp:cNvPr id="0" name=""/>
        <dsp:cNvSpPr/>
      </dsp:nvSpPr>
      <dsp:spPr>
        <a:xfrm>
          <a:off x="5906530" y="4014219"/>
          <a:ext cx="1864920" cy="1184224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Folate</a:t>
          </a:r>
          <a:r>
            <a:rPr lang="en-US" sz="2100" kern="1200" dirty="0" smtClean="0"/>
            <a:t> Deficiency Anemia</a:t>
          </a:r>
          <a:endParaRPr lang="en-US" sz="2100" kern="1200" dirty="0"/>
        </a:p>
      </dsp:txBody>
      <dsp:txXfrm>
        <a:off x="5906530" y="4014219"/>
        <a:ext cx="1864920" cy="11842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F0A08E-BA33-43DB-868F-4189A16F5C5E}">
      <dsp:nvSpPr>
        <dsp:cNvPr id="0" name=""/>
        <dsp:cNvSpPr/>
      </dsp:nvSpPr>
      <dsp:spPr>
        <a:xfrm>
          <a:off x="0" y="5196180"/>
          <a:ext cx="6477000" cy="852476"/>
        </a:xfrm>
        <a:prstGeom prst="rect">
          <a:avLst/>
        </a:prstGeom>
        <a:solidFill>
          <a:schemeClr val="bg1">
            <a:lumMod val="95000"/>
            <a:lumOff val="5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Impaired RBC production/RBC Destruction</a:t>
          </a:r>
          <a:r>
            <a:rPr lang="en-US" sz="2800" b="1" i="1" kern="1200" dirty="0" smtClean="0"/>
            <a:t>/ </a:t>
          </a:r>
          <a:r>
            <a:rPr lang="en-US" sz="2800" b="1" i="1" kern="1200" dirty="0" err="1" smtClean="0"/>
            <a:t>pancytopenia</a:t>
          </a:r>
          <a:endParaRPr lang="en-US" sz="2800" b="1" i="1" kern="1200" dirty="0"/>
        </a:p>
      </dsp:txBody>
      <dsp:txXfrm>
        <a:off x="0" y="5196180"/>
        <a:ext cx="6477000" cy="852476"/>
      </dsp:txXfrm>
    </dsp:sp>
    <dsp:sp modelId="{AB178E26-8E21-472B-9842-F440DBAA56A8}">
      <dsp:nvSpPr>
        <dsp:cNvPr id="0" name=""/>
        <dsp:cNvSpPr/>
      </dsp:nvSpPr>
      <dsp:spPr>
        <a:xfrm rot="10800000">
          <a:off x="0" y="3897858"/>
          <a:ext cx="6477000" cy="1311109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Nuclear-</a:t>
          </a:r>
          <a:r>
            <a:rPr lang="en-US" sz="2800" b="1" i="1" kern="1200" dirty="0" err="1" smtClean="0"/>
            <a:t>cytoplasmic</a:t>
          </a:r>
          <a:r>
            <a:rPr lang="en-US" sz="2800" b="1" i="1" kern="1200" dirty="0" smtClean="0"/>
            <a:t> asynchrony</a:t>
          </a:r>
          <a:endParaRPr lang="en-US" sz="2800" b="1" i="1" kern="1200" dirty="0"/>
        </a:p>
      </dsp:txBody>
      <dsp:txXfrm rot="10800000">
        <a:off x="0" y="3897858"/>
        <a:ext cx="6477000" cy="1311109"/>
      </dsp:txXfrm>
    </dsp:sp>
    <dsp:sp modelId="{7D849495-A237-4E04-9E60-C7B8B504C500}">
      <dsp:nvSpPr>
        <dsp:cNvPr id="0" name=""/>
        <dsp:cNvSpPr/>
      </dsp:nvSpPr>
      <dsp:spPr>
        <a:xfrm rot="10800000">
          <a:off x="0" y="2599536"/>
          <a:ext cx="6477000" cy="1311109"/>
        </a:xfrm>
        <a:prstGeom prst="upArrowCallout">
          <a:avLst/>
        </a:prstGeom>
        <a:solidFill>
          <a:schemeClr val="bg1">
            <a:lumMod val="75000"/>
            <a:lumOff val="25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Delayed nuclear maturation , normal </a:t>
          </a:r>
          <a:r>
            <a:rPr lang="en-US" sz="2800" b="1" i="1" kern="1200" dirty="0" err="1" smtClean="0"/>
            <a:t>cytoplasmic</a:t>
          </a:r>
          <a:r>
            <a:rPr lang="en-US" sz="2800" b="1" i="1" kern="1200" dirty="0" smtClean="0"/>
            <a:t> maturation</a:t>
          </a:r>
          <a:endParaRPr lang="en-US" sz="2800" b="1" i="1" kern="1200" dirty="0"/>
        </a:p>
      </dsp:txBody>
      <dsp:txXfrm rot="10800000">
        <a:off x="0" y="2599536"/>
        <a:ext cx="6477000" cy="1311109"/>
      </dsp:txXfrm>
    </dsp:sp>
    <dsp:sp modelId="{6A15CFC2-1B7B-4942-BD20-626C4E27B6FE}">
      <dsp:nvSpPr>
        <dsp:cNvPr id="0" name=""/>
        <dsp:cNvSpPr/>
      </dsp:nvSpPr>
      <dsp:spPr>
        <a:xfrm rot="10800000">
          <a:off x="0" y="1301214"/>
          <a:ext cx="6477000" cy="1311109"/>
        </a:xfrm>
        <a:prstGeom prst="upArrowCallou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Impaired DNA synthesis</a:t>
          </a:r>
          <a:endParaRPr lang="en-US" sz="2800" b="1" i="1" kern="1200" dirty="0"/>
        </a:p>
      </dsp:txBody>
      <dsp:txXfrm rot="10800000">
        <a:off x="0" y="1301214"/>
        <a:ext cx="6477000" cy="1311109"/>
      </dsp:txXfrm>
    </dsp:sp>
    <dsp:sp modelId="{A3FB1E51-FF4A-43DE-B77D-6BA0E6C5DEE2}">
      <dsp:nvSpPr>
        <dsp:cNvPr id="0" name=""/>
        <dsp:cNvSpPr/>
      </dsp:nvSpPr>
      <dsp:spPr>
        <a:xfrm rot="10800000">
          <a:off x="0" y="0"/>
          <a:ext cx="6477000" cy="1311109"/>
        </a:xfrm>
        <a:prstGeom prst="upArrowCallout">
          <a:avLst/>
        </a:prstGeom>
        <a:solidFill>
          <a:schemeClr val="bg1">
            <a:lumMod val="50000"/>
            <a:lumOff val="50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/>
            <a:t>Folic Acid/B12 </a:t>
          </a:r>
          <a:r>
            <a:rPr lang="en-US" sz="2800" b="1" i="1" kern="1200" dirty="0" smtClean="0"/>
            <a:t>Deficiency</a:t>
          </a:r>
          <a:endParaRPr lang="en-US" sz="2800" b="1" i="1" kern="1200" dirty="0"/>
        </a:p>
      </dsp:txBody>
      <dsp:txXfrm rot="10800000">
        <a:off x="0" y="0"/>
        <a:ext cx="6477000" cy="1311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17EFE-AFB3-43BB-B4FD-9CEE9ED442C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FA03C-D6EC-401F-B43C-0AD1DA096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etabolism" TargetMode="External"/><Relationship Id="rId3" Type="http://schemas.openxmlformats.org/officeDocument/2006/relationships/hyperlink" Target="http://en.wikipedia.org/wiki/Vitamin" TargetMode="External"/><Relationship Id="rId7" Type="http://schemas.openxmlformats.org/officeDocument/2006/relationships/hyperlink" Target="http://en.wikipedia.org/wiki/B_vitamin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Blood" TargetMode="External"/><Relationship Id="rId5" Type="http://schemas.openxmlformats.org/officeDocument/2006/relationships/hyperlink" Target="http://en.wikipedia.org/wiki/Nervous_system" TargetMode="External"/><Relationship Id="rId10" Type="http://schemas.openxmlformats.org/officeDocument/2006/relationships/hyperlink" Target="http://en.wikipedia.org/wiki/DNA" TargetMode="External"/><Relationship Id="rId4" Type="http://schemas.openxmlformats.org/officeDocument/2006/relationships/hyperlink" Target="http://en.wikipedia.org/wiki/Brain" TargetMode="External"/><Relationship Id="rId9" Type="http://schemas.openxmlformats.org/officeDocument/2006/relationships/hyperlink" Target="http://en.wikipedia.org/wiki/Cell_(biology)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mocystein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Coronary_artery_diseas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cobalamin</a:t>
            </a:r>
            <a:r>
              <a:rPr lang="en-US" dirty="0" smtClean="0"/>
              <a:t>, is a water-soluble </a:t>
            </a:r>
            <a:r>
              <a:rPr lang="en-US" dirty="0" smtClean="0">
                <a:hlinkClick r:id="rId3" tooltip="Vitamin"/>
              </a:rPr>
              <a:t>vitamin</a:t>
            </a:r>
            <a:r>
              <a:rPr lang="en-US" dirty="0" smtClean="0"/>
              <a:t> with a key role in the normal functioning of the </a:t>
            </a:r>
            <a:r>
              <a:rPr lang="en-US" dirty="0" smtClean="0">
                <a:hlinkClick r:id="rId4" tooltip="Brain"/>
              </a:rPr>
              <a:t>brain</a:t>
            </a:r>
            <a:r>
              <a:rPr lang="en-US" dirty="0" smtClean="0"/>
              <a:t> and </a:t>
            </a:r>
            <a:r>
              <a:rPr lang="en-US" dirty="0" smtClean="0">
                <a:hlinkClick r:id="rId5" tooltip="Nervous system"/>
              </a:rPr>
              <a:t>nervous system</a:t>
            </a:r>
            <a:r>
              <a:rPr lang="en-US" dirty="0" smtClean="0"/>
              <a:t>, and for the formation of </a:t>
            </a:r>
            <a:r>
              <a:rPr lang="en-US" dirty="0" smtClean="0">
                <a:hlinkClick r:id="rId6" tooltip="Blood"/>
              </a:rPr>
              <a:t>blood</a:t>
            </a:r>
            <a:r>
              <a:rPr lang="en-US" dirty="0" smtClean="0"/>
              <a:t>. It is one of the eight </a:t>
            </a:r>
            <a:r>
              <a:rPr lang="en-US" dirty="0" smtClean="0">
                <a:hlinkClick r:id="rId7" tooltip="B vitamins"/>
              </a:rPr>
              <a:t>B vitamins</a:t>
            </a:r>
            <a:r>
              <a:rPr lang="en-US" dirty="0" smtClean="0"/>
              <a:t>. It is normally involved in the </a:t>
            </a:r>
            <a:r>
              <a:rPr lang="en-US" dirty="0" smtClean="0">
                <a:hlinkClick r:id="rId8" tooltip="Metabolism"/>
              </a:rPr>
              <a:t>metabolism</a:t>
            </a:r>
            <a:r>
              <a:rPr lang="en-US" dirty="0" smtClean="0"/>
              <a:t> of every </a:t>
            </a:r>
            <a:r>
              <a:rPr lang="en-US" dirty="0" smtClean="0">
                <a:hlinkClick r:id="rId9" tooltip="Cell (biology)"/>
              </a:rPr>
              <a:t>cell</a:t>
            </a:r>
            <a:r>
              <a:rPr lang="en-US" dirty="0" smtClean="0"/>
              <a:t> of the human body, especially affecting </a:t>
            </a:r>
            <a:r>
              <a:rPr lang="en-US" dirty="0" smtClean="0">
                <a:hlinkClick r:id="rId10" tooltip="DNA"/>
              </a:rPr>
              <a:t>DNA</a:t>
            </a:r>
            <a:r>
              <a:rPr lang="en-US" dirty="0" smtClean="0"/>
              <a:t> synthesis and regulation.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Vitamin B 12 consists of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porphyrin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-like ring with a central cobalt atom attached to a nucleotide. Various organic groups may be covalently bound to the cobalt atom, forming different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cobalamins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A03C-D6EC-401F-B43C-0AD1DA0964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high level of </a:t>
            </a:r>
            <a:r>
              <a:rPr lang="en-US" dirty="0" err="1" smtClean="0">
                <a:solidFill>
                  <a:schemeClr val="bg1"/>
                </a:solidFill>
              </a:rPr>
              <a:t>homocysteine</a:t>
            </a:r>
            <a:r>
              <a:rPr lang="en-US" dirty="0" smtClean="0">
                <a:solidFill>
                  <a:schemeClr val="bg1"/>
                </a:solidFill>
              </a:rPr>
              <a:t> makes a person more prone to endothelial injury, which leads to vascular inflammation, which in turn may lead to </a:t>
            </a:r>
            <a:r>
              <a:rPr lang="en-US" dirty="0" err="1" smtClean="0">
                <a:solidFill>
                  <a:schemeClr val="bg1"/>
                </a:solidFill>
              </a:rPr>
              <a:t>atherogenesis</a:t>
            </a:r>
            <a:r>
              <a:rPr lang="en-US" dirty="0" smtClean="0">
                <a:solidFill>
                  <a:schemeClr val="bg1"/>
                </a:solidFill>
              </a:rPr>
              <a:t>, which can result in ischemic injury.</a:t>
            </a:r>
            <a:r>
              <a:rPr lang="en-US" baseline="30000" dirty="0" smtClean="0">
                <a:solidFill>
                  <a:schemeClr val="bg1"/>
                </a:solidFill>
                <a:hlinkClick r:id="rId3"/>
              </a:rPr>
              <a:t>[2]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Hyperhomocysteinemia</a:t>
            </a:r>
            <a:r>
              <a:rPr lang="en-US" dirty="0" smtClean="0">
                <a:solidFill>
                  <a:schemeClr val="bg1"/>
                </a:solidFill>
              </a:rPr>
              <a:t> is therefore a possible risk factor for </a:t>
            </a:r>
            <a:r>
              <a:rPr lang="en-US" dirty="0" smtClean="0">
                <a:solidFill>
                  <a:schemeClr val="bg1"/>
                </a:solidFill>
                <a:hlinkClick r:id="rId4" tooltip="Coronary artery disease"/>
              </a:rPr>
              <a:t>coronary artery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 b12 </a:t>
            </a:r>
            <a:r>
              <a:rPr lang="en-US" dirty="0" err="1" smtClean="0">
                <a:solidFill>
                  <a:schemeClr val="bg1"/>
                </a:solidFill>
              </a:rPr>
              <a:t>absense</a:t>
            </a:r>
            <a:r>
              <a:rPr lang="en-US" dirty="0" smtClean="0">
                <a:solidFill>
                  <a:schemeClr val="bg1"/>
                </a:solidFill>
              </a:rPr>
              <a:t> methyl </a:t>
            </a:r>
            <a:r>
              <a:rPr lang="en-US" dirty="0" err="1" smtClean="0">
                <a:solidFill>
                  <a:schemeClr val="bg1"/>
                </a:solidFill>
              </a:rPr>
              <a:t>coa</a:t>
            </a:r>
            <a:r>
              <a:rPr lang="en-US" dirty="0" smtClean="0">
                <a:solidFill>
                  <a:schemeClr val="bg1"/>
                </a:solidFill>
              </a:rPr>
              <a:t> accumulates in the </a:t>
            </a:r>
            <a:r>
              <a:rPr lang="en-US" dirty="0" err="1" smtClean="0">
                <a:solidFill>
                  <a:schemeClr val="bg1"/>
                </a:solidFill>
              </a:rPr>
              <a:t>body.raised</a:t>
            </a:r>
            <a:r>
              <a:rPr lang="en-US" dirty="0" smtClean="0">
                <a:solidFill>
                  <a:schemeClr val="bg1"/>
                </a:solidFill>
              </a:rPr>
              <a:t> serum and urinary levels can </a:t>
            </a:r>
            <a:r>
              <a:rPr lang="en-US" dirty="0" err="1" smtClean="0">
                <a:solidFill>
                  <a:schemeClr val="bg1"/>
                </a:solidFill>
              </a:rPr>
              <a:t>beused</a:t>
            </a:r>
            <a:r>
              <a:rPr lang="en-US" dirty="0" smtClean="0">
                <a:solidFill>
                  <a:schemeClr val="bg1"/>
                </a:solidFill>
              </a:rPr>
              <a:t> to support the diagnosis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Methionine</a:t>
            </a:r>
            <a:r>
              <a:rPr lang="en-US" dirty="0" smtClean="0">
                <a:solidFill>
                  <a:schemeClr val="bg1"/>
                </a:solidFill>
              </a:rPr>
              <a:t> is an intermediate for the biosynthesis of </a:t>
            </a:r>
            <a:r>
              <a:rPr lang="en-US" dirty="0" err="1" smtClean="0">
                <a:solidFill>
                  <a:schemeClr val="bg1"/>
                </a:solidFill>
              </a:rPr>
              <a:t>phosphoolipids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A03C-D6EC-401F-B43C-0AD1DA0964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Depletion of </a:t>
            </a:r>
            <a:r>
              <a:rPr lang="en-US" dirty="0" err="1" smtClean="0"/>
              <a:t>tetrahydrofolate</a:t>
            </a:r>
            <a:r>
              <a:rPr lang="en-US" dirty="0" smtClean="0"/>
              <a:t> prevents the synthesis of </a:t>
            </a:r>
            <a:r>
              <a:rPr lang="en-US" dirty="0" err="1" smtClean="0"/>
              <a:t>deoxythymidylate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purines</a:t>
            </a:r>
            <a:r>
              <a:rPr lang="en-US" baseline="0" dirty="0" smtClean="0"/>
              <a:t> required for DNA synthesis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A03C-D6EC-401F-B43C-0AD1DA0964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Adequate </a:t>
            </a:r>
            <a:r>
              <a:rPr lang="en-US" dirty="0" err="1" smtClean="0"/>
              <a:t>methionine</a:t>
            </a:r>
            <a:r>
              <a:rPr lang="en-US" dirty="0" smtClean="0"/>
              <a:t> (which, like </a:t>
            </a:r>
            <a:r>
              <a:rPr lang="en-US" dirty="0" err="1" smtClean="0"/>
              <a:t>folate</a:t>
            </a:r>
            <a:r>
              <a:rPr lang="en-US" dirty="0" smtClean="0"/>
              <a:t>, must otherwise be obtained in the diet, if it is not regenerated from </a:t>
            </a:r>
            <a:r>
              <a:rPr lang="en-US" dirty="0" err="1" smtClean="0"/>
              <a:t>homocysteine</a:t>
            </a:r>
            <a:r>
              <a:rPr lang="en-US" dirty="0" smtClean="0"/>
              <a:t> by a B</a:t>
            </a:r>
            <a:r>
              <a:rPr lang="en-US" baseline="-25000" dirty="0" smtClean="0"/>
              <a:t>12</a:t>
            </a:r>
            <a:r>
              <a:rPr lang="en-US" dirty="0" smtClean="0"/>
              <a:t> dependent reaction) is needed to make S-</a:t>
            </a:r>
            <a:r>
              <a:rPr lang="en-US" dirty="0" err="1" smtClean="0"/>
              <a:t>adenosyl</a:t>
            </a:r>
            <a:r>
              <a:rPr lang="en-US" dirty="0" smtClean="0"/>
              <a:t>-</a:t>
            </a:r>
            <a:r>
              <a:rPr lang="en-US" dirty="0" err="1" smtClean="0"/>
              <a:t>methionine</a:t>
            </a:r>
            <a:r>
              <a:rPr lang="en-US" dirty="0" smtClean="0"/>
              <a:t> (</a:t>
            </a:r>
            <a:r>
              <a:rPr lang="en-US" dirty="0" err="1" smtClean="0"/>
              <a:t>SAMe</a:t>
            </a:r>
            <a:r>
              <a:rPr lang="en-US" dirty="0" smtClean="0"/>
              <a:t>), which is in turn necessary for </a:t>
            </a:r>
            <a:r>
              <a:rPr lang="en-US" dirty="0" err="1" smtClean="0"/>
              <a:t>methylation</a:t>
            </a:r>
            <a:r>
              <a:rPr lang="en-US" dirty="0" smtClean="0"/>
              <a:t> of myelin sheath phospholipids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A03C-D6EC-401F-B43C-0AD1DA0964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Hydroxocobalamin</a:t>
            </a:r>
            <a:r>
              <a:rPr lang="en-US" dirty="0" smtClean="0"/>
              <a:t> is </a:t>
            </a:r>
            <a:r>
              <a:rPr lang="en-US" dirty="0" err="1" smtClean="0"/>
              <a:t>prefered</a:t>
            </a:r>
            <a:r>
              <a:rPr lang="en-US" dirty="0" smtClean="0"/>
              <a:t> as it is highly protein bound and stays longer in the circulation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A03C-D6EC-401F-B43C-0AD1DA0964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Vit</a:t>
            </a:r>
            <a:r>
              <a:rPr lang="en-US" dirty="0" smtClean="0"/>
              <a:t> b9.cannot be synthesized de novo by the body.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Folic acid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pteroylglutamic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acid) is composed of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heterocycle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pteridine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-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aminobenzoic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acid, and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glutamic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 </a:t>
            </a:r>
            <a:endParaRPr lang="en-US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Various numbers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glutamic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acid moieties are attached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thepteroyl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portion of the molecule, resulting in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monoglutamates,triglutamates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polyglutamates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A03C-D6EC-401F-B43C-0AD1DA0964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Microscopically indistinguishable from b12 deficiency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A03C-D6EC-401F-B43C-0AD1DA0964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FA03C-D6EC-401F-B43C-0AD1DA0964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9FE8A9-D26B-47A8-97AF-016B5162837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AD1FB23-2DCB-418A-8242-ED4536DB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slamic-wallpaper-bismillah-blue-black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8762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Pharmacokinetics</a:t>
            </a:r>
            <a:endParaRPr lang="en-US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066800"/>
            <a:ext cx="8762999" cy="5562600"/>
          </a:xfr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990600"/>
            <a:ext cx="8686800" cy="5867399"/>
          </a:xfrm>
          <a:prstGeom prst="rect">
            <a:avLst/>
          </a:prstGeom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990600"/>
            <a:ext cx="8610600" cy="5867399"/>
          </a:xfrm>
          <a:prstGeom prst="rect">
            <a:avLst/>
          </a:prstGeom>
        </p:spPr>
      </p:pic>
      <p:pic>
        <p:nvPicPr>
          <p:cNvPr id="7" name="Picture 6" descr="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1" y="1652587"/>
            <a:ext cx="8686800" cy="5205413"/>
          </a:xfrm>
          <a:prstGeom prst="rect">
            <a:avLst/>
          </a:prstGeom>
        </p:spPr>
      </p:pic>
      <p:pic>
        <p:nvPicPr>
          <p:cNvPr id="8" name="Picture 7" descr="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914401"/>
            <a:ext cx="8686800" cy="5943600"/>
          </a:xfrm>
          <a:prstGeom prst="rect">
            <a:avLst/>
          </a:prstGeom>
        </p:spPr>
      </p:pic>
      <p:pic>
        <p:nvPicPr>
          <p:cNvPr id="9" name="Picture 8" descr="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1000" y="1143000"/>
            <a:ext cx="8762999" cy="5715000"/>
          </a:xfrm>
          <a:prstGeom prst="rect">
            <a:avLst/>
          </a:prstGeom>
        </p:spPr>
      </p:pic>
      <p:pic>
        <p:nvPicPr>
          <p:cNvPr id="10" name="Picture 9" descr="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3400" y="838200"/>
            <a:ext cx="8610599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Pharmacodynamics</a:t>
            </a:r>
            <a:endParaRPr lang="en-US" dirty="0"/>
          </a:p>
        </p:txBody>
      </p:sp>
      <p:pic>
        <p:nvPicPr>
          <p:cNvPr id="4" name="Content Placeholder 3" descr="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143000"/>
            <a:ext cx="84582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pPr algn="ctr"/>
            <a:r>
              <a:rPr lang="en-US" dirty="0" err="1" smtClean="0"/>
              <a:t>Methylfolate</a:t>
            </a:r>
            <a:r>
              <a:rPr lang="en-US" dirty="0" smtClean="0"/>
              <a:t> Trap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1" y="685800"/>
            <a:ext cx="8229600" cy="5943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Causes of B12 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Pernicious anemia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Total gastric resection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Disorders of terminal ileum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Strict vegetarian diet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Antibiotic use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Parasitic infestation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Diphyllobothrium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latum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371600"/>
            <a:ext cx="2286000" cy="1562100"/>
          </a:xfrm>
          <a:prstGeom prst="rect">
            <a:avLst/>
          </a:prstGeom>
        </p:spPr>
      </p:pic>
      <p:pic>
        <p:nvPicPr>
          <p:cNvPr id="5" name="Picture 4" descr="707473705_ae8b3eaa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029200"/>
            <a:ext cx="2362200" cy="1524000"/>
          </a:xfrm>
          <a:prstGeom prst="rect">
            <a:avLst/>
          </a:prstGeom>
        </p:spPr>
      </p:pic>
      <p:pic>
        <p:nvPicPr>
          <p:cNvPr id="6" name="Picture 5" descr="cartoon-vegetab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3048000"/>
            <a:ext cx="22860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Findings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52400" y="1447800"/>
            <a:ext cx="4040188" cy="50292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</a:rPr>
              <a:t>Pallor</a:t>
            </a:r>
          </a:p>
          <a:p>
            <a:r>
              <a:rPr lang="en-US" sz="2800" i="1" dirty="0" err="1" smtClean="0">
                <a:solidFill>
                  <a:srgbClr val="7030A0"/>
                </a:solidFill>
              </a:rPr>
              <a:t>Stomatitis</a:t>
            </a:r>
            <a:r>
              <a:rPr lang="en-US" sz="2800" i="1" dirty="0" smtClean="0">
                <a:solidFill>
                  <a:srgbClr val="7030A0"/>
                </a:solidFill>
              </a:rPr>
              <a:t> &amp; </a:t>
            </a:r>
            <a:r>
              <a:rPr lang="en-US" sz="2800" i="1" dirty="0" err="1" smtClean="0">
                <a:solidFill>
                  <a:srgbClr val="7030A0"/>
                </a:solidFill>
              </a:rPr>
              <a:t>Glossitis</a:t>
            </a:r>
            <a:endParaRPr lang="en-US" sz="2800" i="1" dirty="0" smtClean="0">
              <a:solidFill>
                <a:srgbClr val="7030A0"/>
              </a:solidFill>
            </a:endParaRPr>
          </a:p>
          <a:p>
            <a:r>
              <a:rPr lang="en-US" sz="2800" i="1" dirty="0" err="1" smtClean="0">
                <a:solidFill>
                  <a:srgbClr val="7030A0"/>
                </a:solidFill>
              </a:rPr>
              <a:t>Subacute</a:t>
            </a:r>
            <a:r>
              <a:rPr lang="en-US" sz="2800" i="1" dirty="0" smtClean="0">
                <a:solidFill>
                  <a:srgbClr val="7030A0"/>
                </a:solidFill>
              </a:rPr>
              <a:t> Combined Degeneration Of The Spinal Cord (</a:t>
            </a:r>
            <a:r>
              <a:rPr lang="en-US" sz="2800" i="1" dirty="0" err="1" smtClean="0">
                <a:solidFill>
                  <a:srgbClr val="7030A0"/>
                </a:solidFill>
              </a:rPr>
              <a:t>lichtheim’s</a:t>
            </a:r>
            <a:r>
              <a:rPr lang="en-US" sz="2800" i="1" dirty="0" smtClean="0">
                <a:solidFill>
                  <a:srgbClr val="7030A0"/>
                </a:solidFill>
              </a:rPr>
              <a:t> disease)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i="1" dirty="0" err="1" smtClean="0"/>
              <a:t>Demyelination</a:t>
            </a:r>
            <a:r>
              <a:rPr lang="en-US" i="1" dirty="0" smtClean="0"/>
              <a:t> of posterior &amp; lateral columns</a:t>
            </a:r>
          </a:p>
          <a:p>
            <a:pPr>
              <a:buNone/>
            </a:pPr>
            <a:r>
              <a:rPr lang="en-US" i="1" dirty="0" smtClean="0"/>
              <a:t>  </a:t>
            </a:r>
            <a:r>
              <a:rPr lang="en-US" i="1" dirty="0" err="1" smtClean="0"/>
              <a:t>Ataxia,hyperreflexia,impaired</a:t>
            </a:r>
            <a:r>
              <a:rPr lang="en-US" i="1" dirty="0" smtClean="0"/>
              <a:t> position &amp; vibration sensation</a:t>
            </a:r>
            <a:endParaRPr lang="en-US" i="1" dirty="0"/>
          </a:p>
        </p:txBody>
      </p:sp>
      <p:pic>
        <p:nvPicPr>
          <p:cNvPr id="8" name="Content Placeholder 7" descr="63279-0550x0475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343400" y="1524000"/>
            <a:ext cx="4648199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CBC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Peripheral smear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Vit</a:t>
            </a:r>
            <a:r>
              <a:rPr lang="en-US" dirty="0" smtClean="0">
                <a:solidFill>
                  <a:srgbClr val="FF0000"/>
                </a:solidFill>
              </a:rPr>
              <a:t> B12 &amp; folic acid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levels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Schilling test</a:t>
            </a:r>
          </a:p>
          <a:p>
            <a:endParaRPr lang="en-US" dirty="0"/>
          </a:p>
        </p:txBody>
      </p:sp>
      <p:pic>
        <p:nvPicPr>
          <p:cNvPr id="4" name="Picture 3" descr="slide2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1295400"/>
            <a:ext cx="47244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 B12 Therapy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551736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Parenteral</a:t>
            </a:r>
            <a:r>
              <a:rPr lang="en-US" sz="2800" dirty="0" smtClean="0"/>
              <a:t> B12 –</a:t>
            </a:r>
            <a:r>
              <a:rPr lang="en-US" sz="2800" dirty="0" err="1" smtClean="0"/>
              <a:t>Hydroxocobalamin</a:t>
            </a:r>
            <a:r>
              <a:rPr lang="en-US" sz="2800" dirty="0" smtClean="0"/>
              <a:t>, </a:t>
            </a:r>
            <a:r>
              <a:rPr lang="en-US" sz="2800" dirty="0" err="1" smtClean="0"/>
              <a:t>Cyanocobalamin</a:t>
            </a: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66FF"/>
                </a:solidFill>
              </a:rPr>
              <a:t>Initial therapy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	100 – 1000 µg – I/M per Day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     or on alternate days for 1-2weeks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rgbClr val="FF66FF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FF66FF"/>
                </a:solidFill>
              </a:rPr>
              <a:t>Maintenance therapy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	100 – 1000 µg – I/M- once a month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     In case of neurologic manifestations 100-1000 µg I/M every 1-2 week for 6months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dirty="0" smtClean="0"/>
              <a:t>                                        </a:t>
            </a:r>
            <a:endParaRPr lang="en-US" dirty="0"/>
          </a:p>
        </p:txBody>
      </p:sp>
      <p:pic>
        <p:nvPicPr>
          <p:cNvPr id="4" name="Picture 3" descr="5991529-close-up-vaccine-injection-and-arms-in-hospi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447800"/>
            <a:ext cx="3048000" cy="2462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7772400" cy="9144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Folat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Defi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ciency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nemia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838200"/>
            <a:ext cx="8077199" cy="56388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Pharmaco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kinetics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Sources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i="1" dirty="0" err="1" smtClean="0"/>
              <a:t>Yeast,liver,Green</a:t>
            </a:r>
            <a:r>
              <a:rPr lang="en-US" i="1" dirty="0" smtClean="0"/>
              <a:t> vegetables</a:t>
            </a:r>
          </a:p>
          <a:p>
            <a:endParaRPr lang="en-US" i="1" dirty="0" smtClean="0"/>
          </a:p>
          <a:p>
            <a:r>
              <a:rPr lang="en-US" i="1" dirty="0" smtClean="0"/>
              <a:t>Liver stores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5-20</a:t>
            </a:r>
            <a:r>
              <a:rPr lang="en-US" sz="32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mg</a:t>
            </a:r>
          </a:p>
          <a:p>
            <a:pPr>
              <a:buNone/>
            </a:pPr>
            <a:endParaRPr lang="en-US" sz="3200" i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3200" i="1" dirty="0" smtClean="0"/>
              <a:t>Loss in urine &amp; </a:t>
            </a:r>
            <a:r>
              <a:rPr lang="en-US" sz="3200" i="1" dirty="0" err="1" smtClean="0"/>
              <a:t>stool,catabolism</a:t>
            </a:r>
            <a:endParaRPr lang="en-US" i="1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295400"/>
            <a:ext cx="28956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7724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i="1" dirty="0" smtClean="0"/>
              <a:t> A </a:t>
            </a:r>
            <a:r>
              <a:rPr lang="en-US" i="1" dirty="0" smtClean="0"/>
              <a:t>30 year old male presents to you with complaints of easy fatigability, lack of concentration, breathlessness on performing normal daily activities &amp; ataxic gait since last 6 months. On examination there is pallor of the skin &amp; inflammation at the corner of the mouth. The patient has heard about you being a good </a:t>
            </a:r>
            <a:r>
              <a:rPr lang="en-US" i="1" dirty="0" smtClean="0"/>
              <a:t>doctor</a:t>
            </a:r>
            <a:r>
              <a:rPr lang="en-US" i="1" dirty="0" smtClean="0"/>
              <a:t> </a:t>
            </a:r>
            <a:r>
              <a:rPr lang="en-US" i="1" dirty="0" smtClean="0"/>
              <a:t>&amp; wants your advice. </a:t>
            </a:r>
            <a:r>
              <a:rPr lang="en-US" i="1" dirty="0" smtClean="0"/>
              <a:t>How will you</a:t>
            </a:r>
            <a:r>
              <a:rPr lang="en-US" i="1" dirty="0" smtClean="0"/>
              <a:t> proceed ???…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4800600" y="2743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24400" y="9906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4"/>
          <p:cNvSpPr>
            <a:spLocks noGrp="1"/>
          </p:cNvSpPr>
          <p:nvPr>
            <p:ph type="title"/>
          </p:nvPr>
        </p:nvSpPr>
        <p:spPr>
          <a:xfrm>
            <a:off x="2286000" y="1600200"/>
            <a:ext cx="56388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2">
                    <a:lumMod val="25000"/>
                  </a:schemeClr>
                </a:solidFill>
              </a:rPr>
              <a:t>Monoglutamate</a:t>
            </a:r>
            <a:endParaRPr lang="en-US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tx2">
                    <a:lumMod val="25000"/>
                  </a:schemeClr>
                </a:solidFill>
              </a:rPr>
              <a:t>Methyltetrahydrofolate</a:t>
            </a:r>
            <a:endParaRPr lang="en-US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2209800" y="0"/>
            <a:ext cx="563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7030A0"/>
                </a:solidFill>
              </a:rPr>
              <a:t>Polyglutamate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Methyltetrahydrofolate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1066800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 smtClean="0">
                <a:solidFill>
                  <a:schemeClr val="tx2">
                    <a:lumMod val="75000"/>
                  </a:schemeClr>
                </a:solidFill>
              </a:rPr>
              <a:t>α-1-</a:t>
            </a:r>
            <a:r>
              <a:rPr lang="en-US" sz="2400" b="1" i="1" dirty="0" err="1" smtClean="0">
                <a:solidFill>
                  <a:schemeClr val="tx2">
                    <a:lumMod val="75000"/>
                  </a:schemeClr>
                </a:solidFill>
              </a:rPr>
              <a:t>glutamyl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2">
                    <a:lumMod val="75000"/>
                  </a:schemeClr>
                </a:solidFill>
              </a:rPr>
              <a:t>transferase</a:t>
            </a:r>
            <a:endParaRPr lang="en-US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1066800"/>
            <a:ext cx="3387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Brush border of intestine</a:t>
            </a:r>
            <a:endParaRPr lang="en-US" sz="2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32766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     </a:t>
            </a:r>
            <a:r>
              <a:rPr lang="en-US" sz="2400" b="1" i="1" dirty="0" smtClean="0">
                <a:solidFill>
                  <a:srgbClr val="FF0000"/>
                </a:solidFill>
              </a:rPr>
              <a:t>Transported to the cells by active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                    &amp; passive transport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9200" y="3048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Diet</a:t>
            </a:r>
            <a:endParaRPr lang="en-US" sz="2400" b="1" i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800600" y="41148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905000" y="5105400"/>
            <a:ext cx="2895600" cy="7620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Methyltetrahydrofolate</a:t>
            </a:r>
            <a:endParaRPr lang="en-US" sz="2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953000" y="5410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715000" y="5105400"/>
            <a:ext cx="23622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Tetrahydrofolate</a:t>
            </a:r>
            <a:endParaRPr lang="en-US" sz="20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0400" y="4343400"/>
            <a:ext cx="802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Cells</a:t>
            </a:r>
            <a:endParaRPr lang="en-US" sz="2400" b="1" i="1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257800" y="4495800"/>
            <a:ext cx="7620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324600" y="3962400"/>
            <a:ext cx="9906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B12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build="allAtOnce" animBg="1"/>
      <p:bldP spid="22" grpId="0" build="allAtOnce"/>
      <p:bldP spid="23" grpId="0" build="allAtOnce"/>
      <p:bldP spid="24" grpId="0" build="allAtOnce"/>
      <p:bldP spid="25" grpId="0" build="allAtOnce"/>
      <p:bldP spid="27" grpId="0" build="allAtOnce" animBg="1"/>
      <p:bldP spid="29" grpId="0" build="allAtOnce" animBg="1"/>
      <p:bldP spid="30" grpId="0" build="allAtOnce"/>
      <p:bldP spid="34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pPr algn="ctr"/>
            <a:r>
              <a:rPr lang="en-US" dirty="0" err="1" smtClean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i="1" dirty="0" smtClean="0"/>
              <a:t>Required as a co-factor for the synthesis of,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DNA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Purines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b="1" dirty="0" smtClean="0"/>
              <a:t>                            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Amino Acids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 descr="cofa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895600"/>
            <a:ext cx="6261100" cy="374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Causes Of </a:t>
            </a:r>
            <a:r>
              <a:rPr lang="en-US" i="1" dirty="0" err="1" smtClean="0"/>
              <a:t>Folate</a:t>
            </a:r>
            <a:r>
              <a:rPr lang="en-US" i="1" dirty="0" smtClean="0"/>
              <a:t> Deficiency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Dietary deficiency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Liver Disease</a:t>
            </a:r>
          </a:p>
          <a:p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Relative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folate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deficiency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(pregnancy, Hemolytic Anemia)</a:t>
            </a:r>
          </a:p>
          <a:p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Malabsorption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Syndromes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    (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Sprue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Giardia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Lamblia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infection)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Dialysis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Drugs</a:t>
            </a:r>
          </a:p>
          <a:p>
            <a:pPr>
              <a:buNone/>
            </a:pPr>
            <a:r>
              <a:rPr lang="en-US" i="1" dirty="0" smtClean="0">
                <a:solidFill>
                  <a:schemeClr val="tx2"/>
                </a:solidFill>
              </a:rPr>
              <a:t>  ( </a:t>
            </a:r>
            <a:r>
              <a:rPr lang="en-US" i="1" dirty="0" err="1" smtClean="0">
                <a:solidFill>
                  <a:schemeClr val="tx2"/>
                </a:solidFill>
              </a:rPr>
              <a:t>MTX,trimethoprim,phenytoin</a:t>
            </a:r>
            <a:r>
              <a:rPr lang="en-US" i="1" dirty="0" smtClean="0">
                <a:solidFill>
                  <a:schemeClr val="tx2"/>
                </a:solidFill>
              </a:rPr>
              <a:t>)</a:t>
            </a: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Clinical Findings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Neurologic abnormalities are associated with Vitamin B12 deficiency but NOT folic acid deficiency</a:t>
            </a: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810000"/>
            <a:ext cx="234315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Folic Acid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i="1" dirty="0" smtClean="0">
                <a:solidFill>
                  <a:srgbClr val="7030A0"/>
                </a:solidFill>
              </a:rPr>
              <a:t>Orally 1 mg folic acid daily</a:t>
            </a:r>
          </a:p>
          <a:p>
            <a:pPr>
              <a:buNone/>
            </a:pPr>
            <a:r>
              <a:rPr lang="en-US" i="1" dirty="0" smtClean="0"/>
              <a:t>             reverse the anemia</a:t>
            </a:r>
          </a:p>
          <a:p>
            <a:pPr>
              <a:buNone/>
            </a:pPr>
            <a:r>
              <a:rPr lang="en-US" i="1" dirty="0" smtClean="0"/>
              <a:t>             restore serum </a:t>
            </a:r>
            <a:r>
              <a:rPr lang="en-US" i="1" dirty="0" err="1" smtClean="0"/>
              <a:t>folate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        replenish body stores of </a:t>
            </a:r>
            <a:r>
              <a:rPr lang="en-US" i="1" dirty="0" err="1" smtClean="0"/>
              <a:t>folate</a:t>
            </a:r>
            <a:endParaRPr lang="en-US" i="1" dirty="0" smtClean="0"/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solidFill>
                  <a:srgbClr val="7030A0"/>
                </a:solidFill>
              </a:rPr>
              <a:t>Folic acid supplementation to prevent the deficiency should be considered in high risk patients</a:t>
            </a:r>
            <a:endParaRPr lang="en-US" i="1" dirty="0">
              <a:solidFill>
                <a:srgbClr val="7030A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4478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i="1" dirty="0" smtClean="0"/>
              <a:t>Hematopoietic Growth Factors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Glycoprotein hormones that regulate the proliferation of progenitor cells in the bone marrow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IN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IN" i="1" dirty="0" smtClean="0"/>
              <a:t>Erythropoietin </a:t>
            </a:r>
          </a:p>
          <a:p>
            <a:pPr>
              <a:defRPr/>
            </a:pPr>
            <a:r>
              <a:rPr lang="en-IN" i="1" dirty="0" smtClean="0"/>
              <a:t>G-CSF</a:t>
            </a:r>
            <a:endParaRPr lang="en-IN" i="1" dirty="0" smtClean="0"/>
          </a:p>
          <a:p>
            <a:pPr>
              <a:defRPr/>
            </a:pPr>
            <a:r>
              <a:rPr lang="en-IN" i="1" dirty="0" smtClean="0"/>
              <a:t>GM-CSF</a:t>
            </a:r>
          </a:p>
          <a:p>
            <a:pPr>
              <a:defRPr/>
            </a:pPr>
            <a:r>
              <a:rPr lang="en-IN" i="1" dirty="0" err="1" smtClean="0"/>
              <a:t>Interlukin</a:t>
            </a:r>
            <a:r>
              <a:rPr lang="en-IN" i="1" dirty="0" smtClean="0"/>
              <a:t>-II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Doctors now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try helping your patient…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 30 year old male presents to you with complaints of easy fatigability, lack of concentration, breathlessness on performing normal daily activities &amp; ataxic gait since last 6 months. The patient has heard about you being a good student &amp; wants your advice. On examination there is pallor of the skin &amp; inflammation at the corner of the mouth.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772400" cy="4572000"/>
          </a:xfrm>
        </p:spPr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 do you think is the most probable diagnosis of this </a:t>
            </a:r>
            <a:r>
              <a:rPr lang="en-US" dirty="0" smtClean="0"/>
              <a:t>patient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???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 labs would you advice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???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 treatment would you </a:t>
            </a:r>
            <a:r>
              <a:rPr lang="en-US" dirty="0" smtClean="0"/>
              <a:t>prescribe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???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 descr="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188595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ee_49711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86868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609600" y="2133600"/>
            <a:ext cx="10268901" cy="830997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chemeClr val="tx1">
                    <a:lumMod val="95000"/>
                  </a:schemeClr>
                </a:solidFill>
              </a:rPr>
              <a:t>Management Of </a:t>
            </a:r>
            <a:r>
              <a:rPr lang="en-US" sz="4800" b="1" i="1" dirty="0" err="1" smtClean="0">
                <a:solidFill>
                  <a:schemeClr val="tx1">
                    <a:lumMod val="95000"/>
                  </a:schemeClr>
                </a:solidFill>
              </a:rPr>
              <a:t>Megaloblastic</a:t>
            </a:r>
            <a:r>
              <a:rPr lang="en-US" sz="4800" b="1" i="1" dirty="0" smtClean="0">
                <a:solidFill>
                  <a:schemeClr val="tx1">
                    <a:lumMod val="95000"/>
                  </a:schemeClr>
                </a:solidFill>
              </a:rPr>
              <a:t> Anemia</a:t>
            </a:r>
            <a:endParaRPr lang="en-US" sz="4800" b="1" i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0"/>
          <a:ext cx="7772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0" y="5029200"/>
            <a:ext cx="1143000" cy="16002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81200" y="5029200"/>
            <a:ext cx="838200" cy="1600200"/>
          </a:xfrm>
          <a:prstGeom prst="rect">
            <a:avLst/>
          </a:prstGeom>
        </p:spPr>
      </p:pic>
      <p:pic>
        <p:nvPicPr>
          <p:cNvPr id="6" name="Picture 5" descr="weight-711262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95600" y="5029200"/>
            <a:ext cx="13716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Megaloblastic</a:t>
            </a:r>
            <a:r>
              <a:rPr lang="en-US" dirty="0" smtClean="0"/>
              <a:t> </a:t>
            </a:r>
            <a:r>
              <a:rPr lang="en-US" dirty="0" err="1" smtClean="0"/>
              <a:t>Anemias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Large abnormal appearing RBCs (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megaloblasts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) in the bone marrow.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XrMZtohja7KpmX_IET_7Q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971800"/>
            <a:ext cx="4191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304800"/>
          <a:ext cx="6477000" cy="605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Vitam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B12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defic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iency 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nemia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B12(extrinsic factor)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Structure</a:t>
            </a:r>
          </a:p>
        </p:txBody>
      </p:sp>
      <p:pic>
        <p:nvPicPr>
          <p:cNvPr id="4" name="Picture 3" descr="MeCoO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752600"/>
            <a:ext cx="73152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7772400" cy="50292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B12 liver storage pool is 3000-5000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µg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Minimal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loss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in urine &amp; stool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Daily requirement is about 2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µg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Active forms—</a:t>
            </a:r>
            <a:r>
              <a:rPr lang="en-US" sz="2800" dirty="0" smtClean="0"/>
              <a:t> </a:t>
            </a:r>
            <a:r>
              <a:rPr lang="en-US" sz="2800" dirty="0" err="1" smtClean="0"/>
              <a:t>Deoxyadenosylcobalamine</a:t>
            </a:r>
            <a:r>
              <a:rPr lang="en-US" sz="2800" dirty="0" smtClean="0"/>
              <a:t> &amp;</a:t>
            </a:r>
          </a:p>
          <a:p>
            <a:pPr>
              <a:buNone/>
            </a:pPr>
            <a:r>
              <a:rPr lang="en-US" sz="2800" dirty="0" smtClean="0"/>
              <a:t>                                    </a:t>
            </a:r>
            <a:r>
              <a:rPr lang="en-US" sz="2800" dirty="0" err="1" smtClean="0"/>
              <a:t>methylcobalamines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Sources—       </a:t>
            </a:r>
            <a:r>
              <a:rPr lang="en-US" sz="2800" dirty="0" smtClean="0"/>
              <a:t>    Microbial synthesis</a:t>
            </a:r>
          </a:p>
          <a:p>
            <a:pPr>
              <a:buNone/>
            </a:pPr>
            <a:r>
              <a:rPr lang="en-US" sz="2800" dirty="0" smtClean="0"/>
              <a:t>                                    Meat, eggs &amp; Dairy products</a:t>
            </a:r>
          </a:p>
          <a:p>
            <a:endParaRPr lang="en-US" dirty="0"/>
          </a:p>
        </p:txBody>
      </p:sp>
      <p:pic>
        <p:nvPicPr>
          <p:cNvPr id="4" name="Picture 3" descr="Vitamin-B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4495800"/>
            <a:ext cx="5410200" cy="2205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1055</TotalTime>
  <Words>830</Words>
  <Application>Microsoft Office PowerPoint</Application>
  <PresentationFormat>On-screen Show (4:3)</PresentationFormat>
  <Paragraphs>137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Metro</vt:lpstr>
      <vt:lpstr>Slide 1</vt:lpstr>
      <vt:lpstr>Slide 2</vt:lpstr>
      <vt:lpstr>Slide 3</vt:lpstr>
      <vt:lpstr>Slide 4</vt:lpstr>
      <vt:lpstr>Megaloblastic Anemias</vt:lpstr>
      <vt:lpstr>Slide 6</vt:lpstr>
      <vt:lpstr>Vitamin B12 deficiency Anemia</vt:lpstr>
      <vt:lpstr>B12(extrinsic factor)</vt:lpstr>
      <vt:lpstr>Slide 9</vt:lpstr>
      <vt:lpstr>Pharmacokinetics</vt:lpstr>
      <vt:lpstr> Pharmacodynamics</vt:lpstr>
      <vt:lpstr>Methylfolate Trap</vt:lpstr>
      <vt:lpstr>Causes of B12 Deficiency</vt:lpstr>
      <vt:lpstr>Clinical Findings</vt:lpstr>
      <vt:lpstr> Investigations</vt:lpstr>
      <vt:lpstr> B12 Therapy</vt:lpstr>
      <vt:lpstr>Folate Deficiency Anemia</vt:lpstr>
      <vt:lpstr>structure</vt:lpstr>
      <vt:lpstr>Pharmacokinetics</vt:lpstr>
      <vt:lpstr>Monoglutamate Methyltetrahydrofolate</vt:lpstr>
      <vt:lpstr>Pharmacodynamics</vt:lpstr>
      <vt:lpstr>Causes Of Folate Deficiency</vt:lpstr>
      <vt:lpstr>Clinical Findings </vt:lpstr>
      <vt:lpstr>Folic Acid Therapy</vt:lpstr>
      <vt:lpstr>Hematopoietic Growth Factors</vt:lpstr>
      <vt:lpstr>So Doctors now try helping your patient…</vt:lpstr>
      <vt:lpstr>???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sarwat</dc:creator>
  <cp:lastModifiedBy>sarwat</cp:lastModifiedBy>
  <cp:revision>31</cp:revision>
  <dcterms:created xsi:type="dcterms:W3CDTF">2014-02-11T14:22:05Z</dcterms:created>
  <dcterms:modified xsi:type="dcterms:W3CDTF">2014-02-18T05:27:08Z</dcterms:modified>
</cp:coreProperties>
</file>