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73" r:id="rId2"/>
    <p:sldId id="256" r:id="rId3"/>
    <p:sldId id="310" r:id="rId4"/>
    <p:sldId id="259" r:id="rId5"/>
    <p:sldId id="301" r:id="rId6"/>
    <p:sldId id="302" r:id="rId7"/>
    <p:sldId id="260" r:id="rId8"/>
    <p:sldId id="303" r:id="rId9"/>
    <p:sldId id="261" r:id="rId10"/>
    <p:sldId id="304" r:id="rId11"/>
    <p:sldId id="305" r:id="rId12"/>
    <p:sldId id="262" r:id="rId13"/>
    <p:sldId id="307" r:id="rId14"/>
    <p:sldId id="306" r:id="rId15"/>
    <p:sldId id="309" r:id="rId16"/>
    <p:sldId id="308" r:id="rId17"/>
    <p:sldId id="263" r:id="rId18"/>
    <p:sldId id="266" r:id="rId19"/>
    <p:sldId id="267" r:id="rId20"/>
    <p:sldId id="268" r:id="rId21"/>
    <p:sldId id="270" r:id="rId22"/>
    <p:sldId id="269" r:id="rId23"/>
    <p:sldId id="274" r:id="rId24"/>
    <p:sldId id="278" r:id="rId25"/>
    <p:sldId id="275" r:id="rId26"/>
    <p:sldId id="280" r:id="rId27"/>
    <p:sldId id="299" r:id="rId28"/>
    <p:sldId id="276" r:id="rId29"/>
    <p:sldId id="277" r:id="rId30"/>
    <p:sldId id="294" r:id="rId31"/>
    <p:sldId id="282" r:id="rId32"/>
    <p:sldId id="297" r:id="rId33"/>
    <p:sldId id="298" r:id="rId34"/>
    <p:sldId id="295" r:id="rId35"/>
    <p:sldId id="296" r:id="rId36"/>
    <p:sldId id="285" r:id="rId37"/>
    <p:sldId id="264" r:id="rId38"/>
    <p:sldId id="287" r:id="rId39"/>
    <p:sldId id="265" r:id="rId40"/>
    <p:sldId id="271" r:id="rId41"/>
    <p:sldId id="300" r:id="rId42"/>
    <p:sldId id="286" r:id="rId43"/>
    <p:sldId id="288" r:id="rId44"/>
    <p:sldId id="289" r:id="rId45"/>
    <p:sldId id="290" r:id="rId46"/>
    <p:sldId id="291" r:id="rId47"/>
    <p:sldId id="292" r:id="rId48"/>
    <p:sldId id="293" r:id="rId49"/>
    <p:sldId id="27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706" autoAdjust="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88C67-9157-41A8-84ED-90484587A47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CAB280-434C-4889-B38C-D2B19D8316FE}">
      <dgm:prSet phldrT="[Text]" custT="1"/>
      <dgm:spPr/>
      <dgm:t>
        <a:bodyPr/>
        <a:lstStyle/>
        <a:p>
          <a:r>
            <a:rPr lang="en-US" sz="2000" b="1" dirty="0" smtClean="0"/>
            <a:t>NORMAL  CELL</a:t>
          </a:r>
          <a:endParaRPr lang="en-US" sz="2000" b="1" dirty="0"/>
        </a:p>
      </dgm:t>
    </dgm:pt>
    <dgm:pt modelId="{B453FFCA-BF6B-41D4-99A6-8B7491B53F05}" type="parTrans" cxnId="{BD645D73-8331-4E7D-89AC-A9650DC928BF}">
      <dgm:prSet/>
      <dgm:spPr/>
      <dgm:t>
        <a:bodyPr/>
        <a:lstStyle/>
        <a:p>
          <a:endParaRPr lang="en-US"/>
        </a:p>
      </dgm:t>
    </dgm:pt>
    <dgm:pt modelId="{4B84C440-1A96-4009-8207-D0046E4E31CC}" type="sibTrans" cxnId="{BD645D73-8331-4E7D-89AC-A9650DC928BF}">
      <dgm:prSet/>
      <dgm:spPr/>
      <dgm:t>
        <a:bodyPr/>
        <a:lstStyle/>
        <a:p>
          <a:endParaRPr lang="en-US"/>
        </a:p>
      </dgm:t>
    </dgm:pt>
    <dgm:pt modelId="{56F20CD7-1107-4635-974F-55D015A5B78A}">
      <dgm:prSet phldrT="[Text]" custT="1"/>
      <dgm:spPr/>
      <dgm:t>
        <a:bodyPr/>
        <a:lstStyle/>
        <a:p>
          <a:r>
            <a:rPr lang="en-US" sz="2000" dirty="0" smtClean="0"/>
            <a:t>GENETIC  ALTERATIONS </a:t>
          </a:r>
          <a:endParaRPr lang="en-US" sz="2000" dirty="0"/>
        </a:p>
      </dgm:t>
    </dgm:pt>
    <dgm:pt modelId="{BA5A56EB-6A0E-468C-801B-9FAC705C4367}" type="parTrans" cxnId="{1CFFB269-F2C6-4C9F-8EFE-7633DA1741AA}">
      <dgm:prSet/>
      <dgm:spPr/>
      <dgm:t>
        <a:bodyPr/>
        <a:lstStyle/>
        <a:p>
          <a:endParaRPr lang="en-US"/>
        </a:p>
      </dgm:t>
    </dgm:pt>
    <dgm:pt modelId="{823A9BA9-FE71-4BED-8469-A9D5E258C222}" type="sibTrans" cxnId="{1CFFB269-F2C6-4C9F-8EFE-7633DA1741AA}">
      <dgm:prSet/>
      <dgm:spPr/>
      <dgm:t>
        <a:bodyPr/>
        <a:lstStyle/>
        <a:p>
          <a:endParaRPr lang="en-US"/>
        </a:p>
      </dgm:t>
    </dgm:pt>
    <dgm:pt modelId="{D2D44DB3-9AA4-42D0-A24C-7C1AA08C795B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MALIGNANT   TRANSFORMATION</a:t>
          </a:r>
          <a:endParaRPr lang="en-US" sz="2400" b="1" dirty="0">
            <a:solidFill>
              <a:schemeClr val="bg1"/>
            </a:solidFill>
          </a:endParaRPr>
        </a:p>
      </dgm:t>
    </dgm:pt>
    <dgm:pt modelId="{02AE5729-142F-4F5B-8602-4461D0893A59}" type="parTrans" cxnId="{9B9EA989-3924-4D1A-9C89-FB952F59BDF3}">
      <dgm:prSet/>
      <dgm:spPr/>
      <dgm:t>
        <a:bodyPr/>
        <a:lstStyle/>
        <a:p>
          <a:endParaRPr lang="en-US"/>
        </a:p>
      </dgm:t>
    </dgm:pt>
    <dgm:pt modelId="{370C4210-1742-4777-AEBB-514555EBC624}" type="sibTrans" cxnId="{9B9EA989-3924-4D1A-9C89-FB952F59BDF3}">
      <dgm:prSet/>
      <dgm:spPr/>
      <dgm:t>
        <a:bodyPr/>
        <a:lstStyle/>
        <a:p>
          <a:endParaRPr lang="en-US"/>
        </a:p>
      </dgm:t>
    </dgm:pt>
    <dgm:pt modelId="{2CCA8CAC-29CD-4783-B03C-8CD2DD558E62}">
      <dgm:prSet phldrT="[Text]" custT="1"/>
      <dgm:spPr/>
      <dgm:t>
        <a:bodyPr/>
        <a:lstStyle/>
        <a:p>
          <a:r>
            <a:rPr lang="en-US" sz="2000" dirty="0" smtClean="0"/>
            <a:t>EXCESSIVE  UNREGULATED  PROLIFERATION</a:t>
          </a:r>
          <a:endParaRPr lang="en-US" sz="2000" dirty="0"/>
        </a:p>
      </dgm:t>
    </dgm:pt>
    <dgm:pt modelId="{0E816F0F-7554-4980-BE0B-8150DBDB7359}" type="parTrans" cxnId="{D7C41FE9-1028-4B3C-B680-72A39B22F76B}">
      <dgm:prSet/>
      <dgm:spPr/>
      <dgm:t>
        <a:bodyPr/>
        <a:lstStyle/>
        <a:p>
          <a:endParaRPr lang="en-US"/>
        </a:p>
      </dgm:t>
    </dgm:pt>
    <dgm:pt modelId="{789AE72C-F046-4E86-B306-907ADAE1F679}" type="sibTrans" cxnId="{D7C41FE9-1028-4B3C-B680-72A39B22F76B}">
      <dgm:prSet/>
      <dgm:spPr/>
      <dgm:t>
        <a:bodyPr/>
        <a:lstStyle/>
        <a:p>
          <a:endParaRPr lang="en-US"/>
        </a:p>
      </dgm:t>
    </dgm:pt>
    <dgm:pt modelId="{5D4064C8-8B3C-4EB6-BF05-CABC091B87E5}">
      <dgm:prSet phldrT="[Text]" custT="1"/>
      <dgm:spPr/>
      <dgm:t>
        <a:bodyPr/>
        <a:lstStyle/>
        <a:p>
          <a:r>
            <a:rPr lang="en-US" sz="2400" b="1" dirty="0" smtClean="0"/>
            <a:t>CLONE  OF  TRANSFORMED  CELLS</a:t>
          </a:r>
          <a:endParaRPr lang="en-US" sz="2400" b="1" dirty="0"/>
        </a:p>
      </dgm:t>
    </dgm:pt>
    <dgm:pt modelId="{658B31CE-BCA5-4644-A1A2-3B416AAF02E2}" type="parTrans" cxnId="{E2C7F800-2559-4FF3-9397-5E0791A578E7}">
      <dgm:prSet/>
      <dgm:spPr/>
      <dgm:t>
        <a:bodyPr/>
        <a:lstStyle/>
        <a:p>
          <a:endParaRPr lang="en-US"/>
        </a:p>
      </dgm:t>
    </dgm:pt>
    <dgm:pt modelId="{DCC13657-47D4-46CD-8DAE-38C991BB6CD5}" type="sibTrans" cxnId="{E2C7F800-2559-4FF3-9397-5E0791A578E7}">
      <dgm:prSet/>
      <dgm:spPr/>
      <dgm:t>
        <a:bodyPr/>
        <a:lstStyle/>
        <a:p>
          <a:endParaRPr lang="en-US"/>
        </a:p>
      </dgm:t>
    </dgm:pt>
    <dgm:pt modelId="{43C53B51-EDD9-4C95-B746-E59D9AACAF0B}">
      <dgm:prSet phldrT="[Text]" custT="1"/>
      <dgm:spPr/>
      <dgm:t>
        <a:bodyPr/>
        <a:lstStyle/>
        <a:p>
          <a:r>
            <a:rPr lang="en-US" sz="2000" b="1" dirty="0" smtClean="0"/>
            <a:t>TUMOR</a:t>
          </a:r>
          <a:endParaRPr lang="en-US" sz="2000" b="1" dirty="0"/>
        </a:p>
      </dgm:t>
    </dgm:pt>
    <dgm:pt modelId="{2F85D957-25F2-41F4-8922-5EC424197EE7}" type="parTrans" cxnId="{0EE6AD6F-1AEA-46F3-BA75-314F4810ED8E}">
      <dgm:prSet/>
      <dgm:spPr/>
      <dgm:t>
        <a:bodyPr/>
        <a:lstStyle/>
        <a:p>
          <a:endParaRPr lang="en-US"/>
        </a:p>
      </dgm:t>
    </dgm:pt>
    <dgm:pt modelId="{B42B8A12-7871-4575-9C76-DB3B54D2638E}" type="sibTrans" cxnId="{0EE6AD6F-1AEA-46F3-BA75-314F4810ED8E}">
      <dgm:prSet/>
      <dgm:spPr/>
      <dgm:t>
        <a:bodyPr/>
        <a:lstStyle/>
        <a:p>
          <a:endParaRPr lang="en-US"/>
        </a:p>
      </dgm:t>
    </dgm:pt>
    <dgm:pt modelId="{2A4D783C-81A9-4E45-AEEB-C51801E10833}" type="pres">
      <dgm:prSet presAssocID="{31488C67-9157-41A8-84ED-90484587A4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0C5DB-DDC9-4135-9F8F-CE6CED6F02A6}" type="pres">
      <dgm:prSet presAssocID="{5D4064C8-8B3C-4EB6-BF05-CABC091B87E5}" presName="boxAndChildren" presStyleCnt="0"/>
      <dgm:spPr/>
    </dgm:pt>
    <dgm:pt modelId="{86026B9C-28F5-4A20-B913-1A768234049D}" type="pres">
      <dgm:prSet presAssocID="{5D4064C8-8B3C-4EB6-BF05-CABC091B87E5}" presName="parentTextBox" presStyleLbl="node1" presStyleIdx="0" presStyleCnt="3"/>
      <dgm:spPr/>
      <dgm:t>
        <a:bodyPr/>
        <a:lstStyle/>
        <a:p>
          <a:endParaRPr lang="en-US"/>
        </a:p>
      </dgm:t>
    </dgm:pt>
    <dgm:pt modelId="{66369886-DA86-4FFD-A2C2-33BFFAF284DB}" type="pres">
      <dgm:prSet presAssocID="{5D4064C8-8B3C-4EB6-BF05-CABC091B87E5}" presName="entireBox" presStyleLbl="node1" presStyleIdx="0" presStyleCnt="3" custScaleY="96782"/>
      <dgm:spPr/>
      <dgm:t>
        <a:bodyPr/>
        <a:lstStyle/>
        <a:p>
          <a:endParaRPr lang="en-US"/>
        </a:p>
      </dgm:t>
    </dgm:pt>
    <dgm:pt modelId="{670253B8-C3EF-4F85-93DE-CF1AC2CAC053}" type="pres">
      <dgm:prSet presAssocID="{5D4064C8-8B3C-4EB6-BF05-CABC091B87E5}" presName="descendantBox" presStyleCnt="0"/>
      <dgm:spPr/>
    </dgm:pt>
    <dgm:pt modelId="{DF945EEC-A217-4580-9A85-731CA89E1C61}" type="pres">
      <dgm:prSet presAssocID="{43C53B51-EDD9-4C95-B746-E59D9AACAF0B}" presName="childTextBox" presStyleLbl="fgAccFollowNode1" presStyleIdx="0" presStyleCnt="3" custScaleY="84960" custLinFactNeighborX="1205" custLinFactNeighborY="-15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73925-DEB9-497B-960C-8380DB986AC4}" type="pres">
      <dgm:prSet presAssocID="{370C4210-1742-4777-AEBB-514555EBC624}" presName="sp" presStyleCnt="0"/>
      <dgm:spPr/>
    </dgm:pt>
    <dgm:pt modelId="{3C97015E-5254-4010-A4D8-63DAC0C16300}" type="pres">
      <dgm:prSet presAssocID="{D2D44DB3-9AA4-42D0-A24C-7C1AA08C795B}" presName="arrowAndChildren" presStyleCnt="0"/>
      <dgm:spPr/>
    </dgm:pt>
    <dgm:pt modelId="{9E47DA32-81AE-4F8D-9F1D-3BE079AC0151}" type="pres">
      <dgm:prSet presAssocID="{D2D44DB3-9AA4-42D0-A24C-7C1AA08C795B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7199C3F-79D9-4AC5-A60C-D2A983BDA71C}" type="pres">
      <dgm:prSet presAssocID="{D2D44DB3-9AA4-42D0-A24C-7C1AA08C795B}" presName="arrow" presStyleLbl="node1" presStyleIdx="1" presStyleCnt="3"/>
      <dgm:spPr/>
      <dgm:t>
        <a:bodyPr/>
        <a:lstStyle/>
        <a:p>
          <a:endParaRPr lang="en-US"/>
        </a:p>
      </dgm:t>
    </dgm:pt>
    <dgm:pt modelId="{36B067BE-AB4D-4267-B1E1-E9CAF8B101CD}" type="pres">
      <dgm:prSet presAssocID="{D2D44DB3-9AA4-42D0-A24C-7C1AA08C795B}" presName="descendantArrow" presStyleCnt="0"/>
      <dgm:spPr/>
    </dgm:pt>
    <dgm:pt modelId="{BE3805A7-C448-4F7D-B3BD-5B73299E9E39}" type="pres">
      <dgm:prSet presAssocID="{2CCA8CAC-29CD-4783-B03C-8CD2DD558E62}" presName="childTextArrow" presStyleLbl="fgAccFollowNode1" presStyleIdx="1" presStyleCnt="3" custScaleY="87887" custLinFactNeighborX="-1220" custLinFactNeighborY="-17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7BC58-7302-4581-8976-AEE28EC5B000}" type="pres">
      <dgm:prSet presAssocID="{4B84C440-1A96-4009-8207-D0046E4E31CC}" presName="sp" presStyleCnt="0"/>
      <dgm:spPr/>
    </dgm:pt>
    <dgm:pt modelId="{98EA29D8-33DF-452F-8159-7EF0C6A95424}" type="pres">
      <dgm:prSet presAssocID="{61CAB280-434C-4889-B38C-D2B19D8316FE}" presName="arrowAndChildren" presStyleCnt="0"/>
      <dgm:spPr/>
    </dgm:pt>
    <dgm:pt modelId="{EFDE3B12-DC3A-4E7F-9B35-BB0CE1D7B2D0}" type="pres">
      <dgm:prSet presAssocID="{61CAB280-434C-4889-B38C-D2B19D8316F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A5A270F-7637-43A7-A8DC-329282C95233}" type="pres">
      <dgm:prSet presAssocID="{61CAB280-434C-4889-B38C-D2B19D8316FE}" presName="arrow" presStyleLbl="node1" presStyleIdx="2" presStyleCnt="3"/>
      <dgm:spPr/>
      <dgm:t>
        <a:bodyPr/>
        <a:lstStyle/>
        <a:p>
          <a:endParaRPr lang="en-US"/>
        </a:p>
      </dgm:t>
    </dgm:pt>
    <dgm:pt modelId="{EB92DCC2-CEE9-4093-A692-291819F57A53}" type="pres">
      <dgm:prSet presAssocID="{61CAB280-434C-4889-B38C-D2B19D8316FE}" presName="descendantArrow" presStyleCnt="0"/>
      <dgm:spPr/>
    </dgm:pt>
    <dgm:pt modelId="{F078C534-A60B-456B-ACAA-EDDAD67BA3CD}" type="pres">
      <dgm:prSet presAssocID="{56F20CD7-1107-4635-974F-55D015A5B78A}" presName="childTextArrow" presStyleLbl="fgAccFollowNode1" presStyleIdx="2" presStyleCnt="3" custScaleY="87962" custLinFactNeighborY="-18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7F800-2559-4FF3-9397-5E0791A578E7}" srcId="{31488C67-9157-41A8-84ED-90484587A47E}" destId="{5D4064C8-8B3C-4EB6-BF05-CABC091B87E5}" srcOrd="2" destOrd="0" parTransId="{658B31CE-BCA5-4644-A1A2-3B416AAF02E2}" sibTransId="{DCC13657-47D4-46CD-8DAE-38C991BB6CD5}"/>
    <dgm:cxn modelId="{BD645D73-8331-4E7D-89AC-A9650DC928BF}" srcId="{31488C67-9157-41A8-84ED-90484587A47E}" destId="{61CAB280-434C-4889-B38C-D2B19D8316FE}" srcOrd="0" destOrd="0" parTransId="{B453FFCA-BF6B-41D4-99A6-8B7491B53F05}" sibTransId="{4B84C440-1A96-4009-8207-D0046E4E31CC}"/>
    <dgm:cxn modelId="{D7C41FE9-1028-4B3C-B680-72A39B22F76B}" srcId="{D2D44DB3-9AA4-42D0-A24C-7C1AA08C795B}" destId="{2CCA8CAC-29CD-4783-B03C-8CD2DD558E62}" srcOrd="0" destOrd="0" parTransId="{0E816F0F-7554-4980-BE0B-8150DBDB7359}" sibTransId="{789AE72C-F046-4E86-B306-907ADAE1F679}"/>
    <dgm:cxn modelId="{8270B6CC-C47B-4AE3-82B7-614A1573E649}" type="presOf" srcId="{5D4064C8-8B3C-4EB6-BF05-CABC091B87E5}" destId="{66369886-DA86-4FFD-A2C2-33BFFAF284DB}" srcOrd="1" destOrd="0" presId="urn:microsoft.com/office/officeart/2005/8/layout/process4"/>
    <dgm:cxn modelId="{0EE6AD6F-1AEA-46F3-BA75-314F4810ED8E}" srcId="{5D4064C8-8B3C-4EB6-BF05-CABC091B87E5}" destId="{43C53B51-EDD9-4C95-B746-E59D9AACAF0B}" srcOrd="0" destOrd="0" parTransId="{2F85D957-25F2-41F4-8922-5EC424197EE7}" sibTransId="{B42B8A12-7871-4575-9C76-DB3B54D2638E}"/>
    <dgm:cxn modelId="{9B9EA989-3924-4D1A-9C89-FB952F59BDF3}" srcId="{31488C67-9157-41A8-84ED-90484587A47E}" destId="{D2D44DB3-9AA4-42D0-A24C-7C1AA08C795B}" srcOrd="1" destOrd="0" parTransId="{02AE5729-142F-4F5B-8602-4461D0893A59}" sibTransId="{370C4210-1742-4777-AEBB-514555EBC624}"/>
    <dgm:cxn modelId="{DD048D33-AA9F-4378-9EC4-0EDEFB518697}" type="presOf" srcId="{5D4064C8-8B3C-4EB6-BF05-CABC091B87E5}" destId="{86026B9C-28F5-4A20-B913-1A768234049D}" srcOrd="0" destOrd="0" presId="urn:microsoft.com/office/officeart/2005/8/layout/process4"/>
    <dgm:cxn modelId="{7DA4233A-6904-4F7D-8E4A-B9737263D901}" type="presOf" srcId="{2CCA8CAC-29CD-4783-B03C-8CD2DD558E62}" destId="{BE3805A7-C448-4F7D-B3BD-5B73299E9E39}" srcOrd="0" destOrd="0" presId="urn:microsoft.com/office/officeart/2005/8/layout/process4"/>
    <dgm:cxn modelId="{0320055E-1361-40E5-8E83-F289B116704B}" type="presOf" srcId="{56F20CD7-1107-4635-974F-55D015A5B78A}" destId="{F078C534-A60B-456B-ACAA-EDDAD67BA3CD}" srcOrd="0" destOrd="0" presId="urn:microsoft.com/office/officeart/2005/8/layout/process4"/>
    <dgm:cxn modelId="{8A7B7F4E-528D-44EA-B71A-C3B02C1B4170}" type="presOf" srcId="{61CAB280-434C-4889-B38C-D2B19D8316FE}" destId="{CA5A270F-7637-43A7-A8DC-329282C95233}" srcOrd="1" destOrd="0" presId="urn:microsoft.com/office/officeart/2005/8/layout/process4"/>
    <dgm:cxn modelId="{CB7079F1-AF5D-4E48-81F7-E5C868220DFD}" type="presOf" srcId="{43C53B51-EDD9-4C95-B746-E59D9AACAF0B}" destId="{DF945EEC-A217-4580-9A85-731CA89E1C61}" srcOrd="0" destOrd="0" presId="urn:microsoft.com/office/officeart/2005/8/layout/process4"/>
    <dgm:cxn modelId="{1CFFB269-F2C6-4C9F-8EFE-7633DA1741AA}" srcId="{61CAB280-434C-4889-B38C-D2B19D8316FE}" destId="{56F20CD7-1107-4635-974F-55D015A5B78A}" srcOrd="0" destOrd="0" parTransId="{BA5A56EB-6A0E-468C-801B-9FAC705C4367}" sibTransId="{823A9BA9-FE71-4BED-8469-A9D5E258C222}"/>
    <dgm:cxn modelId="{C2C480C8-8E48-40F1-B5E6-9488BE3867AA}" type="presOf" srcId="{31488C67-9157-41A8-84ED-90484587A47E}" destId="{2A4D783C-81A9-4E45-AEEB-C51801E10833}" srcOrd="0" destOrd="0" presId="urn:microsoft.com/office/officeart/2005/8/layout/process4"/>
    <dgm:cxn modelId="{71553048-BCD0-439C-A61E-195F7CBF5515}" type="presOf" srcId="{D2D44DB3-9AA4-42D0-A24C-7C1AA08C795B}" destId="{37199C3F-79D9-4AC5-A60C-D2A983BDA71C}" srcOrd="1" destOrd="0" presId="urn:microsoft.com/office/officeart/2005/8/layout/process4"/>
    <dgm:cxn modelId="{6339D253-6B03-415B-9402-254319EA4835}" type="presOf" srcId="{61CAB280-434C-4889-B38C-D2B19D8316FE}" destId="{EFDE3B12-DC3A-4E7F-9B35-BB0CE1D7B2D0}" srcOrd="0" destOrd="0" presId="urn:microsoft.com/office/officeart/2005/8/layout/process4"/>
    <dgm:cxn modelId="{1318E438-2C8E-4716-A6B9-3DCF68AA7A88}" type="presOf" srcId="{D2D44DB3-9AA4-42D0-A24C-7C1AA08C795B}" destId="{9E47DA32-81AE-4F8D-9F1D-3BE079AC0151}" srcOrd="0" destOrd="0" presId="urn:microsoft.com/office/officeart/2005/8/layout/process4"/>
    <dgm:cxn modelId="{F8A1FDCF-7EC5-4E6B-B9E4-8D42493FA3A8}" type="presParOf" srcId="{2A4D783C-81A9-4E45-AEEB-C51801E10833}" destId="{2680C5DB-DDC9-4135-9F8F-CE6CED6F02A6}" srcOrd="0" destOrd="0" presId="urn:microsoft.com/office/officeart/2005/8/layout/process4"/>
    <dgm:cxn modelId="{0B4B3D8C-1D0D-412F-88B2-D6195F84743A}" type="presParOf" srcId="{2680C5DB-DDC9-4135-9F8F-CE6CED6F02A6}" destId="{86026B9C-28F5-4A20-B913-1A768234049D}" srcOrd="0" destOrd="0" presId="urn:microsoft.com/office/officeart/2005/8/layout/process4"/>
    <dgm:cxn modelId="{877FE42A-1692-4E96-98BB-591DE7292538}" type="presParOf" srcId="{2680C5DB-DDC9-4135-9F8F-CE6CED6F02A6}" destId="{66369886-DA86-4FFD-A2C2-33BFFAF284DB}" srcOrd="1" destOrd="0" presId="urn:microsoft.com/office/officeart/2005/8/layout/process4"/>
    <dgm:cxn modelId="{8B98ACC6-D10E-473F-A91E-1022F62EC02D}" type="presParOf" srcId="{2680C5DB-DDC9-4135-9F8F-CE6CED6F02A6}" destId="{670253B8-C3EF-4F85-93DE-CF1AC2CAC053}" srcOrd="2" destOrd="0" presId="urn:microsoft.com/office/officeart/2005/8/layout/process4"/>
    <dgm:cxn modelId="{2E8AB30E-1E93-4854-B21A-54BE10239B46}" type="presParOf" srcId="{670253B8-C3EF-4F85-93DE-CF1AC2CAC053}" destId="{DF945EEC-A217-4580-9A85-731CA89E1C61}" srcOrd="0" destOrd="0" presId="urn:microsoft.com/office/officeart/2005/8/layout/process4"/>
    <dgm:cxn modelId="{CF785868-795C-4206-9995-63BCF5A93E6A}" type="presParOf" srcId="{2A4D783C-81A9-4E45-AEEB-C51801E10833}" destId="{35173925-DEB9-497B-960C-8380DB986AC4}" srcOrd="1" destOrd="0" presId="urn:microsoft.com/office/officeart/2005/8/layout/process4"/>
    <dgm:cxn modelId="{C487EE96-88DC-4815-AED0-4B6555D2A79D}" type="presParOf" srcId="{2A4D783C-81A9-4E45-AEEB-C51801E10833}" destId="{3C97015E-5254-4010-A4D8-63DAC0C16300}" srcOrd="2" destOrd="0" presId="urn:microsoft.com/office/officeart/2005/8/layout/process4"/>
    <dgm:cxn modelId="{80240D9A-F30D-477D-BE6C-83D78C133905}" type="presParOf" srcId="{3C97015E-5254-4010-A4D8-63DAC0C16300}" destId="{9E47DA32-81AE-4F8D-9F1D-3BE079AC0151}" srcOrd="0" destOrd="0" presId="urn:microsoft.com/office/officeart/2005/8/layout/process4"/>
    <dgm:cxn modelId="{CBF937DE-032E-4899-A6B2-DEC9E74A0A6F}" type="presParOf" srcId="{3C97015E-5254-4010-A4D8-63DAC0C16300}" destId="{37199C3F-79D9-4AC5-A60C-D2A983BDA71C}" srcOrd="1" destOrd="0" presId="urn:microsoft.com/office/officeart/2005/8/layout/process4"/>
    <dgm:cxn modelId="{FB24BF6C-11D0-45A0-81B1-BEA3294A01D0}" type="presParOf" srcId="{3C97015E-5254-4010-A4D8-63DAC0C16300}" destId="{36B067BE-AB4D-4267-B1E1-E9CAF8B101CD}" srcOrd="2" destOrd="0" presId="urn:microsoft.com/office/officeart/2005/8/layout/process4"/>
    <dgm:cxn modelId="{105BDD2D-2D27-48A3-95A9-8C2A268FDF24}" type="presParOf" srcId="{36B067BE-AB4D-4267-B1E1-E9CAF8B101CD}" destId="{BE3805A7-C448-4F7D-B3BD-5B73299E9E39}" srcOrd="0" destOrd="0" presId="urn:microsoft.com/office/officeart/2005/8/layout/process4"/>
    <dgm:cxn modelId="{E08D75D3-2760-4C3F-956F-63B96B9AED73}" type="presParOf" srcId="{2A4D783C-81A9-4E45-AEEB-C51801E10833}" destId="{4A97BC58-7302-4581-8976-AEE28EC5B000}" srcOrd="3" destOrd="0" presId="urn:microsoft.com/office/officeart/2005/8/layout/process4"/>
    <dgm:cxn modelId="{DFF16A95-8F9E-4365-B698-B136AB375B18}" type="presParOf" srcId="{2A4D783C-81A9-4E45-AEEB-C51801E10833}" destId="{98EA29D8-33DF-452F-8159-7EF0C6A95424}" srcOrd="4" destOrd="0" presId="urn:microsoft.com/office/officeart/2005/8/layout/process4"/>
    <dgm:cxn modelId="{8F17718A-A5B9-4B3B-A817-CDB8230B9E3C}" type="presParOf" srcId="{98EA29D8-33DF-452F-8159-7EF0C6A95424}" destId="{EFDE3B12-DC3A-4E7F-9B35-BB0CE1D7B2D0}" srcOrd="0" destOrd="0" presId="urn:microsoft.com/office/officeart/2005/8/layout/process4"/>
    <dgm:cxn modelId="{F189CAFF-133A-43DD-8B31-2CCFC1070C32}" type="presParOf" srcId="{98EA29D8-33DF-452F-8159-7EF0C6A95424}" destId="{CA5A270F-7637-43A7-A8DC-329282C95233}" srcOrd="1" destOrd="0" presId="urn:microsoft.com/office/officeart/2005/8/layout/process4"/>
    <dgm:cxn modelId="{EEFC6F66-B30F-4B7E-B2BF-AC1D3A11170D}" type="presParOf" srcId="{98EA29D8-33DF-452F-8159-7EF0C6A95424}" destId="{EB92DCC2-CEE9-4093-A692-291819F57A53}" srcOrd="2" destOrd="0" presId="urn:microsoft.com/office/officeart/2005/8/layout/process4"/>
    <dgm:cxn modelId="{49E7FAAA-C70D-4E0C-8B8C-0A8D59922F18}" type="presParOf" srcId="{EB92DCC2-CEE9-4093-A692-291819F57A53}" destId="{F078C534-A60B-456B-ACAA-EDDAD67BA3CD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E9FE2-E556-4C7B-A98B-422763C9FAC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4770B-C43D-47F8-B86C-0A228461E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770B-C43D-47F8-B86C-0A228461E9D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770B-C43D-47F8-B86C-0A228461E9D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252104-8D38-4A71-AFD7-377D3301595C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B2FB74-138A-4DDA-A377-01461BEED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ujitsu\Pictures\bismillah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7010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nomenclature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4676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en-US" sz="2800" b="1" dirty="0" smtClean="0">
                <a:solidFill>
                  <a:srgbClr val="7030A0"/>
                </a:solidFill>
              </a:rPr>
              <a:t>BENIGN TUMORS</a:t>
            </a:r>
            <a:r>
              <a:rPr lang="en-US" sz="2800" b="1" dirty="0" smtClean="0"/>
              <a:t>:</a:t>
            </a:r>
          </a:p>
          <a:p>
            <a:r>
              <a:rPr lang="en-US" sz="2800" dirty="0" smtClean="0"/>
              <a:t>Suffix – </a:t>
            </a:r>
            <a:r>
              <a:rPr lang="en-US" sz="2800" dirty="0" err="1" smtClean="0"/>
              <a:t>oma</a:t>
            </a:r>
            <a:r>
              <a:rPr lang="en-US" sz="2800" dirty="0" smtClean="0"/>
              <a:t> to the cell of origin</a:t>
            </a:r>
          </a:p>
          <a:p>
            <a:r>
              <a:rPr lang="en-US" sz="2800" b="1" dirty="0" smtClean="0"/>
              <a:t>Benign Tumors of </a:t>
            </a:r>
            <a:r>
              <a:rPr lang="en-US" sz="2800" b="1" dirty="0" err="1" smtClean="0"/>
              <a:t>mesenchymal</a:t>
            </a:r>
            <a:r>
              <a:rPr lang="en-US" sz="2800" b="1" dirty="0" smtClean="0"/>
              <a:t> tissues :</a:t>
            </a:r>
          </a:p>
          <a:p>
            <a:pPr lvl="1"/>
            <a:r>
              <a:rPr lang="en-US" sz="2400" dirty="0" err="1" smtClean="0"/>
              <a:t>Fibroma</a:t>
            </a:r>
            <a:r>
              <a:rPr lang="en-US" sz="2400" dirty="0" smtClean="0"/>
              <a:t>  -benign tumor of fibrous tissue</a:t>
            </a:r>
          </a:p>
          <a:p>
            <a:pPr lvl="1"/>
            <a:r>
              <a:rPr lang="en-US" sz="2400" dirty="0" err="1" smtClean="0"/>
              <a:t>Chondroma</a:t>
            </a:r>
            <a:r>
              <a:rPr lang="en-US" sz="2400" dirty="0" smtClean="0"/>
              <a:t> – benign tumor of cartilage </a:t>
            </a:r>
          </a:p>
          <a:p>
            <a:pPr lvl="1"/>
            <a:r>
              <a:rPr lang="en-US" sz="2400" dirty="0" err="1" smtClean="0"/>
              <a:t>Leiomyoma</a:t>
            </a:r>
            <a:r>
              <a:rPr lang="en-US" sz="2400" dirty="0" smtClean="0"/>
              <a:t> -  benign tumor of  smooth muscle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nomenclature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Benign epithelial tumors </a:t>
            </a:r>
            <a:r>
              <a:rPr lang="en-US" sz="2800" dirty="0" smtClean="0"/>
              <a:t>– nomenclature is</a:t>
            </a:r>
          </a:p>
          <a:p>
            <a:pPr lvl="1"/>
            <a:r>
              <a:rPr lang="en-US" sz="2400" dirty="0" smtClean="0"/>
              <a:t>based on cell of origin </a:t>
            </a:r>
          </a:p>
          <a:p>
            <a:pPr lvl="1"/>
            <a:r>
              <a:rPr lang="en-US" sz="2400" dirty="0" smtClean="0"/>
              <a:t> or microscopic pattern</a:t>
            </a:r>
          </a:p>
          <a:p>
            <a:pPr lvl="1"/>
            <a:r>
              <a:rPr lang="en-US" sz="2400" dirty="0" smtClean="0"/>
              <a:t> or macroscopic architecture</a:t>
            </a:r>
          </a:p>
          <a:p>
            <a:r>
              <a:rPr lang="en-US" sz="2800" dirty="0" smtClean="0"/>
              <a:t>Adenoma </a:t>
            </a:r>
          </a:p>
          <a:p>
            <a:r>
              <a:rPr lang="en-US" sz="2800" dirty="0" err="1" smtClean="0"/>
              <a:t>Papilloma</a:t>
            </a:r>
            <a:endParaRPr lang="en-US" sz="2800" dirty="0" smtClean="0"/>
          </a:p>
          <a:p>
            <a:r>
              <a:rPr lang="en-US" sz="2800" dirty="0" err="1" smtClean="0"/>
              <a:t>Cystadenomas</a:t>
            </a:r>
            <a:endParaRPr lang="en-US" sz="2800" dirty="0" smtClean="0"/>
          </a:p>
          <a:p>
            <a:r>
              <a:rPr lang="en-US" sz="2800" dirty="0" smtClean="0"/>
              <a:t>Papillary </a:t>
            </a:r>
            <a:r>
              <a:rPr lang="en-US" sz="2800" dirty="0" err="1" smtClean="0"/>
              <a:t>cystadenoma</a:t>
            </a:r>
            <a:r>
              <a:rPr lang="en-US" sz="2800" smtClean="0"/>
              <a:t> </a:t>
            </a:r>
            <a:endParaRPr lang="en-US" sz="2800" dirty="0" smtClean="0"/>
          </a:p>
          <a:p>
            <a:r>
              <a:rPr lang="en-US" sz="2800" dirty="0" smtClean="0"/>
              <a:t>Polyp – tumor forming macroscopically visible projection above mucosal surface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nomenclature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962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  MALIGNANT TUMORS </a:t>
            </a:r>
            <a:r>
              <a:rPr lang="en-US" sz="2800" b="1" dirty="0" smtClean="0"/>
              <a:t>:</a:t>
            </a:r>
          </a:p>
          <a:p>
            <a:r>
              <a:rPr lang="en-US" sz="2800" b="1" dirty="0" smtClean="0"/>
              <a:t>Sarcomas –</a:t>
            </a:r>
            <a:r>
              <a:rPr lang="en-US" sz="2800" dirty="0" smtClean="0"/>
              <a:t>  tumors of </a:t>
            </a:r>
            <a:r>
              <a:rPr lang="en-US" sz="2800" dirty="0" err="1" smtClean="0"/>
              <a:t>mesenchymal</a:t>
            </a:r>
            <a:r>
              <a:rPr lang="en-US" sz="2800" dirty="0" smtClean="0"/>
              <a:t> tissues </a:t>
            </a:r>
          </a:p>
          <a:p>
            <a:pPr>
              <a:buNone/>
            </a:pPr>
            <a:r>
              <a:rPr lang="en-US" sz="2800" dirty="0" smtClean="0"/>
              <a:t>       (Greek </a:t>
            </a:r>
            <a:r>
              <a:rPr lang="en-US" sz="2800" dirty="0" err="1" smtClean="0"/>
              <a:t>Sarc</a:t>
            </a:r>
            <a:r>
              <a:rPr lang="en-US" sz="2800" dirty="0" smtClean="0"/>
              <a:t> – Fleshy)  </a:t>
            </a:r>
            <a:r>
              <a:rPr lang="en-US" sz="2800" dirty="0" err="1" smtClean="0"/>
              <a:t>e.g</a:t>
            </a:r>
            <a:r>
              <a:rPr lang="en-US" sz="2800" dirty="0" smtClean="0"/>
              <a:t>                                                            </a:t>
            </a:r>
            <a:r>
              <a:rPr lang="en-US" sz="2800" dirty="0" err="1" smtClean="0"/>
              <a:t>Fibrosarcoma</a:t>
            </a:r>
            <a:r>
              <a:rPr lang="en-US" sz="2800" dirty="0" smtClean="0"/>
              <a:t> , </a:t>
            </a:r>
            <a:r>
              <a:rPr lang="en-US" sz="2800" dirty="0" err="1" smtClean="0"/>
              <a:t>Liposarcoma</a:t>
            </a:r>
            <a:r>
              <a:rPr lang="en-US" sz="2800" dirty="0" smtClean="0"/>
              <a:t>, </a:t>
            </a:r>
            <a:r>
              <a:rPr lang="en-US" sz="2800" dirty="0" err="1" smtClean="0"/>
              <a:t>Chondrosarcoma</a:t>
            </a:r>
            <a:endParaRPr lang="en-US" sz="2800" dirty="0" smtClean="0"/>
          </a:p>
          <a:p>
            <a:r>
              <a:rPr lang="en-US" sz="2800" b="1" dirty="0" smtClean="0"/>
              <a:t>Carcinomas </a:t>
            </a:r>
            <a:r>
              <a:rPr lang="en-US" sz="2800" dirty="0" smtClean="0"/>
              <a:t>– tumors of epithelial origin    </a:t>
            </a:r>
            <a:r>
              <a:rPr lang="en-US" sz="2800" dirty="0" err="1" smtClean="0"/>
              <a:t>furtherqualified</a:t>
            </a:r>
            <a:r>
              <a:rPr lang="en-US" sz="2800" dirty="0" smtClean="0"/>
              <a:t>   like               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cell carcinoma 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Adenocarcinoma</a:t>
            </a:r>
            <a:endParaRPr lang="en-US" sz="2400" dirty="0" smtClean="0"/>
          </a:p>
          <a:p>
            <a:r>
              <a:rPr lang="en-US" sz="2800" b="1" dirty="0" err="1" smtClean="0"/>
              <a:t>Undiffrentiated</a:t>
            </a:r>
            <a:r>
              <a:rPr lang="en-US" sz="2800" b="1" dirty="0" smtClean="0"/>
              <a:t> Malignant  Tumor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nomenclature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495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Malignant tumors  of blood-forming tissue 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suffix – </a:t>
            </a:r>
            <a:r>
              <a:rPr lang="en-US" sz="2800" dirty="0" err="1" smtClean="0">
                <a:solidFill>
                  <a:schemeClr val="tx1"/>
                </a:solidFill>
              </a:rPr>
              <a:t>emia</a:t>
            </a:r>
            <a:r>
              <a:rPr lang="en-US" sz="2800" dirty="0" smtClean="0">
                <a:solidFill>
                  <a:schemeClr val="tx1"/>
                </a:solidFill>
              </a:rPr>
              <a:t> (Greek – Blood  ) – leukemia</a:t>
            </a: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/>
              <a:t>Tumors  named after the doctor who first described</a:t>
            </a:r>
          </a:p>
          <a:p>
            <a:r>
              <a:rPr lang="en-US" sz="2800" dirty="0" smtClean="0"/>
              <a:t>Hodgkin lymphoma – Thomas Hodgkin</a:t>
            </a:r>
          </a:p>
          <a:p>
            <a:r>
              <a:rPr lang="en-US" sz="2800" dirty="0" err="1" smtClean="0"/>
              <a:t>Burkitt</a:t>
            </a:r>
            <a:r>
              <a:rPr lang="en-US" sz="2800" dirty="0" smtClean="0"/>
              <a:t> Lymphoma   -  Denis Parsons </a:t>
            </a:r>
            <a:r>
              <a:rPr lang="en-US" sz="2800" dirty="0" err="1" smtClean="0"/>
              <a:t>Burkitt</a:t>
            </a:r>
            <a:endParaRPr lang="en-US" sz="2800" dirty="0" smtClean="0"/>
          </a:p>
          <a:p>
            <a:r>
              <a:rPr lang="en-US" sz="2800" dirty="0" smtClean="0"/>
              <a:t>Ewing Sarcoma       -  James Ewing</a:t>
            </a:r>
          </a:p>
          <a:p>
            <a:r>
              <a:rPr lang="en-US" sz="2800" dirty="0" err="1" smtClean="0"/>
              <a:t>Wilms</a:t>
            </a:r>
            <a:r>
              <a:rPr lang="en-US" sz="2800" dirty="0" smtClean="0"/>
              <a:t> Tumor           -  Max </a:t>
            </a:r>
            <a:r>
              <a:rPr lang="en-US" sz="2800" dirty="0" err="1" smtClean="0"/>
              <a:t>Wilms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nomenclature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5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MIXED  TUMORS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Cells representative of single germ layer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Single </a:t>
            </a:r>
            <a:r>
              <a:rPr lang="en-US" sz="2400" dirty="0" err="1" smtClean="0">
                <a:solidFill>
                  <a:schemeClr val="tx1"/>
                </a:solidFill>
              </a:rPr>
              <a:t>neoplastic</a:t>
            </a:r>
            <a:r>
              <a:rPr lang="en-US" sz="2400" dirty="0" smtClean="0">
                <a:solidFill>
                  <a:schemeClr val="tx1"/>
                </a:solidFill>
              </a:rPr>
              <a:t> clone differentiating  along  divergent lines </a:t>
            </a:r>
            <a:r>
              <a:rPr lang="en-US" sz="2400" dirty="0" smtClean="0"/>
              <a:t>– </a:t>
            </a:r>
            <a:r>
              <a:rPr lang="en-US" sz="2400" dirty="0" err="1" smtClean="0"/>
              <a:t>e.g</a:t>
            </a:r>
            <a:r>
              <a:rPr lang="en-US" sz="2400" dirty="0" smtClean="0"/>
              <a:t> Mixed Parotid Tumor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TERATOMAS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 Benign</a:t>
            </a:r>
          </a:p>
          <a:p>
            <a:pPr lvl="1"/>
            <a:r>
              <a:rPr lang="en-US" sz="2400" dirty="0" smtClean="0"/>
              <a:t>M</a:t>
            </a:r>
            <a:r>
              <a:rPr lang="en-US" sz="2400" dirty="0" smtClean="0"/>
              <a:t>alignant</a:t>
            </a:r>
            <a:endParaRPr lang="en-US" sz="2400" dirty="0" smtClean="0"/>
          </a:p>
          <a:p>
            <a:r>
              <a:rPr lang="en-US" sz="2800" dirty="0" smtClean="0"/>
              <a:t>Originate </a:t>
            </a:r>
            <a:r>
              <a:rPr lang="en-US" sz="2800" dirty="0" smtClean="0"/>
              <a:t>from </a:t>
            </a:r>
            <a:r>
              <a:rPr lang="en-US" sz="2800" dirty="0" err="1" smtClean="0"/>
              <a:t>totipotential</a:t>
            </a:r>
            <a:r>
              <a:rPr lang="en-US" sz="2800" dirty="0" smtClean="0"/>
              <a:t> cells            </a:t>
            </a:r>
            <a:endParaRPr lang="en-US" sz="2800" dirty="0" smtClean="0"/>
          </a:p>
          <a:p>
            <a:r>
              <a:rPr lang="en-US" sz="2800" dirty="0" smtClean="0"/>
              <a:t> Tissues </a:t>
            </a:r>
            <a:r>
              <a:rPr lang="en-US" sz="2800" dirty="0" smtClean="0"/>
              <a:t>representative of  more than one or all germ cell </a:t>
            </a:r>
            <a:r>
              <a:rPr lang="en-US" sz="2800" dirty="0" smtClean="0"/>
              <a:t>layers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Misnomers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Benign sounding designations for </a:t>
            </a:r>
            <a:r>
              <a:rPr lang="en-US" sz="2400" b="1" dirty="0" err="1" smtClean="0"/>
              <a:t>malignat</a:t>
            </a:r>
            <a:r>
              <a:rPr lang="en-US" sz="2400" b="1" dirty="0" smtClean="0"/>
              <a:t> tumors :</a:t>
            </a:r>
          </a:p>
          <a:p>
            <a:r>
              <a:rPr lang="en-US" sz="2400" dirty="0" smtClean="0"/>
              <a:t>Lymphoma</a:t>
            </a:r>
          </a:p>
          <a:p>
            <a:r>
              <a:rPr lang="en-US" sz="2400" dirty="0" smtClean="0"/>
              <a:t>Melanoma</a:t>
            </a:r>
          </a:p>
          <a:p>
            <a:r>
              <a:rPr lang="en-US" sz="2400" dirty="0" err="1" smtClean="0"/>
              <a:t>Semnoma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Ominous terms for trivial lesions :</a:t>
            </a:r>
          </a:p>
          <a:p>
            <a:r>
              <a:rPr lang="en-US" sz="2400" dirty="0" err="1" smtClean="0"/>
              <a:t>Hamartoma</a:t>
            </a:r>
            <a:endParaRPr lang="en-US" sz="2400" dirty="0" smtClean="0"/>
          </a:p>
          <a:p>
            <a:r>
              <a:rPr lang="en-US" sz="2400" dirty="0" err="1" smtClean="0"/>
              <a:t>Choristoma</a:t>
            </a:r>
            <a:endParaRPr lang="en-US" sz="2400" dirty="0" smtClean="0"/>
          </a:p>
          <a:p>
            <a:r>
              <a:rPr lang="en-US" sz="2400" dirty="0" err="1" smtClean="0"/>
              <a:t>Heterotopic</a:t>
            </a:r>
            <a:r>
              <a:rPr lang="en-US" sz="2400" dirty="0" smtClean="0"/>
              <a:t> rests of cells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of </a:t>
            </a:r>
            <a:r>
              <a:rPr lang="en-US" dirty="0" err="1" smtClean="0"/>
              <a:t>nomenclatur</a:t>
            </a:r>
            <a:endParaRPr lang="en-US" dirty="0" smtClean="0"/>
          </a:p>
          <a:p>
            <a:r>
              <a:rPr lang="en-US" dirty="0" smtClean="0"/>
              <a:t>Misnomers</a:t>
            </a:r>
          </a:p>
          <a:p>
            <a:r>
              <a:rPr lang="en-US" dirty="0" smtClean="0"/>
              <a:t>Diagrams of diff tumors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191000" cy="25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343400" cy="35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4572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Mixed Parotid Tumor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541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Teratoma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5105400"/>
          </a:xfrm>
        </p:spPr>
        <p:txBody>
          <a:bodyPr/>
          <a:lstStyle/>
          <a:p>
            <a:r>
              <a:rPr lang="en-US" dirty="0" smtClean="0"/>
              <a:t>Differentiation  and </a:t>
            </a:r>
            <a:r>
              <a:rPr lang="en-US" dirty="0" err="1" smtClean="0"/>
              <a:t>Anaplasia</a:t>
            </a:r>
            <a:endParaRPr lang="en-US" dirty="0" smtClean="0"/>
          </a:p>
          <a:p>
            <a:r>
              <a:rPr lang="en-US" dirty="0" smtClean="0"/>
              <a:t>Rates  of Growth</a:t>
            </a:r>
          </a:p>
          <a:p>
            <a:r>
              <a:rPr lang="en-US" dirty="0" smtClean="0"/>
              <a:t>Cancer stem cells &amp; cancer cell lineages</a:t>
            </a:r>
          </a:p>
          <a:p>
            <a:r>
              <a:rPr lang="en-US" dirty="0" smtClean="0"/>
              <a:t>Local invasion</a:t>
            </a:r>
          </a:p>
          <a:p>
            <a:r>
              <a:rPr lang="en-US" dirty="0" smtClean="0"/>
              <a:t>Metastasis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CHARACTERISTICS OF BENIGN &amp; MALIGNANT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Differentiation  and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Anaplasia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Differentiation – extent to which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neoplastic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parenchymal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cells resemble the corresponding normal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parenchymal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cells both morphologically &amp; functionally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Anaplasia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lack of differentiation ; considered a hallmark of malignancy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Benign tumors – cells differentiated , closely resemble normal cells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Malignant tumors – well diff, moderately diff, poorly diff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458200" cy="122237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NEOPLASIA       I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other features of malignancy/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anaplasia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Lack of differentiation is associated with many other morphologic changes :</a:t>
            </a:r>
          </a:p>
          <a:p>
            <a:r>
              <a:rPr lang="en-US" dirty="0" err="1" smtClean="0"/>
              <a:t>Pleomorphism</a:t>
            </a:r>
            <a:r>
              <a:rPr lang="en-US" dirty="0" smtClean="0"/>
              <a:t> : both cells &amp; nuclei</a:t>
            </a:r>
          </a:p>
          <a:p>
            <a:r>
              <a:rPr lang="en-US" dirty="0" smtClean="0"/>
              <a:t>Abnormal nuclear morphology : </a:t>
            </a:r>
            <a:r>
              <a:rPr lang="en-US" dirty="0" err="1" smtClean="0"/>
              <a:t>hyperchromatic</a:t>
            </a:r>
            <a:r>
              <a:rPr lang="en-US" dirty="0" smtClean="0"/>
              <a:t> nuclear :cytoplasm ratio altered 1:1 (1:4 or 1:6)</a:t>
            </a:r>
          </a:p>
          <a:p>
            <a:r>
              <a:rPr lang="en-US" dirty="0" smtClean="0"/>
              <a:t>Mitosis : </a:t>
            </a:r>
            <a:r>
              <a:rPr lang="en-US" dirty="0" smtClean="0">
                <a:latin typeface="Franklin Gothic Book"/>
              </a:rPr>
              <a:t>↑mitosis , atypical mitosis</a:t>
            </a:r>
          </a:p>
          <a:p>
            <a:r>
              <a:rPr lang="en-US" dirty="0" smtClean="0">
                <a:latin typeface="Franklin Gothic Book"/>
              </a:rPr>
              <a:t>Loss of polarity :orientation is disturbed </a:t>
            </a:r>
            <a:r>
              <a:rPr lang="en-US" dirty="0" err="1" smtClean="0">
                <a:latin typeface="Franklin Gothic Book"/>
              </a:rPr>
              <a:t>inmalig</a:t>
            </a:r>
            <a:endParaRPr lang="en-US" dirty="0" smtClean="0">
              <a:latin typeface="Franklin Gothic Book"/>
            </a:endParaRPr>
          </a:p>
          <a:p>
            <a:r>
              <a:rPr lang="en-US" dirty="0" smtClean="0">
                <a:latin typeface="Franklin Gothic Book"/>
              </a:rPr>
              <a:t>Tumor giant cells</a:t>
            </a:r>
          </a:p>
          <a:p>
            <a:r>
              <a:rPr lang="en-US" dirty="0" smtClean="0">
                <a:latin typeface="Franklin Gothic Book"/>
              </a:rPr>
              <a:t> Necrosis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334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3924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28194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Benign tumor of </a:t>
            </a:r>
            <a:r>
              <a:rPr lang="en-US" dirty="0" err="1" smtClean="0"/>
              <a:t>myometrium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743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Malignant tumor - </a:t>
            </a:r>
            <a:r>
              <a:rPr lang="en-US" dirty="0" err="1" smtClean="0"/>
              <a:t>Adenocarcinoma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29000"/>
            <a:ext cx="3810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29000"/>
            <a:ext cx="3810000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5638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Anaplastic</a:t>
            </a:r>
            <a:r>
              <a:rPr lang="en-US" dirty="0" smtClean="0"/>
              <a:t> tumor of skeletal muscle -  tumor giant cells &amp; </a:t>
            </a:r>
            <a:r>
              <a:rPr lang="en-US" dirty="0" err="1" smtClean="0"/>
              <a:t>pleomorphism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5638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Anaplastic</a:t>
            </a:r>
            <a:r>
              <a:rPr lang="en-US" dirty="0" smtClean="0"/>
              <a:t> tumor – marked </a:t>
            </a:r>
            <a:r>
              <a:rPr lang="en-US" dirty="0" err="1" smtClean="0"/>
              <a:t>pleomorphism</a:t>
            </a:r>
            <a:r>
              <a:rPr lang="en-US" dirty="0" smtClean="0"/>
              <a:t> &amp; atypical mitosis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rates of growth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r>
              <a:rPr lang="en-US" dirty="0" smtClean="0"/>
              <a:t>3 major factors:</a:t>
            </a:r>
          </a:p>
          <a:p>
            <a:pPr lvl="1"/>
            <a:r>
              <a:rPr lang="en-US" dirty="0" smtClean="0"/>
              <a:t>Doubling time of tumor cells</a:t>
            </a:r>
          </a:p>
          <a:p>
            <a:pPr lvl="1"/>
            <a:r>
              <a:rPr lang="en-US" dirty="0" smtClean="0"/>
              <a:t>Fraction of tumor cells in </a:t>
            </a:r>
            <a:r>
              <a:rPr lang="en-US" dirty="0" err="1" smtClean="0"/>
              <a:t>replicative</a:t>
            </a:r>
            <a:r>
              <a:rPr lang="en-US" dirty="0" smtClean="0"/>
              <a:t> pool</a:t>
            </a:r>
          </a:p>
          <a:p>
            <a:pPr lvl="1"/>
            <a:r>
              <a:rPr lang="en-US" dirty="0" smtClean="0"/>
              <a:t>Rate of cell death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5686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61722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Schematic representation of  tumor growth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610600" cy="4876800"/>
          </a:xfrm>
        </p:spPr>
        <p:txBody>
          <a:bodyPr>
            <a:noAutofit/>
          </a:bodyPr>
          <a:lstStyle/>
          <a:p>
            <a:r>
              <a:rPr lang="en-US" sz="2500" dirty="0" smtClean="0"/>
              <a:t>Growth fraction : the proportion of cells in </a:t>
            </a:r>
            <a:r>
              <a:rPr lang="en-US" sz="2500" dirty="0" err="1" smtClean="0"/>
              <a:t>replicative</a:t>
            </a:r>
            <a:r>
              <a:rPr lang="en-US" sz="2500" dirty="0" smtClean="0"/>
              <a:t> pool </a:t>
            </a:r>
          </a:p>
          <a:p>
            <a:r>
              <a:rPr lang="en-US" sz="2500" dirty="0" smtClean="0"/>
              <a:t>Rate of growth of tumors is determined by an </a:t>
            </a:r>
            <a:r>
              <a:rPr lang="en-US" sz="2500" dirty="0" smtClean="0">
                <a:solidFill>
                  <a:srgbClr val="7030A0"/>
                </a:solidFill>
              </a:rPr>
              <a:t>excess of cell production over cell loss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Fast growing tumors have a high cell turnover</a:t>
            </a:r>
          </a:p>
          <a:p>
            <a:r>
              <a:rPr lang="en-US" sz="2500" dirty="0" smtClean="0">
                <a:solidFill>
                  <a:srgbClr val="7030A0"/>
                </a:solidFill>
              </a:rPr>
              <a:t>Growth fraction of tumor cells has profound effect on their susceptibility to chemotherapy </a:t>
            </a:r>
          </a:p>
          <a:p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Tumor with low growth fraction : 1</a:t>
            </a:r>
            <a:r>
              <a:rPr lang="en-US" sz="25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shift tumor cells from G</a:t>
            </a:r>
            <a:r>
              <a:rPr lang="en-US" sz="25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into cell cycle –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debulking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tumor  by radiotherapy  or surgery  &amp; then chemo</a:t>
            </a:r>
          </a:p>
          <a:p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Growth rate of tumors correlate with their level of differentiation</a:t>
            </a: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rates of growth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cancer stem cells &amp; ca cell lineages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334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 Resident population of </a:t>
            </a:r>
            <a:r>
              <a:rPr lang="en-US" sz="2800" b="1" dirty="0" smtClean="0"/>
              <a:t>tissue stem cells </a:t>
            </a:r>
            <a:r>
              <a:rPr lang="en-US" sz="2800" dirty="0" smtClean="0"/>
              <a:t>that are </a:t>
            </a:r>
            <a:r>
              <a:rPr lang="en-US" sz="2800" dirty="0" err="1" smtClean="0"/>
              <a:t>longlived</a:t>
            </a:r>
            <a:r>
              <a:rPr lang="en-US" sz="2800" dirty="0" smtClean="0"/>
              <a:t> and capable of self-</a:t>
            </a:r>
            <a:r>
              <a:rPr lang="en-US" sz="2800" dirty="0" err="1" smtClean="0"/>
              <a:t>renewl</a:t>
            </a:r>
            <a:endParaRPr lang="en-US" sz="2800" dirty="0" smtClean="0"/>
          </a:p>
          <a:p>
            <a:r>
              <a:rPr lang="en-US" sz="2800" dirty="0" smtClean="0"/>
              <a:t>Cancers have limitless proliferative capacity indicating  that they also must contain cells with </a:t>
            </a:r>
            <a:r>
              <a:rPr lang="en-US" sz="2800" b="1" dirty="0" smtClean="0"/>
              <a:t>“</a:t>
            </a:r>
            <a:r>
              <a:rPr lang="en-US" sz="2800" b="1" dirty="0" err="1" smtClean="0"/>
              <a:t>stemlike”properties</a:t>
            </a:r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Practical implication is that if Ca stem cells are “essential” for tumor progression they must be eliminated by therapy; like normal stem cells  cancer stem cells have high intrinsic resistance to conventional therapy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T- ICs </a:t>
            </a:r>
            <a:r>
              <a:rPr lang="en-US" sz="2800" dirty="0" smtClean="0"/>
              <a:t>: Cells that allow a human tumor to grow and maintain itself indefinitely when transplanted into an </a:t>
            </a:r>
            <a:r>
              <a:rPr lang="en-US" sz="2800" dirty="0" err="1" smtClean="0"/>
              <a:t>immunodeficient</a:t>
            </a:r>
            <a:r>
              <a:rPr lang="en-US" sz="2800" dirty="0" smtClean="0"/>
              <a:t> mouse. In future it will be imp to identify T-</a:t>
            </a:r>
            <a:r>
              <a:rPr lang="en-US" sz="2800" dirty="0" err="1" smtClean="0"/>
              <a:t>Ics</a:t>
            </a:r>
            <a:r>
              <a:rPr lang="en-US" sz="2800" dirty="0" smtClean="0"/>
              <a:t> in each tumor to direct therapy against tumor </a:t>
            </a:r>
            <a:r>
              <a:rPr lang="en-US" sz="2800" dirty="0" err="1" smtClean="0"/>
              <a:t>stemcel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local invasion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3733800"/>
          </a:xfrm>
        </p:spPr>
        <p:txBody>
          <a:bodyPr/>
          <a:lstStyle/>
          <a:p>
            <a:r>
              <a:rPr lang="en-US" dirty="0" smtClean="0"/>
              <a:t>Nearly all benign tumors grow as cohesive </a:t>
            </a:r>
            <a:r>
              <a:rPr lang="en-US" dirty="0" err="1" smtClean="0"/>
              <a:t>expansile</a:t>
            </a:r>
            <a:r>
              <a:rPr lang="en-US" dirty="0" smtClean="0"/>
              <a:t> </a:t>
            </a:r>
            <a:r>
              <a:rPr lang="en-US" dirty="0" err="1" smtClean="0"/>
              <a:t>masses,have</a:t>
            </a:r>
            <a:r>
              <a:rPr lang="en-US" dirty="0" smtClean="0"/>
              <a:t> a rim of fibrous capsule </a:t>
            </a:r>
          </a:p>
          <a:p>
            <a:r>
              <a:rPr lang="en-US" dirty="0" smtClean="0"/>
              <a:t>Malignant tumors are accompanied by </a:t>
            </a:r>
            <a:r>
              <a:rPr lang="en-US" dirty="0" err="1" smtClean="0"/>
              <a:t>infiltrat</a:t>
            </a:r>
            <a:r>
              <a:rPr lang="en-US" dirty="0" smtClean="0"/>
              <a:t>- ion, invasion &amp; destruction of surrounding tissue – a crab-like pattern of growth</a:t>
            </a:r>
          </a:p>
          <a:p>
            <a:r>
              <a:rPr lang="en-US" dirty="0" smtClean="0"/>
              <a:t>Invasiveness makes surgical resection difficult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848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4958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257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Fibroadenoma</a:t>
            </a:r>
            <a:r>
              <a:rPr lang="en-US" sz="2000" dirty="0" smtClean="0"/>
              <a:t> – encapsulated</a:t>
            </a:r>
          </a:p>
          <a:p>
            <a:r>
              <a:rPr lang="en-US" sz="2000" dirty="0" smtClean="0"/>
              <a:t>small tumor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257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Invasive </a:t>
            </a:r>
            <a:r>
              <a:rPr lang="en-US" sz="2000" dirty="0" err="1" smtClean="0"/>
              <a:t>ductual</a:t>
            </a:r>
            <a:r>
              <a:rPr lang="en-US" sz="2000" dirty="0" smtClean="0"/>
              <a:t> carcinoma – infiltrating tumor</a:t>
            </a:r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local invasion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029200"/>
          </a:xfrm>
        </p:spPr>
        <p:txBody>
          <a:bodyPr/>
          <a:lstStyle/>
          <a:p>
            <a:r>
              <a:rPr lang="en-US" b="1" dirty="0" smtClean="0"/>
              <a:t>In-situ epithelial cancers </a:t>
            </a:r>
            <a:r>
              <a:rPr lang="en-US" dirty="0" smtClean="0"/>
              <a:t>have </a:t>
            </a:r>
            <a:r>
              <a:rPr lang="en-US" dirty="0" err="1" smtClean="0"/>
              <a:t>cytologic</a:t>
            </a:r>
            <a:r>
              <a:rPr lang="en-US" dirty="0" smtClean="0"/>
              <a:t> features of malignancy without invasion of basement membrane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76600"/>
            <a:ext cx="373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metastasis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Tumor implants discontinuous with the primary tumors</a:t>
            </a:r>
          </a:p>
          <a:p>
            <a:r>
              <a:rPr lang="en-US" dirty="0" smtClean="0"/>
              <a:t>Unequivocal sign of malignancy ; benign tumors </a:t>
            </a:r>
            <a:r>
              <a:rPr lang="en-US" dirty="0" err="1" smtClean="0"/>
              <a:t>donot</a:t>
            </a:r>
            <a:r>
              <a:rPr lang="en-US" dirty="0" smtClean="0"/>
              <a:t> metastasize</a:t>
            </a:r>
          </a:p>
          <a:p>
            <a:r>
              <a:rPr lang="en-US" dirty="0" smtClean="0"/>
              <a:t>Malignant </a:t>
            </a:r>
            <a:r>
              <a:rPr lang="en-US" dirty="0" err="1" smtClean="0"/>
              <a:t>neoplasms</a:t>
            </a:r>
            <a:r>
              <a:rPr lang="en-US" dirty="0" smtClean="0"/>
              <a:t> of </a:t>
            </a:r>
            <a:r>
              <a:rPr lang="en-US" dirty="0" err="1" smtClean="0"/>
              <a:t>glial</a:t>
            </a:r>
            <a:r>
              <a:rPr lang="en-US" dirty="0" smtClean="0"/>
              <a:t> cells in CNS and basal cell carcinoma skin are exceptions –they invade locally but rarely metastasize</a:t>
            </a:r>
          </a:p>
          <a:p>
            <a:r>
              <a:rPr lang="en-US" dirty="0" smtClean="0"/>
              <a:t>Pathways of spread :</a:t>
            </a:r>
          </a:p>
          <a:p>
            <a:pPr lvl="1"/>
            <a:r>
              <a:rPr lang="en-US" dirty="0" smtClean="0"/>
              <a:t>Direct seeding of body cavities and surfaces</a:t>
            </a:r>
          </a:p>
          <a:p>
            <a:pPr lvl="1"/>
            <a:r>
              <a:rPr lang="en-US" dirty="0" smtClean="0"/>
              <a:t>Lymphatic spread</a:t>
            </a:r>
          </a:p>
          <a:p>
            <a:pPr lvl="1"/>
            <a:r>
              <a:rPr lang="en-US" dirty="0" err="1" smtClean="0"/>
              <a:t>Hematogenous</a:t>
            </a:r>
            <a:r>
              <a:rPr lang="en-US" dirty="0" smtClean="0"/>
              <a:t> spread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Seeding of body cavities  and surfaces </a:t>
            </a:r>
            <a:r>
              <a:rPr lang="en-US" dirty="0" smtClean="0"/>
              <a:t>: </a:t>
            </a:r>
          </a:p>
          <a:p>
            <a:r>
              <a:rPr lang="en-US" sz="2800" dirty="0" smtClean="0"/>
              <a:t>May occur whenever a malignant tumor penetrates into a natural “open field”</a:t>
            </a:r>
          </a:p>
          <a:p>
            <a:r>
              <a:rPr lang="en-US" sz="2800" dirty="0" smtClean="0"/>
              <a:t>Peritoneal cavity is most </a:t>
            </a:r>
            <a:r>
              <a:rPr lang="en-US" sz="2800" dirty="0" err="1" smtClean="0"/>
              <a:t>oftenly</a:t>
            </a:r>
            <a:r>
              <a:rPr lang="en-US" sz="2800" dirty="0" smtClean="0"/>
              <a:t> involved</a:t>
            </a:r>
          </a:p>
          <a:p>
            <a:r>
              <a:rPr lang="en-US" sz="2800" dirty="0" smtClean="0"/>
              <a:t>Particularly characteristic of Ca ovaries</a:t>
            </a:r>
          </a:p>
          <a:p>
            <a:r>
              <a:rPr lang="en-US" sz="2800" dirty="0" err="1" smtClean="0"/>
              <a:t>Pseudomyxoma</a:t>
            </a:r>
            <a:r>
              <a:rPr lang="en-US" sz="2800" dirty="0" smtClean="0"/>
              <a:t> </a:t>
            </a:r>
            <a:r>
              <a:rPr lang="en-US" sz="2800" dirty="0" err="1" smtClean="0"/>
              <a:t>peritonei</a:t>
            </a:r>
            <a:r>
              <a:rPr lang="en-US" sz="2800" dirty="0" smtClean="0"/>
              <a:t> 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91000"/>
            <a:ext cx="47053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6096000"/>
            <a:ext cx="582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Colon carcinoma invading </a:t>
            </a:r>
            <a:r>
              <a:rPr lang="en-US" sz="2000" dirty="0" err="1" smtClean="0"/>
              <a:t>pericolonic</a:t>
            </a:r>
            <a:r>
              <a:rPr lang="en-US" sz="2000" dirty="0" smtClean="0"/>
              <a:t> adipose tissue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Neoplasia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b="1" dirty="0" smtClean="0"/>
              <a:t>Learning  objectives :</a:t>
            </a:r>
          </a:p>
          <a:p>
            <a:r>
              <a:rPr lang="en-US" sz="2800" dirty="0" smtClean="0"/>
              <a:t>Define </a:t>
            </a:r>
            <a:r>
              <a:rPr lang="en-US" sz="2800" dirty="0" err="1" smtClean="0"/>
              <a:t>neoplasia</a:t>
            </a:r>
            <a:endParaRPr lang="en-US" sz="2800" dirty="0" smtClean="0"/>
          </a:p>
          <a:p>
            <a:r>
              <a:rPr lang="en-US" sz="2800" dirty="0" smtClean="0"/>
              <a:t>Concept of Benign &amp; malignant tumors</a:t>
            </a:r>
          </a:p>
          <a:p>
            <a:r>
              <a:rPr lang="en-US" sz="2800" dirty="0" smtClean="0"/>
              <a:t>Nomenclature of tumors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 </a:t>
            </a:r>
            <a:r>
              <a:rPr lang="en-US" b="1" dirty="0" smtClean="0"/>
              <a:t>Lymphatic   spread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8609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Most common pathway for initial spread of tumor </a:t>
            </a:r>
          </a:p>
          <a:p>
            <a:r>
              <a:rPr lang="en-US" sz="2800" dirty="0" smtClean="0"/>
              <a:t>Lymphatic  vessels located at tumor margin</a:t>
            </a:r>
          </a:p>
          <a:p>
            <a:r>
              <a:rPr lang="en-US" sz="2800" dirty="0" smtClean="0"/>
              <a:t> Pattern of L node involvement follows the natural routes of lymphatic spread </a:t>
            </a:r>
          </a:p>
          <a:p>
            <a:r>
              <a:rPr lang="en-US" sz="2800" dirty="0" smtClean="0"/>
              <a:t>“Sentinel lymph node” biopsy</a:t>
            </a:r>
          </a:p>
          <a:p>
            <a:r>
              <a:rPr lang="en-US" sz="2800" dirty="0" smtClean="0"/>
              <a:t>“Skip metastasis” – local lymph nodes are bypassed</a:t>
            </a:r>
          </a:p>
          <a:p>
            <a:r>
              <a:rPr lang="en-US" sz="2800" dirty="0" smtClean="0"/>
              <a:t>Regional L nodes serve as effective barriers to further dissemination, at least for sometime. </a:t>
            </a:r>
          </a:p>
          <a:p>
            <a:r>
              <a:rPr lang="en-US" sz="2800" dirty="0" smtClean="0"/>
              <a:t>Nodal ↑is due to </a:t>
            </a:r>
          </a:p>
          <a:p>
            <a:pPr lvl="1"/>
            <a:r>
              <a:rPr lang="en-US" sz="2600" dirty="0" smtClean="0"/>
              <a:t>growth of tumor</a:t>
            </a:r>
          </a:p>
          <a:p>
            <a:pPr lvl="1"/>
            <a:r>
              <a:rPr lang="en-US" sz="2600" dirty="0" smtClean="0"/>
              <a:t> reactive changes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Hematogenous</a:t>
            </a:r>
            <a:r>
              <a:rPr lang="en-US" sz="2800" b="1" dirty="0" smtClean="0"/>
              <a:t>  Spread 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Typical of sarcoma, also seen with Ca</a:t>
            </a:r>
          </a:p>
          <a:p>
            <a:r>
              <a:rPr lang="en-US" sz="2800" dirty="0" smtClean="0"/>
              <a:t>Arteries less readily penetrated than veins</a:t>
            </a:r>
          </a:p>
          <a:p>
            <a:r>
              <a:rPr lang="en-US" sz="2800" dirty="0" smtClean="0"/>
              <a:t>Arterial spread may occur when tumor cells pass </a:t>
            </a:r>
            <a:r>
              <a:rPr lang="en-US" sz="2800" dirty="0" err="1" smtClean="0"/>
              <a:t>pul-monary</a:t>
            </a:r>
            <a:r>
              <a:rPr lang="en-US" sz="2800" dirty="0" smtClean="0"/>
              <a:t> capillary bed, or </a:t>
            </a:r>
            <a:r>
              <a:rPr lang="en-US" sz="2800" dirty="0" err="1" smtClean="0"/>
              <a:t>pulm</a:t>
            </a:r>
            <a:r>
              <a:rPr lang="en-US" sz="2800" dirty="0" smtClean="0"/>
              <a:t> A/V shunts ;or when </a:t>
            </a:r>
            <a:r>
              <a:rPr lang="en-US" sz="2800" dirty="0" err="1" smtClean="0"/>
              <a:t>pul</a:t>
            </a:r>
            <a:r>
              <a:rPr lang="en-US" sz="2800" dirty="0" smtClean="0"/>
              <a:t> </a:t>
            </a:r>
            <a:r>
              <a:rPr lang="en-US" sz="2800" dirty="0" err="1" smtClean="0"/>
              <a:t>mets</a:t>
            </a:r>
            <a:r>
              <a:rPr lang="en-US" sz="2800" dirty="0" smtClean="0"/>
              <a:t> give rise to additional  tumor emboli</a:t>
            </a:r>
          </a:p>
          <a:p>
            <a:r>
              <a:rPr lang="en-US" sz="2800" dirty="0" smtClean="0"/>
              <a:t> With venous invasion blood-borne cells follow </a:t>
            </a:r>
            <a:r>
              <a:rPr lang="en-US" sz="2800" dirty="0" err="1" smtClean="0"/>
              <a:t>venus</a:t>
            </a:r>
            <a:r>
              <a:rPr lang="en-US" sz="2800" dirty="0" smtClean="0"/>
              <a:t> flow draining the site of neoplasm , and usually settle in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capillary bed they encounter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228600"/>
            <a:ext cx="3962400" cy="627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4114800" cy="4953000"/>
          </a:xfrm>
        </p:spPr>
        <p:txBody>
          <a:bodyPr/>
          <a:lstStyle/>
          <a:p>
            <a:pPr>
              <a:buNone/>
            </a:pPr>
            <a:r>
              <a:rPr lang="en-US" smtClean="0"/>
              <a:t>METASTATIC </a:t>
            </a:r>
            <a:r>
              <a:rPr lang="en-US" dirty="0" smtClean="0"/>
              <a:t>CASCADE</a:t>
            </a:r>
          </a:p>
          <a:p>
            <a:pPr>
              <a:buNone/>
            </a:pPr>
            <a:r>
              <a:rPr lang="en-US" dirty="0" smtClean="0"/>
              <a:t>   2 Phases of cascade:</a:t>
            </a:r>
          </a:p>
          <a:p>
            <a:r>
              <a:rPr lang="en-US" dirty="0" smtClean="0"/>
              <a:t>Invasion of ECM</a:t>
            </a:r>
          </a:p>
          <a:p>
            <a:r>
              <a:rPr lang="en-US" dirty="0" smtClean="0"/>
              <a:t>Vascular dissemination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57800" y="0"/>
            <a:ext cx="3657600" cy="626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219200"/>
            <a:ext cx="46482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/>
              <a:t>INVASION OF ECM :</a:t>
            </a:r>
          </a:p>
          <a:p>
            <a:r>
              <a:rPr lang="en-US" sz="2600" dirty="0" smtClean="0"/>
              <a:t>Loosening of I/cellular junction</a:t>
            </a:r>
          </a:p>
          <a:p>
            <a:pPr lvl="1"/>
            <a:r>
              <a:rPr lang="en-US" sz="2200" dirty="0" smtClean="0"/>
              <a:t>E – </a:t>
            </a:r>
            <a:r>
              <a:rPr lang="en-US" sz="2200" dirty="0" err="1" smtClean="0"/>
              <a:t>cadherins</a:t>
            </a:r>
            <a:endParaRPr lang="en-US" sz="2200" dirty="0" smtClean="0"/>
          </a:p>
          <a:p>
            <a:pPr lvl="1"/>
            <a:r>
              <a:rPr lang="el-GR" sz="2200" dirty="0" smtClean="0"/>
              <a:t>Β</a:t>
            </a:r>
            <a:r>
              <a:rPr lang="en-US" sz="2200" dirty="0" smtClean="0"/>
              <a:t> – </a:t>
            </a:r>
            <a:r>
              <a:rPr lang="en-US" sz="2200" dirty="0" err="1" smtClean="0"/>
              <a:t>catenin</a:t>
            </a:r>
            <a:endParaRPr lang="en-US" sz="2200" dirty="0" smtClean="0"/>
          </a:p>
          <a:p>
            <a:r>
              <a:rPr lang="en-US" sz="2600" dirty="0" smtClean="0"/>
              <a:t>Degradation of ECM</a:t>
            </a:r>
          </a:p>
          <a:p>
            <a:pPr lvl="1"/>
            <a:r>
              <a:rPr lang="en-US" sz="2200" dirty="0" smtClean="0"/>
              <a:t>Proteases</a:t>
            </a:r>
          </a:p>
          <a:p>
            <a:pPr lvl="1"/>
            <a:r>
              <a:rPr lang="en-US" sz="2200" dirty="0" smtClean="0"/>
              <a:t>MMPs</a:t>
            </a:r>
          </a:p>
          <a:p>
            <a:pPr lvl="1"/>
            <a:r>
              <a:rPr lang="en-US" sz="2200" dirty="0" smtClean="0"/>
              <a:t>ECM sequestered growth F</a:t>
            </a:r>
          </a:p>
          <a:p>
            <a:pPr lvl="1"/>
            <a:r>
              <a:rPr lang="en-US" sz="2200" dirty="0" err="1" smtClean="0"/>
              <a:t>Ameboid</a:t>
            </a:r>
            <a:r>
              <a:rPr lang="en-US" sz="2200" dirty="0" smtClean="0"/>
              <a:t> migration</a:t>
            </a:r>
          </a:p>
          <a:p>
            <a:r>
              <a:rPr lang="en-US" sz="2600" dirty="0" smtClean="0"/>
              <a:t>Attachment of tumor  cells to novel ECM components</a:t>
            </a:r>
          </a:p>
          <a:p>
            <a:r>
              <a:rPr lang="en-US" sz="2600" dirty="0" smtClean="0"/>
              <a:t>Migration of tumor cells</a:t>
            </a:r>
          </a:p>
          <a:p>
            <a:pPr lvl="1"/>
            <a:r>
              <a:rPr lang="en-US" sz="2200" dirty="0" smtClean="0"/>
              <a:t>Tumor cell aggregates</a:t>
            </a:r>
          </a:p>
          <a:p>
            <a:pPr lvl="1"/>
            <a:r>
              <a:rPr lang="en-US" sz="2200" dirty="0" smtClean="0"/>
              <a:t>PLATELETS</a:t>
            </a:r>
          </a:p>
          <a:p>
            <a:pPr lvl="1"/>
            <a:r>
              <a:rPr lang="en-US" sz="2200" dirty="0" smtClean="0"/>
              <a:t>CD44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Liver and lung are the most                </a:t>
            </a:r>
          </a:p>
          <a:p>
            <a:pPr>
              <a:buNone/>
            </a:pPr>
            <a:r>
              <a:rPr lang="en-US" sz="2400" dirty="0" smtClean="0"/>
              <a:t>     frequently involved</a:t>
            </a:r>
          </a:p>
          <a:p>
            <a:r>
              <a:rPr lang="en-US" sz="2400" dirty="0" smtClean="0"/>
              <a:t>Tumors in close proximity </a:t>
            </a:r>
          </a:p>
          <a:p>
            <a:pPr>
              <a:buNone/>
            </a:pPr>
            <a:r>
              <a:rPr lang="en-US" sz="2400" dirty="0" smtClean="0"/>
              <a:t>     to vertebral column</a:t>
            </a:r>
          </a:p>
          <a:p>
            <a:pPr>
              <a:buNone/>
            </a:pPr>
            <a:r>
              <a:rPr lang="en-US" sz="2400" dirty="0" smtClean="0"/>
              <a:t>    (Ca thyroid &amp; prostate)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embolise</a:t>
            </a:r>
            <a:r>
              <a:rPr lang="en-US" sz="2400" dirty="0" smtClean="0"/>
              <a:t> through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paravertebral</a:t>
            </a:r>
            <a:r>
              <a:rPr lang="en-US" sz="2400" dirty="0" smtClean="0"/>
              <a:t> plexus 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Skeletal muscle and</a:t>
            </a: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     spleen are rarely the site of metastasis despite enormous blood flow</a:t>
            </a:r>
          </a:p>
          <a:p>
            <a:r>
              <a:rPr lang="en-US" sz="2400" dirty="0" smtClean="0"/>
              <a:t>  Certain tumors have propensity for invasion of veins  :         	Renal cell carcinoma &amp; </a:t>
            </a:r>
            <a:r>
              <a:rPr lang="en-US" sz="2400" dirty="0" err="1" smtClean="0"/>
              <a:t>Hepatocellular</a:t>
            </a:r>
            <a:r>
              <a:rPr lang="en-US" sz="2400" dirty="0" smtClean="0"/>
              <a:t> Ca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                             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495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an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en-US" sz="4400" b="1" dirty="0" smtClean="0"/>
              <a:t>      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EPIDEMIOLOGY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01871-007-f023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2000" contrast="20000"/>
          </a:blip>
          <a:srcRect/>
          <a:stretch>
            <a:fillRect/>
          </a:stretch>
        </p:blipFill>
        <p:spPr bwMode="auto">
          <a:xfrm>
            <a:off x="0" y="1600200"/>
            <a:ext cx="4635500" cy="4737100"/>
          </a:xfrm>
          <a:prstGeom prst="rect">
            <a:avLst/>
          </a:prstGeom>
          <a:noFill/>
        </p:spPr>
      </p:pic>
      <p:pic>
        <p:nvPicPr>
          <p:cNvPr id="5" name="Picture 6" descr="S01871-007-f023b"/>
          <p:cNvPicPr>
            <a:picLocks noChangeAspect="1" noChangeArrowheads="1"/>
          </p:cNvPicPr>
          <p:nvPr/>
        </p:nvPicPr>
        <p:blipFill>
          <a:blip r:embed="rId3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4648200" y="1600200"/>
            <a:ext cx="4495800" cy="459303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CANCER  INCIDENCE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GEOGRAPHIC AND ENVIRONMENTAL FACTORS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Environmental factors are  considered to be more significant  contributors  in most common sporadic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Remarkable differences found in the incidence  and death rates  of specific forms of cancers  around the world also suggest a role for environmental factors</a:t>
            </a:r>
          </a:p>
          <a:p>
            <a:r>
              <a:rPr lang="en-US" dirty="0" smtClean="0"/>
              <a:t>Environment we live in, has lot of carcinogenic factors in the work place, food ,in personal practices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Ciggarette</a:t>
            </a:r>
            <a:r>
              <a:rPr lang="en-US" dirty="0" smtClean="0">
                <a:solidFill>
                  <a:srgbClr val="C00000"/>
                </a:solidFill>
              </a:rPr>
              <a:t> smoking is the single most imp environmental factor contributing to  premature deaths </a:t>
            </a:r>
            <a:r>
              <a:rPr lang="en-US" dirty="0" smtClean="0"/>
              <a:t>in USA ; increased risk of CA in upper </a:t>
            </a:r>
            <a:r>
              <a:rPr lang="en-US" dirty="0" err="1" smtClean="0"/>
              <a:t>aerodigestive</a:t>
            </a:r>
            <a:r>
              <a:rPr lang="en-US" dirty="0" smtClean="0"/>
              <a:t> tract particularly Ca lung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Death rate from ca in </a:t>
            </a:r>
            <a:r>
              <a:rPr lang="en-US" dirty="0" err="1" smtClean="0"/>
              <a:t>japan</a:t>
            </a:r>
            <a:r>
              <a:rPr lang="en-US" dirty="0" smtClean="0"/>
              <a:t> &amp; </a:t>
            </a:r>
            <a:r>
              <a:rPr lang="en-US" dirty="0" err="1" smtClean="0"/>
              <a:t>california</a:t>
            </a:r>
            <a:endParaRPr lang="en-US" dirty="0"/>
          </a:p>
        </p:txBody>
      </p:sp>
      <p:pic>
        <p:nvPicPr>
          <p:cNvPr id="4" name="Picture 2053" descr="B:\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371600"/>
            <a:ext cx="5486400" cy="50292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NEoplasm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growth  - Neoplasm</a:t>
            </a:r>
          </a:p>
          <a:p>
            <a:endParaRPr lang="en-US" sz="2800" dirty="0" smtClean="0"/>
          </a:p>
          <a:p>
            <a:r>
              <a:rPr lang="en-US" sz="2800" dirty="0" smtClean="0"/>
              <a:t>“</a:t>
            </a:r>
            <a:r>
              <a:rPr lang="en-US" sz="2800" b="1" dirty="0" smtClean="0"/>
              <a:t>A neoplasm is an abnormal mass of tissue , the growth of which exceeds and is uncoordinated with that of normal tissues and persists in the same excessive manner after cessation of the stimuli which evoked the change”</a:t>
            </a: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age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38100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Rising  incidence of cancer with increasing  age</a:t>
            </a:r>
          </a:p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May be explained by the </a:t>
            </a:r>
            <a:r>
              <a:rPr lang="en-US" sz="2600" dirty="0" smtClean="0">
                <a:solidFill>
                  <a:srgbClr val="C00000"/>
                </a:solidFill>
              </a:rPr>
              <a:t>accumulation of somatic mutations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associated with emergence of malignant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neoplasms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; </a:t>
            </a:r>
            <a:r>
              <a:rPr lang="en-US" sz="2600" dirty="0" smtClean="0">
                <a:solidFill>
                  <a:srgbClr val="C00000"/>
                </a:solidFill>
              </a:rPr>
              <a:t>decline in immune </a:t>
            </a:r>
            <a:r>
              <a:rPr lang="en-US" sz="2600" dirty="0" err="1" smtClean="0">
                <a:solidFill>
                  <a:srgbClr val="C00000"/>
                </a:solidFill>
              </a:rPr>
              <a:t>compitence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age</a:t>
            </a:r>
          </a:p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carcinomas occur in later age  (&gt; 55yrs)</a:t>
            </a:r>
          </a:p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 is main cause of death in; women 40-79 yrs &amp; men  60-79yr</a:t>
            </a:r>
          </a:p>
          <a:p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>
              <a:buNone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age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276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 are not spared, however the type of cancers that predominate in children are significantly different from those in adults</a:t>
            </a:r>
          </a:p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Acute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lukemia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&amp; primitive 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neoplasms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CNS are the commonest ; Small round blue cell tumors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(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neuroblastoma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Wilms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tumour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lukemia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  	retinoblastoma , rhabdomyosarcoma )</a:t>
            </a:r>
          </a:p>
          <a:p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>
              <a:buNone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genetic  predisposition  to  cancer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57800"/>
          </a:xfrm>
        </p:spPr>
        <p:txBody>
          <a:bodyPr/>
          <a:lstStyle/>
          <a:p>
            <a:r>
              <a:rPr lang="en-US" dirty="0" smtClean="0"/>
              <a:t>For a large no of cancer types there exists not only environmental influences but also hereditary predispositions</a:t>
            </a:r>
          </a:p>
          <a:p>
            <a:r>
              <a:rPr lang="en-US" dirty="0" smtClean="0"/>
              <a:t>Genes that are causally associated with cancer that have strong hereditary predisposition are also involved in much more common sporadic forms of the same tumor </a:t>
            </a:r>
          </a:p>
          <a:p>
            <a:r>
              <a:rPr lang="en-US" dirty="0" smtClean="0"/>
              <a:t>Genetic predisposition to cancer can be divided into 3 categories :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Autosomal</a:t>
            </a:r>
            <a:r>
              <a:rPr lang="en-US" dirty="0" smtClean="0">
                <a:solidFill>
                  <a:srgbClr val="7030A0"/>
                </a:solidFill>
              </a:rPr>
              <a:t> dominant inherited cancer syndromes:</a:t>
            </a:r>
          </a:p>
          <a:p>
            <a:r>
              <a:rPr lang="en-US" dirty="0" err="1" smtClean="0"/>
              <a:t>Inheritence</a:t>
            </a:r>
            <a:r>
              <a:rPr lang="en-US" dirty="0" smtClean="0"/>
              <a:t> of a single </a:t>
            </a:r>
            <a:r>
              <a:rPr lang="en-US" dirty="0" err="1" smtClean="0"/>
              <a:t>autosomal</a:t>
            </a:r>
            <a:r>
              <a:rPr lang="en-US" dirty="0" smtClean="0"/>
              <a:t> dominant mutant gene greatly </a:t>
            </a:r>
            <a:r>
              <a:rPr lang="en-US" dirty="0" smtClean="0">
                <a:latin typeface="Franklin Gothic Book"/>
              </a:rPr>
              <a:t>↑</a:t>
            </a:r>
            <a:r>
              <a:rPr lang="en-US" dirty="0" smtClean="0"/>
              <a:t>risk of developing tumor</a:t>
            </a:r>
          </a:p>
          <a:p>
            <a:r>
              <a:rPr lang="en-US" dirty="0" smtClean="0"/>
              <a:t>A point mutation in a single allele of tumor suppressor gene  </a:t>
            </a:r>
            <a:r>
              <a:rPr lang="en-US" dirty="0" err="1" smtClean="0"/>
              <a:t>e.g</a:t>
            </a:r>
            <a:endParaRPr lang="en-US" dirty="0" smtClean="0"/>
          </a:p>
          <a:p>
            <a:pPr lvl="1"/>
            <a:r>
              <a:rPr lang="en-US" dirty="0" smtClean="0"/>
              <a:t>Retinoblastoma (40% are inherited)- RB gene</a:t>
            </a:r>
          </a:p>
          <a:p>
            <a:pPr lvl="1"/>
            <a:r>
              <a:rPr lang="en-US" dirty="0" smtClean="0"/>
              <a:t>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coli (APC) – APC gene</a:t>
            </a:r>
          </a:p>
          <a:p>
            <a:pPr lvl="1"/>
            <a:r>
              <a:rPr lang="en-US" dirty="0" smtClean="0"/>
              <a:t>Li- </a:t>
            </a:r>
            <a:r>
              <a:rPr lang="en-US" dirty="0" err="1" smtClean="0"/>
              <a:t>Fraumeni</a:t>
            </a:r>
            <a:r>
              <a:rPr lang="en-US" dirty="0" smtClean="0"/>
              <a:t> syndrome – p53 gene</a:t>
            </a:r>
          </a:p>
          <a:p>
            <a:r>
              <a:rPr lang="en-US" dirty="0" smtClean="0"/>
              <a:t>In each syndrome tumors tend to arise in specific sites /tissues</a:t>
            </a:r>
          </a:p>
          <a:p>
            <a:r>
              <a:rPr lang="en-US" dirty="0" smtClean="0"/>
              <a:t>Tumors are often associated with a specific marker phenotype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Defective DNA-repair syndromes</a:t>
            </a:r>
            <a:r>
              <a:rPr lang="en-US" dirty="0" smtClean="0"/>
              <a:t>:  </a:t>
            </a:r>
          </a:p>
          <a:p>
            <a:r>
              <a:rPr lang="en-US" sz="2800" dirty="0" smtClean="0"/>
              <a:t>A group of cancer predisposing conditions characterized by defects in DNA repair with resultant DNA instability</a:t>
            </a:r>
          </a:p>
          <a:p>
            <a:r>
              <a:rPr lang="en-US" sz="2800" dirty="0" err="1" smtClean="0"/>
              <a:t>Autosomal</a:t>
            </a:r>
            <a:r>
              <a:rPr lang="en-US" sz="2800" dirty="0" smtClean="0"/>
              <a:t> recessive inheritance</a:t>
            </a:r>
          </a:p>
          <a:p>
            <a:r>
              <a:rPr lang="en-US" sz="2800" dirty="0" err="1" smtClean="0"/>
              <a:t>Xeroderma</a:t>
            </a:r>
            <a:r>
              <a:rPr lang="en-US" sz="2800" dirty="0" smtClean="0"/>
              <a:t> </a:t>
            </a:r>
            <a:r>
              <a:rPr lang="en-US" sz="2800" dirty="0" err="1" smtClean="0"/>
              <a:t>pigmentosum</a:t>
            </a:r>
            <a:r>
              <a:rPr lang="en-US" sz="2800" dirty="0" smtClean="0"/>
              <a:t> , Bloom syndrome ,  Ataxia </a:t>
            </a:r>
            <a:r>
              <a:rPr lang="en-US" sz="2800" dirty="0" err="1" smtClean="0"/>
              <a:t>telangiectasia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HNPCC (hereditary </a:t>
            </a:r>
            <a:r>
              <a:rPr lang="en-US" sz="2800" dirty="0" err="1" smtClean="0"/>
              <a:t>nonpolyposis</a:t>
            </a:r>
            <a:r>
              <a:rPr lang="en-US" sz="2800" dirty="0" smtClean="0"/>
              <a:t> colon cancer) increases the susceptibility of Ca colon , small intestine ,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 and ovary</a:t>
            </a:r>
            <a:endParaRPr 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solidFill>
                  <a:srgbClr val="7030A0"/>
                </a:solidFill>
              </a:rPr>
              <a:t> Familial Cancers 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Cancers may occur at higher frequency in certain families</a:t>
            </a:r>
          </a:p>
          <a:p>
            <a:r>
              <a:rPr lang="en-US" sz="2800" dirty="0" smtClean="0"/>
              <a:t>Transmission pattern is not clear</a:t>
            </a:r>
          </a:p>
          <a:p>
            <a:r>
              <a:rPr lang="en-US" sz="2800" dirty="0" smtClean="0"/>
              <a:t>Features include ; </a:t>
            </a:r>
            <a:r>
              <a:rPr lang="en-US" sz="2800" b="1" dirty="0" smtClean="0">
                <a:solidFill>
                  <a:srgbClr val="C00000"/>
                </a:solidFill>
              </a:rPr>
              <a:t>early age </a:t>
            </a:r>
            <a:r>
              <a:rPr lang="en-US" sz="2800" dirty="0" smtClean="0"/>
              <a:t>at onset, tumors arising in </a:t>
            </a:r>
            <a:r>
              <a:rPr lang="en-US" sz="2800" b="1" dirty="0" smtClean="0">
                <a:solidFill>
                  <a:srgbClr val="C00000"/>
                </a:solidFill>
              </a:rPr>
              <a:t>2 or more </a:t>
            </a:r>
            <a:r>
              <a:rPr lang="en-US" sz="2800" dirty="0" smtClean="0"/>
              <a:t>close relatives of </a:t>
            </a:r>
            <a:r>
              <a:rPr lang="en-US" sz="2800" dirty="0" err="1" smtClean="0"/>
              <a:t>indexcase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multiple or bilateral </a:t>
            </a:r>
            <a:r>
              <a:rPr lang="en-US" sz="2800" dirty="0" smtClean="0">
                <a:solidFill>
                  <a:schemeClr val="tx1"/>
                </a:solidFill>
              </a:rPr>
              <a:t>tumors</a:t>
            </a:r>
          </a:p>
          <a:p>
            <a:r>
              <a:rPr lang="en-US" sz="2800" dirty="0" smtClean="0"/>
              <a:t>Siblings have a risk 2-3 times &gt; unrelated individuals </a:t>
            </a:r>
          </a:p>
          <a:p>
            <a:r>
              <a:rPr lang="en-US" sz="2800" dirty="0" smtClean="0"/>
              <a:t>10 -20% patients with breast or ovarian Ca have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or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degree relative with one of these Ca</a:t>
            </a:r>
          </a:p>
          <a:p>
            <a:r>
              <a:rPr lang="en-US" sz="2800" dirty="0" smtClean="0"/>
              <a:t>Examples – </a:t>
            </a:r>
            <a:r>
              <a:rPr lang="en-US" sz="2800" smtClean="0"/>
              <a:t>Ca colon, breast, ovary, brain , lymphoma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3500" dirty="0" smtClean="0">
                <a:solidFill>
                  <a:srgbClr val="7030A0"/>
                </a:solidFill>
              </a:rPr>
              <a:t>   Interaction between genetic and </a:t>
            </a:r>
            <a:r>
              <a:rPr lang="en-US" sz="3500" dirty="0" err="1" smtClean="0">
                <a:solidFill>
                  <a:srgbClr val="7030A0"/>
                </a:solidFill>
              </a:rPr>
              <a:t>nongenetic</a:t>
            </a:r>
            <a:r>
              <a:rPr lang="en-US" sz="3500" dirty="0" smtClean="0">
                <a:solidFill>
                  <a:srgbClr val="7030A0"/>
                </a:solidFill>
              </a:rPr>
              <a:t> factors</a:t>
            </a:r>
            <a:r>
              <a:rPr lang="en-US" sz="3500" dirty="0" smtClean="0"/>
              <a:t>:</a:t>
            </a:r>
          </a:p>
          <a:p>
            <a:pPr algn="just"/>
            <a:r>
              <a:rPr lang="en-US" dirty="0" smtClean="0"/>
              <a:t>Generally difficult to sort out hereditary and acquired basis of tumor</a:t>
            </a:r>
          </a:p>
          <a:p>
            <a:pPr algn="just"/>
            <a:r>
              <a:rPr lang="en-US" dirty="0" smtClean="0"/>
              <a:t>Complex  interaction between genetic and environmental factors  when tumor development depends on action of multiple contributory genes </a:t>
            </a:r>
          </a:p>
          <a:p>
            <a:pPr algn="just"/>
            <a:r>
              <a:rPr lang="en-US" dirty="0" smtClean="0"/>
              <a:t>In tumors with </a:t>
            </a:r>
            <a:r>
              <a:rPr lang="en-US" dirty="0" err="1" smtClean="0"/>
              <a:t>welldefined</a:t>
            </a:r>
            <a:r>
              <a:rPr lang="en-US" dirty="0" smtClean="0"/>
              <a:t> hereditary </a:t>
            </a:r>
            <a:r>
              <a:rPr lang="en-US" dirty="0" err="1" smtClean="0"/>
              <a:t>componant,the</a:t>
            </a:r>
            <a:r>
              <a:rPr lang="en-US" dirty="0" smtClean="0"/>
              <a:t> risk of developing Ca can be influenced by </a:t>
            </a:r>
            <a:r>
              <a:rPr lang="en-US" dirty="0" err="1" smtClean="0"/>
              <a:t>nongenetic</a:t>
            </a:r>
            <a:r>
              <a:rPr lang="en-US" dirty="0" smtClean="0"/>
              <a:t> factors</a:t>
            </a:r>
          </a:p>
          <a:p>
            <a:pPr algn="just"/>
            <a:r>
              <a:rPr lang="en-US" dirty="0" smtClean="0"/>
              <a:t>The genotype can significantly influence the likely-hood of developing environmentally induced </a:t>
            </a:r>
            <a:r>
              <a:rPr lang="en-US" dirty="0" err="1" smtClean="0"/>
              <a:t>Cas</a:t>
            </a:r>
            <a:r>
              <a:rPr lang="en-US" dirty="0" smtClean="0"/>
              <a:t>  </a:t>
            </a:r>
            <a:r>
              <a:rPr lang="en-US" dirty="0" err="1" smtClean="0"/>
              <a:t>e.g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    variation at one of the p-450 loci confers inherited susceptibility to lung Ca in </a:t>
            </a:r>
            <a:r>
              <a:rPr lang="en-US" dirty="0" err="1" smtClean="0"/>
              <a:t>cigarrette</a:t>
            </a:r>
            <a:r>
              <a:rPr lang="en-US" dirty="0" smtClean="0"/>
              <a:t>  smokers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nonhereditary predisposing conditions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Chronic inflammation and cancer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Virchow proposed that Ca develops at sites of chronic inflammation</a:t>
            </a:r>
          </a:p>
          <a:p>
            <a:r>
              <a:rPr lang="en-US" dirty="0" smtClean="0"/>
              <a:t>Precise mechanisms that link inflammation and Ca development are not established ; recent work demonstrated that in the setting of unresolved </a:t>
            </a:r>
            <a:r>
              <a:rPr lang="en-US" dirty="0" err="1" smtClean="0"/>
              <a:t>ch</a:t>
            </a:r>
            <a:r>
              <a:rPr lang="en-US" dirty="0" smtClean="0"/>
              <a:t> inflammation , the immune response may become maladaptive  and promote </a:t>
            </a:r>
            <a:r>
              <a:rPr lang="en-US" dirty="0" err="1" smtClean="0"/>
              <a:t>tumorigenesis</a:t>
            </a:r>
            <a:r>
              <a:rPr lang="en-US" dirty="0" smtClean="0"/>
              <a:t> </a:t>
            </a:r>
            <a:r>
              <a:rPr lang="en-US" dirty="0" err="1" smtClean="0"/>
              <a:t>e.g</a:t>
            </a:r>
            <a:endParaRPr lang="en-US" dirty="0" smtClean="0"/>
          </a:p>
          <a:p>
            <a:pPr lvl="1"/>
            <a:r>
              <a:rPr lang="en-US" dirty="0" smtClean="0"/>
              <a:t>Cystitis </a:t>
            </a:r>
            <a:r>
              <a:rPr lang="en-US" dirty="0" smtClean="0">
                <a:latin typeface="Franklin Gothic Book"/>
              </a:rPr>
              <a:t>→ Bladder carcinoma</a:t>
            </a:r>
          </a:p>
          <a:p>
            <a:pPr lvl="1"/>
            <a:r>
              <a:rPr lang="en-US" dirty="0" smtClean="0">
                <a:latin typeface="Franklin Gothic Book"/>
              </a:rPr>
              <a:t>Hepatitis B &amp; C →→ </a:t>
            </a:r>
            <a:r>
              <a:rPr lang="en-US" dirty="0" err="1" smtClean="0">
                <a:latin typeface="Franklin Gothic Book"/>
              </a:rPr>
              <a:t>Hepatocellular</a:t>
            </a:r>
            <a:r>
              <a:rPr lang="en-US" dirty="0" smtClean="0">
                <a:latin typeface="Franklin Gothic Book"/>
              </a:rPr>
              <a:t> carcinoma</a:t>
            </a:r>
          </a:p>
          <a:p>
            <a:pPr lvl="1"/>
            <a:r>
              <a:rPr lang="en-US" dirty="0" smtClean="0">
                <a:latin typeface="Franklin Gothic Book"/>
              </a:rPr>
              <a:t>H. pylori </a:t>
            </a:r>
            <a:r>
              <a:rPr lang="en-US" dirty="0" err="1" smtClean="0">
                <a:latin typeface="Franklin Gothic Book"/>
              </a:rPr>
              <a:t>gastriris</a:t>
            </a:r>
            <a:r>
              <a:rPr lang="en-US" dirty="0" smtClean="0">
                <a:latin typeface="Franklin Gothic Book"/>
              </a:rPr>
              <a:t> →→</a:t>
            </a:r>
            <a:r>
              <a:rPr lang="en-US" dirty="0" err="1" smtClean="0">
                <a:latin typeface="Franklin Gothic Book"/>
              </a:rPr>
              <a:t>Adenocarcinoma</a:t>
            </a:r>
            <a:r>
              <a:rPr lang="en-US" dirty="0" smtClean="0">
                <a:latin typeface="Franklin Gothic Book"/>
              </a:rPr>
              <a:t> stomach ,MALT</a:t>
            </a:r>
          </a:p>
          <a:p>
            <a:r>
              <a:rPr lang="en-US" dirty="0" smtClean="0">
                <a:latin typeface="Franklin Gothic Book"/>
              </a:rPr>
              <a:t>Expression of COX-2 is induced by inflammatory stimuli &amp; is increased in colon &amp; other </a:t>
            </a:r>
            <a:r>
              <a:rPr lang="en-US" dirty="0" err="1" smtClean="0">
                <a:latin typeface="Franklin Gothic Book"/>
              </a:rPr>
              <a:t>Cas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7030A0"/>
                </a:solidFill>
              </a:rPr>
              <a:t>  </a:t>
            </a:r>
            <a:r>
              <a:rPr lang="en-US" sz="3000" dirty="0" smtClean="0">
                <a:solidFill>
                  <a:srgbClr val="7030A0"/>
                </a:solidFill>
              </a:rPr>
              <a:t>Precancerous conditions </a:t>
            </a:r>
            <a:r>
              <a:rPr lang="en-US" sz="2600" dirty="0" smtClean="0"/>
              <a:t>: </a:t>
            </a:r>
          </a:p>
          <a:p>
            <a:r>
              <a:rPr lang="en-US" sz="2600" dirty="0" smtClean="0"/>
              <a:t>Non-</a:t>
            </a:r>
            <a:r>
              <a:rPr lang="en-US" sz="2600" dirty="0" err="1" smtClean="0"/>
              <a:t>neoplastic</a:t>
            </a:r>
            <a:r>
              <a:rPr lang="en-US" sz="2600" dirty="0" smtClean="0"/>
              <a:t> disorders having </a:t>
            </a:r>
            <a:r>
              <a:rPr lang="en-US" sz="2600" dirty="0" err="1" smtClean="0"/>
              <a:t>welldefined</a:t>
            </a:r>
            <a:r>
              <a:rPr lang="en-US" sz="2600" dirty="0" smtClean="0"/>
              <a:t>  association with cancer are termed precancerous  conditions</a:t>
            </a:r>
          </a:p>
          <a:p>
            <a:r>
              <a:rPr lang="en-US" sz="2600" dirty="0" smtClean="0"/>
              <a:t>In the great majority of these lesions no malignant neoplasm emerges but it calls attention to the increased risk  </a:t>
            </a:r>
          </a:p>
          <a:p>
            <a:pPr lvl="1"/>
            <a:r>
              <a:rPr lang="en-US" sz="2600" dirty="0" smtClean="0"/>
              <a:t>Solar </a:t>
            </a:r>
            <a:r>
              <a:rPr lang="en-US" sz="2600" dirty="0" err="1" smtClean="0"/>
              <a:t>keratosis</a:t>
            </a:r>
            <a:r>
              <a:rPr lang="en-US" sz="2600" dirty="0" smtClean="0"/>
              <a:t> of skin -  Ca skin (mostly </a:t>
            </a:r>
            <a:r>
              <a:rPr lang="en-US" sz="2600" dirty="0" err="1" smtClean="0"/>
              <a:t>squamous</a:t>
            </a:r>
            <a:r>
              <a:rPr lang="en-US" sz="2600" dirty="0" smtClean="0"/>
              <a:t> cell)</a:t>
            </a:r>
          </a:p>
          <a:p>
            <a:pPr lvl="1"/>
            <a:r>
              <a:rPr lang="en-US" sz="2600" dirty="0" smtClean="0"/>
              <a:t>Chronic ulcerative colitis  - Ca colon</a:t>
            </a:r>
          </a:p>
          <a:p>
            <a:pPr lvl="1"/>
            <a:r>
              <a:rPr lang="en-US" sz="2600" dirty="0" err="1" smtClean="0"/>
              <a:t>Leukoplakia</a:t>
            </a:r>
            <a:r>
              <a:rPr lang="en-US" sz="2600" dirty="0" smtClean="0"/>
              <a:t> of oral cavity  -  oral cancer</a:t>
            </a:r>
          </a:p>
          <a:p>
            <a:pPr lvl="1"/>
            <a:r>
              <a:rPr lang="en-US" sz="2600" dirty="0" smtClean="0"/>
              <a:t>Chronic atrophic gastritis of pernicious anemia – Ca stomach</a:t>
            </a:r>
          </a:p>
          <a:p>
            <a:pPr lvl="1"/>
            <a:endParaRPr lang="en-US" sz="2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ujitsu\Documents\Thank You\Thankyou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920" y="1066800"/>
            <a:ext cx="6507479" cy="464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Introduction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5562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Oncology </a:t>
            </a:r>
            <a:r>
              <a:rPr lang="en-US" sz="2800" dirty="0" smtClean="0"/>
              <a:t> - study of tumors</a:t>
            </a:r>
          </a:p>
          <a:p>
            <a:pPr>
              <a:buNone/>
            </a:pPr>
            <a:r>
              <a:rPr lang="en-US" sz="2800" dirty="0" smtClean="0"/>
              <a:t>   (Greek  </a:t>
            </a:r>
            <a:r>
              <a:rPr lang="en-US" sz="2800" dirty="0" err="1" smtClean="0"/>
              <a:t>oncos</a:t>
            </a:r>
            <a:r>
              <a:rPr lang="en-US" sz="2800" dirty="0" smtClean="0"/>
              <a:t> – tumor )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Medical Oncologist</a:t>
            </a:r>
          </a:p>
          <a:p>
            <a:pPr lvl="1"/>
            <a:r>
              <a:rPr lang="en-US" dirty="0" smtClean="0"/>
              <a:t>Chemotherapy</a:t>
            </a:r>
          </a:p>
          <a:p>
            <a:r>
              <a:rPr lang="en-US" sz="2800" dirty="0" smtClean="0"/>
              <a:t>Radiation Oncologist</a:t>
            </a:r>
          </a:p>
          <a:p>
            <a:pPr lvl="1"/>
            <a:r>
              <a:rPr lang="en-US" dirty="0" smtClean="0"/>
              <a:t>Radiotherapy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447800" y="1524000"/>
          <a:ext cx="6324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 TYPES OF TUMOR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78486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Benign  tumors – innocent</a:t>
            </a:r>
          </a:p>
          <a:p>
            <a:pPr>
              <a:buNone/>
            </a:pPr>
            <a:r>
              <a:rPr lang="en-US" sz="2800" dirty="0" smtClean="0"/>
              <a:t>                                 localized </a:t>
            </a:r>
          </a:p>
          <a:p>
            <a:pPr>
              <a:buNone/>
            </a:pPr>
            <a:r>
              <a:rPr lang="en-US" sz="2800" dirty="0" smtClean="0"/>
              <a:t>                                 amenable to surgical removal</a:t>
            </a:r>
          </a:p>
          <a:p>
            <a:r>
              <a:rPr lang="en-US" sz="2800" dirty="0" smtClean="0"/>
              <a:t>Malignant tumors – Cancers</a:t>
            </a:r>
          </a:p>
          <a:p>
            <a:pPr>
              <a:buNone/>
            </a:pPr>
            <a:r>
              <a:rPr lang="en-US" sz="2800" dirty="0" smtClean="0"/>
              <a:t>       ( Latin word for crab - cancer)</a:t>
            </a:r>
          </a:p>
          <a:p>
            <a:pPr>
              <a:buNone/>
            </a:pPr>
            <a:r>
              <a:rPr lang="en-US" sz="2800" dirty="0" smtClean="0"/>
              <a:t>                               invade adjacent tissues</a:t>
            </a:r>
          </a:p>
          <a:p>
            <a:pPr>
              <a:buNone/>
            </a:pPr>
            <a:r>
              <a:rPr lang="en-US" sz="2800" dirty="0" smtClean="0"/>
              <a:t>                               metastasize</a:t>
            </a:r>
          </a:p>
          <a:p>
            <a:pPr>
              <a:buNone/>
            </a:pPr>
            <a:r>
              <a:rPr lang="en-US" sz="2800" dirty="0" smtClean="0"/>
              <a:t>                               fatal outcome frequent</a:t>
            </a:r>
          </a:p>
          <a:p>
            <a:pPr>
              <a:buNone/>
            </a:pPr>
            <a:r>
              <a:rPr lang="en-US" dirty="0" smtClean="0"/>
              <a:t>`	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 COMPONENTS  OF  TUMORS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dirty="0" smtClean="0"/>
              <a:t>  2 basic components of tumors:</a:t>
            </a:r>
          </a:p>
          <a:p>
            <a:r>
              <a:rPr lang="en-US" dirty="0" smtClean="0"/>
              <a:t>Parenchyma </a:t>
            </a:r>
          </a:p>
          <a:p>
            <a:pPr lvl="1"/>
            <a:r>
              <a:rPr lang="en-US" dirty="0" err="1" smtClean="0"/>
              <a:t>Clonal</a:t>
            </a:r>
            <a:r>
              <a:rPr lang="en-US" dirty="0" smtClean="0"/>
              <a:t> </a:t>
            </a:r>
            <a:r>
              <a:rPr lang="en-US" dirty="0" err="1" smtClean="0"/>
              <a:t>neoplastic</a:t>
            </a:r>
            <a:r>
              <a:rPr lang="en-US" dirty="0" smtClean="0"/>
              <a:t> cells</a:t>
            </a:r>
          </a:p>
          <a:p>
            <a:pPr lvl="1"/>
            <a:r>
              <a:rPr lang="en-US" dirty="0" smtClean="0"/>
              <a:t>Determine tumor’s behavior</a:t>
            </a:r>
          </a:p>
          <a:p>
            <a:r>
              <a:rPr lang="en-US" dirty="0" smtClean="0"/>
              <a:t>Reactive </a:t>
            </a:r>
            <a:r>
              <a:rPr lang="en-US" dirty="0" err="1" smtClean="0"/>
              <a:t>stroma</a:t>
            </a:r>
            <a:r>
              <a:rPr lang="en-US" dirty="0" smtClean="0"/>
              <a:t>`</a:t>
            </a:r>
          </a:p>
          <a:p>
            <a:pPr lvl="1"/>
            <a:r>
              <a:rPr lang="en-US" dirty="0" smtClean="0"/>
              <a:t>Connective tissue  &amp; blood vessels</a:t>
            </a:r>
          </a:p>
          <a:p>
            <a:pPr lvl="1"/>
            <a:r>
              <a:rPr lang="en-US" dirty="0" smtClean="0"/>
              <a:t>Provide structural  framework</a:t>
            </a:r>
          </a:p>
          <a:p>
            <a:pPr lvl="1"/>
            <a:r>
              <a:rPr lang="en-US" dirty="0" err="1" smtClean="0"/>
              <a:t>Requsite</a:t>
            </a:r>
            <a:r>
              <a:rPr lang="en-US" dirty="0" smtClean="0"/>
              <a:t> blood supply	</a:t>
            </a:r>
          </a:p>
          <a:p>
            <a:r>
              <a:rPr lang="en-US" dirty="0" smtClean="0"/>
              <a:t>Soft &amp; fleshy tumors  – scant </a:t>
            </a:r>
            <a:r>
              <a:rPr lang="en-US" dirty="0" err="1" smtClean="0"/>
              <a:t>stroma</a:t>
            </a:r>
            <a:endParaRPr lang="en-US" dirty="0" smtClean="0"/>
          </a:p>
          <a:p>
            <a:r>
              <a:rPr lang="en-US" dirty="0" err="1" smtClean="0"/>
              <a:t>Desmoplastic</a:t>
            </a:r>
            <a:r>
              <a:rPr lang="en-US" dirty="0" smtClean="0"/>
              <a:t> – </a:t>
            </a:r>
            <a:r>
              <a:rPr lang="en-US" dirty="0" err="1" smtClean="0"/>
              <a:t>Schirrous</a:t>
            </a:r>
            <a:r>
              <a:rPr lang="en-US" dirty="0" smtClean="0"/>
              <a:t> – abundant </a:t>
            </a:r>
            <a:r>
              <a:rPr lang="en-US" dirty="0" err="1" smtClean="0"/>
              <a:t>collagenous</a:t>
            </a:r>
            <a:r>
              <a:rPr lang="en-US" dirty="0" smtClean="0"/>
              <a:t> </a:t>
            </a:r>
            <a:r>
              <a:rPr lang="en-US" dirty="0" err="1" smtClean="0"/>
              <a:t>stroma</a:t>
            </a:r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r>
              <a:rPr lang="en-US" dirty="0" smtClean="0"/>
              <a:t> 	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nomenclature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Means of identifying tumors</a:t>
            </a:r>
          </a:p>
          <a:p>
            <a:r>
              <a:rPr lang="en-US" sz="2800" dirty="0" smtClean="0"/>
              <a:t>Determines best course of treatment</a:t>
            </a:r>
          </a:p>
          <a:p>
            <a:r>
              <a:rPr lang="en-US" sz="2800" dirty="0" smtClean="0"/>
              <a:t>Nomenclature &amp; biological behavior is based primarily on the </a:t>
            </a:r>
            <a:r>
              <a:rPr lang="en-US" sz="2800" dirty="0" err="1" smtClean="0"/>
              <a:t>parenchymal</a:t>
            </a:r>
            <a:r>
              <a:rPr lang="en-US" sz="2800" dirty="0" smtClean="0"/>
              <a:t> component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 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</TotalTime>
  <Words>1970</Words>
  <Application>Microsoft Office PowerPoint</Application>
  <PresentationFormat>On-screen Show (4:3)</PresentationFormat>
  <Paragraphs>311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Trek</vt:lpstr>
      <vt:lpstr>Slide 1</vt:lpstr>
      <vt:lpstr>       NEOPLASIA       I</vt:lpstr>
      <vt:lpstr>    Neoplasia</vt:lpstr>
      <vt:lpstr>   NEoplasm</vt:lpstr>
      <vt:lpstr>  Introduction</vt:lpstr>
      <vt:lpstr>   </vt:lpstr>
      <vt:lpstr>     TYPES OF TUMOR</vt:lpstr>
      <vt:lpstr>   COMPONENTS  OF  TUMORS</vt:lpstr>
      <vt:lpstr>   nomenclature</vt:lpstr>
      <vt:lpstr>   nomenclature</vt:lpstr>
      <vt:lpstr>   nomenclature</vt:lpstr>
      <vt:lpstr>   nomenclature</vt:lpstr>
      <vt:lpstr>   nomenclature</vt:lpstr>
      <vt:lpstr>   nomenclature</vt:lpstr>
      <vt:lpstr>  Misnomers</vt:lpstr>
      <vt:lpstr>Slide 16</vt:lpstr>
      <vt:lpstr>Slide 17</vt:lpstr>
      <vt:lpstr>CHARACTERISTICS OF BENIGN &amp; MALIGNANT </vt:lpstr>
      <vt:lpstr>  Differentiation  and  Anaplasia</vt:lpstr>
      <vt:lpstr> other features of malignancy/anaplasia</vt:lpstr>
      <vt:lpstr>Slide 21</vt:lpstr>
      <vt:lpstr>   rates of growth</vt:lpstr>
      <vt:lpstr>   </vt:lpstr>
      <vt:lpstr> cancer stem cells &amp; ca cell lineages</vt:lpstr>
      <vt:lpstr>    local invasion</vt:lpstr>
      <vt:lpstr>Slide 26</vt:lpstr>
      <vt:lpstr>    local invasion</vt:lpstr>
      <vt:lpstr>   metastasis</vt:lpstr>
      <vt:lpstr>Slide 29</vt:lpstr>
      <vt:lpstr> Lymphatic   spread </vt:lpstr>
      <vt:lpstr>Slide 31</vt:lpstr>
      <vt:lpstr>Slide 32</vt:lpstr>
      <vt:lpstr>Slide 33</vt:lpstr>
      <vt:lpstr>Slide 34</vt:lpstr>
      <vt:lpstr>Slide 35</vt:lpstr>
      <vt:lpstr>       EPIDEMIOLOGY</vt:lpstr>
      <vt:lpstr>  CANCER  INCIDENCE</vt:lpstr>
      <vt:lpstr> GEOGRAPHIC AND ENVIRONMENTAL FACTORS</vt:lpstr>
      <vt:lpstr>Death rate from ca in japan &amp; california</vt:lpstr>
      <vt:lpstr>  age</vt:lpstr>
      <vt:lpstr>  age</vt:lpstr>
      <vt:lpstr>  genetic  predisposition  to  cancer</vt:lpstr>
      <vt:lpstr>Slide 43</vt:lpstr>
      <vt:lpstr>Slide 44</vt:lpstr>
      <vt:lpstr>Slide 45</vt:lpstr>
      <vt:lpstr>Slide 46</vt:lpstr>
      <vt:lpstr> nonhereditary predisposing conditions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NEOPLASIA       I</dc:title>
  <dc:creator>Fujitsu</dc:creator>
  <cp:lastModifiedBy>abc</cp:lastModifiedBy>
  <cp:revision>122</cp:revision>
  <dcterms:created xsi:type="dcterms:W3CDTF">2012-02-15T04:37:23Z</dcterms:created>
  <dcterms:modified xsi:type="dcterms:W3CDTF">2014-05-17T08:43:46Z</dcterms:modified>
</cp:coreProperties>
</file>