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8" r:id="rId2"/>
    <p:sldId id="267" r:id="rId3"/>
    <p:sldId id="258" r:id="rId4"/>
    <p:sldId id="259" r:id="rId5"/>
    <p:sldId id="301" r:id="rId6"/>
    <p:sldId id="261" r:id="rId7"/>
    <p:sldId id="271" r:id="rId8"/>
    <p:sldId id="260" r:id="rId9"/>
    <p:sldId id="262" r:id="rId10"/>
    <p:sldId id="265" r:id="rId11"/>
    <p:sldId id="263" r:id="rId12"/>
    <p:sldId id="269" r:id="rId13"/>
    <p:sldId id="284" r:id="rId14"/>
    <p:sldId id="275" r:id="rId15"/>
    <p:sldId id="276" r:id="rId16"/>
    <p:sldId id="273" r:id="rId17"/>
    <p:sldId id="278" r:id="rId18"/>
    <p:sldId id="282" r:id="rId19"/>
    <p:sldId id="302" r:id="rId20"/>
    <p:sldId id="285" r:id="rId21"/>
    <p:sldId id="286" r:id="rId22"/>
    <p:sldId id="280" r:id="rId23"/>
    <p:sldId id="287" r:id="rId24"/>
    <p:sldId id="288" r:id="rId25"/>
    <p:sldId id="289" r:id="rId26"/>
    <p:sldId id="295" r:id="rId27"/>
    <p:sldId id="290" r:id="rId28"/>
    <p:sldId id="291" r:id="rId29"/>
    <p:sldId id="292" r:id="rId30"/>
    <p:sldId id="299" r:id="rId31"/>
    <p:sldId id="300" r:id="rId32"/>
    <p:sldId id="293" r:id="rId33"/>
    <p:sldId id="294" r:id="rId34"/>
    <p:sldId id="297" r:id="rId35"/>
    <p:sldId id="298" r:id="rId36"/>
    <p:sldId id="296" r:id="rId37"/>
    <p:sldId id="27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06" autoAdjust="0"/>
  </p:normalViewPr>
  <p:slideViewPr>
    <p:cSldViewPr>
      <p:cViewPr varScale="1">
        <p:scale>
          <a:sx n="59" d="100"/>
          <a:sy n="59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2D3274-2DC0-4E82-8CF1-DE439D29F335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57178A-47F0-4A97-8BCB-BF4D7799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EE6C6-7B2B-4ADB-9563-3FC8A4AFD6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E239-757E-4E57-865E-952DCAB9BBF2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C3FC-7CDA-44B1-8F7D-2329BC6CC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C0F8-2094-44D8-BF3C-6C431734C14E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79DC-97FA-4123-A98A-43DC9AEBA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6F64-D524-471D-8846-09B4CA8700F8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D2F5-5F68-45AC-B313-63ECE6867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B29D-72C4-4071-AC47-C05C58DE0B60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3C24-5543-43C5-82B1-25DE6DED4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59D0-AD49-4F88-91D8-26D04A87763F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67EA-B9E5-4AD2-8476-17FAC68C1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B172-B664-4F00-8937-B65D50F5C018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7B8D-707E-42CF-B280-FDF4A7D3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CD98-76CC-4C21-94E7-EC4B6ECD2ADD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AA0F-D96C-4349-A921-3480A74F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D248-7F4D-4D2B-889E-0C0B35C7F960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7923-7BEF-424B-86F1-35EAE4B31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A986-5DF0-4F24-941D-178A857DF395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215D-4BB2-4BB3-8A70-749DC729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E940-783E-4A87-8AB9-AC8BD5A75616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D939-D8F2-4051-A9DA-3F8E41A3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871D-1DD2-45AA-B7D6-A933C9B7A6D2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22EA-B261-450D-8211-92E3D56F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71F59-6676-4681-AA8E-91D352DCD43D}" type="datetimeFigureOut">
              <a:rPr lang="en-US"/>
              <a:pPr>
                <a:defRPr/>
              </a:pPr>
              <a:t>5/26/2014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0F91F-ABD9-4601-BBE7-15BBC5D5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ujitsu\Pictures\bismillah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914400"/>
            <a:ext cx="7010400" cy="5029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pPr eaLnBrk="1" hangingPunct="1"/>
            <a:r>
              <a:rPr lang="en-US" sz="2800" b="1" smtClean="0"/>
              <a:t>Proto-oncogenes </a:t>
            </a:r>
            <a:r>
              <a:rPr lang="en-US" sz="2800" smtClean="0"/>
              <a:t>– normal cellular genes , multiple roles participating in cellular functions related to growth and proliferation</a:t>
            </a:r>
          </a:p>
          <a:p>
            <a:pPr eaLnBrk="1" hangingPunct="1"/>
            <a:r>
              <a:rPr lang="en-US" sz="2800" smtClean="0"/>
              <a:t>Poteins encoded by proto-oncogenes may act as : </a:t>
            </a:r>
          </a:p>
          <a:p>
            <a:pPr lvl="1" eaLnBrk="1" hangingPunct="1"/>
            <a:r>
              <a:rPr lang="en-US" smtClean="0"/>
              <a:t>Growth factors</a:t>
            </a:r>
          </a:p>
          <a:p>
            <a:pPr lvl="1" eaLnBrk="1" hangingPunct="1"/>
            <a:r>
              <a:rPr lang="en-US" smtClean="0"/>
              <a:t>Growth factor receptors</a:t>
            </a:r>
          </a:p>
          <a:p>
            <a:pPr lvl="1" eaLnBrk="1" hangingPunct="1"/>
            <a:r>
              <a:rPr lang="en-US" smtClean="0"/>
              <a:t>Signal transducers</a:t>
            </a:r>
          </a:p>
          <a:p>
            <a:pPr lvl="1" eaLnBrk="1" hangingPunct="1"/>
            <a:r>
              <a:rPr lang="en-US" smtClean="0"/>
              <a:t>Transcription factors</a:t>
            </a:r>
          </a:p>
          <a:p>
            <a:pPr lvl="1" eaLnBrk="1" hangingPunct="1"/>
            <a:r>
              <a:rPr lang="en-US" smtClean="0"/>
              <a:t>Cell cycle components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CaNCER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– ASSOCIATED GENES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239000" cy="54102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   Oncognes</a:t>
            </a:r>
            <a:r>
              <a:rPr lang="en-US" sz="2800" smtClean="0"/>
              <a:t> – genes that promote autonomous cell growth in cancer cells</a:t>
            </a:r>
          </a:p>
          <a:p>
            <a:pPr eaLnBrk="1" hangingPunct="1"/>
            <a:r>
              <a:rPr lang="en-US" sz="2800" smtClean="0"/>
              <a:t>Created by mutations in proto-oncogenes  - constitutively active oncogenes</a:t>
            </a:r>
          </a:p>
          <a:p>
            <a:pPr eaLnBrk="1" hangingPunct="1"/>
            <a:r>
              <a:rPr lang="en-US" sz="2800" b="1" smtClean="0"/>
              <a:t>Oncoproteins </a:t>
            </a:r>
            <a:r>
              <a:rPr lang="en-US" sz="2800" smtClean="0"/>
              <a:t>– produts of oncogenes , resemble products of proto-oncogene except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US" sz="2400" smtClean="0">
                <a:solidFill>
                  <a:schemeClr val="tx1"/>
                </a:solidFill>
              </a:rPr>
              <a:t> devoid of imp internal regulatory elements</a:t>
            </a:r>
          </a:p>
          <a:p>
            <a:pPr lvl="1" eaLnBrk="1" hangingPunct="1">
              <a:buFont typeface="Wingdings 2" pitchFamily="18" charset="2"/>
              <a:buChar char=""/>
            </a:pPr>
            <a:r>
              <a:rPr lang="en-US" sz="2400" smtClean="0">
                <a:solidFill>
                  <a:schemeClr val="tx1"/>
                </a:solidFill>
              </a:rPr>
              <a:t>Endow the cell with self-sufficiency in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6858000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The binding of a growth factor to its specific receptor 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Transient &amp; limited activation of the growth factor receptor, in turn activates  signal-transducing proteins on the inner leaflet of the plasma membrane  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</a:rPr>
              <a:t>The sequential steps  of normal cell proliferation :</a:t>
            </a:r>
            <a:br>
              <a:rPr lang="en-US" sz="2500" b="1" dirty="0" smtClean="0">
                <a:solidFill>
                  <a:schemeClr val="tx1"/>
                </a:solidFill>
              </a:rPr>
            </a:br>
            <a:endParaRPr lang="en-US" sz="2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6172200" cy="4724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tx1"/>
                </a:solidFill>
              </a:rPr>
              <a:t>Transmission of the transduced signal across the cytosol to the nucleus via second messengers or by a cascade of signal transduction molecules 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600" smtClean="0">
                <a:solidFill>
                  <a:schemeClr val="tx1"/>
                </a:solidFill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tx1"/>
                </a:solidFill>
              </a:rPr>
              <a:t>Induction and activation of nuclear regulatory factors that initiate DNA transcription  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60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tx1"/>
                </a:solidFill>
              </a:rPr>
              <a:t>Entry and progression of the cell into the cell cycle, ultimately resulting in cell division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sequential steps  of normal cell proliferation.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>
            <a:spLocks noGrp="1" noChangeArrowheads="1"/>
          </p:cNvSpPr>
          <p:nvPr>
            <p:ph sz="half" idx="1"/>
          </p:nvPr>
        </p:nvSpPr>
        <p:spPr>
          <a:xfrm>
            <a:off x="304800" y="5638800"/>
            <a:ext cx="8534400" cy="83026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tx1"/>
                </a:solidFill>
              </a:rPr>
              <a:t>Overview of the main types of cell surface receptors and their principal signal transduction pathways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>
            <a:spLocks noGrp="1" noChangeArrowheads="1"/>
          </p:cNvSpPr>
          <p:nvPr>
            <p:ph sz="half" idx="1"/>
          </p:nvPr>
        </p:nvSpPr>
        <p:spPr>
          <a:xfrm>
            <a:off x="304800" y="5410200"/>
            <a:ext cx="8153400" cy="1200150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tx1"/>
                </a:solidFill>
              </a:rPr>
              <a:t>Signaling from tyrosine kinase receptors. Binding of the growth factor (ligand) causes receptor dimerization and autophosphorylation of tyrosine residues.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57200"/>
            <a:ext cx="7239000" cy="4343400"/>
          </a:xfrm>
        </p:spPr>
      </p:pic>
      <p:sp>
        <p:nvSpPr>
          <p:cNvPr id="7" name="Text Box 5"/>
          <p:cNvSpPr txBox="1">
            <a:spLocks noGrp="1" noChangeArrowheads="1"/>
          </p:cNvSpPr>
          <p:nvPr>
            <p:ph sz="half" idx="2"/>
          </p:nvPr>
        </p:nvSpPr>
        <p:spPr>
          <a:xfrm>
            <a:off x="228600" y="4876800"/>
            <a:ext cx="8686800" cy="1138238"/>
          </a:xfr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 cycle landmarks. The figure shows the cell cycle phases (G0, G1, G2, S, and M), the location of the G1 restriction point, and the G1/S and G2/M cell cycle checkpoints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784725"/>
          </a:xfrm>
        </p:spPr>
        <p:txBody>
          <a:bodyPr/>
          <a:lstStyle/>
          <a:p>
            <a:pPr marL="609600" indent="-609600" eaLnBrk="1" hangingPunct="1"/>
            <a:r>
              <a:rPr lang="en-US" sz="2800" smtClean="0">
                <a:solidFill>
                  <a:schemeClr val="tx1"/>
                </a:solidFill>
              </a:rPr>
              <a:t>Oncoproteins  encoded by oncogenes endow the cell with self-sufficiency in growth.</a:t>
            </a:r>
          </a:p>
          <a:p>
            <a:pPr marL="609600" indent="-609600" eaLnBrk="1" hangingPunct="1"/>
            <a:r>
              <a:rPr lang="en-US" sz="2800" smtClean="0">
                <a:solidFill>
                  <a:schemeClr val="tx1"/>
                </a:solidFill>
              </a:rPr>
              <a:t>Now, we will discuss that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What are the functions of oncogene products, the oncoproteins?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How do the normally “civilized” proto-oncogenes turn into “enemies within”?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3048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Self-sufficiency in growth signals  :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Oncogenes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   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endParaRPr lang="en-US" sz="3200" b="1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486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Normal cells require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stimulation by growth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factors to undergo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proliferation.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Most soluble growth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factors have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paracrine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signaling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5925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growth factors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growth factors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629400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chemeClr val="tx1"/>
                </a:solidFill>
              </a:rPr>
              <a:t>   Cancer cells </a:t>
            </a:r>
          </a:p>
          <a:p>
            <a:pPr eaLnBrk="1" hangingPunct="1"/>
            <a:r>
              <a:rPr lang="en-US" sz="2600" smtClean="0">
                <a:solidFill>
                  <a:schemeClr val="tx1"/>
                </a:solidFill>
              </a:rPr>
              <a:t>Acquire the  ability to synthesize the same growth factors </a:t>
            </a:r>
            <a:r>
              <a:rPr lang="en-US" sz="2800" smtClean="0">
                <a:solidFill>
                  <a:schemeClr val="tx1"/>
                </a:solidFill>
              </a:rPr>
              <a:t>to which they are responsive, generating an </a:t>
            </a:r>
            <a:r>
              <a:rPr lang="en-US" sz="2800" b="1" smtClean="0">
                <a:solidFill>
                  <a:schemeClr val="tx1"/>
                </a:solidFill>
              </a:rPr>
              <a:t>autocrine loop</a:t>
            </a:r>
            <a:r>
              <a:rPr lang="en-US" sz="2800" smtClean="0">
                <a:solidFill>
                  <a:schemeClr val="tx1"/>
                </a:solidFill>
              </a:rPr>
              <a:t>;  e.g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Many glioblastomas secrete platelet-derived growth factor (PDGF) and express the PDGF receptor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Many sarcomas make both transforming growth factor α (TGF-α) and its receptors</a:t>
            </a:r>
          </a:p>
          <a:p>
            <a:pPr eaLnBrk="1" hangingPunct="1"/>
            <a:endParaRPr lang="en-US" sz="2400" smtClean="0">
              <a:solidFill>
                <a:schemeClr val="tx1"/>
              </a:solidFill>
            </a:endParaRPr>
          </a:p>
          <a:p>
            <a:pPr lvl="1" eaLnBrk="1" hangingPunct="1"/>
            <a:endParaRPr lang="en-US" sz="2400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8686800" cy="2514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neoplasia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III       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tumour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genetics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</a:t>
            </a:r>
            <a:r>
              <a:rPr lang="en-US" sz="4000" b="1" dirty="0" smtClean="0"/>
              <a:t>MOLECULAR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ASIS OF CANCER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growth factors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239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chemeClr val="tx1"/>
                </a:solidFill>
              </a:rPr>
              <a:t>   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Overexpression of growth factor genes ; forcing cells to secrete large amounts of growth factors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 Increased cell proliferation contributes to malignant change by increasing the risk of  mutations (spontaneous/induced)</a:t>
            </a:r>
            <a:endParaRPr lang="en-US" sz="2400" smtClean="0">
              <a:solidFill>
                <a:schemeClr val="tx1"/>
              </a:solidFill>
            </a:endParaRPr>
          </a:p>
          <a:p>
            <a:pPr lvl="1" eaLnBrk="1" hangingPunct="1"/>
            <a:endParaRPr lang="en-US" sz="2400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>
              <a:solidFill>
                <a:schemeClr val="tx1"/>
              </a:solidFill>
            </a:endParaRP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752600"/>
            <a:ext cx="6384925" cy="3581400"/>
          </a:xfrm>
        </p:spPr>
      </p:pic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686800" cy="838200"/>
          </a:xfrm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Selected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Oncogenes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Their Mode of Activation, and Associated Human Tumors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20000" cy="5334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</a:rPr>
              <a:t>Oncogenic</a:t>
            </a:r>
            <a:r>
              <a:rPr lang="en-US" sz="2800" dirty="0" smtClean="0">
                <a:solidFill>
                  <a:schemeClr val="tx1"/>
                </a:solidFill>
              </a:rPr>
              <a:t> versions of receptors have constitutive </a:t>
            </a:r>
            <a:r>
              <a:rPr lang="en-US" sz="2800" dirty="0" err="1" smtClean="0">
                <a:solidFill>
                  <a:schemeClr val="tx1"/>
                </a:solidFill>
              </a:rPr>
              <a:t>dimerization</a:t>
            </a:r>
            <a:r>
              <a:rPr lang="en-US" sz="2800" dirty="0" smtClean="0">
                <a:solidFill>
                  <a:schemeClr val="tx1"/>
                </a:solidFill>
              </a:rPr>
              <a:t> and activation </a:t>
            </a:r>
            <a:r>
              <a:rPr lang="en-US" sz="2800" dirty="0" smtClean="0">
                <a:solidFill>
                  <a:schemeClr val="tx1"/>
                </a:solidFill>
              </a:rPr>
              <a:t>without binding to growth factor 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Mutant receptors deliver continuous  </a:t>
            </a:r>
            <a:r>
              <a:rPr lang="en-US" sz="2800" dirty="0" err="1" smtClean="0">
                <a:solidFill>
                  <a:schemeClr val="tx1"/>
                </a:solidFill>
              </a:rPr>
              <a:t>mitogenic</a:t>
            </a:r>
            <a:r>
              <a:rPr lang="en-US" sz="2800" dirty="0" smtClean="0">
                <a:solidFill>
                  <a:schemeClr val="tx1"/>
                </a:solidFill>
              </a:rPr>
              <a:t> signals to cells, even in the absence of growth factor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These receptors can be constitutively activated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in tumors by multiple mechanisms  including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mutations , gene rearrangements, </a:t>
            </a:r>
            <a:r>
              <a:rPr lang="en-US" sz="2800" dirty="0" err="1" smtClean="0">
                <a:solidFill>
                  <a:schemeClr val="tx1"/>
                </a:solidFill>
              </a:rPr>
              <a:t>overexpression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   c-KIT , HER-2/NEU -  Targeted therapy</a:t>
            </a:r>
          </a:p>
          <a:p>
            <a:pPr eaLnBrk="1" hangingPunct="1">
              <a:buFont typeface="Wingdings 2" pitchFamily="18" charset="2"/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growth factor receptors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77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629400" cy="4038600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cap="all"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Selected Oncogenes, Their Mode of Activation, and Associated Human Tumors </a:t>
            </a:r>
            <a:endParaRPr lang="en-US" sz="2400" cap="all" dirty="0"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53340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Signal-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Transducing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Proteins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3400" y="1295400"/>
            <a:ext cx="7391400" cy="5334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Several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oncoproteins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mimic the function of normal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cytoplasmic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signal-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transducing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proteins ; strategically located on the inner leaflet of the plasma membrane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Biochemically, the signal-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transducing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proteins are heterogeneous.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The most well-studied example of a signal-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transducing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oncoprotein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is the RAS family of guanine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triphosphate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(GTP)-binding proteins (G proteins).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 The RAS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Oncogene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533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Three RAS  genes  in humans  (HRAS, KRAS, NRAS).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Point mutation of RAS family genes is the single most common abnormality of proto-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oncogenes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human tumors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Approximately 15% to 20% of all human tumors contain mutated versions of RAS proteins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Carcinomas  colon (50%) and pancreas (90%) have mutations of 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KRAS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2600" dirty="0" smtClean="0">
                <a:solidFill>
                  <a:srgbClr val="0070C0"/>
                </a:solidFill>
              </a:rPr>
              <a:t>bladder tumors have </a:t>
            </a:r>
            <a:r>
              <a:rPr lang="en-US" sz="2600" i="1" dirty="0" smtClean="0">
                <a:solidFill>
                  <a:srgbClr val="0070C0"/>
                </a:solidFill>
              </a:rPr>
              <a:t>HRAS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mutations,  and </a:t>
            </a:r>
            <a:r>
              <a:rPr lang="en-US" sz="2600" dirty="0" smtClean="0">
                <a:solidFill>
                  <a:srgbClr val="00B050"/>
                </a:solidFill>
              </a:rPr>
              <a:t>hematopoietic tumors bear </a:t>
            </a:r>
            <a:r>
              <a:rPr lang="en-US" sz="2600" i="1" dirty="0" smtClean="0">
                <a:solidFill>
                  <a:srgbClr val="00B050"/>
                </a:solidFill>
              </a:rPr>
              <a:t>NRAS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mutations.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mutations are infrequent in certain other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such as  Ca cervix or breast.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The RAS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Oncogene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GTP hydrolysis by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GTPase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converts RAS into inactive form ; this is markedly accelerated by GAPs. Thus GAPs  function as “brakes” to prevent uncontrolled activation of RAS. The mutated RAS is trapped in active form because it cannot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hydrolyse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GTP.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895600" y="45720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Model for action of </a:t>
            </a:r>
            <a:r>
              <a:rPr lang="en-US" sz="2000" i="1">
                <a:solidFill>
                  <a:srgbClr val="0070C0"/>
                </a:solidFill>
                <a:latin typeface="Franklin Gothic Book" pitchFamily="34" charset="0"/>
              </a:rPr>
              <a:t>RAS</a:t>
            </a:r>
            <a:r>
              <a:rPr lang="en-US" sz="2000">
                <a:solidFill>
                  <a:srgbClr val="0070C0"/>
                </a:solidFill>
                <a:latin typeface="Franklin Gothic Book" pitchFamily="34" charset="0"/>
              </a:rPr>
              <a:t> genes</a:t>
            </a:r>
            <a:r>
              <a:rPr lang="en-US">
                <a:solidFill>
                  <a:srgbClr val="0070C0"/>
                </a:solidFill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Alterations in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Nonreceptor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Tyrosine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Kinases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7848600" cy="5562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Mutations that unleash latent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oncogenic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activity occur in several non-receptor-associated tyrosine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kinases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which normally function in signal transduction pathways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Chromosomal translocation  or rearrangements that create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fusion genes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encoding constitutively active tyrosine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kinases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CML and some acute lymphoblastic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leukemias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the 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ABL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 is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translocated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from its normal abode on chromosome 9 to chromosome 22, where it fuses with the 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BCR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800600" y="5791200"/>
            <a:ext cx="434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Chromosomal translocation  &amp; associated </a:t>
            </a:r>
            <a:r>
              <a:rPr lang="en-US" sz="2000" dirty="0" err="1" smtClean="0"/>
              <a:t>oncogenes</a:t>
            </a:r>
            <a:endParaRPr lang="en-US" sz="2000" dirty="0"/>
          </a:p>
        </p:txBody>
      </p:sp>
      <p:pic>
        <p:nvPicPr>
          <p:cNvPr id="3789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04800"/>
            <a:ext cx="3409950" cy="27146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381000" y="1295400"/>
            <a:ext cx="4800600" cy="3657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resultant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chimeric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gene encodes a constitutively active,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oncogenic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BCR-ABL tyrosine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kinase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CML has been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revolutionalized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by development of </a:t>
            </a:r>
            <a:r>
              <a:rPr lang="en-US" dirty="0" smtClean="0">
                <a:solidFill>
                  <a:srgbClr val="C00000"/>
                </a:solidFill>
              </a:rPr>
              <a:t>“designer”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drug that inhibits  BCR-ABL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kinase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Transcription Factors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ultimate consequence of signaling through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oncogenes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like RAS or ABL is inappropriate and continuous stimulation of nuclear transcription factors that drive growth-promoting genes.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Transcription factors contain specific amino acid sequences or motifs that allow them to bind DNA or to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dimerize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DNA binding.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Binding of these proteins to specific sequences in the genomic DNA activates transcription of genes.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 FUNDAMENTAL PRINCIPLES of carcinogenesis 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543800" cy="5211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600" b="1" smtClean="0"/>
              <a:t>1. Nonlethal genetic damage </a:t>
            </a:r>
            <a:r>
              <a:rPr lang="en-US" sz="2600" smtClean="0"/>
              <a:t>lies at  the heart of carcinogenesis 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smtClean="0"/>
              <a:t>2. Tumor is formed by the</a:t>
            </a:r>
            <a:r>
              <a:rPr lang="en-US" sz="2600" b="1" smtClean="0"/>
              <a:t> clonal expansion</a:t>
            </a:r>
            <a:r>
              <a:rPr lang="en-US" sz="2600" smtClean="0"/>
              <a:t> of a single precursor cell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smtClean="0"/>
              <a:t>3. The </a:t>
            </a:r>
            <a:r>
              <a:rPr lang="en-US" sz="2600" b="1" smtClean="0"/>
              <a:t>principal targets </a:t>
            </a:r>
            <a:r>
              <a:rPr lang="en-US" sz="2600" smtClean="0"/>
              <a:t>of genetic damage  are the 4 classes of normal regulatory genes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smtClean="0"/>
              <a:t> 4. Carcinogenesis is a </a:t>
            </a:r>
            <a:r>
              <a:rPr lang="en-US" sz="2600" b="1" smtClean="0"/>
              <a:t>multistep</a:t>
            </a:r>
            <a:r>
              <a:rPr lang="en-US" sz="2600" smtClean="0"/>
              <a:t> process resulting  from  accumulation of multiple mutations</a:t>
            </a:r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</a:pPr>
            <a:endParaRPr lang="en-US" sz="260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Transcription Factors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Growth autonomy may  occur as a consequence of mutations affecting genes that regulate transcription.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host of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oncoproteins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including products of the MYC, MYB, JUN, FOS, and REL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oncogenes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are transcription factors that regulate the expression of growth-promoting genes, such as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MYC is  the most commonly involved in human tumors.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MYC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Oncogene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48768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MYC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protooncogene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expressed in all  eukaryotic cells and is rapidly induced when cell gets signal to divide. After transient ↑ of MYC  mRNA the expression declines to basal level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MYC interacts with components of the DNA-replication machinery, and plays a role in the selection of origins of replication.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Overexpression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MYC may drive activation of more origins than needed for normal cell division, or bypass checkpoints involved in replication, leading to genomic damage and accumulation of mutations. 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MYC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Oncogene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63000" cy="4800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Finally, MYC is one of a handful of transcription factors that can act in concert </a:t>
            </a:r>
            <a:r>
              <a:rPr lang="en-US" sz="2400" dirty="0" smtClean="0">
                <a:solidFill>
                  <a:srgbClr val="C00000"/>
                </a:solidFill>
              </a:rPr>
              <a:t>to reprogram somatic cells into </a:t>
            </a:r>
            <a:r>
              <a:rPr lang="en-US" sz="2400" dirty="0" err="1" smtClean="0">
                <a:solidFill>
                  <a:srgbClr val="C00000"/>
                </a:solidFill>
              </a:rPr>
              <a:t>pluripotent</a:t>
            </a:r>
            <a:r>
              <a:rPr lang="en-US" sz="2400" dirty="0" smtClean="0">
                <a:solidFill>
                  <a:srgbClr val="C00000"/>
                </a:solidFill>
              </a:rPr>
              <a:t> stem cells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MYC may also enhance self-renewal, block differentiation, or both.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Amplification of this gene is associated with a variety of tumors,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Burkit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lymphoma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457200" y="4343400"/>
            <a:ext cx="8534400" cy="2308225"/>
          </a:xfr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Amplification of the N-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 in human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neuroblastomas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The N-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gene, normally present on chromosome 2p, becomes amplified and is seen either as extra chromosomal double minutes or as a chromosomally integrated, homogeneous staining region (HSR). The integration involves other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autosomes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such as 4, 9, or 13.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705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304800"/>
            <a:ext cx="3886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MYC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Oncogene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CYCLIN AND CYCLIN DEPENDENT KINASES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orderly progression of cells through various phases of cell cycle is orchestrated by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-dependent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kinases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–CDKs , which are activated by binding to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;(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D,E ,A &amp; B appear sequentially);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CDK-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complexes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phosphorylate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crucial target proteins that drive the cell through cell cycle ;on completion of this task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levels decline rapidly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Cyclin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 genes are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overexpressed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many cancers (breast, esophagus , liver, some lymphomas)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Amplification of CDK4 gene occurs in melanomas  sarcomas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glioblastomas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762000"/>
            <a:ext cx="5391150" cy="5105400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1295400" y="5791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While cyclins activate CDKs, CDK inhibitors (CDKIs) silence CDKs , exert negative effect over the cell cycle</a:t>
            </a:r>
          </a:p>
          <a:p>
            <a:pPr eaLnBrk="1" hangingPunct="1"/>
            <a:r>
              <a:rPr lang="en-US" smtClean="0"/>
              <a:t>Expression of these inhibitors is down regulated by mitogenic signaling pathways, thus promoting progression of  cell cycle </a:t>
            </a:r>
          </a:p>
          <a:p>
            <a:pPr eaLnBrk="1" hangingPunct="1"/>
            <a:r>
              <a:rPr lang="en-US" smtClean="0"/>
              <a:t>CDKIs are mutated or silenced in many human malignancies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Fujitsu\Documents\Thank You\Thankyou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914400"/>
            <a:ext cx="67056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four classes of normal regulatory genes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Growth-promoting  -   proto-oncogenes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Growth-inhibiting  -   tumor suppressor genes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Genes that        -     regulate apoptosis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Genes involved in  -  DNA repair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smtClean="0"/>
              <a:t> 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3048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3752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fundamental principles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6858000" cy="46482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2600" b="1" dirty="0" smtClean="0"/>
              <a:t>Proto- </a:t>
            </a:r>
            <a:r>
              <a:rPr lang="en-US" sz="2600" b="1" dirty="0" err="1" smtClean="0"/>
              <a:t>oncogenes</a:t>
            </a:r>
            <a:r>
              <a:rPr lang="en-US" sz="2600" b="1" dirty="0" smtClean="0"/>
              <a:t>  </a:t>
            </a:r>
            <a:r>
              <a:rPr lang="en-US" sz="2600" dirty="0" smtClean="0"/>
              <a:t>-  mutant alleles are dominant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Tumor suppressor genes  - </a:t>
            </a:r>
            <a:r>
              <a:rPr lang="en-US" sz="2600" dirty="0" smtClean="0"/>
              <a:t> both normal alleles must be damaged  to transform  cell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Genes regulating apoptosis</a:t>
            </a:r>
            <a:r>
              <a:rPr lang="en-US" sz="2600" dirty="0" smtClean="0"/>
              <a:t> -  may behave like  proto-</a:t>
            </a:r>
            <a:r>
              <a:rPr lang="en-US" sz="2600" dirty="0" err="1" smtClean="0"/>
              <a:t>oncogenes</a:t>
            </a:r>
            <a:r>
              <a:rPr lang="en-US" sz="2600" dirty="0" smtClean="0"/>
              <a:t> or tumor </a:t>
            </a:r>
            <a:r>
              <a:rPr lang="en-US" sz="2600" dirty="0" err="1" smtClean="0"/>
              <a:t>supressor</a:t>
            </a:r>
            <a:r>
              <a:rPr lang="en-US" sz="2600" dirty="0" smtClean="0"/>
              <a:t> genes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DNA repair genes  </a:t>
            </a:r>
            <a:r>
              <a:rPr lang="en-US" sz="2600" dirty="0" smtClean="0"/>
              <a:t>-  affect indirectly   influence the ability to repair nonlethal damage in other genes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en-US" sz="2600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85800" y="3048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6400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Tumor progression and  heterogeneity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   result from multiple mutations that accumulate independently in diff cells  generating subclones with varying abilities 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   </a:t>
            </a:r>
            <a:r>
              <a:rPr lang="en-US" sz="2800" b="1" smtClean="0"/>
              <a:t>grow, invade, metastasize and              resist /respond to therapy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638800"/>
            <a:ext cx="8991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Tumor progression &amp; generation of </a:t>
            </a:r>
            <a:r>
              <a:rPr lang="en-US" sz="2600" dirty="0" err="1" smtClean="0"/>
              <a:t>hetrerogeneity</a:t>
            </a:r>
            <a:endParaRPr lang="en-US" sz="2600" dirty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04800"/>
            <a:ext cx="745807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5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600" dirty="0" smtClean="0"/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7  Key changes in cell physiology for malignant transformation :</a:t>
            </a: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Self-sufficiency in growth signals</a:t>
            </a:r>
          </a:p>
          <a:p>
            <a:pPr eaLnBrk="1" hangingPunct="1">
              <a:defRPr/>
            </a:pPr>
            <a:r>
              <a:rPr lang="en-US" sz="2600" dirty="0" smtClean="0"/>
              <a:t>Insensitivity to growth-inhibitory signals</a:t>
            </a:r>
          </a:p>
          <a:p>
            <a:pPr eaLnBrk="1" hangingPunct="1">
              <a:defRPr/>
            </a:pPr>
            <a:r>
              <a:rPr lang="en-US" sz="2600" dirty="0" smtClean="0"/>
              <a:t>Evasion of apoptosis</a:t>
            </a:r>
          </a:p>
          <a:p>
            <a:pPr eaLnBrk="1" hangingPunct="1">
              <a:defRPr/>
            </a:pPr>
            <a:r>
              <a:rPr lang="en-US" sz="2600" dirty="0" smtClean="0"/>
              <a:t>Limitless  replication potential</a:t>
            </a:r>
          </a:p>
          <a:p>
            <a:pPr eaLnBrk="1" hangingPunct="1">
              <a:defRPr/>
            </a:pPr>
            <a:r>
              <a:rPr lang="en-US" sz="2600" dirty="0" smtClean="0"/>
              <a:t>Sustained angiogenesis</a:t>
            </a:r>
          </a:p>
          <a:p>
            <a:pPr eaLnBrk="1" hangingPunct="1">
              <a:defRPr/>
            </a:pPr>
            <a:r>
              <a:rPr lang="en-US" sz="2600" dirty="0" smtClean="0"/>
              <a:t>Ability to invade and metastasize</a:t>
            </a:r>
          </a:p>
          <a:p>
            <a:pPr eaLnBrk="1" hangingPunct="1">
              <a:defRPr/>
            </a:pPr>
            <a:r>
              <a:rPr lang="en-US" sz="2600" dirty="0" smtClean="0"/>
              <a:t>Defects in DNA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0"/>
            <a:ext cx="6629400" cy="6858000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Simplified Scheme of Molecular basis       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2941</TotalTime>
  <Words>1481</Words>
  <Application>Microsoft Office PowerPoint</Application>
  <PresentationFormat>On-screen Show (4:3)</PresentationFormat>
  <Paragraphs>173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Trek</vt:lpstr>
      <vt:lpstr>Slide 1</vt:lpstr>
      <vt:lpstr>     neoplasia     III                                  tumour  genetics      MOLECULAR BASIS OF CANCER</vt:lpstr>
      <vt:lpstr> FUNDAMENTAL PRINCIPLES of carcinogenesis </vt:lpstr>
      <vt:lpstr>Slide 4</vt:lpstr>
      <vt:lpstr>  fundamental principles</vt:lpstr>
      <vt:lpstr>Slide 6</vt:lpstr>
      <vt:lpstr>Tumor progression &amp; generation of hetrerogeneity</vt:lpstr>
      <vt:lpstr>  </vt:lpstr>
      <vt:lpstr>Slide 9</vt:lpstr>
      <vt:lpstr>  CaNCER – ASSOCIATED GENES </vt:lpstr>
      <vt:lpstr>  </vt:lpstr>
      <vt:lpstr> The sequential steps  of normal cell proliferation : </vt:lpstr>
      <vt:lpstr>The sequential steps  of normal cell proliferation. </vt:lpstr>
      <vt:lpstr>Slide 14</vt:lpstr>
      <vt:lpstr>Slide 15</vt:lpstr>
      <vt:lpstr>Slide 16</vt:lpstr>
      <vt:lpstr>Slide 17</vt:lpstr>
      <vt:lpstr>growth factors</vt:lpstr>
      <vt:lpstr> growth factors</vt:lpstr>
      <vt:lpstr> growth factors</vt:lpstr>
      <vt:lpstr>Selected Oncogenes, Their Mode of Activation, and Associated Human Tumors </vt:lpstr>
      <vt:lpstr>  growth factor receptors</vt:lpstr>
      <vt:lpstr> </vt:lpstr>
      <vt:lpstr>Signal-Transducing Proteins </vt:lpstr>
      <vt:lpstr>  The RAS Oncogene </vt:lpstr>
      <vt:lpstr>The RAS Oncogene </vt:lpstr>
      <vt:lpstr>Alterations in Nonreceptor Tyrosine Kinases </vt:lpstr>
      <vt:lpstr>Chromosomal translocation  &amp; associated oncogenes</vt:lpstr>
      <vt:lpstr>Transcription Factors </vt:lpstr>
      <vt:lpstr>Transcription Factors </vt:lpstr>
      <vt:lpstr>The MYC Oncogene </vt:lpstr>
      <vt:lpstr>The MYC Oncogene </vt:lpstr>
      <vt:lpstr>Slide 33</vt:lpstr>
      <vt:lpstr>   CYCLIN AND CYCLIN DEPENDENT KINASES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Fujitsu</dc:creator>
  <cp:lastModifiedBy>Fujitsu</cp:lastModifiedBy>
  <cp:revision>90</cp:revision>
  <dcterms:created xsi:type="dcterms:W3CDTF">2011-10-20T08:37:43Z</dcterms:created>
  <dcterms:modified xsi:type="dcterms:W3CDTF">2014-05-26T05:26:48Z</dcterms:modified>
</cp:coreProperties>
</file>