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73" r:id="rId2"/>
    <p:sldId id="256" r:id="rId3"/>
    <p:sldId id="266" r:id="rId4"/>
    <p:sldId id="267" r:id="rId5"/>
    <p:sldId id="301" r:id="rId6"/>
    <p:sldId id="302" r:id="rId7"/>
    <p:sldId id="268" r:id="rId8"/>
    <p:sldId id="303" r:id="rId9"/>
    <p:sldId id="304" r:id="rId10"/>
    <p:sldId id="305" r:id="rId11"/>
    <p:sldId id="269" r:id="rId12"/>
    <p:sldId id="274" r:id="rId13"/>
    <p:sldId id="307" r:id="rId14"/>
    <p:sldId id="278" r:id="rId15"/>
    <p:sldId id="319" r:id="rId16"/>
    <p:sldId id="275" r:id="rId17"/>
    <p:sldId id="280" r:id="rId18"/>
    <p:sldId id="308" r:id="rId19"/>
    <p:sldId id="299" r:id="rId20"/>
    <p:sldId id="276" r:id="rId21"/>
    <p:sldId id="309" r:id="rId22"/>
    <p:sldId id="277" r:id="rId23"/>
    <p:sldId id="294" r:id="rId24"/>
    <p:sldId id="318" r:id="rId25"/>
    <p:sldId id="314" r:id="rId26"/>
    <p:sldId id="282" r:id="rId27"/>
    <p:sldId id="311" r:id="rId28"/>
    <p:sldId id="297" r:id="rId29"/>
    <p:sldId id="298" r:id="rId30"/>
    <p:sldId id="295" r:id="rId31"/>
    <p:sldId id="312" r:id="rId32"/>
    <p:sldId id="296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9" autoAdjust="0"/>
    <p:restoredTop sz="94709" autoAdjust="0"/>
  </p:normalViewPr>
  <p:slideViewPr>
    <p:cSldViewPr>
      <p:cViewPr varScale="1">
        <p:scale>
          <a:sx n="63" d="100"/>
          <a:sy n="63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9FE2-E556-4C7B-A98B-422763C9FAC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770B-C43D-47F8-B86C-0A228461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770B-C43D-47F8-B86C-0A228461E9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770B-C43D-47F8-B86C-0A228461E9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770B-C43D-47F8-B86C-0A228461E9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52104-8D38-4A71-AFD7-377D3301595C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Pictures\bismillah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Functional capabilities:</a:t>
            </a:r>
          </a:p>
          <a:p>
            <a:r>
              <a:rPr lang="en-US" sz="2800" dirty="0" smtClean="0"/>
              <a:t>Benign tumors &amp; well diff </a:t>
            </a:r>
            <a:r>
              <a:rPr lang="en-US" sz="2800" dirty="0" err="1" smtClean="0"/>
              <a:t>Cas</a:t>
            </a:r>
            <a:r>
              <a:rPr lang="en-US" sz="2800" dirty="0" smtClean="0"/>
              <a:t> – retain</a:t>
            </a:r>
          </a:p>
          <a:p>
            <a:r>
              <a:rPr lang="en-US" sz="2800" dirty="0" smtClean="0"/>
              <a:t>Poorly diff &amp; </a:t>
            </a:r>
            <a:r>
              <a:rPr lang="en-US" sz="2800" dirty="0" err="1" smtClean="0"/>
              <a:t>Anaplastic</a:t>
            </a:r>
            <a:r>
              <a:rPr lang="en-US" sz="2800" dirty="0" smtClean="0"/>
              <a:t> </a:t>
            </a:r>
            <a:r>
              <a:rPr lang="en-US" sz="2800" dirty="0" err="1" smtClean="0"/>
              <a:t>Cas</a:t>
            </a:r>
            <a:r>
              <a:rPr lang="en-US" sz="2800" dirty="0" smtClean="0"/>
              <a:t> – don’t retain</a:t>
            </a:r>
          </a:p>
          <a:p>
            <a:r>
              <a:rPr lang="en-US" sz="2800" dirty="0" smtClean="0"/>
              <a:t>New Unanticipated functions may emerge</a:t>
            </a:r>
          </a:p>
          <a:p>
            <a:pPr lvl="1"/>
            <a:r>
              <a:rPr lang="en-US" sz="2400" dirty="0" smtClean="0"/>
              <a:t>Fetal proteins</a:t>
            </a:r>
          </a:p>
          <a:p>
            <a:pPr lvl="1"/>
            <a:r>
              <a:rPr lang="en-US" sz="2400" dirty="0" smtClean="0"/>
              <a:t>Hormone production by </a:t>
            </a:r>
            <a:r>
              <a:rPr lang="en-US" sz="2400" dirty="0" err="1" smtClean="0"/>
              <a:t>Nonendocrine</a:t>
            </a:r>
            <a:r>
              <a:rPr lang="en-US" sz="2400" dirty="0" smtClean="0"/>
              <a:t>  Ca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rates of growth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dirty="0" smtClean="0"/>
              <a:t>3 major factors:</a:t>
            </a:r>
          </a:p>
          <a:p>
            <a:pPr lvl="1"/>
            <a:r>
              <a:rPr lang="en-US" dirty="0" smtClean="0"/>
              <a:t>Doubling time of tumor cells</a:t>
            </a:r>
          </a:p>
          <a:p>
            <a:pPr lvl="1"/>
            <a:r>
              <a:rPr lang="en-US" dirty="0" smtClean="0"/>
              <a:t>Fraction of tumor cells in </a:t>
            </a:r>
            <a:r>
              <a:rPr lang="en-US" dirty="0" err="1" smtClean="0"/>
              <a:t>replicative</a:t>
            </a:r>
            <a:r>
              <a:rPr lang="en-US" dirty="0" smtClean="0"/>
              <a:t> pool</a:t>
            </a:r>
          </a:p>
          <a:p>
            <a:pPr lvl="1"/>
            <a:r>
              <a:rPr lang="en-US" dirty="0" smtClean="0"/>
              <a:t>Rate of cell death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686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172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Schematic representation of  tumor growth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077200" cy="48768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Growth fraction : </a:t>
            </a:r>
            <a:r>
              <a:rPr lang="en-US" sz="2500" dirty="0" smtClean="0"/>
              <a:t>the proportion of cells in </a:t>
            </a:r>
            <a:r>
              <a:rPr lang="en-US" sz="2500" dirty="0" err="1" smtClean="0"/>
              <a:t>replicative</a:t>
            </a:r>
            <a:r>
              <a:rPr lang="en-US" sz="2500" dirty="0" smtClean="0"/>
              <a:t> pool </a:t>
            </a:r>
          </a:p>
          <a:p>
            <a:r>
              <a:rPr lang="en-US" sz="2500" dirty="0" smtClean="0"/>
              <a:t>Rate of growth of tumors is determined by an </a:t>
            </a:r>
            <a:r>
              <a:rPr lang="en-US" sz="2500" dirty="0" smtClean="0">
                <a:solidFill>
                  <a:srgbClr val="7030A0"/>
                </a:solidFill>
              </a:rPr>
              <a:t>excess of cell production over cell loss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Fast growing tumors have a high cell turnover</a:t>
            </a:r>
          </a:p>
          <a:p>
            <a:r>
              <a:rPr lang="en-US" sz="2500" dirty="0" smtClean="0">
                <a:solidFill>
                  <a:srgbClr val="7030A0"/>
                </a:solidFill>
              </a:rPr>
              <a:t>Growth fraction of tumor cells has profound effect on their susceptibility to chemotherapy </a:t>
            </a: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Tumor with low growth fraction : 1</a:t>
            </a:r>
            <a:r>
              <a:rPr lang="en-US" sz="25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shift tumor cells from G</a:t>
            </a:r>
            <a:r>
              <a:rPr lang="en-US" sz="25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into cell cycle –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debulking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tumor  by radiotherapy  or surgery  &amp; then plan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chemo</a:t>
            </a:r>
            <a:endParaRPr lang="en-US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rates 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of growth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610600" cy="48768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Growth rate of tumors correlate with their level of differentiation </a:t>
            </a: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Rate of growth may not be constant</a:t>
            </a:r>
          </a:p>
          <a:p>
            <a:pPr lvl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Hormonal </a:t>
            </a:r>
            <a:r>
              <a:rPr lang="en-US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influencies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Adequacy of blood supply</a:t>
            </a:r>
          </a:p>
          <a:p>
            <a:pPr lvl="1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Emergence of aggressive  </a:t>
            </a:r>
            <a:r>
              <a:rPr lang="en-US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subclones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rates of growth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cancer stem cells &amp; ca cell lineages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467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Resident population of </a:t>
            </a:r>
            <a:r>
              <a:rPr lang="en-US" sz="2800" b="1" dirty="0" smtClean="0"/>
              <a:t>tissue stem cells </a:t>
            </a:r>
            <a:r>
              <a:rPr lang="en-US" sz="2800" dirty="0" smtClean="0"/>
              <a:t>that are </a:t>
            </a:r>
            <a:r>
              <a:rPr lang="en-US" sz="2800" dirty="0" err="1" smtClean="0"/>
              <a:t>longlived</a:t>
            </a:r>
            <a:r>
              <a:rPr lang="en-US" sz="2800" dirty="0" smtClean="0"/>
              <a:t> and capable of self-</a:t>
            </a:r>
            <a:r>
              <a:rPr lang="en-US" sz="2800" dirty="0" err="1" smtClean="0"/>
              <a:t>renewl</a:t>
            </a:r>
            <a:endParaRPr lang="en-US" sz="2800" dirty="0" smtClean="0"/>
          </a:p>
          <a:p>
            <a:r>
              <a:rPr lang="en-US" sz="2800" dirty="0" smtClean="0"/>
              <a:t>Cancers  also must contain cells with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stemlike”properties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Practical implication : if Cancer stem cells are “essential” for tumor progression they must be eliminated by therapy;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cancer stem cells &amp; ca cell lineages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3886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T- </a:t>
            </a:r>
            <a:r>
              <a:rPr lang="en-US" sz="2800" b="1" dirty="0" smtClean="0">
                <a:solidFill>
                  <a:srgbClr val="7030A0"/>
                </a:solidFill>
              </a:rPr>
              <a:t>ICs </a:t>
            </a:r>
            <a:r>
              <a:rPr lang="en-US" sz="2800" dirty="0" smtClean="0"/>
              <a:t>: Cells that allow a human tumor to grow and maintain itself indefinitely when transplanted into an </a:t>
            </a:r>
            <a:r>
              <a:rPr lang="en-US" sz="2800" dirty="0" err="1" smtClean="0"/>
              <a:t>immunodeficient</a:t>
            </a:r>
            <a:r>
              <a:rPr lang="en-US" sz="2800" dirty="0" smtClean="0"/>
              <a:t> mouse. In future it will be imp to </a:t>
            </a:r>
            <a:r>
              <a:rPr lang="en-US" sz="2800" dirty="0" smtClean="0"/>
              <a:t>identify    T-</a:t>
            </a:r>
            <a:r>
              <a:rPr lang="en-US" sz="2800" dirty="0" err="1" smtClean="0"/>
              <a:t>Ics</a:t>
            </a:r>
            <a:r>
              <a:rPr lang="en-US" sz="2800" dirty="0" smtClean="0"/>
              <a:t>  </a:t>
            </a:r>
            <a:r>
              <a:rPr lang="en-US" sz="2800" dirty="0" smtClean="0"/>
              <a:t>in each tumor to direct therapy against tumor </a:t>
            </a:r>
            <a:r>
              <a:rPr lang="en-US" sz="2800" dirty="0" err="1" smtClean="0"/>
              <a:t>stemcells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local invasion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239000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Benign tumors - cohesive </a:t>
            </a:r>
            <a:r>
              <a:rPr lang="en-US" sz="2800" dirty="0" err="1" smtClean="0"/>
              <a:t>expansile</a:t>
            </a:r>
            <a:r>
              <a:rPr lang="en-US" sz="2800" dirty="0" smtClean="0"/>
              <a:t> masses</a:t>
            </a:r>
          </a:p>
          <a:p>
            <a:pPr>
              <a:buNone/>
            </a:pPr>
            <a:r>
              <a:rPr lang="en-US" sz="2800" dirty="0" smtClean="0"/>
              <a:t>                               a rim of fibrous capsule </a:t>
            </a:r>
          </a:p>
          <a:p>
            <a:r>
              <a:rPr lang="en-US" sz="2800" dirty="0" smtClean="0"/>
              <a:t>Malignant tumors </a:t>
            </a:r>
            <a:r>
              <a:rPr lang="en-US" sz="2800" dirty="0" smtClean="0"/>
              <a:t>–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 crab-like pattern of </a:t>
            </a:r>
            <a:r>
              <a:rPr lang="en-US" sz="2600" dirty="0" smtClean="0">
                <a:solidFill>
                  <a:schemeClr val="tx1"/>
                </a:solidFill>
              </a:rPr>
              <a:t> growth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 infiltration</a:t>
            </a:r>
            <a:r>
              <a:rPr lang="en-US" sz="2600" dirty="0" smtClean="0">
                <a:solidFill>
                  <a:schemeClr val="tx1"/>
                </a:solidFill>
              </a:rPr>
              <a:t>, invasion &amp; destruction of </a:t>
            </a:r>
            <a:r>
              <a:rPr lang="en-US" sz="2600" dirty="0" smtClean="0">
                <a:solidFill>
                  <a:schemeClr val="tx1"/>
                </a:solidFill>
              </a:rPr>
              <a:t>tissues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No capsule</a:t>
            </a:r>
            <a:r>
              <a:rPr lang="en-US" sz="2600" dirty="0" smtClean="0">
                <a:solidFill>
                  <a:schemeClr val="tx1"/>
                </a:solidFill>
              </a:rPr>
              <a:t>    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Invasiveness makes surgical resection difficult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848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4958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257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Fibroadenoma</a:t>
            </a:r>
            <a:r>
              <a:rPr lang="en-US" sz="2000" dirty="0" smtClean="0"/>
              <a:t> – encapsulated</a:t>
            </a:r>
          </a:p>
          <a:p>
            <a:r>
              <a:rPr lang="en-US" sz="2000" dirty="0" smtClean="0"/>
              <a:t>small tumor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257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Invasive </a:t>
            </a:r>
            <a:r>
              <a:rPr lang="en-US" sz="2000" dirty="0" err="1" smtClean="0"/>
              <a:t>ductual</a:t>
            </a:r>
            <a:r>
              <a:rPr lang="en-US" sz="2000" dirty="0" smtClean="0"/>
              <a:t> carcinoma –    infiltrating tumor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048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3733800" cy="28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local invasion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r>
              <a:rPr lang="en-US" b="1" dirty="0" smtClean="0"/>
              <a:t>In-situ epithelial cancers </a:t>
            </a:r>
            <a:r>
              <a:rPr lang="en-US" dirty="0" smtClean="0"/>
              <a:t>have </a:t>
            </a:r>
            <a:r>
              <a:rPr lang="en-US" dirty="0" err="1" smtClean="0"/>
              <a:t>cytologic</a:t>
            </a:r>
            <a:r>
              <a:rPr lang="en-US" dirty="0" smtClean="0"/>
              <a:t> features of malignancy without invasion of basement membrane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458200" cy="3657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NEOPLASIA       II  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CHARACTERISTICS OF 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           BENIGN &amp; MALIGNANT  tumors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metastasis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Tumor implants discontinuous with the primary tumors</a:t>
            </a:r>
          </a:p>
          <a:p>
            <a:r>
              <a:rPr lang="en-US" sz="2800" dirty="0" smtClean="0"/>
              <a:t>Unequivocal sign of malignancy</a:t>
            </a:r>
          </a:p>
          <a:p>
            <a:r>
              <a:rPr lang="en-US" sz="2800" dirty="0" smtClean="0"/>
              <a:t>Exceptions – locally  invasive rarely metastasize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Malignant </a:t>
            </a:r>
            <a:r>
              <a:rPr lang="en-US" sz="2400" dirty="0" err="1" smtClean="0">
                <a:solidFill>
                  <a:schemeClr val="tx1"/>
                </a:solidFill>
              </a:rPr>
              <a:t>neoplasms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</a:rPr>
              <a:t>glial</a:t>
            </a:r>
            <a:r>
              <a:rPr lang="en-US" sz="2400" dirty="0" smtClean="0">
                <a:solidFill>
                  <a:schemeClr val="tx1"/>
                </a:solidFill>
              </a:rPr>
              <a:t> cells in CNS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Basal cell carcinoma skin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metastasis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8486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Pathways of spread :</a:t>
            </a:r>
          </a:p>
          <a:p>
            <a:pPr lvl="1"/>
            <a:r>
              <a:rPr lang="en-US" dirty="0" smtClean="0"/>
              <a:t>Direct seeding of body cavities and surfaces</a:t>
            </a:r>
          </a:p>
          <a:p>
            <a:pPr lvl="1"/>
            <a:r>
              <a:rPr lang="en-US" dirty="0" smtClean="0"/>
              <a:t>Lymphatic spread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Seeding of body cavities  and surfaces 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May occur whenever a malignant tumor penetrates into a natural “open field”</a:t>
            </a:r>
          </a:p>
          <a:p>
            <a:r>
              <a:rPr lang="en-US" sz="2800" dirty="0" smtClean="0"/>
              <a:t>Peritoneal cavity most </a:t>
            </a:r>
            <a:r>
              <a:rPr lang="en-US" sz="2800" dirty="0" err="1" smtClean="0"/>
              <a:t>oftenly</a:t>
            </a:r>
            <a:r>
              <a:rPr lang="en-US" sz="2800" dirty="0" smtClean="0"/>
              <a:t> involved</a:t>
            </a:r>
          </a:p>
          <a:p>
            <a:r>
              <a:rPr lang="en-US" sz="2800" dirty="0" smtClean="0"/>
              <a:t>Particularly characteristic of Ca ovaries</a:t>
            </a:r>
          </a:p>
          <a:p>
            <a:r>
              <a:rPr lang="en-US" sz="2800" dirty="0" err="1" smtClean="0"/>
              <a:t>Pseudomyxoma</a:t>
            </a:r>
            <a:r>
              <a:rPr lang="en-US" sz="2800" dirty="0" smtClean="0"/>
              <a:t> </a:t>
            </a:r>
            <a:r>
              <a:rPr lang="en-US" sz="2800" dirty="0" err="1" smtClean="0"/>
              <a:t>peritonei</a:t>
            </a:r>
            <a:r>
              <a:rPr lang="en-US" sz="2800" dirty="0" smtClean="0"/>
              <a:t> 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40195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6096000"/>
            <a:ext cx="582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Colon carcinoma invading </a:t>
            </a:r>
            <a:r>
              <a:rPr lang="en-US" sz="2000" dirty="0" err="1" smtClean="0"/>
              <a:t>pericolonic</a:t>
            </a:r>
            <a:r>
              <a:rPr lang="en-US" sz="2000" dirty="0" smtClean="0"/>
              <a:t> adipose tissue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629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Lymphatic   spread :</a:t>
            </a:r>
          </a:p>
          <a:p>
            <a:r>
              <a:rPr lang="en-US" sz="2800" dirty="0" smtClean="0"/>
              <a:t>Most common pathway for initial spread of tumor </a:t>
            </a:r>
          </a:p>
          <a:p>
            <a:r>
              <a:rPr lang="en-US" sz="2800" dirty="0" smtClean="0"/>
              <a:t>Lymphatic  vessels located at tumor margin</a:t>
            </a:r>
          </a:p>
          <a:p>
            <a:r>
              <a:rPr lang="en-US" sz="2800" dirty="0" smtClean="0"/>
              <a:t> Pattern of L node involvement follows the natural routes of lymphatic </a:t>
            </a:r>
            <a:r>
              <a:rPr lang="en-US" sz="2800" dirty="0" smtClean="0"/>
              <a:t>drainage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4648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Metastatic </a:t>
            </a:r>
            <a:r>
              <a:rPr lang="en-US" dirty="0" err="1" smtClean="0"/>
              <a:t>Ductal</a:t>
            </a:r>
            <a:r>
              <a:rPr lang="en-US" dirty="0" smtClean="0"/>
              <a:t> Carcinoma Breast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</a:t>
            </a:r>
            <a:r>
              <a:rPr lang="en-US" b="1" dirty="0" smtClean="0"/>
              <a:t>Lymphatic   spread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86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Regional L nodes  - effective barriers to further dissemination, at least for sometime</a:t>
            </a:r>
          </a:p>
          <a:p>
            <a:r>
              <a:rPr lang="en-US" sz="2800" dirty="0" smtClean="0"/>
              <a:t>“Sentinel lymph node” biopsy</a:t>
            </a:r>
          </a:p>
          <a:p>
            <a:r>
              <a:rPr lang="en-US" sz="2800" dirty="0" smtClean="0"/>
              <a:t>“Skip metastasis” – local lymph nodes are bypassed</a:t>
            </a:r>
          </a:p>
          <a:p>
            <a:r>
              <a:rPr lang="en-US" sz="2800" dirty="0" smtClean="0"/>
              <a:t>Nodal ↑is due to </a:t>
            </a:r>
          </a:p>
          <a:p>
            <a:pPr lvl="1"/>
            <a:r>
              <a:rPr lang="en-US" dirty="0" smtClean="0"/>
              <a:t>growth of tumor</a:t>
            </a:r>
          </a:p>
          <a:p>
            <a:pPr lvl="1"/>
            <a:r>
              <a:rPr lang="en-US" dirty="0" smtClean="0"/>
              <a:t> reactive changes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Hematogenous</a:t>
            </a:r>
            <a:r>
              <a:rPr lang="en-US" sz="2800" b="1" dirty="0" smtClean="0"/>
              <a:t>  Spread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Typical of sarcoma, also seen with Ca</a:t>
            </a:r>
          </a:p>
          <a:p>
            <a:r>
              <a:rPr lang="en-US" sz="2800" dirty="0" smtClean="0"/>
              <a:t>Arteries less readily penetrated than veins</a:t>
            </a:r>
          </a:p>
          <a:p>
            <a:r>
              <a:rPr lang="en-US" sz="2800" dirty="0" smtClean="0"/>
              <a:t>Arterial spread may occur </a:t>
            </a:r>
          </a:p>
          <a:p>
            <a:pPr lvl="1"/>
            <a:r>
              <a:rPr lang="en-US" sz="2400" dirty="0" smtClean="0"/>
              <a:t> tumor cells pass </a:t>
            </a:r>
            <a:r>
              <a:rPr lang="en-US" sz="2400" dirty="0" err="1" smtClean="0"/>
              <a:t>pul-monary</a:t>
            </a:r>
            <a:r>
              <a:rPr lang="en-US" sz="2400" dirty="0" smtClean="0"/>
              <a:t> capillary bed</a:t>
            </a:r>
          </a:p>
          <a:p>
            <a:pPr lvl="1"/>
            <a:r>
              <a:rPr lang="en-US" sz="2400" dirty="0" smtClean="0"/>
              <a:t> or </a:t>
            </a:r>
            <a:r>
              <a:rPr lang="en-US" sz="2400" dirty="0" err="1" smtClean="0"/>
              <a:t>pulm</a:t>
            </a:r>
            <a:r>
              <a:rPr lang="en-US" sz="2400" dirty="0" smtClean="0"/>
              <a:t> A/V shunts </a:t>
            </a:r>
          </a:p>
          <a:p>
            <a:pPr lvl="1"/>
            <a:r>
              <a:rPr lang="en-US" sz="2400" dirty="0" smtClean="0"/>
              <a:t>  </a:t>
            </a:r>
            <a:r>
              <a:rPr lang="en-US" sz="2400" dirty="0" err="1" smtClean="0"/>
              <a:t>pul</a:t>
            </a:r>
            <a:r>
              <a:rPr lang="en-US" sz="2400" dirty="0" smtClean="0"/>
              <a:t> </a:t>
            </a:r>
            <a:r>
              <a:rPr lang="en-US" sz="2400" dirty="0" err="1" smtClean="0"/>
              <a:t>mets</a:t>
            </a:r>
            <a:r>
              <a:rPr lang="en-US" sz="2400" dirty="0" smtClean="0"/>
              <a:t> give rise to additional  tumor emboli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248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Hematogenous</a:t>
            </a:r>
            <a:r>
              <a:rPr lang="en-US" sz="2800" b="1" dirty="0" smtClean="0"/>
              <a:t>  Spread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With venous invasion blood-borne cells follow </a:t>
            </a:r>
            <a:r>
              <a:rPr lang="en-US" sz="2800" dirty="0" err="1" smtClean="0"/>
              <a:t>venus</a:t>
            </a:r>
            <a:r>
              <a:rPr lang="en-US" sz="2800" dirty="0" smtClean="0"/>
              <a:t> flow draining the site of neoplasm , and usually settle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capillary bed they encounter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28600"/>
            <a:ext cx="3962400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41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METASTATIC CASCADE</a:t>
            </a:r>
          </a:p>
          <a:p>
            <a:pPr>
              <a:buNone/>
            </a:pPr>
            <a:r>
              <a:rPr lang="en-US" dirty="0" smtClean="0"/>
              <a:t>   2 Phases of cascade:</a:t>
            </a:r>
          </a:p>
          <a:p>
            <a:r>
              <a:rPr lang="en-US" dirty="0" smtClean="0"/>
              <a:t>Invasion of ECM</a:t>
            </a:r>
          </a:p>
          <a:p>
            <a:r>
              <a:rPr lang="en-US" dirty="0" smtClean="0"/>
              <a:t>Vascular dissemination &amp;  Homing of tumor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0"/>
            <a:ext cx="3657600" cy="62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46482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INVASION OF ECM :</a:t>
            </a:r>
          </a:p>
          <a:p>
            <a:r>
              <a:rPr lang="en-US" sz="2600" dirty="0" smtClean="0"/>
              <a:t>Loosening of I/cellular junction</a:t>
            </a:r>
          </a:p>
          <a:p>
            <a:pPr lvl="1"/>
            <a:r>
              <a:rPr lang="en-US" sz="2200" dirty="0" smtClean="0"/>
              <a:t>E – </a:t>
            </a:r>
            <a:r>
              <a:rPr lang="en-US" sz="2200" dirty="0" err="1" smtClean="0"/>
              <a:t>cadherins</a:t>
            </a:r>
            <a:endParaRPr lang="en-US" sz="2200" dirty="0" smtClean="0"/>
          </a:p>
          <a:p>
            <a:pPr lvl="1"/>
            <a:r>
              <a:rPr lang="el-GR" sz="2200" dirty="0" smtClean="0"/>
              <a:t>Β</a:t>
            </a:r>
            <a:r>
              <a:rPr lang="en-US" sz="2200" dirty="0" smtClean="0"/>
              <a:t> – </a:t>
            </a:r>
            <a:r>
              <a:rPr lang="en-US" sz="2200" dirty="0" err="1" smtClean="0"/>
              <a:t>catenin</a:t>
            </a:r>
            <a:endParaRPr lang="en-US" sz="2200" dirty="0" smtClean="0"/>
          </a:p>
          <a:p>
            <a:r>
              <a:rPr lang="en-US" sz="2600" dirty="0" smtClean="0"/>
              <a:t>Degradation of ECM</a:t>
            </a:r>
          </a:p>
          <a:p>
            <a:pPr lvl="1"/>
            <a:r>
              <a:rPr lang="en-US" sz="2200" dirty="0" smtClean="0"/>
              <a:t>Proteases</a:t>
            </a:r>
          </a:p>
          <a:p>
            <a:pPr lvl="1"/>
            <a:r>
              <a:rPr lang="en-US" sz="2200" dirty="0" smtClean="0"/>
              <a:t>MMPs</a:t>
            </a:r>
          </a:p>
          <a:p>
            <a:pPr lvl="1"/>
            <a:r>
              <a:rPr lang="en-US" sz="2200" dirty="0" smtClean="0"/>
              <a:t>ECM sequestered growth F</a:t>
            </a:r>
          </a:p>
          <a:p>
            <a:pPr lvl="1"/>
            <a:r>
              <a:rPr lang="en-US" sz="2200" dirty="0" err="1" smtClean="0"/>
              <a:t>Ameboid</a:t>
            </a:r>
            <a:r>
              <a:rPr lang="en-US" sz="2200" dirty="0" smtClean="0"/>
              <a:t> migration</a:t>
            </a:r>
          </a:p>
          <a:p>
            <a:r>
              <a:rPr lang="en-US" sz="2600" dirty="0" smtClean="0"/>
              <a:t>Attachment of tumor  cells to novel ECM components</a:t>
            </a:r>
          </a:p>
          <a:p>
            <a:r>
              <a:rPr lang="en-US" sz="2600" dirty="0" smtClean="0"/>
              <a:t>Migration of tumor cells</a:t>
            </a:r>
          </a:p>
          <a:p>
            <a:pPr lvl="1"/>
            <a:r>
              <a:rPr lang="en-US" sz="2200" dirty="0" smtClean="0"/>
              <a:t>Tumor cell aggregates</a:t>
            </a:r>
          </a:p>
          <a:p>
            <a:pPr lvl="1"/>
            <a:r>
              <a:rPr lang="en-US" sz="2200" dirty="0" smtClean="0"/>
              <a:t>PLATELETS</a:t>
            </a:r>
          </a:p>
          <a:p>
            <a:pPr lvl="1"/>
            <a:r>
              <a:rPr lang="en-US" sz="2200" dirty="0" smtClean="0"/>
              <a:t>CD44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105400"/>
          </a:xfrm>
        </p:spPr>
        <p:txBody>
          <a:bodyPr/>
          <a:lstStyle/>
          <a:p>
            <a:r>
              <a:rPr lang="en-US" dirty="0" smtClean="0"/>
              <a:t>Differentiation 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r>
              <a:rPr lang="en-US" dirty="0" smtClean="0"/>
              <a:t>Rates  of Growth</a:t>
            </a:r>
          </a:p>
          <a:p>
            <a:r>
              <a:rPr lang="en-US" dirty="0" smtClean="0"/>
              <a:t>Cancer stem cells &amp; cancer cell lineages</a:t>
            </a:r>
          </a:p>
          <a:p>
            <a:r>
              <a:rPr lang="en-US" dirty="0" smtClean="0"/>
              <a:t>Local invasion</a:t>
            </a:r>
          </a:p>
          <a:p>
            <a:r>
              <a:rPr lang="en-US" dirty="0" smtClean="0"/>
              <a:t>Metastasis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CHARACTERISTICS OF BENIGN &amp; MALIGNANT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Liver and lung are the most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frequently involved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Tumors in close proximity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to vertebral column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(Ca thyroid &amp; prostate)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</a:rPr>
              <a:t>embolise</a:t>
            </a:r>
            <a:r>
              <a:rPr lang="en-US" sz="2400" dirty="0" smtClean="0">
                <a:solidFill>
                  <a:schemeClr val="tx1"/>
                </a:solidFill>
              </a:rPr>
              <a:t> through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paravertebral</a:t>
            </a:r>
            <a:r>
              <a:rPr lang="en-US" sz="2400" dirty="0" smtClean="0">
                <a:solidFill>
                  <a:schemeClr val="tx1"/>
                </a:solidFill>
              </a:rPr>
              <a:t> plexus 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Skeletal muscle and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  spleen are rarely the site of metastasis despite enormous blood flow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Certain tumors have propensity for invasion of veins  :         	Renal cell carcinoma &amp; </a:t>
            </a:r>
            <a:r>
              <a:rPr lang="en-US" sz="2400" dirty="0" err="1" smtClean="0">
                <a:solidFill>
                  <a:schemeClr val="tx1"/>
                </a:solidFill>
              </a:rPr>
              <a:t>Hepatocellular</a:t>
            </a:r>
            <a:r>
              <a:rPr lang="en-US" sz="2400" dirty="0" smtClean="0">
                <a:solidFill>
                  <a:schemeClr val="tx1"/>
                </a:solidFill>
              </a:rPr>
              <a:t> Ca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 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49339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04800" y="1371600"/>
            <a:ext cx="3071356" cy="3941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Molecular genetics of  metastasis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Mechanisms of metastasis development in primary </a:t>
            </a:r>
            <a:r>
              <a:rPr lang="en-US" dirty="0" err="1" smtClean="0">
                <a:solidFill>
                  <a:schemeClr val="tx1"/>
                </a:solidFill>
              </a:rPr>
              <a:t>tumour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Documents\Thank You\Thankyou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920" y="1066800"/>
            <a:ext cx="6507479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Differentiation  and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0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Differentiation – extent to which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neoplastic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parenchymal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cells resemble the corresponding normal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parenchymal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cells both morphologically &amp; functionally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Benign tumors – cells differentiated , closely resemble normal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Differentiation  and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Malignant tumors – well diff, moderately diff, poorly diff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25907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2609850"/>
            <a:ext cx="2152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667000"/>
            <a:ext cx="2447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Differentiation  and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Anaplasia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“to form backwards”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Anaplasia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lack of differentiation ; considered a hallmark of malignancy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 morphologic features: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Pleomorphism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Abnormal nuclear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morphology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(N:C ratio 1:1)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038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/>
          <a:lstStyle/>
          <a:p>
            <a:r>
              <a:rPr lang="en-US" dirty="0" smtClean="0"/>
              <a:t>Mitoses : </a:t>
            </a:r>
            <a:r>
              <a:rPr lang="en-US" dirty="0" smtClean="0">
                <a:latin typeface="Franklin Gothic Book"/>
              </a:rPr>
              <a:t>↑mitosis , atypical mitosis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35814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581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other features of malignancy/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Loss of polarity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Tumor giant cells</a:t>
            </a:r>
          </a:p>
          <a:p>
            <a:r>
              <a:rPr lang="en-US" dirty="0" smtClean="0"/>
              <a:t>Necrosis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Dysplasia : </a:t>
            </a:r>
            <a:r>
              <a:rPr lang="en-US" dirty="0" smtClean="0"/>
              <a:t>disordered growth</a:t>
            </a:r>
          </a:p>
          <a:p>
            <a:r>
              <a:rPr lang="en-US" dirty="0" smtClean="0"/>
              <a:t> loss in</a:t>
            </a:r>
          </a:p>
          <a:p>
            <a:pPr lvl="1"/>
            <a:r>
              <a:rPr lang="en-US" dirty="0" smtClean="0"/>
              <a:t>uniformity of individual cells</a:t>
            </a:r>
          </a:p>
          <a:p>
            <a:pPr lvl="1"/>
            <a:r>
              <a:rPr lang="en-US" dirty="0" smtClean="0"/>
              <a:t>their architectural orientation 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052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851</Words>
  <Application>Microsoft Office PowerPoint</Application>
  <PresentationFormat>On-screen Show (4:3)</PresentationFormat>
  <Paragraphs>176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Trek</vt:lpstr>
      <vt:lpstr>Slide 1</vt:lpstr>
      <vt:lpstr>       NEOPLASIA       II          CHARACTERISTICS OF                     BENIGN &amp; MALIGNANT  tumors        </vt:lpstr>
      <vt:lpstr>CHARACTERISTICS OF BENIGN &amp; MALIGNANT </vt:lpstr>
      <vt:lpstr>  Differentiation  and  Anaplasia</vt:lpstr>
      <vt:lpstr>  Differentiation  and  Anaplasia</vt:lpstr>
      <vt:lpstr>  Differentiation  and  Anaplasia</vt:lpstr>
      <vt:lpstr>   ANAPLASIA</vt:lpstr>
      <vt:lpstr> other features of malignancy/anaplasia</vt:lpstr>
      <vt:lpstr>Slide 9</vt:lpstr>
      <vt:lpstr>Slide 10</vt:lpstr>
      <vt:lpstr>   rates of growth</vt:lpstr>
      <vt:lpstr>   </vt:lpstr>
      <vt:lpstr>   </vt:lpstr>
      <vt:lpstr> cancer stem cells &amp; ca cell lineages</vt:lpstr>
      <vt:lpstr> cancer stem cells &amp; ca cell lineages</vt:lpstr>
      <vt:lpstr>    local invasion</vt:lpstr>
      <vt:lpstr>Slide 17</vt:lpstr>
      <vt:lpstr>Slide 18</vt:lpstr>
      <vt:lpstr>    local invasion</vt:lpstr>
      <vt:lpstr>   metastasis</vt:lpstr>
      <vt:lpstr>   metastasis</vt:lpstr>
      <vt:lpstr>Slide 22</vt:lpstr>
      <vt:lpstr> </vt:lpstr>
      <vt:lpstr> </vt:lpstr>
      <vt:lpstr> Lymphatic   spread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NEOPLASIA       I</dc:title>
  <dc:creator>Fujitsu</dc:creator>
  <cp:lastModifiedBy>Fujitsu</cp:lastModifiedBy>
  <cp:revision>186</cp:revision>
  <dcterms:created xsi:type="dcterms:W3CDTF">2012-02-15T04:37:23Z</dcterms:created>
  <dcterms:modified xsi:type="dcterms:W3CDTF">2014-05-21T06:25:26Z</dcterms:modified>
</cp:coreProperties>
</file>