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73" r:id="rId2"/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294" r:id="rId15"/>
    <p:sldId id="264" r:id="rId16"/>
    <p:sldId id="287" r:id="rId17"/>
    <p:sldId id="295" r:id="rId18"/>
    <p:sldId id="265" r:id="rId19"/>
    <p:sldId id="271" r:id="rId20"/>
    <p:sldId id="296" r:id="rId21"/>
    <p:sldId id="286" r:id="rId22"/>
    <p:sldId id="288" r:id="rId23"/>
    <p:sldId id="289" r:id="rId24"/>
    <p:sldId id="290" r:id="rId25"/>
    <p:sldId id="297" r:id="rId26"/>
    <p:sldId id="291" r:id="rId27"/>
    <p:sldId id="298" r:id="rId28"/>
    <p:sldId id="292" r:id="rId29"/>
    <p:sldId id="299" r:id="rId30"/>
    <p:sldId id="293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E9FE2-E556-4C7B-A98B-422763C9FAC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4770B-C43D-47F8-B86C-0A228461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252104-8D38-4A71-AFD7-377D3301595C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\Pictures\bismillah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57800" y="0"/>
            <a:ext cx="3657600" cy="62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46482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INVASION OF ECM :</a:t>
            </a:r>
          </a:p>
          <a:p>
            <a:r>
              <a:rPr lang="en-US" sz="2600" dirty="0" smtClean="0"/>
              <a:t>Loosening of I/cellular junction</a:t>
            </a:r>
          </a:p>
          <a:p>
            <a:pPr lvl="1"/>
            <a:r>
              <a:rPr lang="en-US" sz="2200" dirty="0" smtClean="0"/>
              <a:t>E – </a:t>
            </a:r>
            <a:r>
              <a:rPr lang="en-US" sz="2200" dirty="0" err="1" smtClean="0"/>
              <a:t>cadherins</a:t>
            </a:r>
            <a:endParaRPr lang="en-US" sz="2200" dirty="0" smtClean="0"/>
          </a:p>
          <a:p>
            <a:pPr lvl="1"/>
            <a:r>
              <a:rPr lang="el-GR" sz="2200" dirty="0" smtClean="0"/>
              <a:t>Β</a:t>
            </a:r>
            <a:r>
              <a:rPr lang="en-US" sz="2200" dirty="0" smtClean="0"/>
              <a:t> – </a:t>
            </a:r>
            <a:r>
              <a:rPr lang="en-US" sz="2200" dirty="0" err="1" smtClean="0"/>
              <a:t>catenin</a:t>
            </a:r>
            <a:endParaRPr lang="en-US" sz="2200" dirty="0" smtClean="0"/>
          </a:p>
          <a:p>
            <a:r>
              <a:rPr lang="en-US" sz="2600" dirty="0" smtClean="0"/>
              <a:t>Degradation of ECM</a:t>
            </a:r>
          </a:p>
          <a:p>
            <a:pPr lvl="1"/>
            <a:r>
              <a:rPr lang="en-US" sz="2200" dirty="0" smtClean="0"/>
              <a:t>Proteases</a:t>
            </a:r>
          </a:p>
          <a:p>
            <a:pPr lvl="1"/>
            <a:r>
              <a:rPr lang="en-US" sz="2200" dirty="0" smtClean="0"/>
              <a:t>MMPs</a:t>
            </a:r>
          </a:p>
          <a:p>
            <a:pPr lvl="1"/>
            <a:r>
              <a:rPr lang="en-US" sz="2200" dirty="0" smtClean="0"/>
              <a:t>ECM sequestered growth F</a:t>
            </a:r>
          </a:p>
          <a:p>
            <a:pPr lvl="1"/>
            <a:r>
              <a:rPr lang="en-US" sz="2200" dirty="0" err="1" smtClean="0"/>
              <a:t>Ameboid</a:t>
            </a:r>
            <a:r>
              <a:rPr lang="en-US" sz="2200" dirty="0" smtClean="0"/>
              <a:t> migration</a:t>
            </a:r>
          </a:p>
          <a:p>
            <a:r>
              <a:rPr lang="en-US" sz="2600" dirty="0" smtClean="0"/>
              <a:t>Attachment of tumor  cells to novel ECM components</a:t>
            </a:r>
          </a:p>
          <a:p>
            <a:r>
              <a:rPr lang="en-US" sz="2600" dirty="0" smtClean="0"/>
              <a:t>Migration of tumor cells</a:t>
            </a:r>
          </a:p>
          <a:p>
            <a:pPr lvl="1"/>
            <a:r>
              <a:rPr lang="en-US" sz="2200" dirty="0" smtClean="0"/>
              <a:t>Tumor cell aggregates</a:t>
            </a:r>
          </a:p>
          <a:p>
            <a:pPr lvl="1"/>
            <a:r>
              <a:rPr lang="en-US" sz="2200" dirty="0" smtClean="0"/>
              <a:t>PLATELETS</a:t>
            </a:r>
          </a:p>
          <a:p>
            <a:pPr lvl="1"/>
            <a:r>
              <a:rPr lang="en-US" sz="2200" dirty="0" smtClean="0"/>
              <a:t>CD44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Liver and lung are the most               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frequently involved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Tumors in close proximity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to vertebral column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(Ca thyroid &amp; prostate)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</a:rPr>
              <a:t>embolise</a:t>
            </a:r>
            <a:r>
              <a:rPr lang="en-US" sz="2400" dirty="0" smtClean="0">
                <a:solidFill>
                  <a:schemeClr val="tx1"/>
                </a:solidFill>
              </a:rPr>
              <a:t> through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paravertebral</a:t>
            </a:r>
            <a:r>
              <a:rPr lang="en-US" sz="2400" dirty="0" smtClean="0">
                <a:solidFill>
                  <a:schemeClr val="tx1"/>
                </a:solidFill>
              </a:rPr>
              <a:t> plexus 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Skeletal muscle and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     spleen are rarely the site of metastasis despite enormous blood flow</a:t>
            </a:r>
          </a:p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Certain tumors have propensity for invasion of veins  :         	Renal cell carcinoma &amp; </a:t>
            </a:r>
            <a:r>
              <a:rPr lang="en-US" sz="2400" dirty="0" err="1" smtClean="0">
                <a:solidFill>
                  <a:schemeClr val="tx1"/>
                </a:solidFill>
              </a:rPr>
              <a:t>Hepatocellular</a:t>
            </a:r>
            <a:r>
              <a:rPr lang="en-US" sz="2400" dirty="0" smtClean="0">
                <a:solidFill>
                  <a:schemeClr val="tx1"/>
                </a:solidFill>
              </a:rPr>
              <a:t> Ca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                         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495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49339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04800" y="1371600"/>
            <a:ext cx="3071356" cy="3941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Molecular genetics of  metastasis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Mechanisms of metastasis development in primary </a:t>
            </a:r>
            <a:r>
              <a:rPr lang="en-US" dirty="0" err="1" smtClean="0">
                <a:solidFill>
                  <a:schemeClr val="tx1"/>
                </a:solidFill>
              </a:rPr>
              <a:t>tumour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09800"/>
            <a:ext cx="4800600" cy="8382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</a:rPr>
              <a:t>       epidemiology</a:t>
            </a:r>
            <a:endParaRPr lang="en-US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US population &gt; 50% CA  are </a:t>
            </a:r>
          </a:p>
          <a:p>
            <a:pPr>
              <a:buNone/>
            </a:pPr>
            <a:r>
              <a:rPr lang="en-US" sz="2800" dirty="0" smtClean="0"/>
              <a:t>    Ca lung ,Breast, prostate , Colon/rectum </a:t>
            </a:r>
          </a:p>
          <a:p>
            <a:r>
              <a:rPr lang="en-US" sz="2800" dirty="0" smtClean="0"/>
              <a:t>The most common tumors in men:</a:t>
            </a:r>
          </a:p>
          <a:p>
            <a:pPr lvl="1"/>
            <a:r>
              <a:rPr lang="en-US" sz="2400" dirty="0" smtClean="0"/>
              <a:t>Prostate</a:t>
            </a:r>
          </a:p>
          <a:p>
            <a:pPr lvl="1"/>
            <a:r>
              <a:rPr lang="en-US" sz="2400" dirty="0" smtClean="0"/>
              <a:t>Lung</a:t>
            </a:r>
          </a:p>
          <a:p>
            <a:pPr lvl="1"/>
            <a:r>
              <a:rPr lang="en-US" sz="2400" dirty="0" err="1" smtClean="0"/>
              <a:t>Colorectum</a:t>
            </a:r>
            <a:endParaRPr lang="en-US" sz="2400" dirty="0" smtClean="0"/>
          </a:p>
          <a:p>
            <a:r>
              <a:rPr lang="en-US" sz="2800" dirty="0" smtClean="0"/>
              <a:t>The most common tumors in women:</a:t>
            </a:r>
          </a:p>
          <a:p>
            <a:pPr lvl="1"/>
            <a:r>
              <a:rPr lang="en-US" sz="2400" dirty="0" smtClean="0"/>
              <a:t>Breast</a:t>
            </a:r>
          </a:p>
          <a:p>
            <a:pPr lvl="1"/>
            <a:r>
              <a:rPr lang="en-US" sz="2400" dirty="0" smtClean="0"/>
              <a:t>Lung</a:t>
            </a:r>
          </a:p>
          <a:p>
            <a:pPr lvl="1"/>
            <a:r>
              <a:rPr lang="en-US" sz="2400" dirty="0" err="1" smtClean="0"/>
              <a:t>Colorectum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57200" y="3810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CANCER  INCIDENCE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01871-007-f023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2000" contrast="20000"/>
          </a:blip>
          <a:srcRect/>
          <a:stretch>
            <a:fillRect/>
          </a:stretch>
        </p:blipFill>
        <p:spPr bwMode="auto">
          <a:xfrm>
            <a:off x="0" y="1600200"/>
            <a:ext cx="4635500" cy="4737100"/>
          </a:xfrm>
          <a:prstGeom prst="rect">
            <a:avLst/>
          </a:prstGeom>
          <a:noFill/>
        </p:spPr>
      </p:pic>
      <p:pic>
        <p:nvPicPr>
          <p:cNvPr id="5" name="Picture 6" descr="S01871-007-f023b"/>
          <p:cNvPicPr>
            <a:picLocks noChangeAspect="1" noChangeArrowheads="1"/>
          </p:cNvPicPr>
          <p:nvPr/>
        </p:nvPicPr>
        <p:blipFill>
          <a:blip r:embed="rId3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4648200" y="1600200"/>
            <a:ext cx="4495800" cy="459303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CANCER  INCIDENCE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GEOGRAPHIC AND ENVIRONMENTAL FACTORS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1628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Environmental factors  -  significant  contributors  in most  sporadic </a:t>
            </a:r>
            <a:r>
              <a:rPr lang="en-US" sz="2800" dirty="0" err="1" smtClean="0"/>
              <a:t>Cas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Remarkable differences  in the incidence  and death rates  of specific forms of cancers around the world</a:t>
            </a:r>
          </a:p>
          <a:p>
            <a:r>
              <a:rPr lang="en-US" sz="2800" dirty="0" smtClean="0"/>
              <a:t>Environment we live in, has lot of carcinogenic factors in the work place, food  in personal practices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GEOGRAPHIC AND ENVIRONMENTAL FACTORS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239000" cy="4191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Ciggarette</a:t>
            </a:r>
            <a:r>
              <a:rPr lang="en-US" dirty="0" smtClean="0">
                <a:solidFill>
                  <a:srgbClr val="C00000"/>
                </a:solidFill>
              </a:rPr>
              <a:t> smoking is the single most imp environmental factor contributing to  premature deaths </a:t>
            </a:r>
            <a:r>
              <a:rPr lang="en-US" dirty="0" smtClean="0"/>
              <a:t>in USA 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800" dirty="0" smtClean="0"/>
              <a:t>increased risk of CA in upper </a:t>
            </a:r>
            <a:r>
              <a:rPr lang="en-US" sz="2800" dirty="0" err="1" smtClean="0"/>
              <a:t>aerodigestive</a:t>
            </a:r>
            <a:r>
              <a:rPr lang="en-US" sz="2800" dirty="0" smtClean="0"/>
              <a:t> tract particularly Ca lung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Death rate from ca in </a:t>
            </a:r>
            <a:r>
              <a:rPr lang="en-US" dirty="0" err="1" smtClean="0"/>
              <a:t>japan</a:t>
            </a:r>
            <a:r>
              <a:rPr lang="en-US" dirty="0" smtClean="0"/>
              <a:t> &amp; </a:t>
            </a:r>
            <a:r>
              <a:rPr lang="en-US" dirty="0" err="1" smtClean="0"/>
              <a:t>california</a:t>
            </a:r>
            <a:endParaRPr lang="en-US" dirty="0"/>
          </a:p>
        </p:txBody>
      </p:sp>
      <p:pic>
        <p:nvPicPr>
          <p:cNvPr id="4" name="Picture 2053" descr="B:\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371600"/>
            <a:ext cx="5486400" cy="50292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6019800" cy="426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Rising  incidence of cancer with increasing  age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Accumulation of somatic mutations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associated with emergence of malignant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neoplasms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; </a:t>
            </a:r>
            <a:r>
              <a:rPr lang="en-US" sz="2800" dirty="0" smtClean="0">
                <a:solidFill>
                  <a:srgbClr val="C00000"/>
                </a:solidFill>
              </a:rPr>
              <a:t>decline in immune </a:t>
            </a:r>
            <a:r>
              <a:rPr lang="en-US" sz="2800" dirty="0" err="1" smtClean="0">
                <a:solidFill>
                  <a:srgbClr val="C00000"/>
                </a:solidFill>
              </a:rPr>
              <a:t>compitence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age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carcinomas occur in later age      (&gt;55yrs)</a:t>
            </a: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2743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NEOPLASIA      iii </a:t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			 epidemiology</a:t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6477000" cy="510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 is main cause of death in ;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women 40-79 yrs  &amp;  men  60-79 yr</a:t>
            </a: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Paediatric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age &amp; predominant tumors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  Acute </a:t>
            </a:r>
            <a:r>
              <a:rPr lang="en-US" sz="2800" dirty="0" err="1" smtClean="0">
                <a:solidFill>
                  <a:srgbClr val="C00000"/>
                </a:solidFill>
              </a:rPr>
              <a:t>lukemia</a:t>
            </a:r>
            <a:r>
              <a:rPr lang="en-US" sz="2800" dirty="0" smtClean="0">
                <a:solidFill>
                  <a:srgbClr val="C00000"/>
                </a:solidFill>
              </a:rPr>
              <a:t> &amp; primitive  </a:t>
            </a:r>
            <a:r>
              <a:rPr lang="en-US" sz="2800" dirty="0" err="1" smtClean="0">
                <a:solidFill>
                  <a:srgbClr val="C00000"/>
                </a:solidFill>
              </a:rPr>
              <a:t>neoplasms</a:t>
            </a:r>
            <a:r>
              <a:rPr lang="en-US" sz="2800" dirty="0" smtClean="0">
                <a:solidFill>
                  <a:srgbClr val="C00000"/>
                </a:solidFill>
              </a:rPr>
              <a:t> of CNS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the commonest ;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Small round blue cell tumors 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neuroblastoma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Wilms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tumor,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lukemia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retinoblastoma , rhabdomyosarcoma)</a:t>
            </a: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genetic  predisposition  to  cancer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69342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a large no of cancer types there exists  hereditary predispositions</a:t>
            </a:r>
          </a:p>
          <a:p>
            <a:r>
              <a:rPr lang="en-US" sz="2800" dirty="0" smtClean="0"/>
              <a:t>Genes  causally associated with cancers  having strong hereditary predisposition are also involved in  sporadic forms of the same tumor </a:t>
            </a:r>
          </a:p>
          <a:p>
            <a:r>
              <a:rPr lang="en-US" sz="2800" dirty="0" smtClean="0"/>
              <a:t>Genetic predisposition to cancer can be divided into 3 categories :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Autosomal</a:t>
            </a:r>
            <a:r>
              <a:rPr lang="en-US" dirty="0" smtClean="0">
                <a:solidFill>
                  <a:srgbClr val="7030A0"/>
                </a:solidFill>
              </a:rPr>
              <a:t> dominant inherited cancer syndromes:</a:t>
            </a:r>
          </a:p>
          <a:p>
            <a:r>
              <a:rPr lang="en-US" dirty="0" err="1" smtClean="0"/>
              <a:t>Inheritence</a:t>
            </a:r>
            <a:r>
              <a:rPr lang="en-US" dirty="0" smtClean="0"/>
              <a:t> of a single </a:t>
            </a:r>
            <a:r>
              <a:rPr lang="en-US" dirty="0" err="1" smtClean="0"/>
              <a:t>autosomal</a:t>
            </a:r>
            <a:r>
              <a:rPr lang="en-US" dirty="0" smtClean="0"/>
              <a:t> dominant mutant gene greatly </a:t>
            </a:r>
            <a:r>
              <a:rPr lang="en-US" dirty="0" smtClean="0">
                <a:latin typeface="Franklin Gothic Book"/>
              </a:rPr>
              <a:t>↑</a:t>
            </a:r>
            <a:r>
              <a:rPr lang="en-US" dirty="0" smtClean="0"/>
              <a:t>risk of developing tumor</a:t>
            </a:r>
          </a:p>
          <a:p>
            <a:r>
              <a:rPr lang="en-US" dirty="0" smtClean="0"/>
              <a:t>A point mutation in a single allele of tumor suppressor gene  </a:t>
            </a:r>
            <a:r>
              <a:rPr lang="en-US" dirty="0" err="1" smtClean="0"/>
              <a:t>e.g</a:t>
            </a:r>
            <a:endParaRPr lang="en-US" dirty="0" smtClean="0"/>
          </a:p>
          <a:p>
            <a:pPr lvl="1"/>
            <a:r>
              <a:rPr lang="en-US" dirty="0" smtClean="0"/>
              <a:t>Retinoblastoma (40% are inherited ) - RB gene</a:t>
            </a:r>
          </a:p>
          <a:p>
            <a:pPr lvl="1"/>
            <a:r>
              <a:rPr lang="en-US" dirty="0" smtClean="0"/>
              <a:t>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coli (APC) – APC gene</a:t>
            </a:r>
          </a:p>
          <a:p>
            <a:pPr lvl="1"/>
            <a:r>
              <a:rPr lang="en-US" dirty="0" smtClean="0"/>
              <a:t>Li- </a:t>
            </a:r>
            <a:r>
              <a:rPr lang="en-US" dirty="0" err="1" smtClean="0"/>
              <a:t>Fraumeni</a:t>
            </a:r>
            <a:r>
              <a:rPr lang="en-US" dirty="0" smtClean="0"/>
              <a:t> syndrome – p53 gene</a:t>
            </a:r>
          </a:p>
          <a:p>
            <a:r>
              <a:rPr lang="en-US" dirty="0" smtClean="0"/>
              <a:t>In each syndrome tumors tend to arise in specific sites /tissues</a:t>
            </a:r>
          </a:p>
          <a:p>
            <a:r>
              <a:rPr lang="en-US" dirty="0" smtClean="0"/>
              <a:t>Tumors are often associated with a specific marker phenotype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Defective DNA-repair syndromes</a:t>
            </a:r>
            <a:r>
              <a:rPr lang="en-US" dirty="0" smtClean="0"/>
              <a:t>:  </a:t>
            </a:r>
          </a:p>
          <a:p>
            <a:r>
              <a:rPr lang="en-US" sz="2800" dirty="0" smtClean="0"/>
              <a:t>A group of cancer predisposing conditions characterized by defects in DNA repair with resultant DNA instability</a:t>
            </a:r>
          </a:p>
          <a:p>
            <a:r>
              <a:rPr lang="en-US" sz="2800" dirty="0" err="1" smtClean="0"/>
              <a:t>Autosomal</a:t>
            </a:r>
            <a:r>
              <a:rPr lang="en-US" sz="2800" dirty="0" smtClean="0"/>
              <a:t> recessive inheritance</a:t>
            </a:r>
          </a:p>
          <a:p>
            <a:r>
              <a:rPr lang="en-US" sz="2800" dirty="0" err="1" smtClean="0"/>
              <a:t>Xeroderma</a:t>
            </a:r>
            <a:r>
              <a:rPr lang="en-US" sz="2800" dirty="0" smtClean="0"/>
              <a:t> </a:t>
            </a:r>
            <a:r>
              <a:rPr lang="en-US" sz="2800" dirty="0" err="1" smtClean="0"/>
              <a:t>pigmentosum</a:t>
            </a:r>
            <a:r>
              <a:rPr lang="en-US" sz="2800" dirty="0" smtClean="0"/>
              <a:t> , Bloom syndrome ,  Ataxia </a:t>
            </a:r>
            <a:r>
              <a:rPr lang="en-US" sz="2800" dirty="0" err="1" smtClean="0"/>
              <a:t>telangiectasia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HNPCC (hereditary </a:t>
            </a:r>
            <a:r>
              <a:rPr lang="en-US" sz="2800" dirty="0" err="1" smtClean="0"/>
              <a:t>nonpolyposis</a:t>
            </a:r>
            <a:r>
              <a:rPr lang="en-US" sz="2800" dirty="0" smtClean="0"/>
              <a:t> colon cancer) increases the susceptibility of Ca colon , small intestine ,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and ovary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6629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Familial Cancers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Cancers may occur at higher frequency in certain families</a:t>
            </a:r>
          </a:p>
          <a:p>
            <a:r>
              <a:rPr lang="en-US" sz="2800" dirty="0" smtClean="0"/>
              <a:t>Transmission pattern </a:t>
            </a:r>
            <a:r>
              <a:rPr lang="en-US" sz="2800" dirty="0" smtClean="0"/>
              <a:t> </a:t>
            </a:r>
            <a:r>
              <a:rPr lang="en-US" sz="2800" dirty="0" smtClean="0"/>
              <a:t>not clear</a:t>
            </a:r>
          </a:p>
          <a:p>
            <a:r>
              <a:rPr lang="en-US" sz="2800" dirty="0" smtClean="0"/>
              <a:t>Features include ;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early age </a:t>
            </a:r>
            <a:r>
              <a:rPr lang="en-US" sz="2400" dirty="0" smtClean="0"/>
              <a:t>at onset</a:t>
            </a:r>
          </a:p>
          <a:p>
            <a:pPr lvl="1"/>
            <a:r>
              <a:rPr lang="en-US" sz="2400" dirty="0" smtClean="0"/>
              <a:t>tumors arising in </a:t>
            </a:r>
            <a:r>
              <a:rPr lang="en-US" sz="2400" b="1" dirty="0" smtClean="0">
                <a:solidFill>
                  <a:srgbClr val="C00000"/>
                </a:solidFill>
              </a:rPr>
              <a:t>2 or more </a:t>
            </a:r>
            <a:r>
              <a:rPr lang="en-US" sz="2400" dirty="0" smtClean="0"/>
              <a:t>close relatives of  </a:t>
            </a:r>
            <a:r>
              <a:rPr lang="en-US" sz="2400" dirty="0" err="1" smtClean="0"/>
              <a:t>indexcase</a:t>
            </a: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multiple or bilateral </a:t>
            </a:r>
            <a:r>
              <a:rPr lang="en-US" sz="2400" dirty="0" smtClean="0">
                <a:solidFill>
                  <a:schemeClr val="tx1"/>
                </a:solidFill>
              </a:rPr>
              <a:t>tumors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6781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Familial Cancers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Siblings have a risk 2-3 times &gt; unrelated individuals </a:t>
            </a:r>
          </a:p>
          <a:p>
            <a:r>
              <a:rPr lang="en-US" sz="2800" dirty="0" smtClean="0"/>
              <a:t>10 -20% patients with breast or ovarian Ca have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degree relative with one of these Ca</a:t>
            </a:r>
          </a:p>
          <a:p>
            <a:r>
              <a:rPr lang="en-US" sz="2800" dirty="0" smtClean="0"/>
              <a:t>Examples – Ca colon, breast, ovary,  brain  lymphoma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60198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 Interaction between genetic and </a:t>
            </a:r>
            <a:r>
              <a:rPr lang="en-US" sz="2800" dirty="0" err="1" smtClean="0">
                <a:solidFill>
                  <a:srgbClr val="7030A0"/>
                </a:solidFill>
              </a:rPr>
              <a:t>nongenetic</a:t>
            </a:r>
            <a:r>
              <a:rPr lang="en-US" sz="2800" dirty="0" smtClean="0">
                <a:solidFill>
                  <a:srgbClr val="7030A0"/>
                </a:solidFill>
              </a:rPr>
              <a:t> factors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dirty="0" smtClean="0"/>
              <a:t>Generally difficult to sort out hereditary and acquired basis of tumor</a:t>
            </a:r>
          </a:p>
          <a:p>
            <a:pPr algn="just"/>
            <a:r>
              <a:rPr lang="en-US" sz="2800" dirty="0" smtClean="0"/>
              <a:t>Complex  interaction between genetic and environmental factors  when tumor development depends on action of multiple contributory genes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65532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 Interaction between genetic and </a:t>
            </a:r>
            <a:r>
              <a:rPr lang="en-US" sz="2800" dirty="0" err="1" smtClean="0">
                <a:solidFill>
                  <a:srgbClr val="7030A0"/>
                </a:solidFill>
              </a:rPr>
              <a:t>nongenetic</a:t>
            </a:r>
            <a:r>
              <a:rPr lang="en-US" sz="2800" dirty="0" smtClean="0">
                <a:solidFill>
                  <a:srgbClr val="7030A0"/>
                </a:solidFill>
              </a:rPr>
              <a:t> factors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dirty="0" smtClean="0"/>
              <a:t>In tumors with </a:t>
            </a:r>
            <a:r>
              <a:rPr lang="en-US" sz="2800" dirty="0" err="1" smtClean="0"/>
              <a:t>welldefined</a:t>
            </a:r>
            <a:r>
              <a:rPr lang="en-US" sz="2800" dirty="0" smtClean="0"/>
              <a:t> hereditary </a:t>
            </a:r>
            <a:r>
              <a:rPr lang="en-US" sz="2800" dirty="0" err="1" smtClean="0"/>
              <a:t>componant</a:t>
            </a:r>
            <a:r>
              <a:rPr lang="en-US" sz="2800" dirty="0" smtClean="0"/>
              <a:t> the </a:t>
            </a:r>
            <a:r>
              <a:rPr lang="en-US" sz="2800" dirty="0" smtClean="0"/>
              <a:t>risk of developing Ca can be influenced by </a:t>
            </a:r>
            <a:r>
              <a:rPr lang="en-US" sz="2800" dirty="0" err="1" smtClean="0"/>
              <a:t>nongenetic</a:t>
            </a:r>
            <a:r>
              <a:rPr lang="en-US" sz="2800" dirty="0" smtClean="0"/>
              <a:t> factors</a:t>
            </a:r>
          </a:p>
          <a:p>
            <a:pPr algn="just"/>
            <a:r>
              <a:rPr lang="en-US" sz="2800" dirty="0" smtClean="0"/>
              <a:t>The genotype  significantly influences the likely-hood of developing environmentally induced </a:t>
            </a:r>
            <a:r>
              <a:rPr lang="en-US" sz="2800" dirty="0" err="1" smtClean="0"/>
              <a:t>Cas</a:t>
            </a:r>
            <a:r>
              <a:rPr lang="en-US" sz="2800" dirty="0" smtClean="0"/>
              <a:t>  </a:t>
            </a:r>
            <a:r>
              <a:rPr lang="en-US" sz="2800" dirty="0" err="1" smtClean="0"/>
              <a:t>e.g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     variation at one of the p-450 loci confers inherited susceptibility to lung Ca in </a:t>
            </a:r>
            <a:r>
              <a:rPr lang="en-US" sz="2800" dirty="0" err="1" smtClean="0"/>
              <a:t>cigarrette</a:t>
            </a:r>
            <a:r>
              <a:rPr lang="en-US" sz="2800" dirty="0" smtClean="0"/>
              <a:t>  smokers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nonhereditary predisposing conditions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61722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 Chronic inflammation and cancer 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Virchow proposed that Ca develops at sites of chronic inflammation</a:t>
            </a:r>
          </a:p>
          <a:p>
            <a:r>
              <a:rPr lang="en-US" sz="2800" dirty="0" smtClean="0"/>
              <a:t>Precise mechanisms that link inflammation and Ca development are not established 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64770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7030A0"/>
                </a:solidFill>
              </a:rPr>
              <a:t> </a:t>
            </a:r>
            <a:endParaRPr lang="en-US" sz="2600" dirty="0" smtClean="0"/>
          </a:p>
          <a:p>
            <a:r>
              <a:rPr lang="en-US" sz="2600" dirty="0" smtClean="0"/>
              <a:t>Recent work  - in the setting of unresolved </a:t>
            </a:r>
            <a:r>
              <a:rPr lang="en-US" sz="2600" dirty="0" err="1" smtClean="0"/>
              <a:t>ch</a:t>
            </a:r>
            <a:r>
              <a:rPr lang="en-US" sz="2600" dirty="0" smtClean="0"/>
              <a:t> inflammation , the immune response may become maladaptive  and promote </a:t>
            </a:r>
            <a:r>
              <a:rPr lang="en-US" sz="2600" dirty="0" err="1" smtClean="0"/>
              <a:t>tumorigenesis</a:t>
            </a:r>
            <a:r>
              <a:rPr lang="en-US" sz="2600" dirty="0" smtClean="0"/>
              <a:t>  </a:t>
            </a:r>
            <a:r>
              <a:rPr lang="en-US" sz="2600" dirty="0" err="1" smtClean="0"/>
              <a:t>e.g</a:t>
            </a:r>
            <a:endParaRPr lang="en-US" sz="2600" dirty="0" smtClean="0"/>
          </a:p>
          <a:p>
            <a:pPr lvl="1"/>
            <a:r>
              <a:rPr lang="en-US" sz="2600" dirty="0" smtClean="0"/>
              <a:t>Cystitis </a:t>
            </a:r>
            <a:r>
              <a:rPr lang="en-US" sz="2600" dirty="0" smtClean="0">
                <a:latin typeface="Franklin Gothic Book"/>
              </a:rPr>
              <a:t>→ Bladder carcinoma</a:t>
            </a:r>
          </a:p>
          <a:p>
            <a:pPr lvl="1"/>
            <a:r>
              <a:rPr lang="en-US" sz="2600" dirty="0" smtClean="0">
                <a:latin typeface="Franklin Gothic Book"/>
              </a:rPr>
              <a:t>Hepatitis B &amp; C → </a:t>
            </a:r>
            <a:r>
              <a:rPr lang="en-US" sz="2600" dirty="0" err="1" smtClean="0">
                <a:latin typeface="Franklin Gothic Book"/>
              </a:rPr>
              <a:t>Hepatocellular</a:t>
            </a:r>
            <a:r>
              <a:rPr lang="en-US" sz="2600" dirty="0" smtClean="0">
                <a:latin typeface="Franklin Gothic Book"/>
              </a:rPr>
              <a:t>  Ca</a:t>
            </a:r>
          </a:p>
          <a:p>
            <a:pPr lvl="1"/>
            <a:r>
              <a:rPr lang="en-US" sz="2600" dirty="0" smtClean="0">
                <a:latin typeface="Franklin Gothic Book"/>
              </a:rPr>
              <a:t>H. pylori </a:t>
            </a:r>
            <a:r>
              <a:rPr lang="en-US" sz="2600" dirty="0" err="1" smtClean="0">
                <a:latin typeface="Franklin Gothic Book"/>
              </a:rPr>
              <a:t>gastriris</a:t>
            </a:r>
            <a:r>
              <a:rPr lang="en-US" sz="2600" dirty="0" smtClean="0">
                <a:latin typeface="Franklin Gothic Book"/>
              </a:rPr>
              <a:t> → </a:t>
            </a:r>
            <a:r>
              <a:rPr lang="en-US" sz="2600" dirty="0" err="1" smtClean="0">
                <a:latin typeface="Franklin Gothic Book"/>
              </a:rPr>
              <a:t>Adenocarcinoma</a:t>
            </a:r>
            <a:r>
              <a:rPr lang="en-US" sz="2600" dirty="0" smtClean="0">
                <a:latin typeface="Franklin Gothic Book"/>
              </a:rPr>
              <a:t> 			        stomach , MALT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metastasis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8486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Pathways of spread :</a:t>
            </a:r>
          </a:p>
          <a:p>
            <a:pPr lvl="1"/>
            <a:r>
              <a:rPr lang="en-US" dirty="0" smtClean="0"/>
              <a:t>Direct seeding of body cavities and surfaces</a:t>
            </a:r>
          </a:p>
          <a:p>
            <a:pPr lvl="1"/>
            <a:r>
              <a:rPr lang="en-US" dirty="0" smtClean="0"/>
              <a:t>Lymphatic spread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spread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99248" cy="84124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Precancerous conditions </a:t>
            </a:r>
            <a:r>
              <a:rPr lang="en-US" sz="3200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71628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7030A0"/>
                </a:solidFill>
              </a:rPr>
              <a:t>  </a:t>
            </a:r>
            <a:endParaRPr lang="en-US" sz="2600" dirty="0" smtClean="0"/>
          </a:p>
          <a:p>
            <a:r>
              <a:rPr lang="en-US" sz="2600" dirty="0" smtClean="0"/>
              <a:t>Non-</a:t>
            </a:r>
            <a:r>
              <a:rPr lang="en-US" sz="2600" dirty="0" err="1" smtClean="0"/>
              <a:t>neoplastic</a:t>
            </a:r>
            <a:r>
              <a:rPr lang="en-US" sz="2600" dirty="0" smtClean="0"/>
              <a:t>  disorders having  </a:t>
            </a:r>
            <a:r>
              <a:rPr lang="en-US" sz="2600" dirty="0" err="1" smtClean="0"/>
              <a:t>welldefined</a:t>
            </a:r>
            <a:r>
              <a:rPr lang="en-US" sz="2600" dirty="0" smtClean="0"/>
              <a:t> association with cancer are termed precancerous  conditions</a:t>
            </a:r>
          </a:p>
          <a:p>
            <a:r>
              <a:rPr lang="en-US" sz="2600" dirty="0" smtClean="0"/>
              <a:t>It calls attention to the increased risk  </a:t>
            </a:r>
          </a:p>
          <a:p>
            <a:pPr lvl="1"/>
            <a:r>
              <a:rPr lang="en-US" sz="2600" dirty="0" smtClean="0"/>
              <a:t>Solar </a:t>
            </a:r>
            <a:r>
              <a:rPr lang="en-US" sz="2600" dirty="0" err="1" smtClean="0"/>
              <a:t>keratosis</a:t>
            </a:r>
            <a:r>
              <a:rPr lang="en-US" sz="2600" dirty="0" smtClean="0"/>
              <a:t> of skin -  Ca skin              			(mostly </a:t>
            </a:r>
            <a:r>
              <a:rPr lang="en-US" sz="2600" dirty="0" err="1" smtClean="0"/>
              <a:t>squamous</a:t>
            </a:r>
            <a:r>
              <a:rPr lang="en-US" sz="2600" dirty="0" smtClean="0"/>
              <a:t> cell)</a:t>
            </a:r>
          </a:p>
          <a:p>
            <a:pPr lvl="1"/>
            <a:r>
              <a:rPr lang="en-US" sz="2600" dirty="0" smtClean="0"/>
              <a:t>Chronic ulcerative colitis  - Ca colon</a:t>
            </a:r>
          </a:p>
          <a:p>
            <a:pPr lvl="1"/>
            <a:r>
              <a:rPr lang="en-US" sz="2600" dirty="0" err="1" smtClean="0"/>
              <a:t>Leukoplakia</a:t>
            </a:r>
            <a:r>
              <a:rPr lang="en-US" sz="2600" dirty="0" smtClean="0"/>
              <a:t> of oral cavity  -  oral cancer</a:t>
            </a:r>
          </a:p>
          <a:p>
            <a:pPr lvl="1"/>
            <a:r>
              <a:rPr lang="en-US" sz="2600" dirty="0" smtClean="0"/>
              <a:t>Chronic atrophic gastritis of pernicious anemia – Ca stomach</a:t>
            </a:r>
          </a:p>
          <a:p>
            <a:pPr lvl="1"/>
            <a:endParaRPr lang="en-US" sz="2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\Documents\Thank You\Thankyou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920" y="1066800"/>
            <a:ext cx="6507479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Seeding of body cavities  and surfaces </a:t>
            </a:r>
            <a:r>
              <a:rPr lang="en-US" dirty="0" smtClean="0"/>
              <a:t>: </a:t>
            </a:r>
          </a:p>
          <a:p>
            <a:r>
              <a:rPr lang="en-US" sz="2800" dirty="0" smtClean="0"/>
              <a:t>May occur whenever a malignant tumor penetrates into a natural “open field”</a:t>
            </a:r>
          </a:p>
          <a:p>
            <a:r>
              <a:rPr lang="en-US" sz="2800" dirty="0" smtClean="0"/>
              <a:t>Peritoneal cavity most </a:t>
            </a:r>
            <a:r>
              <a:rPr lang="en-US" sz="2800" dirty="0" err="1" smtClean="0"/>
              <a:t>oftenly</a:t>
            </a:r>
            <a:r>
              <a:rPr lang="en-US" sz="2800" dirty="0" smtClean="0"/>
              <a:t> involved</a:t>
            </a:r>
          </a:p>
          <a:p>
            <a:r>
              <a:rPr lang="en-US" sz="2800" dirty="0" smtClean="0"/>
              <a:t>Particularly characteristic of Ca ovaries</a:t>
            </a:r>
          </a:p>
          <a:p>
            <a:r>
              <a:rPr lang="en-US" sz="2800" dirty="0" err="1" smtClean="0"/>
              <a:t>Pseudomyxoma</a:t>
            </a:r>
            <a:r>
              <a:rPr lang="en-US" sz="2800" dirty="0" smtClean="0"/>
              <a:t> </a:t>
            </a:r>
            <a:r>
              <a:rPr lang="en-US" sz="2800" dirty="0" err="1" smtClean="0"/>
              <a:t>peritonei</a:t>
            </a:r>
            <a:r>
              <a:rPr lang="en-US" sz="2800" dirty="0" smtClean="0"/>
              <a:t> 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40195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6096000"/>
            <a:ext cx="582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Colon carcinoma invading </a:t>
            </a:r>
            <a:r>
              <a:rPr lang="en-US" sz="2000" dirty="0" err="1" smtClean="0"/>
              <a:t>pericolonic</a:t>
            </a:r>
            <a:r>
              <a:rPr lang="en-US" sz="2000" dirty="0" smtClean="0"/>
              <a:t> adipose tissue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6629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Lymphatic   spread :</a:t>
            </a:r>
          </a:p>
          <a:p>
            <a:r>
              <a:rPr lang="en-US" sz="2800" dirty="0" smtClean="0"/>
              <a:t>Most common pathway for initial spread of tumor </a:t>
            </a:r>
          </a:p>
          <a:p>
            <a:r>
              <a:rPr lang="en-US" sz="2800" dirty="0" smtClean="0"/>
              <a:t>Lymphatic  vessels located at tumor margin</a:t>
            </a:r>
          </a:p>
          <a:p>
            <a:r>
              <a:rPr lang="en-US" sz="2800" dirty="0" smtClean="0"/>
              <a:t> Pattern of L node involvement follows the natural routes of lymphatic drainage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 </a:t>
            </a:r>
            <a:r>
              <a:rPr lang="en-US" b="1" dirty="0" smtClean="0"/>
              <a:t>Lymphatic   spread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860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Regional L nodes  - effective barriers to further dissemination, at least for sometime</a:t>
            </a:r>
          </a:p>
          <a:p>
            <a:r>
              <a:rPr lang="en-US" sz="2800" dirty="0" smtClean="0"/>
              <a:t>“Sentinel lymph node” biopsy</a:t>
            </a:r>
          </a:p>
          <a:p>
            <a:r>
              <a:rPr lang="en-US" sz="2800" dirty="0" smtClean="0"/>
              <a:t>“Skip metastasis” – local lymph nodes are bypassed</a:t>
            </a:r>
          </a:p>
          <a:p>
            <a:r>
              <a:rPr lang="en-US" sz="2800" dirty="0" smtClean="0"/>
              <a:t>Nodal ↑is due to </a:t>
            </a:r>
          </a:p>
          <a:p>
            <a:pPr lvl="1"/>
            <a:r>
              <a:rPr lang="en-US" dirty="0" smtClean="0"/>
              <a:t>growth of tumor</a:t>
            </a:r>
          </a:p>
          <a:p>
            <a:pPr lvl="1"/>
            <a:r>
              <a:rPr lang="en-US" dirty="0" smtClean="0"/>
              <a:t> reactive changes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Hematogenous</a:t>
            </a:r>
            <a:r>
              <a:rPr lang="en-US" sz="2800" b="1" dirty="0" smtClean="0"/>
              <a:t>  Spread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Typical of sarcoma, also seen with Ca</a:t>
            </a:r>
          </a:p>
          <a:p>
            <a:r>
              <a:rPr lang="en-US" sz="2800" dirty="0" smtClean="0"/>
              <a:t>Arteries less readily penetrated than veins</a:t>
            </a:r>
          </a:p>
          <a:p>
            <a:r>
              <a:rPr lang="en-US" sz="2800" dirty="0" smtClean="0"/>
              <a:t>Arterial spread may occur </a:t>
            </a:r>
          </a:p>
          <a:p>
            <a:pPr lvl="1"/>
            <a:r>
              <a:rPr lang="en-US" sz="2400" dirty="0" smtClean="0"/>
              <a:t> tumor cells pass </a:t>
            </a:r>
            <a:r>
              <a:rPr lang="en-US" sz="2400" dirty="0" err="1" smtClean="0"/>
              <a:t>pul-monary</a:t>
            </a:r>
            <a:r>
              <a:rPr lang="en-US" sz="2400" dirty="0" smtClean="0"/>
              <a:t> capillary bed</a:t>
            </a:r>
          </a:p>
          <a:p>
            <a:pPr lvl="1"/>
            <a:r>
              <a:rPr lang="en-US" sz="2400" dirty="0" smtClean="0"/>
              <a:t> or </a:t>
            </a:r>
            <a:r>
              <a:rPr lang="en-US" sz="2400" dirty="0" err="1" smtClean="0"/>
              <a:t>pulm</a:t>
            </a:r>
            <a:r>
              <a:rPr lang="en-US" sz="2400" dirty="0" smtClean="0"/>
              <a:t> A/V shunts </a:t>
            </a:r>
          </a:p>
          <a:p>
            <a:pPr lvl="1"/>
            <a:r>
              <a:rPr lang="en-US" sz="2400" dirty="0" smtClean="0"/>
              <a:t>  </a:t>
            </a:r>
            <a:r>
              <a:rPr lang="en-US" sz="2400" dirty="0" err="1" smtClean="0"/>
              <a:t>pul</a:t>
            </a:r>
            <a:r>
              <a:rPr lang="en-US" sz="2400" dirty="0" smtClean="0"/>
              <a:t> </a:t>
            </a:r>
            <a:r>
              <a:rPr lang="en-US" sz="2400" dirty="0" err="1" smtClean="0"/>
              <a:t>mets</a:t>
            </a:r>
            <a:r>
              <a:rPr lang="en-US" sz="2400" dirty="0" smtClean="0"/>
              <a:t> give rise to additional  tumor emboli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248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Hematogenous</a:t>
            </a:r>
            <a:r>
              <a:rPr lang="en-US" sz="2800" b="1" dirty="0" smtClean="0"/>
              <a:t>  Spread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With venous invasion blood-borne cells follow </a:t>
            </a:r>
            <a:r>
              <a:rPr lang="en-US" sz="2800" dirty="0" err="1" smtClean="0"/>
              <a:t>venus</a:t>
            </a:r>
            <a:r>
              <a:rPr lang="en-US" sz="2800" dirty="0" smtClean="0"/>
              <a:t> flow draining the site of neoplasm , and usually settle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capillary bed they encounter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228600"/>
            <a:ext cx="3962400" cy="627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41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METASTATIC CASCADE</a:t>
            </a:r>
          </a:p>
          <a:p>
            <a:pPr>
              <a:buNone/>
            </a:pPr>
            <a:r>
              <a:rPr lang="en-US" dirty="0" smtClean="0"/>
              <a:t>   2 Phases of cascade:</a:t>
            </a:r>
          </a:p>
          <a:p>
            <a:r>
              <a:rPr lang="en-US" dirty="0" smtClean="0"/>
              <a:t>Invasion of ECM</a:t>
            </a:r>
          </a:p>
          <a:p>
            <a:r>
              <a:rPr lang="en-US" dirty="0" smtClean="0"/>
              <a:t>Vascular dissemination &amp;  Homing of tumor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</TotalTime>
  <Words>1015</Words>
  <Application>Microsoft Office PowerPoint</Application>
  <PresentationFormat>On-screen Show (4:3)</PresentationFormat>
  <Paragraphs>183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Slide 1</vt:lpstr>
      <vt:lpstr>        NEOPLASIA      iii          epidemiology  </vt:lpstr>
      <vt:lpstr>   metastasis</vt:lpstr>
      <vt:lpstr>Slide 4</vt:lpstr>
      <vt:lpstr> </vt:lpstr>
      <vt:lpstr> Lymphatic   spread </vt:lpstr>
      <vt:lpstr>Slide 7</vt:lpstr>
      <vt:lpstr>Slide 8</vt:lpstr>
      <vt:lpstr>Slide 9</vt:lpstr>
      <vt:lpstr>Slide 10</vt:lpstr>
      <vt:lpstr>Slide 11</vt:lpstr>
      <vt:lpstr>Slide 12</vt:lpstr>
      <vt:lpstr>       epidemiology</vt:lpstr>
      <vt:lpstr>  </vt:lpstr>
      <vt:lpstr>  CANCER  INCIDENCE</vt:lpstr>
      <vt:lpstr> GEOGRAPHIC AND ENVIRONMENTAL FACTORS</vt:lpstr>
      <vt:lpstr> GEOGRAPHIC AND ENVIRONMENTAL FACTORS</vt:lpstr>
      <vt:lpstr>Death rate from ca in japan &amp; california</vt:lpstr>
      <vt:lpstr>    age</vt:lpstr>
      <vt:lpstr>     age</vt:lpstr>
      <vt:lpstr>  genetic  predisposition  to  cancer</vt:lpstr>
      <vt:lpstr>Slide 22</vt:lpstr>
      <vt:lpstr>Slide 23</vt:lpstr>
      <vt:lpstr>Slide 24</vt:lpstr>
      <vt:lpstr>Slide 25</vt:lpstr>
      <vt:lpstr>Slide 26</vt:lpstr>
      <vt:lpstr>Slide 27</vt:lpstr>
      <vt:lpstr> nonhereditary predisposing conditions</vt:lpstr>
      <vt:lpstr>Slide 29</vt:lpstr>
      <vt:lpstr>Precancerous conditions :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NEOPLASIA       I</dc:title>
  <dc:creator>Fujitsu</dc:creator>
  <cp:lastModifiedBy>Fujitsu</cp:lastModifiedBy>
  <cp:revision>90</cp:revision>
  <dcterms:created xsi:type="dcterms:W3CDTF">2012-02-15T04:37:23Z</dcterms:created>
  <dcterms:modified xsi:type="dcterms:W3CDTF">2014-05-22T05:34:51Z</dcterms:modified>
</cp:coreProperties>
</file>