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1"/>
  </p:notesMasterIdLst>
  <p:sldIdLst>
    <p:sldId id="256" r:id="rId2"/>
    <p:sldId id="257" r:id="rId3"/>
    <p:sldId id="259" r:id="rId4"/>
    <p:sldId id="267" r:id="rId5"/>
    <p:sldId id="325" r:id="rId6"/>
    <p:sldId id="326" r:id="rId7"/>
    <p:sldId id="336" r:id="rId8"/>
    <p:sldId id="330" r:id="rId9"/>
    <p:sldId id="269" r:id="rId10"/>
    <p:sldId id="268" r:id="rId11"/>
    <p:sldId id="270" r:id="rId12"/>
    <p:sldId id="319" r:id="rId13"/>
    <p:sldId id="329" r:id="rId14"/>
    <p:sldId id="263" r:id="rId15"/>
    <p:sldId id="264" r:id="rId16"/>
    <p:sldId id="333" r:id="rId17"/>
    <p:sldId id="335" r:id="rId18"/>
    <p:sldId id="271" r:id="rId19"/>
    <p:sldId id="320" r:id="rId20"/>
    <p:sldId id="331" r:id="rId21"/>
    <p:sldId id="321" r:id="rId22"/>
    <p:sldId id="322" r:id="rId23"/>
    <p:sldId id="332" r:id="rId24"/>
    <p:sldId id="273" r:id="rId25"/>
    <p:sldId id="317" r:id="rId26"/>
    <p:sldId id="279" r:id="rId27"/>
    <p:sldId id="318" r:id="rId28"/>
    <p:sldId id="282" r:id="rId29"/>
    <p:sldId id="328" r:id="rId30"/>
    <p:sldId id="283" r:id="rId31"/>
    <p:sldId id="324" r:id="rId32"/>
    <p:sldId id="285" r:id="rId33"/>
    <p:sldId id="287" r:id="rId34"/>
    <p:sldId id="288" r:id="rId35"/>
    <p:sldId id="289" r:id="rId36"/>
    <p:sldId id="290" r:id="rId37"/>
    <p:sldId id="291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26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37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A8CDC5-720B-408B-B202-EC6BBEB489E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6B9DA1-DD79-4AFA-B3D5-38EE5DB8C91D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PGE</a:t>
          </a:r>
          <a:r>
            <a:rPr lang="en-US" sz="36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3200" dirty="0">
            <a:solidFill>
              <a:schemeClr val="bg1"/>
            </a:solidFill>
          </a:endParaRPr>
        </a:p>
      </dgm:t>
    </dgm:pt>
    <dgm:pt modelId="{F8B60303-80C5-4738-BB78-037711CEA711}" type="parTrans" cxnId="{65CC50F5-5AF8-4820-AF5E-707FE8E123A4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5F9B56B1-AB4E-4524-AB5C-230CACF842D9}" type="sibTrans" cxnId="{65CC50F5-5AF8-4820-AF5E-707FE8E123A4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DBDDAF50-7E2C-418F-9B82-49F84800ABC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Protection of GI mucosa</a:t>
          </a:r>
        </a:p>
      </dgm:t>
    </dgm:pt>
    <dgm:pt modelId="{DF295B29-3B11-4669-BD5A-2F79A63144CA}" type="parTrans" cxnId="{0E7E3CFE-BD93-4DBE-B599-B9775E0518F5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8D9C069D-C07E-4BBB-BC44-4D999FBE217F}" type="sibTrans" cxnId="{0E7E3CFE-BD93-4DBE-B599-B9775E0518F5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194DC086-2CC3-475B-9D66-3388B74E0AB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PGI</a:t>
          </a:r>
          <a:r>
            <a:rPr lang="en-US" sz="32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3200" baseline="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4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US" sz="16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prostacyclin)</a:t>
          </a:r>
          <a:r>
            <a:rPr lang="en-US" sz="24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400" baseline="0" dirty="0" smtClean="0">
            <a:solidFill>
              <a:schemeClr val="bg1"/>
            </a:solidFill>
          </a:endParaRPr>
        </a:p>
      </dgm:t>
    </dgm:pt>
    <dgm:pt modelId="{583D1AFF-168A-496A-90D8-81C510B242BA}" type="parTrans" cxnId="{F6C92B7B-9DD6-47E5-845B-5314AD84D798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7259DEAF-A859-4ADD-8C49-C2D01C7FEC43}" type="sibTrans" cxnId="{F6C92B7B-9DD6-47E5-845B-5314AD84D798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05C67C4F-B333-454D-9F61-7A8F788A764D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Vasodilation</a:t>
          </a:r>
          <a:endParaRPr lang="en-US" sz="2000" dirty="0">
            <a:solidFill>
              <a:schemeClr val="bg1"/>
            </a:solidFill>
          </a:endParaRPr>
        </a:p>
      </dgm:t>
    </dgm:pt>
    <dgm:pt modelId="{5C7959C5-6B58-48E8-81B9-E4417BFE486B}" type="parTrans" cxnId="{CB79BF8D-324E-48EB-89B6-0F930D2B0EBD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4A21C747-0B05-468A-A3A8-50B0FEAF6B74}" type="sibTrans" cxnId="{CB79BF8D-324E-48EB-89B6-0F930D2B0EBD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CE25A921-1830-4B18-B2B0-E2E56A17BBDD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Inhibit platelet aggregation</a:t>
          </a:r>
          <a:endParaRPr lang="en-US" sz="2000" dirty="0">
            <a:solidFill>
              <a:schemeClr val="bg1"/>
            </a:solidFill>
          </a:endParaRPr>
        </a:p>
      </dgm:t>
    </dgm:pt>
    <dgm:pt modelId="{2C27F723-9EC4-42F4-A658-0FAFD08EB669}" type="parTrans" cxnId="{428F306E-2034-4A1B-97F6-07E985F8095A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9A76C906-683F-401D-8339-B34C82D06FE4}" type="sibTrans" cxnId="{428F306E-2034-4A1B-97F6-07E985F8095A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79012483-211D-4405-BB0F-40F61CACB93E}">
      <dgm:prSet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PGF</a:t>
          </a:r>
          <a:r>
            <a:rPr lang="en-US" sz="36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3600" dirty="0">
            <a:solidFill>
              <a:schemeClr val="bg1"/>
            </a:solidFill>
          </a:endParaRPr>
        </a:p>
      </dgm:t>
    </dgm:pt>
    <dgm:pt modelId="{16A27606-6B0D-4E78-9C17-4E4EE1E1451C}" type="parTrans" cxnId="{C9B78C50-CEA1-4BFB-B103-2A5A24AEF8FE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B572E7A7-84B0-420F-8070-AE5D05BFB089}" type="sibTrans" cxnId="{C9B78C50-CEA1-4BFB-B103-2A5A24AEF8FE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72EEACA1-A3E6-4C36-B602-3FB0550B7F0A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Uterine function, labor</a:t>
          </a:r>
          <a:endParaRPr lang="en-US" sz="2000" dirty="0">
            <a:solidFill>
              <a:schemeClr val="bg1"/>
            </a:solidFill>
          </a:endParaRPr>
        </a:p>
      </dgm:t>
    </dgm:pt>
    <dgm:pt modelId="{B7296EB6-A188-4C35-83C2-F150D1ABFE9B}" type="parTrans" cxnId="{D985DB29-E846-42A1-916A-85A048FB1225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08C29F9D-8498-422A-A8A1-DABB4E3F34EC}" type="sibTrans" cxnId="{D985DB29-E846-42A1-916A-85A048FB1225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6146876A-9AA5-4FCA-A6BF-DBEC9859FAEC}">
      <dgm:prSet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Broncho</a:t>
          </a:r>
          <a:r>
            <a: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-constriction</a:t>
          </a:r>
          <a:endParaRPr lang="en-US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665F40-7510-435A-B560-7654F7FFE678}" type="parTrans" cxnId="{EE7B81CF-5D14-4BCF-91A2-C3B8ED4FF501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D1935637-8D04-4767-A1AD-1F2DDC30463A}" type="sibTrans" cxnId="{EE7B81CF-5D14-4BCF-91A2-C3B8ED4FF501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73345BFF-A660-412C-AE2C-425351BED82D}">
      <dgm:prSet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PGD</a:t>
          </a:r>
          <a:r>
            <a:rPr lang="en-US" sz="36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3600" dirty="0">
            <a:solidFill>
              <a:schemeClr val="bg1"/>
            </a:solidFill>
          </a:endParaRPr>
        </a:p>
      </dgm:t>
    </dgm:pt>
    <dgm:pt modelId="{59F58864-D1C5-4B1A-8527-1B2B49144EC2}" type="parTrans" cxnId="{B3DE6D39-8BA9-44FB-9DB3-B10798B0D02A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BFDD1EAA-3823-44E2-A5F0-7570254FF72E}" type="sibTrans" cxnId="{B3DE6D39-8BA9-44FB-9DB3-B10798B0D02A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1684FFFB-482B-4074-8893-C5CDF733EAA6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Regulation of sleep wake cycle</a:t>
          </a:r>
          <a:endParaRPr lang="en-US" sz="2000" dirty="0">
            <a:solidFill>
              <a:schemeClr val="bg1"/>
            </a:solidFill>
          </a:endParaRPr>
        </a:p>
      </dgm:t>
    </dgm:pt>
    <dgm:pt modelId="{CFD43042-9906-4E74-8392-532B07BABB1D}" type="parTrans" cxnId="{3F2B8066-F279-4985-B6A8-FAEE1D61BED6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A93FEDD7-F2B0-494D-8991-AF35AF5EB33B}" type="sibTrans" cxnId="{3F2B8066-F279-4985-B6A8-FAEE1D61BED6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FE8C3FE7-6BB0-4EA8-978D-A179D1774C6D}">
      <dgm:prSet custT="1"/>
      <dgm:spPr/>
      <dgm:t>
        <a:bodyPr/>
        <a:lstStyle/>
        <a:p>
          <a:r>
            <a: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Broncho-contriction</a:t>
          </a:r>
          <a:endParaRPr lang="en-US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BA2B10-E9AA-47F9-9C49-6602FC283075}" type="parTrans" cxnId="{84329C90-5AB0-4C4D-BC7F-5023C1FD771E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4A09BEC5-52B8-4B7E-A25E-9A53B2B67B69}" type="sibTrans" cxnId="{84329C90-5AB0-4C4D-BC7F-5023C1FD771E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EF2F260F-06D4-4689-AC64-9FAB43125CF8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Temperature homeostasis: Mediator of fever</a:t>
          </a:r>
          <a:endParaRPr lang="en-US" sz="2000" dirty="0">
            <a:solidFill>
              <a:schemeClr val="bg1"/>
            </a:solidFill>
          </a:endParaRPr>
        </a:p>
      </dgm:t>
    </dgm:pt>
    <dgm:pt modelId="{1DDA3FD1-51B3-4502-A3CC-9FDB4F0A4A1F}" type="parTrans" cxnId="{77ECD737-72BC-472A-90FA-6971BC46ABEE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71ABDD7F-5876-4920-A65E-718BB4B7FEF3}" type="sibTrans" cxnId="{77ECD737-72BC-472A-90FA-6971BC46ABEE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F28AAF21-354D-405F-867A-1B87EC86FA95}">
      <dgm:prSet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Renin</a:t>
          </a:r>
          <a:r>
            <a: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release &amp; </a:t>
          </a:r>
          <a:r>
            <a:rPr lang="en-US" sz="20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natriuresis</a:t>
          </a:r>
          <a:endParaRPr lang="en-US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8587F-C319-479A-A677-C4C1B3EA3C2A}" type="parTrans" cxnId="{13962D00-CDA1-4242-8E8B-0F2C27AB1410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62D7BF02-EB6A-4202-8530-D21A689DF228}" type="sibTrans" cxnId="{13962D00-CDA1-4242-8E8B-0F2C27AB1410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63C294D1-9DC7-42DB-B3B1-8F1404459E1F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Vasodilation</a:t>
          </a:r>
          <a:endParaRPr lang="en-US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99A25B-5FE9-44DF-8A51-8A88433E44CC}" type="parTrans" cxnId="{6347B79A-F331-4E18-B3EC-CD9765C0C465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6F8312C0-94C2-4544-A036-53B98FDB39CA}" type="sibTrans" cxnId="{6347B79A-F331-4E18-B3EC-CD9765C0C465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E0518D12-154D-45DD-9998-FF74F4F51263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Vasodilation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DD37AF-58AB-485C-8728-848DE5212702}" type="parTrans" cxnId="{5AEC6DE9-9FBA-4EA9-A606-A4217B4554E7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B29E0EC1-6508-4C73-ACDF-4C4D3C863382}" type="sibTrans" cxnId="{5AEC6DE9-9FBA-4EA9-A606-A4217B4554E7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A62EADB9-4A94-48E8-B118-89F7474BA18B}">
      <dgm:prSet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TXA</a:t>
          </a:r>
          <a:r>
            <a:rPr lang="en-US" sz="36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3600" dirty="0">
            <a:solidFill>
              <a:schemeClr val="bg1"/>
            </a:solidFill>
          </a:endParaRPr>
        </a:p>
      </dgm:t>
    </dgm:pt>
    <dgm:pt modelId="{7D2B7EFB-525E-4A65-856F-71468BED8BF9}" type="parTrans" cxnId="{C186F6E5-85C5-463A-9265-DB9C32C23C39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54AEE43F-E723-40E7-B96E-E20C17991DA7}" type="sibTrans" cxnId="{C186F6E5-85C5-463A-9265-DB9C32C23C39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2BC5F5A2-8EC3-475A-9678-CF7E49CDE2BD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Platelet aggregation</a:t>
          </a:r>
        </a:p>
      </dgm:t>
    </dgm:pt>
    <dgm:pt modelId="{46B7CF8C-9AC0-4D0F-B5BB-5A685A0B746F}" type="parTrans" cxnId="{C18B43D6-6CD1-4A6D-9471-CD242D5056EB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E70F243A-7708-4BC5-B9A6-0D35F8574D6D}" type="sibTrans" cxnId="{C18B43D6-6CD1-4A6D-9471-CD242D5056EB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359F6C59-F70E-44E2-90F0-6F50F022DA4B}">
      <dgm:prSet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Vaso</a:t>
          </a:r>
          <a:r>
            <a: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-constriction</a:t>
          </a:r>
        </a:p>
      </dgm:t>
    </dgm:pt>
    <dgm:pt modelId="{60B7C0C5-F070-4C8F-A3A5-43C1DAB897D5}" type="parTrans" cxnId="{1525F2B1-105C-4396-8886-EA9B18C7993D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DF0E0D96-7DED-4F9A-86DE-8A1145CB09A1}" type="sibTrans" cxnId="{1525F2B1-105C-4396-8886-EA9B18C7993D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FA39DA20-BF8A-49B5-A1E2-CE3C80BFC6D3}">
      <dgm:prSet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Broncho</a:t>
          </a:r>
          <a:r>
            <a: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-constriction</a:t>
          </a:r>
          <a:endParaRPr lang="en-US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7B7089-FDAA-49C2-B9FD-34CFC84E2CDC}" type="parTrans" cxnId="{EC8C55D0-F1AB-41DD-A22A-FAC6EF881858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41FC4766-7090-459B-9636-5E835B270B1F}" type="sibTrans" cxnId="{EC8C55D0-F1AB-41DD-A22A-FAC6EF881858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91308343-7DAA-48D5-B42F-94EDF98DFA37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Contraction of uterus</a:t>
          </a:r>
          <a:endParaRPr lang="en-US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29BCAB-DB11-4431-BAC4-CBE2EA31F074}" type="parTrans" cxnId="{F3E5DE05-17F4-4304-A471-67A95F8B414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55EF24-9D28-446D-A7C1-178C0B63735B}" type="sibTrans" cxnId="{F3E5DE05-17F4-4304-A471-67A95F8B414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89CC26-7CD4-464E-AA0E-D4A640D4813D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Lower threshold of nociceptors</a:t>
          </a:r>
          <a:endParaRPr lang="en-US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9CBDCA-203D-4989-8A67-41E99403805D}" type="parTrans" cxnId="{A2F4A1D8-E099-478B-A855-8A30B0DA3FD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6AA478B-5AC6-410D-B153-AD8746AE4B9C}" type="sibTrans" cxnId="{A2F4A1D8-E099-478B-A855-8A30B0DA3FD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B11A76C-664D-4760-9450-C69B343DFF08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Lower threshold of nociceptors</a:t>
          </a:r>
          <a:endParaRPr lang="en-US" sz="2000" dirty="0">
            <a:solidFill>
              <a:schemeClr val="bg1"/>
            </a:solidFill>
          </a:endParaRPr>
        </a:p>
      </dgm:t>
    </dgm:pt>
    <dgm:pt modelId="{4BC4C05E-8182-480A-A7BB-C1C3E827695E}" type="parTrans" cxnId="{09CCA449-9032-49E4-92DE-D5AE0AC873C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A5DD90A-3550-4EB9-BE6E-EC758F8ACDE4}" type="sibTrans" cxnId="{09CCA449-9032-49E4-92DE-D5AE0AC873C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C67F63D-3DB2-4442-B567-BA170C9CFBE9}" type="pres">
      <dgm:prSet presAssocID="{38A8CDC5-720B-408B-B202-EC6BBEB489E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6FE78D-D77B-480D-8122-08D2AEE9E85F}" type="pres">
      <dgm:prSet presAssocID="{E46B9DA1-DD79-4AFA-B3D5-38EE5DB8C91D}" presName="root" presStyleCnt="0"/>
      <dgm:spPr/>
    </dgm:pt>
    <dgm:pt modelId="{FCA9EAFB-30C3-4102-A1B2-2A1DEF488E71}" type="pres">
      <dgm:prSet presAssocID="{E46B9DA1-DD79-4AFA-B3D5-38EE5DB8C91D}" presName="rootComposite" presStyleCnt="0"/>
      <dgm:spPr/>
    </dgm:pt>
    <dgm:pt modelId="{275D82DB-D049-4DA7-8AD4-F34E1302A003}" type="pres">
      <dgm:prSet presAssocID="{E46B9DA1-DD79-4AFA-B3D5-38EE5DB8C91D}" presName="rootText" presStyleLbl="node1" presStyleIdx="0" presStyleCnt="5" custScaleX="106515" custScaleY="139648" custLinFactNeighborX="4943" custLinFactNeighborY="-27503"/>
      <dgm:spPr/>
      <dgm:t>
        <a:bodyPr/>
        <a:lstStyle/>
        <a:p>
          <a:endParaRPr lang="en-US"/>
        </a:p>
      </dgm:t>
    </dgm:pt>
    <dgm:pt modelId="{0B711D89-0ACF-4506-9C39-647A02FCD834}" type="pres">
      <dgm:prSet presAssocID="{E46B9DA1-DD79-4AFA-B3D5-38EE5DB8C91D}" presName="rootConnector" presStyleLbl="node1" presStyleIdx="0" presStyleCnt="5"/>
      <dgm:spPr/>
      <dgm:t>
        <a:bodyPr/>
        <a:lstStyle/>
        <a:p>
          <a:endParaRPr lang="en-US"/>
        </a:p>
      </dgm:t>
    </dgm:pt>
    <dgm:pt modelId="{4287AA24-AE3F-4568-9FBE-E9D76900785A}" type="pres">
      <dgm:prSet presAssocID="{E46B9DA1-DD79-4AFA-B3D5-38EE5DB8C91D}" presName="childShape" presStyleCnt="0"/>
      <dgm:spPr/>
    </dgm:pt>
    <dgm:pt modelId="{D6CCDA13-3966-42EA-818F-8309B1426CF9}" type="pres">
      <dgm:prSet presAssocID="{DF295B29-3B11-4669-BD5A-2F79A63144CA}" presName="Name13" presStyleLbl="parChTrans1D2" presStyleIdx="0" presStyleCnt="17"/>
      <dgm:spPr/>
      <dgm:t>
        <a:bodyPr/>
        <a:lstStyle/>
        <a:p>
          <a:endParaRPr lang="en-US"/>
        </a:p>
      </dgm:t>
    </dgm:pt>
    <dgm:pt modelId="{25CB6586-D55B-42F0-83AD-47FBE0B5D1F3}" type="pres">
      <dgm:prSet presAssocID="{DBDDAF50-7E2C-418F-9B82-49F84800ABC3}" presName="childText" presStyleLbl="bgAcc1" presStyleIdx="0" presStyleCnt="17" custScaleX="112708" custScaleY="140040" custLinFactNeighborX="395" custLinFactNeighborY="-36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11A38-97DF-4ADB-B09F-21AA9F964F89}" type="pres">
      <dgm:prSet presAssocID="{1DDA3FD1-51B3-4502-A3CC-9FDB4F0A4A1F}" presName="Name13" presStyleLbl="parChTrans1D2" presStyleIdx="1" presStyleCnt="17"/>
      <dgm:spPr/>
      <dgm:t>
        <a:bodyPr/>
        <a:lstStyle/>
        <a:p>
          <a:endParaRPr lang="en-US"/>
        </a:p>
      </dgm:t>
    </dgm:pt>
    <dgm:pt modelId="{3973B9B9-7E2D-4F76-92AF-E36CFB95570C}" type="pres">
      <dgm:prSet presAssocID="{EF2F260F-06D4-4689-AC64-9FAB43125CF8}" presName="childText" presStyleLbl="bgAcc1" presStyleIdx="1" presStyleCnt="17" custScaleX="124536" custScaleY="164649" custLinFactNeighborX="-342" custLinFactNeighborY="-40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AC20F-F4ED-4F76-BBE4-1EFB3E6BC3DE}" type="pres">
      <dgm:prSet presAssocID="{20DD37AF-58AB-485C-8728-848DE5212702}" presName="Name13" presStyleLbl="parChTrans1D2" presStyleIdx="2" presStyleCnt="17"/>
      <dgm:spPr/>
      <dgm:t>
        <a:bodyPr/>
        <a:lstStyle/>
        <a:p>
          <a:endParaRPr lang="en-US"/>
        </a:p>
      </dgm:t>
    </dgm:pt>
    <dgm:pt modelId="{F315EA8F-E79A-4FBF-9490-FB3C1558431F}" type="pres">
      <dgm:prSet presAssocID="{E0518D12-154D-45DD-9998-FF74F4F51263}" presName="childText" presStyleLbl="bgAcc1" presStyleIdx="2" presStyleCnt="17" custScaleX="125709" custScaleY="80079" custLinFactNeighborX="-342" custLinFactNeighborY="-40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49AF2-A086-4FEA-BD81-EBCAD36088B7}" type="pres">
      <dgm:prSet presAssocID="{F329BCAB-DB11-4431-BAC4-CBE2EA31F074}" presName="Name13" presStyleLbl="parChTrans1D2" presStyleIdx="3" presStyleCnt="17"/>
      <dgm:spPr/>
      <dgm:t>
        <a:bodyPr/>
        <a:lstStyle/>
        <a:p>
          <a:endParaRPr lang="en-US"/>
        </a:p>
      </dgm:t>
    </dgm:pt>
    <dgm:pt modelId="{C53A9E2C-071E-41A0-9EB7-A177BAEA8BDF}" type="pres">
      <dgm:prSet presAssocID="{91308343-7DAA-48D5-B42F-94EDF98DFA37}" presName="childText" presStyleLbl="bgAcc1" presStyleIdx="3" presStyleCnt="17" custScaleX="120132" custLinFactNeighborX="6869" custLinFactNeighborY="-32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946DA-C8F9-46CF-B353-3A848F9C92CF}" type="pres">
      <dgm:prSet presAssocID="{1C9CBDCA-203D-4989-8A67-41E99403805D}" presName="Name13" presStyleLbl="parChTrans1D2" presStyleIdx="4" presStyleCnt="17"/>
      <dgm:spPr/>
      <dgm:t>
        <a:bodyPr/>
        <a:lstStyle/>
        <a:p>
          <a:endParaRPr lang="en-US"/>
        </a:p>
      </dgm:t>
    </dgm:pt>
    <dgm:pt modelId="{699E87B9-84A1-4086-B00C-B8CCAB3C2319}" type="pres">
      <dgm:prSet presAssocID="{5189CC26-7CD4-464E-AA0E-D4A640D4813D}" presName="childText" presStyleLbl="bgAcc1" presStyleIdx="4" presStyleCnt="17" custScaleX="120132" custScaleY="127900" custLinFactNeighborX="6869" custLinFactNeighborY="-34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FC870-9D51-4A95-84BD-C09FA99FA246}" type="pres">
      <dgm:prSet presAssocID="{194DC086-2CC3-475B-9D66-3388B74E0ABF}" presName="root" presStyleCnt="0"/>
      <dgm:spPr/>
    </dgm:pt>
    <dgm:pt modelId="{9191457E-85E6-4226-A014-5009EEAEEB10}" type="pres">
      <dgm:prSet presAssocID="{194DC086-2CC3-475B-9D66-3388B74E0ABF}" presName="rootComposite" presStyleCnt="0"/>
      <dgm:spPr/>
    </dgm:pt>
    <dgm:pt modelId="{C4844AAD-E945-4CA2-92DB-0F1FD026FBFC}" type="pres">
      <dgm:prSet presAssocID="{194DC086-2CC3-475B-9D66-3388B74E0ABF}" presName="rootText" presStyleLbl="node1" presStyleIdx="1" presStyleCnt="5" custScaleY="141017" custLinFactNeighborX="1689" custLinFactNeighborY="-28485"/>
      <dgm:spPr/>
      <dgm:t>
        <a:bodyPr/>
        <a:lstStyle/>
        <a:p>
          <a:endParaRPr lang="en-US"/>
        </a:p>
      </dgm:t>
    </dgm:pt>
    <dgm:pt modelId="{6CFDF624-21C1-44FB-9503-FB997E3B55A2}" type="pres">
      <dgm:prSet presAssocID="{194DC086-2CC3-475B-9D66-3388B74E0ABF}" presName="rootConnector" presStyleLbl="node1" presStyleIdx="1" presStyleCnt="5"/>
      <dgm:spPr/>
      <dgm:t>
        <a:bodyPr/>
        <a:lstStyle/>
        <a:p>
          <a:endParaRPr lang="en-US"/>
        </a:p>
      </dgm:t>
    </dgm:pt>
    <dgm:pt modelId="{5DD552C5-1FB6-48F8-A910-86F4610EF637}" type="pres">
      <dgm:prSet presAssocID="{194DC086-2CC3-475B-9D66-3388B74E0ABF}" presName="childShape" presStyleCnt="0"/>
      <dgm:spPr/>
    </dgm:pt>
    <dgm:pt modelId="{164ABE40-EC76-4F57-89A1-187461073E0B}" type="pres">
      <dgm:prSet presAssocID="{5C7959C5-6B58-48E8-81B9-E4417BFE486B}" presName="Name13" presStyleLbl="parChTrans1D2" presStyleIdx="5" presStyleCnt="17"/>
      <dgm:spPr/>
      <dgm:t>
        <a:bodyPr/>
        <a:lstStyle/>
        <a:p>
          <a:endParaRPr lang="en-US"/>
        </a:p>
      </dgm:t>
    </dgm:pt>
    <dgm:pt modelId="{468E9A82-CED1-442D-BC45-9D3324203F5C}" type="pres">
      <dgm:prSet presAssocID="{05C67C4F-B333-454D-9F61-7A8F788A764D}" presName="childText" presStyleLbl="bgAcc1" presStyleIdx="5" presStyleCnt="17" custScaleX="122987" custLinFactNeighborX="-1177" custLinFactNeighborY="-38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01EE8-5247-4AE2-8EBF-3904EB517A41}" type="pres">
      <dgm:prSet presAssocID="{2C27F723-9EC4-42F4-A658-0FAFD08EB669}" presName="Name13" presStyleLbl="parChTrans1D2" presStyleIdx="6" presStyleCnt="17"/>
      <dgm:spPr/>
      <dgm:t>
        <a:bodyPr/>
        <a:lstStyle/>
        <a:p>
          <a:endParaRPr lang="en-US"/>
        </a:p>
      </dgm:t>
    </dgm:pt>
    <dgm:pt modelId="{B4AC79F6-1870-4808-9F73-CDA4C2289086}" type="pres">
      <dgm:prSet presAssocID="{CE25A921-1830-4B18-B2B0-E2E56A17BBDD}" presName="childText" presStyleLbl="bgAcc1" presStyleIdx="6" presStyleCnt="17" custScaleX="121900" custScaleY="131449" custLinFactNeighborX="-1177" custLinFactNeighborY="-38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25460-3AD8-4EAA-8174-CC336A1C751C}" type="pres">
      <dgm:prSet presAssocID="{93F8587F-C319-479A-A677-C4C1B3EA3C2A}" presName="Name13" presStyleLbl="parChTrans1D2" presStyleIdx="7" presStyleCnt="17"/>
      <dgm:spPr/>
      <dgm:t>
        <a:bodyPr/>
        <a:lstStyle/>
        <a:p>
          <a:endParaRPr lang="en-US"/>
        </a:p>
      </dgm:t>
    </dgm:pt>
    <dgm:pt modelId="{E6C8E1D2-6649-4B9C-B16C-A87B9BD61088}" type="pres">
      <dgm:prSet presAssocID="{F28AAF21-354D-405F-867A-1B87EC86FA95}" presName="childText" presStyleLbl="bgAcc1" presStyleIdx="7" presStyleCnt="17" custScaleX="124132" custScaleY="136434" custLinFactNeighborX="-544" custLinFactNeighborY="-28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162C4-5D83-44D0-9B93-8F57477C92E7}" type="pres">
      <dgm:prSet presAssocID="{4BC4C05E-8182-480A-A7BB-C1C3E827695E}" presName="Name13" presStyleLbl="parChTrans1D2" presStyleIdx="8" presStyleCnt="17"/>
      <dgm:spPr/>
      <dgm:t>
        <a:bodyPr/>
        <a:lstStyle/>
        <a:p>
          <a:endParaRPr lang="en-US"/>
        </a:p>
      </dgm:t>
    </dgm:pt>
    <dgm:pt modelId="{3346885F-557D-44EF-B33A-17A948F6E933}" type="pres">
      <dgm:prSet presAssocID="{1B11A76C-664D-4760-9450-C69B343DFF08}" presName="childText" presStyleLbl="bgAcc1" presStyleIdx="8" presStyleCnt="17" custScaleX="120132" custScaleY="118877" custLinFactNeighborX="5297" custLinFactNeighborY="-35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4F7A6-6C19-4D47-ACBB-CF9674659A3F}" type="pres">
      <dgm:prSet presAssocID="{79012483-211D-4405-BB0F-40F61CACB93E}" presName="root" presStyleCnt="0"/>
      <dgm:spPr/>
    </dgm:pt>
    <dgm:pt modelId="{7130A304-1814-47CF-9AFA-97CFDDB19211}" type="pres">
      <dgm:prSet presAssocID="{79012483-211D-4405-BB0F-40F61CACB93E}" presName="rootComposite" presStyleCnt="0"/>
      <dgm:spPr/>
    </dgm:pt>
    <dgm:pt modelId="{3545B170-3D92-41B8-8474-108DB83C5DA4}" type="pres">
      <dgm:prSet presAssocID="{79012483-211D-4405-BB0F-40F61CACB93E}" presName="rootText" presStyleLbl="node1" presStyleIdx="2" presStyleCnt="5" custScaleY="141017" custLinFactNeighborX="-49" custLinFactNeighborY="-31483"/>
      <dgm:spPr/>
      <dgm:t>
        <a:bodyPr/>
        <a:lstStyle/>
        <a:p>
          <a:endParaRPr lang="en-US"/>
        </a:p>
      </dgm:t>
    </dgm:pt>
    <dgm:pt modelId="{D384DAA1-062E-4069-BB9F-59F7A568DE75}" type="pres">
      <dgm:prSet presAssocID="{79012483-211D-4405-BB0F-40F61CACB93E}" presName="rootConnector" presStyleLbl="node1" presStyleIdx="2" presStyleCnt="5"/>
      <dgm:spPr/>
      <dgm:t>
        <a:bodyPr/>
        <a:lstStyle/>
        <a:p>
          <a:endParaRPr lang="en-US"/>
        </a:p>
      </dgm:t>
    </dgm:pt>
    <dgm:pt modelId="{96C3DB25-22AA-4CAA-8109-E15E114C9E34}" type="pres">
      <dgm:prSet presAssocID="{79012483-211D-4405-BB0F-40F61CACB93E}" presName="childShape" presStyleCnt="0"/>
      <dgm:spPr/>
    </dgm:pt>
    <dgm:pt modelId="{012DB4DD-3C2E-4062-941C-1F1C7543DB1D}" type="pres">
      <dgm:prSet presAssocID="{B7296EB6-A188-4C35-83C2-F150D1ABFE9B}" presName="Name13" presStyleLbl="parChTrans1D2" presStyleIdx="9" presStyleCnt="17"/>
      <dgm:spPr/>
      <dgm:t>
        <a:bodyPr/>
        <a:lstStyle/>
        <a:p>
          <a:endParaRPr lang="en-US"/>
        </a:p>
      </dgm:t>
    </dgm:pt>
    <dgm:pt modelId="{28C7D39B-0726-43B0-BF69-62DCB78826C7}" type="pres">
      <dgm:prSet presAssocID="{72EEACA1-A3E6-4C36-B602-3FB0550B7F0A}" presName="childText" presStyleLbl="bgAcc1" presStyleIdx="9" presStyleCnt="17" custScaleY="134084" custLinFactNeighborX="4434" custLinFactNeighborY="-27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A887F-CC0C-4179-99E2-2667B4FAAC89}" type="pres">
      <dgm:prSet presAssocID="{C4665F40-7510-435A-B560-7654F7FFE678}" presName="Name13" presStyleLbl="parChTrans1D2" presStyleIdx="10" presStyleCnt="17"/>
      <dgm:spPr/>
      <dgm:t>
        <a:bodyPr/>
        <a:lstStyle/>
        <a:p>
          <a:endParaRPr lang="en-US"/>
        </a:p>
      </dgm:t>
    </dgm:pt>
    <dgm:pt modelId="{10668A69-722E-4A4E-8762-6EADA68EBC59}" type="pres">
      <dgm:prSet presAssocID="{6146876A-9AA5-4FCA-A6BF-DBEC9859FAEC}" presName="childText" presStyleLbl="bgAcc1" presStyleIdx="10" presStyleCnt="17" custScaleX="117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0149D-E9EC-4DF6-988A-17626CBDF221}" type="pres">
      <dgm:prSet presAssocID="{73345BFF-A660-412C-AE2C-425351BED82D}" presName="root" presStyleCnt="0"/>
      <dgm:spPr/>
    </dgm:pt>
    <dgm:pt modelId="{0FC86E09-E40F-41BD-8C04-4E5F9210C848}" type="pres">
      <dgm:prSet presAssocID="{73345BFF-A660-412C-AE2C-425351BED82D}" presName="rootComposite" presStyleCnt="0"/>
      <dgm:spPr/>
    </dgm:pt>
    <dgm:pt modelId="{B8E8D559-B299-4474-BE3D-481A34CEA7BF}" type="pres">
      <dgm:prSet presAssocID="{73345BFF-A660-412C-AE2C-425351BED82D}" presName="rootText" presStyleLbl="node1" presStyleIdx="3" presStyleCnt="5" custScaleY="138280" custLinFactNeighborX="73" custLinFactNeighborY="-28746"/>
      <dgm:spPr/>
      <dgm:t>
        <a:bodyPr/>
        <a:lstStyle/>
        <a:p>
          <a:endParaRPr lang="en-US"/>
        </a:p>
      </dgm:t>
    </dgm:pt>
    <dgm:pt modelId="{2D72EF8F-7363-4CD9-B8D7-C2FDE1F87482}" type="pres">
      <dgm:prSet presAssocID="{73345BFF-A660-412C-AE2C-425351BED82D}" presName="rootConnector" presStyleLbl="node1" presStyleIdx="3" presStyleCnt="5"/>
      <dgm:spPr/>
      <dgm:t>
        <a:bodyPr/>
        <a:lstStyle/>
        <a:p>
          <a:endParaRPr lang="en-US"/>
        </a:p>
      </dgm:t>
    </dgm:pt>
    <dgm:pt modelId="{552AD984-D97E-4F43-8755-CC832DB40760}" type="pres">
      <dgm:prSet presAssocID="{73345BFF-A660-412C-AE2C-425351BED82D}" presName="childShape" presStyleCnt="0"/>
      <dgm:spPr/>
    </dgm:pt>
    <dgm:pt modelId="{E5659D1A-E0C1-4EFA-8242-252D145FCF21}" type="pres">
      <dgm:prSet presAssocID="{CFD43042-9906-4E74-8392-532B07BABB1D}" presName="Name13" presStyleLbl="parChTrans1D2" presStyleIdx="11" presStyleCnt="17"/>
      <dgm:spPr/>
      <dgm:t>
        <a:bodyPr/>
        <a:lstStyle/>
        <a:p>
          <a:endParaRPr lang="en-US"/>
        </a:p>
      </dgm:t>
    </dgm:pt>
    <dgm:pt modelId="{F1C6F6B6-F4BF-4F65-985F-87EB80D9FC20}" type="pres">
      <dgm:prSet presAssocID="{1684FFFB-482B-4074-8893-C5CDF733EAA6}" presName="childText" presStyleLbl="bgAcc1" presStyleIdx="11" presStyleCnt="17" custScaleX="112707" custScaleY="148629" custLinFactNeighborX="3571" custLinFactNeighborY="-25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B37E1-0937-4C77-A7BB-6925BB28C1BB}" type="pres">
      <dgm:prSet presAssocID="{73BA2B10-E9AA-47F9-9C49-6602FC283075}" presName="Name13" presStyleLbl="parChTrans1D2" presStyleIdx="12" presStyleCnt="17"/>
      <dgm:spPr/>
      <dgm:t>
        <a:bodyPr/>
        <a:lstStyle/>
        <a:p>
          <a:endParaRPr lang="en-US"/>
        </a:p>
      </dgm:t>
    </dgm:pt>
    <dgm:pt modelId="{345F7333-7335-45CB-A787-1AFB7808731F}" type="pres">
      <dgm:prSet presAssocID="{FE8C3FE7-6BB0-4EA8-978D-A179D1774C6D}" presName="childText" presStyleLbl="bgAcc1" presStyleIdx="12" presStyleCnt="17" custScaleX="112513" custLinFactNeighborX="-238" custLinFactNeighborY="-17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5018A-EA12-40F1-A615-3107FF33D9EA}" type="pres">
      <dgm:prSet presAssocID="{2499A25B-5FE9-44DF-8A51-8A88433E44CC}" presName="Name13" presStyleLbl="parChTrans1D2" presStyleIdx="13" presStyleCnt="17"/>
      <dgm:spPr/>
      <dgm:t>
        <a:bodyPr/>
        <a:lstStyle/>
        <a:p>
          <a:endParaRPr lang="en-US"/>
        </a:p>
      </dgm:t>
    </dgm:pt>
    <dgm:pt modelId="{32A74DD3-B0BF-419E-BCB7-EB3D697346E1}" type="pres">
      <dgm:prSet presAssocID="{63C294D1-9DC7-42DB-B3B1-8F1404459E1F}" presName="childText" presStyleLbl="bgAcc1" presStyleIdx="13" presStyleCnt="17" custScaleX="124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A9F03-282F-41F0-B194-81F3287A9B12}" type="pres">
      <dgm:prSet presAssocID="{A62EADB9-4A94-48E8-B118-89F7474BA18B}" presName="root" presStyleCnt="0"/>
      <dgm:spPr/>
    </dgm:pt>
    <dgm:pt modelId="{FE4248D3-878A-49E8-B5FD-73EE785FC4E1}" type="pres">
      <dgm:prSet presAssocID="{A62EADB9-4A94-48E8-B118-89F7474BA18B}" presName="rootComposite" presStyleCnt="0"/>
      <dgm:spPr/>
    </dgm:pt>
    <dgm:pt modelId="{4ACC741E-40AF-42DB-AC98-74E6E0C511B9}" type="pres">
      <dgm:prSet presAssocID="{A62EADB9-4A94-48E8-B118-89F7474BA18B}" presName="rootText" presStyleLbl="node1" presStyleIdx="4" presStyleCnt="5" custScaleY="140039" custLinFactNeighborX="-10098" custLinFactNeighborY="-30505"/>
      <dgm:spPr/>
      <dgm:t>
        <a:bodyPr/>
        <a:lstStyle/>
        <a:p>
          <a:endParaRPr lang="en-US"/>
        </a:p>
      </dgm:t>
    </dgm:pt>
    <dgm:pt modelId="{6E3EB575-3373-4F5D-B9A3-DF0C1BCC6521}" type="pres">
      <dgm:prSet presAssocID="{A62EADB9-4A94-48E8-B118-89F7474BA18B}" presName="rootConnector" presStyleLbl="node1" presStyleIdx="4" presStyleCnt="5"/>
      <dgm:spPr/>
      <dgm:t>
        <a:bodyPr/>
        <a:lstStyle/>
        <a:p>
          <a:endParaRPr lang="en-US"/>
        </a:p>
      </dgm:t>
    </dgm:pt>
    <dgm:pt modelId="{E25A5C27-DB97-448A-9B20-71B31651AC39}" type="pres">
      <dgm:prSet presAssocID="{A62EADB9-4A94-48E8-B118-89F7474BA18B}" presName="childShape" presStyleCnt="0"/>
      <dgm:spPr/>
    </dgm:pt>
    <dgm:pt modelId="{2EB68519-B063-49EB-9257-3B0425C42A63}" type="pres">
      <dgm:prSet presAssocID="{60B7C0C5-F070-4C8F-A3A5-43C1DAB897D5}" presName="Name13" presStyleLbl="parChTrans1D2" presStyleIdx="14" presStyleCnt="17"/>
      <dgm:spPr/>
      <dgm:t>
        <a:bodyPr/>
        <a:lstStyle/>
        <a:p>
          <a:endParaRPr lang="en-US"/>
        </a:p>
      </dgm:t>
    </dgm:pt>
    <dgm:pt modelId="{B8455683-2457-41ED-BF44-12688EBAA3FA}" type="pres">
      <dgm:prSet presAssocID="{359F6C59-F70E-44E2-90F0-6F50F022DA4B}" presName="childText" presStyleLbl="bgAcc1" presStyleIdx="14" presStyleCnt="17" custScaleX="125220" custLinFactNeighborX="-10241" custLinFactNeighborY="-6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B23F3-EE3C-4E5C-B404-65F39A0BC6F0}" type="pres">
      <dgm:prSet presAssocID="{46B7CF8C-9AC0-4D0F-B5BB-5A685A0B746F}" presName="Name13" presStyleLbl="parChTrans1D2" presStyleIdx="15" presStyleCnt="17"/>
      <dgm:spPr/>
      <dgm:t>
        <a:bodyPr/>
        <a:lstStyle/>
        <a:p>
          <a:endParaRPr lang="en-US"/>
        </a:p>
      </dgm:t>
    </dgm:pt>
    <dgm:pt modelId="{B58A44F2-56B0-4F65-AE46-4552E155C3D8}" type="pres">
      <dgm:prSet presAssocID="{2BC5F5A2-8EC3-475A-9678-CF7E49CDE2BD}" presName="childText" presStyleLbl="bgAcc1" presStyleIdx="15" presStyleCnt="17" custScaleX="120131" custLinFactNeighborX="-10241" custLinFactNeighborY="-2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F38AB-F102-483D-BA39-B4692FE61758}" type="pres">
      <dgm:prSet presAssocID="{287B7089-FDAA-49C2-B9FD-34CFC84E2CDC}" presName="Name13" presStyleLbl="parChTrans1D2" presStyleIdx="16" presStyleCnt="17"/>
      <dgm:spPr/>
      <dgm:t>
        <a:bodyPr/>
        <a:lstStyle/>
        <a:p>
          <a:endParaRPr lang="en-US"/>
        </a:p>
      </dgm:t>
    </dgm:pt>
    <dgm:pt modelId="{D1182D7E-BB05-4D3E-8C0A-3ABCBEBE9EFF}" type="pres">
      <dgm:prSet presAssocID="{FA39DA20-BF8A-49B5-A1E2-CE3C80BFC6D3}" presName="childText" presStyleLbl="bgAcc1" presStyleIdx="16" presStyleCnt="17" custScaleX="112599" custLinFactNeighborX="-3766" custLinFactNeighborY="-3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284A48-8CC8-4980-B92A-0AC5CF590DAB}" type="presOf" srcId="{05C67C4F-B333-454D-9F61-7A8F788A764D}" destId="{468E9A82-CED1-442D-BC45-9D3324203F5C}" srcOrd="0" destOrd="0" presId="urn:microsoft.com/office/officeart/2005/8/layout/hierarchy3"/>
    <dgm:cxn modelId="{8E9AAEB8-07CF-40E4-BB2F-CE4BFC6A9019}" type="presOf" srcId="{46B7CF8C-9AC0-4D0F-B5BB-5A685A0B746F}" destId="{612B23F3-EE3C-4E5C-B404-65F39A0BC6F0}" srcOrd="0" destOrd="0" presId="urn:microsoft.com/office/officeart/2005/8/layout/hierarchy3"/>
    <dgm:cxn modelId="{A59338BC-123E-46D5-AF2C-58D889B24875}" type="presOf" srcId="{20DD37AF-58AB-485C-8728-848DE5212702}" destId="{0CBAC20F-F4ED-4F76-BBE4-1EFB3E6BC3DE}" srcOrd="0" destOrd="0" presId="urn:microsoft.com/office/officeart/2005/8/layout/hierarchy3"/>
    <dgm:cxn modelId="{78C513C4-FC4E-49C5-B124-00A482D5CDDC}" type="presOf" srcId="{79012483-211D-4405-BB0F-40F61CACB93E}" destId="{3545B170-3D92-41B8-8474-108DB83C5DA4}" srcOrd="0" destOrd="0" presId="urn:microsoft.com/office/officeart/2005/8/layout/hierarchy3"/>
    <dgm:cxn modelId="{70B19C7C-580F-4C66-A45A-D92A7AFB1DF9}" type="presOf" srcId="{1B11A76C-664D-4760-9450-C69B343DFF08}" destId="{3346885F-557D-44EF-B33A-17A948F6E933}" srcOrd="0" destOrd="0" presId="urn:microsoft.com/office/officeart/2005/8/layout/hierarchy3"/>
    <dgm:cxn modelId="{A5457C86-E393-42B0-BC84-29C2EB456B4C}" type="presOf" srcId="{5189CC26-7CD4-464E-AA0E-D4A640D4813D}" destId="{699E87B9-84A1-4086-B00C-B8CCAB3C2319}" srcOrd="0" destOrd="0" presId="urn:microsoft.com/office/officeart/2005/8/layout/hierarchy3"/>
    <dgm:cxn modelId="{1525F2B1-105C-4396-8886-EA9B18C7993D}" srcId="{A62EADB9-4A94-48E8-B118-89F7474BA18B}" destId="{359F6C59-F70E-44E2-90F0-6F50F022DA4B}" srcOrd="0" destOrd="0" parTransId="{60B7C0C5-F070-4C8F-A3A5-43C1DAB897D5}" sibTransId="{DF0E0D96-7DED-4F9A-86DE-8A1145CB09A1}"/>
    <dgm:cxn modelId="{CA95B394-8AD9-4DBD-B426-0A1B9892AB81}" type="presOf" srcId="{5C7959C5-6B58-48E8-81B9-E4417BFE486B}" destId="{164ABE40-EC76-4F57-89A1-187461073E0B}" srcOrd="0" destOrd="0" presId="urn:microsoft.com/office/officeart/2005/8/layout/hierarchy3"/>
    <dgm:cxn modelId="{D985DB29-E846-42A1-916A-85A048FB1225}" srcId="{79012483-211D-4405-BB0F-40F61CACB93E}" destId="{72EEACA1-A3E6-4C36-B602-3FB0550B7F0A}" srcOrd="0" destOrd="0" parTransId="{B7296EB6-A188-4C35-83C2-F150D1ABFE9B}" sibTransId="{08C29F9D-8498-422A-A8A1-DABB4E3F34EC}"/>
    <dgm:cxn modelId="{7126AE80-47E6-482B-BF46-A90D2D7631E4}" type="presOf" srcId="{FA39DA20-BF8A-49B5-A1E2-CE3C80BFC6D3}" destId="{D1182D7E-BB05-4D3E-8C0A-3ABCBEBE9EFF}" srcOrd="0" destOrd="0" presId="urn:microsoft.com/office/officeart/2005/8/layout/hierarchy3"/>
    <dgm:cxn modelId="{72B6297A-4C84-4E74-B4AD-C8B3AFE90E77}" type="presOf" srcId="{DBDDAF50-7E2C-418F-9B82-49F84800ABC3}" destId="{25CB6586-D55B-42F0-83AD-47FBE0B5D1F3}" srcOrd="0" destOrd="0" presId="urn:microsoft.com/office/officeart/2005/8/layout/hierarchy3"/>
    <dgm:cxn modelId="{89534A58-E2B6-4537-AB70-8F88ECCEC3AA}" type="presOf" srcId="{287B7089-FDAA-49C2-B9FD-34CFC84E2CDC}" destId="{A5AF38AB-F102-483D-BA39-B4692FE61758}" srcOrd="0" destOrd="0" presId="urn:microsoft.com/office/officeart/2005/8/layout/hierarchy3"/>
    <dgm:cxn modelId="{9C6CF2D7-5184-44BB-A1E4-AFF67F3E195F}" type="presOf" srcId="{2C27F723-9EC4-42F4-A658-0FAFD08EB669}" destId="{C0801EE8-5247-4AE2-8EBF-3904EB517A41}" srcOrd="0" destOrd="0" presId="urn:microsoft.com/office/officeart/2005/8/layout/hierarchy3"/>
    <dgm:cxn modelId="{04999BDC-005B-449C-B105-AB13856C0A5C}" type="presOf" srcId="{CFD43042-9906-4E74-8392-532B07BABB1D}" destId="{E5659D1A-E0C1-4EFA-8242-252D145FCF21}" srcOrd="0" destOrd="0" presId="urn:microsoft.com/office/officeart/2005/8/layout/hierarchy3"/>
    <dgm:cxn modelId="{0E7E3CFE-BD93-4DBE-B599-B9775E0518F5}" srcId="{E46B9DA1-DD79-4AFA-B3D5-38EE5DB8C91D}" destId="{DBDDAF50-7E2C-418F-9B82-49F84800ABC3}" srcOrd="0" destOrd="0" parTransId="{DF295B29-3B11-4669-BD5A-2F79A63144CA}" sibTransId="{8D9C069D-C07E-4BBB-BC44-4D999FBE217F}"/>
    <dgm:cxn modelId="{B8B01C65-8A8D-4721-ABA2-9BAD209B8057}" type="presOf" srcId="{2499A25B-5FE9-44DF-8A51-8A88433E44CC}" destId="{BF85018A-EA12-40F1-A615-3107FF33D9EA}" srcOrd="0" destOrd="0" presId="urn:microsoft.com/office/officeart/2005/8/layout/hierarchy3"/>
    <dgm:cxn modelId="{C186F6E5-85C5-463A-9265-DB9C32C23C39}" srcId="{38A8CDC5-720B-408B-B202-EC6BBEB489EA}" destId="{A62EADB9-4A94-48E8-B118-89F7474BA18B}" srcOrd="4" destOrd="0" parTransId="{7D2B7EFB-525E-4A65-856F-71468BED8BF9}" sibTransId="{54AEE43F-E723-40E7-B96E-E20C17991DA7}"/>
    <dgm:cxn modelId="{86932ED0-D8C2-404F-969E-C11A88DD1ABC}" type="presOf" srcId="{73345BFF-A660-412C-AE2C-425351BED82D}" destId="{B8E8D559-B299-4474-BE3D-481A34CEA7BF}" srcOrd="0" destOrd="0" presId="urn:microsoft.com/office/officeart/2005/8/layout/hierarchy3"/>
    <dgm:cxn modelId="{09CCA449-9032-49E4-92DE-D5AE0AC873C8}" srcId="{194DC086-2CC3-475B-9D66-3388B74E0ABF}" destId="{1B11A76C-664D-4760-9450-C69B343DFF08}" srcOrd="3" destOrd="0" parTransId="{4BC4C05E-8182-480A-A7BB-C1C3E827695E}" sibTransId="{AA5DD90A-3550-4EB9-BE6E-EC758F8ACDE4}"/>
    <dgm:cxn modelId="{08E8ED33-6CC7-4C36-A2B7-0048C93B02FE}" type="presOf" srcId="{CE25A921-1830-4B18-B2B0-E2E56A17BBDD}" destId="{B4AC79F6-1870-4808-9F73-CDA4C2289086}" srcOrd="0" destOrd="0" presId="urn:microsoft.com/office/officeart/2005/8/layout/hierarchy3"/>
    <dgm:cxn modelId="{EE7B81CF-5D14-4BCF-91A2-C3B8ED4FF501}" srcId="{79012483-211D-4405-BB0F-40F61CACB93E}" destId="{6146876A-9AA5-4FCA-A6BF-DBEC9859FAEC}" srcOrd="1" destOrd="0" parTransId="{C4665F40-7510-435A-B560-7654F7FFE678}" sibTransId="{D1935637-8D04-4767-A1AD-1F2DDC30463A}"/>
    <dgm:cxn modelId="{EF72BB4E-269D-4CC8-8309-16EF91EEF2C8}" type="presOf" srcId="{60B7C0C5-F070-4C8F-A3A5-43C1DAB897D5}" destId="{2EB68519-B063-49EB-9257-3B0425C42A63}" srcOrd="0" destOrd="0" presId="urn:microsoft.com/office/officeart/2005/8/layout/hierarchy3"/>
    <dgm:cxn modelId="{D256112F-DAFA-484E-8314-809F3873EC7A}" type="presOf" srcId="{A62EADB9-4A94-48E8-B118-89F7474BA18B}" destId="{6E3EB575-3373-4F5D-B9A3-DF0C1BCC6521}" srcOrd="1" destOrd="0" presId="urn:microsoft.com/office/officeart/2005/8/layout/hierarchy3"/>
    <dgm:cxn modelId="{787C2A34-A317-4D23-954A-F6DA05B2909B}" type="presOf" srcId="{91308343-7DAA-48D5-B42F-94EDF98DFA37}" destId="{C53A9E2C-071E-41A0-9EB7-A177BAEA8BDF}" srcOrd="0" destOrd="0" presId="urn:microsoft.com/office/officeart/2005/8/layout/hierarchy3"/>
    <dgm:cxn modelId="{C9AA9E4A-49DB-4890-9E77-B8D58AD7669E}" type="presOf" srcId="{1684FFFB-482B-4074-8893-C5CDF733EAA6}" destId="{F1C6F6B6-F4BF-4F65-985F-87EB80D9FC20}" srcOrd="0" destOrd="0" presId="urn:microsoft.com/office/officeart/2005/8/layout/hierarchy3"/>
    <dgm:cxn modelId="{7E83454F-3C1D-4B5B-964D-34F9657B2497}" type="presOf" srcId="{73345BFF-A660-412C-AE2C-425351BED82D}" destId="{2D72EF8F-7363-4CD9-B8D7-C2FDE1F87482}" srcOrd="1" destOrd="0" presId="urn:microsoft.com/office/officeart/2005/8/layout/hierarchy3"/>
    <dgm:cxn modelId="{C9B78C50-CEA1-4BFB-B103-2A5A24AEF8FE}" srcId="{38A8CDC5-720B-408B-B202-EC6BBEB489EA}" destId="{79012483-211D-4405-BB0F-40F61CACB93E}" srcOrd="2" destOrd="0" parTransId="{16A27606-6B0D-4E78-9C17-4E4EE1E1451C}" sibTransId="{B572E7A7-84B0-420F-8070-AE5D05BFB089}"/>
    <dgm:cxn modelId="{CA8F17CD-B358-42B3-A00A-5542685F7136}" type="presOf" srcId="{1DDA3FD1-51B3-4502-A3CC-9FDB4F0A4A1F}" destId="{7CA11A38-97DF-4ADB-B09F-21AA9F964F89}" srcOrd="0" destOrd="0" presId="urn:microsoft.com/office/officeart/2005/8/layout/hierarchy3"/>
    <dgm:cxn modelId="{02615707-CEE7-44BA-A2A2-28B5F0193FE0}" type="presOf" srcId="{4BC4C05E-8182-480A-A7BB-C1C3E827695E}" destId="{392162C4-5D83-44D0-9B93-8F57477C92E7}" srcOrd="0" destOrd="0" presId="urn:microsoft.com/office/officeart/2005/8/layout/hierarchy3"/>
    <dgm:cxn modelId="{EC8C55D0-F1AB-41DD-A22A-FAC6EF881858}" srcId="{A62EADB9-4A94-48E8-B118-89F7474BA18B}" destId="{FA39DA20-BF8A-49B5-A1E2-CE3C80BFC6D3}" srcOrd="2" destOrd="0" parTransId="{287B7089-FDAA-49C2-B9FD-34CFC84E2CDC}" sibTransId="{41FC4766-7090-459B-9636-5E835B270B1F}"/>
    <dgm:cxn modelId="{433A341E-0E15-4D38-B9A9-7BBD26B4B736}" type="presOf" srcId="{EF2F260F-06D4-4689-AC64-9FAB43125CF8}" destId="{3973B9B9-7E2D-4F76-92AF-E36CFB95570C}" srcOrd="0" destOrd="0" presId="urn:microsoft.com/office/officeart/2005/8/layout/hierarchy3"/>
    <dgm:cxn modelId="{C1ACB9F7-180E-4CEC-9D30-2A9A64E09AC0}" type="presOf" srcId="{B7296EB6-A188-4C35-83C2-F150D1ABFE9B}" destId="{012DB4DD-3C2E-4062-941C-1F1C7543DB1D}" srcOrd="0" destOrd="0" presId="urn:microsoft.com/office/officeart/2005/8/layout/hierarchy3"/>
    <dgm:cxn modelId="{616312C0-DF5A-4669-9432-32C6B85EBCC1}" type="presOf" srcId="{E0518D12-154D-45DD-9998-FF74F4F51263}" destId="{F315EA8F-E79A-4FBF-9490-FB3C1558431F}" srcOrd="0" destOrd="0" presId="urn:microsoft.com/office/officeart/2005/8/layout/hierarchy3"/>
    <dgm:cxn modelId="{F3E5DE05-17F4-4304-A471-67A95F8B4148}" srcId="{E46B9DA1-DD79-4AFA-B3D5-38EE5DB8C91D}" destId="{91308343-7DAA-48D5-B42F-94EDF98DFA37}" srcOrd="3" destOrd="0" parTransId="{F329BCAB-DB11-4431-BAC4-CBE2EA31F074}" sibTransId="{2455EF24-9D28-446D-A7C1-178C0B63735B}"/>
    <dgm:cxn modelId="{65CC50F5-5AF8-4820-AF5E-707FE8E123A4}" srcId="{38A8CDC5-720B-408B-B202-EC6BBEB489EA}" destId="{E46B9DA1-DD79-4AFA-B3D5-38EE5DB8C91D}" srcOrd="0" destOrd="0" parTransId="{F8B60303-80C5-4738-BB78-037711CEA711}" sibTransId="{5F9B56B1-AB4E-4524-AB5C-230CACF842D9}"/>
    <dgm:cxn modelId="{F7A23968-3DBB-447F-8726-FD1577E940F9}" type="presOf" srcId="{1C9CBDCA-203D-4989-8A67-41E99403805D}" destId="{DEC946DA-C8F9-46CF-B353-3A848F9C92CF}" srcOrd="0" destOrd="0" presId="urn:microsoft.com/office/officeart/2005/8/layout/hierarchy3"/>
    <dgm:cxn modelId="{D61544C8-0DC6-4FE2-B49E-972B15C39D73}" type="presOf" srcId="{6146876A-9AA5-4FCA-A6BF-DBEC9859FAEC}" destId="{10668A69-722E-4A4E-8762-6EADA68EBC59}" srcOrd="0" destOrd="0" presId="urn:microsoft.com/office/officeart/2005/8/layout/hierarchy3"/>
    <dgm:cxn modelId="{0859F7CD-BCAE-4107-A893-13D9A2B1E600}" type="presOf" srcId="{DF295B29-3B11-4669-BD5A-2F79A63144CA}" destId="{D6CCDA13-3966-42EA-818F-8309B1426CF9}" srcOrd="0" destOrd="0" presId="urn:microsoft.com/office/officeart/2005/8/layout/hierarchy3"/>
    <dgm:cxn modelId="{F6C92B7B-9DD6-47E5-845B-5314AD84D798}" srcId="{38A8CDC5-720B-408B-B202-EC6BBEB489EA}" destId="{194DC086-2CC3-475B-9D66-3388B74E0ABF}" srcOrd="1" destOrd="0" parTransId="{583D1AFF-168A-496A-90D8-81C510B242BA}" sibTransId="{7259DEAF-A859-4ADD-8C49-C2D01C7FEC43}"/>
    <dgm:cxn modelId="{3C4B09C0-C87C-4D94-803A-CE51E0B943E3}" type="presOf" srcId="{FE8C3FE7-6BB0-4EA8-978D-A179D1774C6D}" destId="{345F7333-7335-45CB-A787-1AFB7808731F}" srcOrd="0" destOrd="0" presId="urn:microsoft.com/office/officeart/2005/8/layout/hierarchy3"/>
    <dgm:cxn modelId="{34201BEA-5A4C-4D92-8F05-F1C0CEC1CAF5}" type="presOf" srcId="{194DC086-2CC3-475B-9D66-3388B74E0ABF}" destId="{C4844AAD-E945-4CA2-92DB-0F1FD026FBFC}" srcOrd="0" destOrd="0" presId="urn:microsoft.com/office/officeart/2005/8/layout/hierarchy3"/>
    <dgm:cxn modelId="{1F600859-172B-4078-8154-67E2212FE531}" type="presOf" srcId="{F329BCAB-DB11-4431-BAC4-CBE2EA31F074}" destId="{F8049AF2-A086-4FEA-BD81-EBCAD36088B7}" srcOrd="0" destOrd="0" presId="urn:microsoft.com/office/officeart/2005/8/layout/hierarchy3"/>
    <dgm:cxn modelId="{39012843-E7CA-4130-AEDD-8D37014527CB}" type="presOf" srcId="{E46B9DA1-DD79-4AFA-B3D5-38EE5DB8C91D}" destId="{0B711D89-0ACF-4506-9C39-647A02FCD834}" srcOrd="1" destOrd="0" presId="urn:microsoft.com/office/officeart/2005/8/layout/hierarchy3"/>
    <dgm:cxn modelId="{428F306E-2034-4A1B-97F6-07E985F8095A}" srcId="{194DC086-2CC3-475B-9D66-3388B74E0ABF}" destId="{CE25A921-1830-4B18-B2B0-E2E56A17BBDD}" srcOrd="1" destOrd="0" parTransId="{2C27F723-9EC4-42F4-A658-0FAFD08EB669}" sibTransId="{9A76C906-683F-401D-8339-B34C82D06FE4}"/>
    <dgm:cxn modelId="{5AEC6DE9-9FBA-4EA9-A606-A4217B4554E7}" srcId="{E46B9DA1-DD79-4AFA-B3D5-38EE5DB8C91D}" destId="{E0518D12-154D-45DD-9998-FF74F4F51263}" srcOrd="2" destOrd="0" parTransId="{20DD37AF-58AB-485C-8728-848DE5212702}" sibTransId="{B29E0EC1-6508-4C73-ACDF-4C4D3C863382}"/>
    <dgm:cxn modelId="{13962D00-CDA1-4242-8E8B-0F2C27AB1410}" srcId="{194DC086-2CC3-475B-9D66-3388B74E0ABF}" destId="{F28AAF21-354D-405F-867A-1B87EC86FA95}" srcOrd="2" destOrd="0" parTransId="{93F8587F-C319-479A-A677-C4C1B3EA3C2A}" sibTransId="{62D7BF02-EB6A-4202-8530-D21A689DF228}"/>
    <dgm:cxn modelId="{A2F4A1D8-E099-478B-A855-8A30B0DA3FD9}" srcId="{E46B9DA1-DD79-4AFA-B3D5-38EE5DB8C91D}" destId="{5189CC26-7CD4-464E-AA0E-D4A640D4813D}" srcOrd="4" destOrd="0" parTransId="{1C9CBDCA-203D-4989-8A67-41E99403805D}" sibTransId="{06AA478B-5AC6-410D-B153-AD8746AE4B9C}"/>
    <dgm:cxn modelId="{E06AB953-27E7-4019-9189-A193B6E2A822}" type="presOf" srcId="{359F6C59-F70E-44E2-90F0-6F50F022DA4B}" destId="{B8455683-2457-41ED-BF44-12688EBAA3FA}" srcOrd="0" destOrd="0" presId="urn:microsoft.com/office/officeart/2005/8/layout/hierarchy3"/>
    <dgm:cxn modelId="{95495CD3-0534-4256-8CBF-DF4B7CA92F7F}" type="presOf" srcId="{63C294D1-9DC7-42DB-B3B1-8F1404459E1F}" destId="{32A74DD3-B0BF-419E-BCB7-EB3D697346E1}" srcOrd="0" destOrd="0" presId="urn:microsoft.com/office/officeart/2005/8/layout/hierarchy3"/>
    <dgm:cxn modelId="{6294C229-6EC5-4FBF-9F04-0A88C99345E2}" type="presOf" srcId="{79012483-211D-4405-BB0F-40F61CACB93E}" destId="{D384DAA1-062E-4069-BB9F-59F7A568DE75}" srcOrd="1" destOrd="0" presId="urn:microsoft.com/office/officeart/2005/8/layout/hierarchy3"/>
    <dgm:cxn modelId="{B8994F83-055C-4A69-A4D3-9BBA7D3610E6}" type="presOf" srcId="{2BC5F5A2-8EC3-475A-9678-CF7E49CDE2BD}" destId="{B58A44F2-56B0-4F65-AE46-4552E155C3D8}" srcOrd="0" destOrd="0" presId="urn:microsoft.com/office/officeart/2005/8/layout/hierarchy3"/>
    <dgm:cxn modelId="{B14BEBF5-8DBA-4709-A886-526DC2A13630}" type="presOf" srcId="{72EEACA1-A3E6-4C36-B602-3FB0550B7F0A}" destId="{28C7D39B-0726-43B0-BF69-62DCB78826C7}" srcOrd="0" destOrd="0" presId="urn:microsoft.com/office/officeart/2005/8/layout/hierarchy3"/>
    <dgm:cxn modelId="{6347B79A-F331-4E18-B3EC-CD9765C0C465}" srcId="{73345BFF-A660-412C-AE2C-425351BED82D}" destId="{63C294D1-9DC7-42DB-B3B1-8F1404459E1F}" srcOrd="2" destOrd="0" parTransId="{2499A25B-5FE9-44DF-8A51-8A88433E44CC}" sibTransId="{6F8312C0-94C2-4544-A036-53B98FDB39CA}"/>
    <dgm:cxn modelId="{DB90A873-10AA-4923-9A3A-B72B9E012C1A}" type="presOf" srcId="{F28AAF21-354D-405F-867A-1B87EC86FA95}" destId="{E6C8E1D2-6649-4B9C-B16C-A87B9BD61088}" srcOrd="0" destOrd="0" presId="urn:microsoft.com/office/officeart/2005/8/layout/hierarchy3"/>
    <dgm:cxn modelId="{77ECD737-72BC-472A-90FA-6971BC46ABEE}" srcId="{E46B9DA1-DD79-4AFA-B3D5-38EE5DB8C91D}" destId="{EF2F260F-06D4-4689-AC64-9FAB43125CF8}" srcOrd="1" destOrd="0" parTransId="{1DDA3FD1-51B3-4502-A3CC-9FDB4F0A4A1F}" sibTransId="{71ABDD7F-5876-4920-A65E-718BB4B7FEF3}"/>
    <dgm:cxn modelId="{C18B43D6-6CD1-4A6D-9471-CD242D5056EB}" srcId="{A62EADB9-4A94-48E8-B118-89F7474BA18B}" destId="{2BC5F5A2-8EC3-475A-9678-CF7E49CDE2BD}" srcOrd="1" destOrd="0" parTransId="{46B7CF8C-9AC0-4D0F-B5BB-5A685A0B746F}" sibTransId="{E70F243A-7708-4BC5-B9A6-0D35F8574D6D}"/>
    <dgm:cxn modelId="{253EE34C-E2B4-4507-B249-63866F64E953}" type="presOf" srcId="{38A8CDC5-720B-408B-B202-EC6BBEB489EA}" destId="{7C67F63D-3DB2-4442-B567-BA170C9CFBE9}" srcOrd="0" destOrd="0" presId="urn:microsoft.com/office/officeart/2005/8/layout/hierarchy3"/>
    <dgm:cxn modelId="{B3DE6D39-8BA9-44FB-9DB3-B10798B0D02A}" srcId="{38A8CDC5-720B-408B-B202-EC6BBEB489EA}" destId="{73345BFF-A660-412C-AE2C-425351BED82D}" srcOrd="3" destOrd="0" parTransId="{59F58864-D1C5-4B1A-8527-1B2B49144EC2}" sibTransId="{BFDD1EAA-3823-44E2-A5F0-7570254FF72E}"/>
    <dgm:cxn modelId="{DA8EACD4-83E6-49D4-B8C3-971549297194}" type="presOf" srcId="{194DC086-2CC3-475B-9D66-3388B74E0ABF}" destId="{6CFDF624-21C1-44FB-9503-FB997E3B55A2}" srcOrd="1" destOrd="0" presId="urn:microsoft.com/office/officeart/2005/8/layout/hierarchy3"/>
    <dgm:cxn modelId="{5F9F6FA0-99AD-48D8-BF07-615DAFCCAFFE}" type="presOf" srcId="{A62EADB9-4A94-48E8-B118-89F7474BA18B}" destId="{4ACC741E-40AF-42DB-AC98-74E6E0C511B9}" srcOrd="0" destOrd="0" presId="urn:microsoft.com/office/officeart/2005/8/layout/hierarchy3"/>
    <dgm:cxn modelId="{598870BA-CBFD-456B-842E-3324E0B7170B}" type="presOf" srcId="{73BA2B10-E9AA-47F9-9C49-6602FC283075}" destId="{BF8B37E1-0937-4C77-A7BB-6925BB28C1BB}" srcOrd="0" destOrd="0" presId="urn:microsoft.com/office/officeart/2005/8/layout/hierarchy3"/>
    <dgm:cxn modelId="{3F2B8066-F279-4985-B6A8-FAEE1D61BED6}" srcId="{73345BFF-A660-412C-AE2C-425351BED82D}" destId="{1684FFFB-482B-4074-8893-C5CDF733EAA6}" srcOrd="0" destOrd="0" parTransId="{CFD43042-9906-4E74-8392-532B07BABB1D}" sibTransId="{A93FEDD7-F2B0-494D-8991-AF35AF5EB33B}"/>
    <dgm:cxn modelId="{5A6EDBDD-0B67-49F0-85D1-3800A9078C2C}" type="presOf" srcId="{93F8587F-C319-479A-A677-C4C1B3EA3C2A}" destId="{91125460-3AD8-4EAA-8174-CC336A1C751C}" srcOrd="0" destOrd="0" presId="urn:microsoft.com/office/officeart/2005/8/layout/hierarchy3"/>
    <dgm:cxn modelId="{CB79BF8D-324E-48EB-89B6-0F930D2B0EBD}" srcId="{194DC086-2CC3-475B-9D66-3388B74E0ABF}" destId="{05C67C4F-B333-454D-9F61-7A8F788A764D}" srcOrd="0" destOrd="0" parTransId="{5C7959C5-6B58-48E8-81B9-E4417BFE486B}" sibTransId="{4A21C747-0B05-468A-A3A8-50B0FEAF6B74}"/>
    <dgm:cxn modelId="{84329C90-5AB0-4C4D-BC7F-5023C1FD771E}" srcId="{73345BFF-A660-412C-AE2C-425351BED82D}" destId="{FE8C3FE7-6BB0-4EA8-978D-A179D1774C6D}" srcOrd="1" destOrd="0" parTransId="{73BA2B10-E9AA-47F9-9C49-6602FC283075}" sibTransId="{4A09BEC5-52B8-4B7E-A25E-9A53B2B67B69}"/>
    <dgm:cxn modelId="{B0D20C48-D21E-4E20-94D3-CB35594F8BF6}" type="presOf" srcId="{C4665F40-7510-435A-B560-7654F7FFE678}" destId="{620A887F-CC0C-4179-99E2-2667B4FAAC89}" srcOrd="0" destOrd="0" presId="urn:microsoft.com/office/officeart/2005/8/layout/hierarchy3"/>
    <dgm:cxn modelId="{42194623-8354-460C-BE85-B3062CE4F21A}" type="presOf" srcId="{E46B9DA1-DD79-4AFA-B3D5-38EE5DB8C91D}" destId="{275D82DB-D049-4DA7-8AD4-F34E1302A003}" srcOrd="0" destOrd="0" presId="urn:microsoft.com/office/officeart/2005/8/layout/hierarchy3"/>
    <dgm:cxn modelId="{119D8AA6-045E-4A42-ABAA-AF8241FBB93F}" type="presParOf" srcId="{7C67F63D-3DB2-4442-B567-BA170C9CFBE9}" destId="{A56FE78D-D77B-480D-8122-08D2AEE9E85F}" srcOrd="0" destOrd="0" presId="urn:microsoft.com/office/officeart/2005/8/layout/hierarchy3"/>
    <dgm:cxn modelId="{B8A38716-F6BF-48D1-A7F5-D88245A804E6}" type="presParOf" srcId="{A56FE78D-D77B-480D-8122-08D2AEE9E85F}" destId="{FCA9EAFB-30C3-4102-A1B2-2A1DEF488E71}" srcOrd="0" destOrd="0" presId="urn:microsoft.com/office/officeart/2005/8/layout/hierarchy3"/>
    <dgm:cxn modelId="{4FF00C46-F782-4844-9D34-D4EA156DBB05}" type="presParOf" srcId="{FCA9EAFB-30C3-4102-A1B2-2A1DEF488E71}" destId="{275D82DB-D049-4DA7-8AD4-F34E1302A003}" srcOrd="0" destOrd="0" presId="urn:microsoft.com/office/officeart/2005/8/layout/hierarchy3"/>
    <dgm:cxn modelId="{B76B4951-BC1D-4FC0-8EBE-08E07BCAF83F}" type="presParOf" srcId="{FCA9EAFB-30C3-4102-A1B2-2A1DEF488E71}" destId="{0B711D89-0ACF-4506-9C39-647A02FCD834}" srcOrd="1" destOrd="0" presId="urn:microsoft.com/office/officeart/2005/8/layout/hierarchy3"/>
    <dgm:cxn modelId="{CCA373F2-D356-4F16-9F98-B8E43B983B96}" type="presParOf" srcId="{A56FE78D-D77B-480D-8122-08D2AEE9E85F}" destId="{4287AA24-AE3F-4568-9FBE-E9D76900785A}" srcOrd="1" destOrd="0" presId="urn:microsoft.com/office/officeart/2005/8/layout/hierarchy3"/>
    <dgm:cxn modelId="{D7C94B47-5AD7-4D94-ABA6-345C633286BE}" type="presParOf" srcId="{4287AA24-AE3F-4568-9FBE-E9D76900785A}" destId="{D6CCDA13-3966-42EA-818F-8309B1426CF9}" srcOrd="0" destOrd="0" presId="urn:microsoft.com/office/officeart/2005/8/layout/hierarchy3"/>
    <dgm:cxn modelId="{19943B36-7C6C-4D00-8F29-A2A156BE253B}" type="presParOf" srcId="{4287AA24-AE3F-4568-9FBE-E9D76900785A}" destId="{25CB6586-D55B-42F0-83AD-47FBE0B5D1F3}" srcOrd="1" destOrd="0" presId="urn:microsoft.com/office/officeart/2005/8/layout/hierarchy3"/>
    <dgm:cxn modelId="{0CB2B7F5-A00A-4CE3-A2B9-17E241CE6FCC}" type="presParOf" srcId="{4287AA24-AE3F-4568-9FBE-E9D76900785A}" destId="{7CA11A38-97DF-4ADB-B09F-21AA9F964F89}" srcOrd="2" destOrd="0" presId="urn:microsoft.com/office/officeart/2005/8/layout/hierarchy3"/>
    <dgm:cxn modelId="{35325F93-A9D0-4123-BDCA-93EAAA2A6637}" type="presParOf" srcId="{4287AA24-AE3F-4568-9FBE-E9D76900785A}" destId="{3973B9B9-7E2D-4F76-92AF-E36CFB95570C}" srcOrd="3" destOrd="0" presId="urn:microsoft.com/office/officeart/2005/8/layout/hierarchy3"/>
    <dgm:cxn modelId="{A137FE1B-DDFF-403F-9AA7-A73EC87D1A64}" type="presParOf" srcId="{4287AA24-AE3F-4568-9FBE-E9D76900785A}" destId="{0CBAC20F-F4ED-4F76-BBE4-1EFB3E6BC3DE}" srcOrd="4" destOrd="0" presId="urn:microsoft.com/office/officeart/2005/8/layout/hierarchy3"/>
    <dgm:cxn modelId="{BBC5D293-4735-498F-8AAA-527F0677DA64}" type="presParOf" srcId="{4287AA24-AE3F-4568-9FBE-E9D76900785A}" destId="{F315EA8F-E79A-4FBF-9490-FB3C1558431F}" srcOrd="5" destOrd="0" presId="urn:microsoft.com/office/officeart/2005/8/layout/hierarchy3"/>
    <dgm:cxn modelId="{38E1C64D-DEF2-4826-BD14-18B9C8F8AE11}" type="presParOf" srcId="{4287AA24-AE3F-4568-9FBE-E9D76900785A}" destId="{F8049AF2-A086-4FEA-BD81-EBCAD36088B7}" srcOrd="6" destOrd="0" presId="urn:microsoft.com/office/officeart/2005/8/layout/hierarchy3"/>
    <dgm:cxn modelId="{6260ED38-AA83-48D2-91EB-7576A0E74DA4}" type="presParOf" srcId="{4287AA24-AE3F-4568-9FBE-E9D76900785A}" destId="{C53A9E2C-071E-41A0-9EB7-A177BAEA8BDF}" srcOrd="7" destOrd="0" presId="urn:microsoft.com/office/officeart/2005/8/layout/hierarchy3"/>
    <dgm:cxn modelId="{DBE6EC36-1208-4C92-9071-38057A2D809B}" type="presParOf" srcId="{4287AA24-AE3F-4568-9FBE-E9D76900785A}" destId="{DEC946DA-C8F9-46CF-B353-3A848F9C92CF}" srcOrd="8" destOrd="0" presId="urn:microsoft.com/office/officeart/2005/8/layout/hierarchy3"/>
    <dgm:cxn modelId="{3ADDD4DE-8A6E-4427-AE54-24CBE52C0EF8}" type="presParOf" srcId="{4287AA24-AE3F-4568-9FBE-E9D76900785A}" destId="{699E87B9-84A1-4086-B00C-B8CCAB3C2319}" srcOrd="9" destOrd="0" presId="urn:microsoft.com/office/officeart/2005/8/layout/hierarchy3"/>
    <dgm:cxn modelId="{DEE2EBEB-2A62-48EA-B9ED-7569440A04E3}" type="presParOf" srcId="{7C67F63D-3DB2-4442-B567-BA170C9CFBE9}" destId="{5A5FC870-9D51-4A95-84BD-C09FA99FA246}" srcOrd="1" destOrd="0" presId="urn:microsoft.com/office/officeart/2005/8/layout/hierarchy3"/>
    <dgm:cxn modelId="{AB193C4E-BC02-4A12-A622-8D905DC66938}" type="presParOf" srcId="{5A5FC870-9D51-4A95-84BD-C09FA99FA246}" destId="{9191457E-85E6-4226-A014-5009EEAEEB10}" srcOrd="0" destOrd="0" presId="urn:microsoft.com/office/officeart/2005/8/layout/hierarchy3"/>
    <dgm:cxn modelId="{B474C830-06DB-48CB-B399-F9E004BC066D}" type="presParOf" srcId="{9191457E-85E6-4226-A014-5009EEAEEB10}" destId="{C4844AAD-E945-4CA2-92DB-0F1FD026FBFC}" srcOrd="0" destOrd="0" presId="urn:microsoft.com/office/officeart/2005/8/layout/hierarchy3"/>
    <dgm:cxn modelId="{3DD64F74-8E0B-47CE-9374-43804DD526E0}" type="presParOf" srcId="{9191457E-85E6-4226-A014-5009EEAEEB10}" destId="{6CFDF624-21C1-44FB-9503-FB997E3B55A2}" srcOrd="1" destOrd="0" presId="urn:microsoft.com/office/officeart/2005/8/layout/hierarchy3"/>
    <dgm:cxn modelId="{AE7843A8-0D82-4709-8E70-3D4925D1E18B}" type="presParOf" srcId="{5A5FC870-9D51-4A95-84BD-C09FA99FA246}" destId="{5DD552C5-1FB6-48F8-A910-86F4610EF637}" srcOrd="1" destOrd="0" presId="urn:microsoft.com/office/officeart/2005/8/layout/hierarchy3"/>
    <dgm:cxn modelId="{8F87D7A1-4D79-43F5-8837-450CB67754C4}" type="presParOf" srcId="{5DD552C5-1FB6-48F8-A910-86F4610EF637}" destId="{164ABE40-EC76-4F57-89A1-187461073E0B}" srcOrd="0" destOrd="0" presId="urn:microsoft.com/office/officeart/2005/8/layout/hierarchy3"/>
    <dgm:cxn modelId="{A6A6B630-BA75-42DA-8FB6-48E7C07EBE1F}" type="presParOf" srcId="{5DD552C5-1FB6-48F8-A910-86F4610EF637}" destId="{468E9A82-CED1-442D-BC45-9D3324203F5C}" srcOrd="1" destOrd="0" presId="urn:microsoft.com/office/officeart/2005/8/layout/hierarchy3"/>
    <dgm:cxn modelId="{EB83D6EE-3C63-44AB-AD15-598104A5DDCB}" type="presParOf" srcId="{5DD552C5-1FB6-48F8-A910-86F4610EF637}" destId="{C0801EE8-5247-4AE2-8EBF-3904EB517A41}" srcOrd="2" destOrd="0" presId="urn:microsoft.com/office/officeart/2005/8/layout/hierarchy3"/>
    <dgm:cxn modelId="{BCFC5ECD-BE9A-49FF-9BB4-97AF4D8F58E6}" type="presParOf" srcId="{5DD552C5-1FB6-48F8-A910-86F4610EF637}" destId="{B4AC79F6-1870-4808-9F73-CDA4C2289086}" srcOrd="3" destOrd="0" presId="urn:microsoft.com/office/officeart/2005/8/layout/hierarchy3"/>
    <dgm:cxn modelId="{B673CC57-ED87-4D59-981D-BDA74420BFE9}" type="presParOf" srcId="{5DD552C5-1FB6-48F8-A910-86F4610EF637}" destId="{91125460-3AD8-4EAA-8174-CC336A1C751C}" srcOrd="4" destOrd="0" presId="urn:microsoft.com/office/officeart/2005/8/layout/hierarchy3"/>
    <dgm:cxn modelId="{25A0D5B0-EFDF-40F2-A7EC-2B4B7C30D455}" type="presParOf" srcId="{5DD552C5-1FB6-48F8-A910-86F4610EF637}" destId="{E6C8E1D2-6649-4B9C-B16C-A87B9BD61088}" srcOrd="5" destOrd="0" presId="urn:microsoft.com/office/officeart/2005/8/layout/hierarchy3"/>
    <dgm:cxn modelId="{6E427EC9-4234-45EF-AA53-CD84D08F4A90}" type="presParOf" srcId="{5DD552C5-1FB6-48F8-A910-86F4610EF637}" destId="{392162C4-5D83-44D0-9B93-8F57477C92E7}" srcOrd="6" destOrd="0" presId="urn:microsoft.com/office/officeart/2005/8/layout/hierarchy3"/>
    <dgm:cxn modelId="{79607D6D-5607-47AC-B680-D049D39BEE17}" type="presParOf" srcId="{5DD552C5-1FB6-48F8-A910-86F4610EF637}" destId="{3346885F-557D-44EF-B33A-17A948F6E933}" srcOrd="7" destOrd="0" presId="urn:microsoft.com/office/officeart/2005/8/layout/hierarchy3"/>
    <dgm:cxn modelId="{73FCFF41-F46E-481C-AE27-8D11D2B72DCA}" type="presParOf" srcId="{7C67F63D-3DB2-4442-B567-BA170C9CFBE9}" destId="{17B4F7A6-6C19-4D47-ACBB-CF9674659A3F}" srcOrd="2" destOrd="0" presId="urn:microsoft.com/office/officeart/2005/8/layout/hierarchy3"/>
    <dgm:cxn modelId="{43B6DF5F-D8CB-4E95-8386-0E63915BEFE7}" type="presParOf" srcId="{17B4F7A6-6C19-4D47-ACBB-CF9674659A3F}" destId="{7130A304-1814-47CF-9AFA-97CFDDB19211}" srcOrd="0" destOrd="0" presId="urn:microsoft.com/office/officeart/2005/8/layout/hierarchy3"/>
    <dgm:cxn modelId="{67C12CE6-09A1-4ED6-A0A3-3BC613C9DB44}" type="presParOf" srcId="{7130A304-1814-47CF-9AFA-97CFDDB19211}" destId="{3545B170-3D92-41B8-8474-108DB83C5DA4}" srcOrd="0" destOrd="0" presId="urn:microsoft.com/office/officeart/2005/8/layout/hierarchy3"/>
    <dgm:cxn modelId="{C9F0C45F-47AA-4A61-B23C-4340F80059D0}" type="presParOf" srcId="{7130A304-1814-47CF-9AFA-97CFDDB19211}" destId="{D384DAA1-062E-4069-BB9F-59F7A568DE75}" srcOrd="1" destOrd="0" presId="urn:microsoft.com/office/officeart/2005/8/layout/hierarchy3"/>
    <dgm:cxn modelId="{A83120C6-1CE3-4128-ADC2-0708EAD89D80}" type="presParOf" srcId="{17B4F7A6-6C19-4D47-ACBB-CF9674659A3F}" destId="{96C3DB25-22AA-4CAA-8109-E15E114C9E34}" srcOrd="1" destOrd="0" presId="urn:microsoft.com/office/officeart/2005/8/layout/hierarchy3"/>
    <dgm:cxn modelId="{E27E51E3-F3D0-4B30-80F9-4A2B9FAF7386}" type="presParOf" srcId="{96C3DB25-22AA-4CAA-8109-E15E114C9E34}" destId="{012DB4DD-3C2E-4062-941C-1F1C7543DB1D}" srcOrd="0" destOrd="0" presId="urn:microsoft.com/office/officeart/2005/8/layout/hierarchy3"/>
    <dgm:cxn modelId="{74E71EC5-A1A0-4B6C-8248-FDB97AB679C9}" type="presParOf" srcId="{96C3DB25-22AA-4CAA-8109-E15E114C9E34}" destId="{28C7D39B-0726-43B0-BF69-62DCB78826C7}" srcOrd="1" destOrd="0" presId="urn:microsoft.com/office/officeart/2005/8/layout/hierarchy3"/>
    <dgm:cxn modelId="{F6165444-940B-48CE-8F96-1D028E07F9CF}" type="presParOf" srcId="{96C3DB25-22AA-4CAA-8109-E15E114C9E34}" destId="{620A887F-CC0C-4179-99E2-2667B4FAAC89}" srcOrd="2" destOrd="0" presId="urn:microsoft.com/office/officeart/2005/8/layout/hierarchy3"/>
    <dgm:cxn modelId="{E3F5BC5B-1615-4965-983F-19115519D157}" type="presParOf" srcId="{96C3DB25-22AA-4CAA-8109-E15E114C9E34}" destId="{10668A69-722E-4A4E-8762-6EADA68EBC59}" srcOrd="3" destOrd="0" presId="urn:microsoft.com/office/officeart/2005/8/layout/hierarchy3"/>
    <dgm:cxn modelId="{73B139DA-EE72-4AA9-A8DC-C8E488E0A22B}" type="presParOf" srcId="{7C67F63D-3DB2-4442-B567-BA170C9CFBE9}" destId="{B4F0149D-E9EC-4DF6-988A-17626CBDF221}" srcOrd="3" destOrd="0" presId="urn:microsoft.com/office/officeart/2005/8/layout/hierarchy3"/>
    <dgm:cxn modelId="{948D6909-22A0-4E66-96DA-F1F14ABFF8C4}" type="presParOf" srcId="{B4F0149D-E9EC-4DF6-988A-17626CBDF221}" destId="{0FC86E09-E40F-41BD-8C04-4E5F9210C848}" srcOrd="0" destOrd="0" presId="urn:microsoft.com/office/officeart/2005/8/layout/hierarchy3"/>
    <dgm:cxn modelId="{E4751DCD-A93F-49A5-A6FF-AC349125ED9F}" type="presParOf" srcId="{0FC86E09-E40F-41BD-8C04-4E5F9210C848}" destId="{B8E8D559-B299-4474-BE3D-481A34CEA7BF}" srcOrd="0" destOrd="0" presId="urn:microsoft.com/office/officeart/2005/8/layout/hierarchy3"/>
    <dgm:cxn modelId="{372ECC10-E907-4AF2-B2AC-164DE44F5CE5}" type="presParOf" srcId="{0FC86E09-E40F-41BD-8C04-4E5F9210C848}" destId="{2D72EF8F-7363-4CD9-B8D7-C2FDE1F87482}" srcOrd="1" destOrd="0" presId="urn:microsoft.com/office/officeart/2005/8/layout/hierarchy3"/>
    <dgm:cxn modelId="{DAB0B675-F3D6-4D98-8D1A-7F147FF6330C}" type="presParOf" srcId="{B4F0149D-E9EC-4DF6-988A-17626CBDF221}" destId="{552AD984-D97E-4F43-8755-CC832DB40760}" srcOrd="1" destOrd="0" presId="urn:microsoft.com/office/officeart/2005/8/layout/hierarchy3"/>
    <dgm:cxn modelId="{65A656D7-6E64-42AD-B37E-D85D85354E14}" type="presParOf" srcId="{552AD984-D97E-4F43-8755-CC832DB40760}" destId="{E5659D1A-E0C1-4EFA-8242-252D145FCF21}" srcOrd="0" destOrd="0" presId="urn:microsoft.com/office/officeart/2005/8/layout/hierarchy3"/>
    <dgm:cxn modelId="{7A5959CC-70D8-4E87-89AF-DB2D357BD5DB}" type="presParOf" srcId="{552AD984-D97E-4F43-8755-CC832DB40760}" destId="{F1C6F6B6-F4BF-4F65-985F-87EB80D9FC20}" srcOrd="1" destOrd="0" presId="urn:microsoft.com/office/officeart/2005/8/layout/hierarchy3"/>
    <dgm:cxn modelId="{0B82CF8F-25B3-4160-9499-A7D01E2EA968}" type="presParOf" srcId="{552AD984-D97E-4F43-8755-CC832DB40760}" destId="{BF8B37E1-0937-4C77-A7BB-6925BB28C1BB}" srcOrd="2" destOrd="0" presId="urn:microsoft.com/office/officeart/2005/8/layout/hierarchy3"/>
    <dgm:cxn modelId="{70DA4E19-3C6B-43E9-976A-10075B2E5ECB}" type="presParOf" srcId="{552AD984-D97E-4F43-8755-CC832DB40760}" destId="{345F7333-7335-45CB-A787-1AFB7808731F}" srcOrd="3" destOrd="0" presId="urn:microsoft.com/office/officeart/2005/8/layout/hierarchy3"/>
    <dgm:cxn modelId="{1F368482-9010-4958-8A69-CA7877F38C56}" type="presParOf" srcId="{552AD984-D97E-4F43-8755-CC832DB40760}" destId="{BF85018A-EA12-40F1-A615-3107FF33D9EA}" srcOrd="4" destOrd="0" presId="urn:microsoft.com/office/officeart/2005/8/layout/hierarchy3"/>
    <dgm:cxn modelId="{67787EE3-B04E-4C42-AAF2-EE74582DAF20}" type="presParOf" srcId="{552AD984-D97E-4F43-8755-CC832DB40760}" destId="{32A74DD3-B0BF-419E-BCB7-EB3D697346E1}" srcOrd="5" destOrd="0" presId="urn:microsoft.com/office/officeart/2005/8/layout/hierarchy3"/>
    <dgm:cxn modelId="{D6AD06C8-4F1F-4F4C-8854-00F26D4B3183}" type="presParOf" srcId="{7C67F63D-3DB2-4442-B567-BA170C9CFBE9}" destId="{F11A9F03-282F-41F0-B194-81F3287A9B12}" srcOrd="4" destOrd="0" presId="urn:microsoft.com/office/officeart/2005/8/layout/hierarchy3"/>
    <dgm:cxn modelId="{63E83553-66AD-44E2-A179-94EF011B5F5D}" type="presParOf" srcId="{F11A9F03-282F-41F0-B194-81F3287A9B12}" destId="{FE4248D3-878A-49E8-B5FD-73EE785FC4E1}" srcOrd="0" destOrd="0" presId="urn:microsoft.com/office/officeart/2005/8/layout/hierarchy3"/>
    <dgm:cxn modelId="{B3C660AA-D1D8-488B-8B4A-D7F5D02ED320}" type="presParOf" srcId="{FE4248D3-878A-49E8-B5FD-73EE785FC4E1}" destId="{4ACC741E-40AF-42DB-AC98-74E6E0C511B9}" srcOrd="0" destOrd="0" presId="urn:microsoft.com/office/officeart/2005/8/layout/hierarchy3"/>
    <dgm:cxn modelId="{5348AC1E-A7AF-4190-9DA9-186D0787AC26}" type="presParOf" srcId="{FE4248D3-878A-49E8-B5FD-73EE785FC4E1}" destId="{6E3EB575-3373-4F5D-B9A3-DF0C1BCC6521}" srcOrd="1" destOrd="0" presId="urn:microsoft.com/office/officeart/2005/8/layout/hierarchy3"/>
    <dgm:cxn modelId="{4599CA66-80C0-43E5-AA92-72A238F7EF86}" type="presParOf" srcId="{F11A9F03-282F-41F0-B194-81F3287A9B12}" destId="{E25A5C27-DB97-448A-9B20-71B31651AC39}" srcOrd="1" destOrd="0" presId="urn:microsoft.com/office/officeart/2005/8/layout/hierarchy3"/>
    <dgm:cxn modelId="{E6100990-2365-4BC6-B3AC-6418381906A0}" type="presParOf" srcId="{E25A5C27-DB97-448A-9B20-71B31651AC39}" destId="{2EB68519-B063-49EB-9257-3B0425C42A63}" srcOrd="0" destOrd="0" presId="urn:microsoft.com/office/officeart/2005/8/layout/hierarchy3"/>
    <dgm:cxn modelId="{31D2F927-6374-4044-9EED-B36C64840EB4}" type="presParOf" srcId="{E25A5C27-DB97-448A-9B20-71B31651AC39}" destId="{B8455683-2457-41ED-BF44-12688EBAA3FA}" srcOrd="1" destOrd="0" presId="urn:microsoft.com/office/officeart/2005/8/layout/hierarchy3"/>
    <dgm:cxn modelId="{302B7F9C-5A6A-4C2D-B085-34D7C8928219}" type="presParOf" srcId="{E25A5C27-DB97-448A-9B20-71B31651AC39}" destId="{612B23F3-EE3C-4E5C-B404-65F39A0BC6F0}" srcOrd="2" destOrd="0" presId="urn:microsoft.com/office/officeart/2005/8/layout/hierarchy3"/>
    <dgm:cxn modelId="{B3C69B4A-B162-4B86-8996-C5BDA8AC10F8}" type="presParOf" srcId="{E25A5C27-DB97-448A-9B20-71B31651AC39}" destId="{B58A44F2-56B0-4F65-AE46-4552E155C3D8}" srcOrd="3" destOrd="0" presId="urn:microsoft.com/office/officeart/2005/8/layout/hierarchy3"/>
    <dgm:cxn modelId="{0B05A7C9-4AB7-4FC9-A594-221946854C13}" type="presParOf" srcId="{E25A5C27-DB97-448A-9B20-71B31651AC39}" destId="{A5AF38AB-F102-483D-BA39-B4692FE61758}" srcOrd="4" destOrd="0" presId="urn:microsoft.com/office/officeart/2005/8/layout/hierarchy3"/>
    <dgm:cxn modelId="{9610E3B1-E43A-43DF-A928-9D353FE2D054}" type="presParOf" srcId="{E25A5C27-DB97-448A-9B20-71B31651AC39}" destId="{D1182D7E-BB05-4D3E-8C0A-3ABCBEBE9EF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D29EEB-6C27-43CB-8D03-5F7C763AD62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F9E283B-6600-4405-9BDB-25FB3F397539}">
      <dgm:prSet phldrT="[Text]" custT="1"/>
      <dgm:spPr/>
      <dgm:t>
        <a:bodyPr/>
        <a:lstStyle/>
        <a:p>
          <a:r>
            <a:rPr lang="en-US" sz="2000" dirty="0" smtClean="0"/>
            <a:t>Sensation of pain </a:t>
          </a:r>
          <a:endParaRPr lang="en-US" sz="2000" dirty="0"/>
        </a:p>
      </dgm:t>
    </dgm:pt>
    <dgm:pt modelId="{5548CD04-F29A-4654-9CF9-D9A100F6AABB}" type="parTrans" cxnId="{9D39B9A6-20CD-4684-8772-FAE58E3C7A87}">
      <dgm:prSet/>
      <dgm:spPr/>
      <dgm:t>
        <a:bodyPr/>
        <a:lstStyle/>
        <a:p>
          <a:endParaRPr lang="en-US" sz="2000"/>
        </a:p>
      </dgm:t>
    </dgm:pt>
    <dgm:pt modelId="{7320B5BC-CFAA-4C29-A01F-C1BEB6F7AE3C}" type="sibTrans" cxnId="{9D39B9A6-20CD-4684-8772-FAE58E3C7A87}">
      <dgm:prSet custT="1"/>
      <dgm:spPr/>
      <dgm:t>
        <a:bodyPr/>
        <a:lstStyle/>
        <a:p>
          <a:endParaRPr lang="en-US" sz="2000"/>
        </a:p>
      </dgm:t>
    </dgm:pt>
    <dgm:pt modelId="{0040BCB5-5E5A-4E74-B8F3-24422CAC8D22}">
      <dgm:prSet phldrT="[Text]" custT="1"/>
      <dgm:spPr/>
      <dgm:t>
        <a:bodyPr/>
        <a:lstStyle/>
        <a:p>
          <a:r>
            <a:rPr lang="en-US" sz="2000" dirty="0" smtClean="0"/>
            <a:t>Local release of inflammatory mediators</a:t>
          </a:r>
          <a:endParaRPr lang="en-US" sz="2000" dirty="0"/>
        </a:p>
      </dgm:t>
    </dgm:pt>
    <dgm:pt modelId="{28A801D4-3A47-4A9F-878E-0D01355DE3DE}" type="parTrans" cxnId="{546CFFE9-FFBA-4402-948D-48191E19C314}">
      <dgm:prSet/>
      <dgm:spPr/>
      <dgm:t>
        <a:bodyPr/>
        <a:lstStyle/>
        <a:p>
          <a:endParaRPr lang="en-US" sz="2000"/>
        </a:p>
      </dgm:t>
    </dgm:pt>
    <dgm:pt modelId="{21C6595D-9EDA-45CB-B054-DE3AB7303D79}" type="sibTrans" cxnId="{546CFFE9-FFBA-4402-948D-48191E19C314}">
      <dgm:prSet custT="1"/>
      <dgm:spPr/>
      <dgm:t>
        <a:bodyPr/>
        <a:lstStyle/>
        <a:p>
          <a:endParaRPr lang="en-US" sz="2000"/>
        </a:p>
      </dgm:t>
    </dgm:pt>
    <dgm:pt modelId="{6D57EF7C-AA09-408B-9F66-70B0057D31C3}">
      <dgm:prSet phldrT="[Text]" custT="1"/>
      <dgm:spPr/>
      <dgm:t>
        <a:bodyPr/>
        <a:lstStyle/>
        <a:p>
          <a:r>
            <a:rPr lang="en-US" sz="2000" dirty="0" smtClean="0"/>
            <a:t>Injury </a:t>
          </a:r>
          <a:endParaRPr lang="en-US" sz="2000" dirty="0"/>
        </a:p>
      </dgm:t>
    </dgm:pt>
    <dgm:pt modelId="{93684D8E-05B8-4ABD-9D42-730C36592472}" type="parTrans" cxnId="{20730389-83A2-47D6-B0B9-C3BC552DC525}">
      <dgm:prSet/>
      <dgm:spPr/>
      <dgm:t>
        <a:bodyPr/>
        <a:lstStyle/>
        <a:p>
          <a:endParaRPr lang="en-US" sz="2000"/>
        </a:p>
      </dgm:t>
    </dgm:pt>
    <dgm:pt modelId="{629386AA-AA75-4616-9C85-FEBBDAA6A38A}" type="sibTrans" cxnId="{20730389-83A2-47D6-B0B9-C3BC552DC525}">
      <dgm:prSet/>
      <dgm:spPr/>
      <dgm:t>
        <a:bodyPr/>
        <a:lstStyle/>
        <a:p>
          <a:endParaRPr lang="en-US" sz="2000"/>
        </a:p>
      </dgm:t>
    </dgm:pt>
    <dgm:pt modelId="{CF83A29C-5033-48E6-98E4-69D752AD6529}">
      <dgm:prSet custT="1"/>
      <dgm:spPr/>
      <dgm:t>
        <a:bodyPr/>
        <a:lstStyle/>
        <a:p>
          <a:r>
            <a:rPr lang="en-US" sz="2000" dirty="0" smtClean="0"/>
            <a:t>Signal transmitted via spinothalamic pathways to contralateral thalamus &amp; cortex</a:t>
          </a:r>
          <a:endParaRPr lang="en-US" sz="2000" dirty="0"/>
        </a:p>
      </dgm:t>
    </dgm:pt>
    <dgm:pt modelId="{ADDCF310-768F-4E3C-848B-8970CD69BC47}" type="parTrans" cxnId="{7D3B9AA6-257C-4DDA-8306-FFA8CF808258}">
      <dgm:prSet/>
      <dgm:spPr/>
      <dgm:t>
        <a:bodyPr/>
        <a:lstStyle/>
        <a:p>
          <a:endParaRPr lang="en-US" sz="2000"/>
        </a:p>
      </dgm:t>
    </dgm:pt>
    <dgm:pt modelId="{2876BE60-2AA4-4D41-B925-C7D64C7F6EE9}" type="sibTrans" cxnId="{7D3B9AA6-257C-4DDA-8306-FFA8CF808258}">
      <dgm:prSet custT="1"/>
      <dgm:spPr/>
      <dgm:t>
        <a:bodyPr/>
        <a:lstStyle/>
        <a:p>
          <a:endParaRPr lang="en-US" sz="2000"/>
        </a:p>
      </dgm:t>
    </dgm:pt>
    <dgm:pt modelId="{DC7E1217-84C7-4A4B-953F-4FED7C87AA7D}">
      <dgm:prSet custT="1"/>
      <dgm:spPr/>
      <dgm:t>
        <a:bodyPr/>
        <a:lstStyle/>
        <a:p>
          <a:r>
            <a:rPr lang="en-US" sz="2000" dirty="0" smtClean="0"/>
            <a:t>Activation of AMP receptors in dorsal horn of SC</a:t>
          </a:r>
          <a:endParaRPr lang="en-US" sz="2000" dirty="0"/>
        </a:p>
      </dgm:t>
    </dgm:pt>
    <dgm:pt modelId="{F7B54633-CB6D-4E99-A802-553AF369D460}" type="parTrans" cxnId="{9BE5BF1C-59B7-442C-B333-B456AE684523}">
      <dgm:prSet/>
      <dgm:spPr/>
      <dgm:t>
        <a:bodyPr/>
        <a:lstStyle/>
        <a:p>
          <a:endParaRPr lang="en-US" sz="2000"/>
        </a:p>
      </dgm:t>
    </dgm:pt>
    <dgm:pt modelId="{4E2E1000-E150-4D39-82CC-02099AD86B8B}" type="sibTrans" cxnId="{9BE5BF1C-59B7-442C-B333-B456AE684523}">
      <dgm:prSet custT="1"/>
      <dgm:spPr/>
      <dgm:t>
        <a:bodyPr/>
        <a:lstStyle/>
        <a:p>
          <a:endParaRPr lang="en-US" sz="2000"/>
        </a:p>
      </dgm:t>
    </dgm:pt>
    <dgm:pt modelId="{2C7D1210-E98C-4BC1-9F59-0CBF63A57633}">
      <dgm:prSet custT="1"/>
      <dgm:spPr/>
      <dgm:t>
        <a:bodyPr/>
        <a:lstStyle/>
        <a:p>
          <a:r>
            <a:rPr lang="en-US" sz="2000" dirty="0" smtClean="0"/>
            <a:t>Increased sensitivity of peripheral nociceptors</a:t>
          </a:r>
          <a:endParaRPr lang="en-US" sz="2000" dirty="0"/>
        </a:p>
      </dgm:t>
    </dgm:pt>
    <dgm:pt modelId="{DF26D761-1C9E-49E5-9826-991E00C9412C}" type="parTrans" cxnId="{236DA932-97DD-4AEF-856B-BB6FB22A4AA6}">
      <dgm:prSet/>
      <dgm:spPr/>
      <dgm:t>
        <a:bodyPr/>
        <a:lstStyle/>
        <a:p>
          <a:endParaRPr lang="en-US" sz="2000"/>
        </a:p>
      </dgm:t>
    </dgm:pt>
    <dgm:pt modelId="{64F4D322-12F9-4F95-8BF8-F8AA490C7502}" type="sibTrans" cxnId="{236DA932-97DD-4AEF-856B-BB6FB22A4AA6}">
      <dgm:prSet custT="1"/>
      <dgm:spPr/>
      <dgm:t>
        <a:bodyPr/>
        <a:lstStyle/>
        <a:p>
          <a:endParaRPr lang="en-US" sz="2000"/>
        </a:p>
      </dgm:t>
    </dgm:pt>
    <dgm:pt modelId="{42016D58-BDF9-48CB-8D44-CC85B7185449}" type="pres">
      <dgm:prSet presAssocID="{66D29EEB-6C27-43CB-8D03-5F7C763AD620}" presName="linearFlow" presStyleCnt="0">
        <dgm:presLayoutVars>
          <dgm:resizeHandles val="exact"/>
        </dgm:presLayoutVars>
      </dgm:prSet>
      <dgm:spPr/>
    </dgm:pt>
    <dgm:pt modelId="{7D940040-6AF2-4AB6-AB40-81E4D7E78FA3}" type="pres">
      <dgm:prSet presAssocID="{3F9E283B-6600-4405-9BDB-25FB3F397539}" presName="node" presStyleLbl="node1" presStyleIdx="0" presStyleCnt="6" custScaleX="204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278BC-A840-4446-ADA4-83E42D20D51D}" type="pres">
      <dgm:prSet presAssocID="{7320B5BC-CFAA-4C29-A01F-C1BEB6F7AE3C}" presName="sibTrans" presStyleLbl="sibTrans2D1" presStyleIdx="0" presStyleCnt="5" custAng="10800000" custFlipHor="1" custScaleX="95818" custScaleY="116084"/>
      <dgm:spPr/>
      <dgm:t>
        <a:bodyPr/>
        <a:lstStyle/>
        <a:p>
          <a:endParaRPr lang="en-US"/>
        </a:p>
      </dgm:t>
    </dgm:pt>
    <dgm:pt modelId="{CEBF0F57-1FDC-4666-8E74-E43742B1CC21}" type="pres">
      <dgm:prSet presAssocID="{7320B5BC-CFAA-4C29-A01F-C1BEB6F7AE3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9D86EE5-E8EC-4A62-92BA-A6031FA077ED}" type="pres">
      <dgm:prSet presAssocID="{CF83A29C-5033-48E6-98E4-69D752AD6529}" presName="node" presStyleLbl="node1" presStyleIdx="1" presStyleCnt="6" custScaleX="204290" custScaleY="149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4F6C1-879A-4B31-9410-9CB84FD3F7E5}" type="pres">
      <dgm:prSet presAssocID="{2876BE60-2AA4-4D41-B925-C7D64C7F6EE9}" presName="sibTrans" presStyleLbl="sibTrans2D1" presStyleIdx="1" presStyleCnt="5" custAng="10974753" custFlipHor="0" custScaleX="151917" custScaleY="109792"/>
      <dgm:spPr/>
      <dgm:t>
        <a:bodyPr/>
        <a:lstStyle/>
        <a:p>
          <a:endParaRPr lang="en-US"/>
        </a:p>
      </dgm:t>
    </dgm:pt>
    <dgm:pt modelId="{4C848BB1-CEA7-46DD-8879-811305538D9A}" type="pres">
      <dgm:prSet presAssocID="{2876BE60-2AA4-4D41-B925-C7D64C7F6EE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F08A201-AE62-4BA9-89AF-ED3C5413E8FB}" type="pres">
      <dgm:prSet presAssocID="{DC7E1217-84C7-4A4B-953F-4FED7C87AA7D}" presName="node" presStyleLbl="node1" presStyleIdx="2" presStyleCnt="6" custScaleX="204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238CE-252F-406C-8D13-3881F9381BD4}" type="pres">
      <dgm:prSet presAssocID="{4E2E1000-E150-4D39-82CC-02099AD86B8B}" presName="sibTrans" presStyleLbl="sibTrans2D1" presStyleIdx="2" presStyleCnt="5" custAng="10800000" custFlipHor="1" custScaleX="167422" custScaleY="116084"/>
      <dgm:spPr/>
      <dgm:t>
        <a:bodyPr/>
        <a:lstStyle/>
        <a:p>
          <a:endParaRPr lang="en-US"/>
        </a:p>
      </dgm:t>
    </dgm:pt>
    <dgm:pt modelId="{8D1A095E-9EE3-47F7-A1F6-41EE62106EA8}" type="pres">
      <dgm:prSet presAssocID="{4E2E1000-E150-4D39-82CC-02099AD86B8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BC31974-771E-4403-9FF8-47A4A618862B}" type="pres">
      <dgm:prSet presAssocID="{2C7D1210-E98C-4BC1-9F59-0CBF63A57633}" presName="node" presStyleLbl="node1" presStyleIdx="3" presStyleCnt="6" custScaleX="204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A8DF7-3731-4441-8D80-DDF58F33FC33}" type="pres">
      <dgm:prSet presAssocID="{64F4D322-12F9-4F95-8BF8-F8AA490C7502}" presName="sibTrans" presStyleLbl="sibTrans2D1" presStyleIdx="3" presStyleCnt="5" custAng="10800000" custScaleX="146982" custScaleY="116081"/>
      <dgm:spPr/>
      <dgm:t>
        <a:bodyPr/>
        <a:lstStyle/>
        <a:p>
          <a:endParaRPr lang="en-US"/>
        </a:p>
      </dgm:t>
    </dgm:pt>
    <dgm:pt modelId="{7A69D843-A6BF-42A5-9FEB-AADCE41139F7}" type="pres">
      <dgm:prSet presAssocID="{64F4D322-12F9-4F95-8BF8-F8AA490C750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5B1B5DA-4322-45C5-A2ED-30B2026849EC}" type="pres">
      <dgm:prSet presAssocID="{0040BCB5-5E5A-4E74-B8F3-24422CAC8D22}" presName="node" presStyleLbl="node1" presStyleIdx="4" presStyleCnt="6" custScaleX="204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9DCCA-F268-49CA-BADA-0375E42CE821}" type="pres">
      <dgm:prSet presAssocID="{21C6595D-9EDA-45CB-B054-DE3AB7303D79}" presName="sibTrans" presStyleLbl="sibTrans2D1" presStyleIdx="4" presStyleCnt="5" custAng="10800000" custScaleX="95817" custScaleY="116083"/>
      <dgm:spPr/>
      <dgm:t>
        <a:bodyPr/>
        <a:lstStyle/>
        <a:p>
          <a:endParaRPr lang="en-US"/>
        </a:p>
      </dgm:t>
    </dgm:pt>
    <dgm:pt modelId="{0D5B112E-2972-44E4-83A3-11B17031EA1A}" type="pres">
      <dgm:prSet presAssocID="{21C6595D-9EDA-45CB-B054-DE3AB7303D7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879364A-F465-4BC2-AE8E-46BE7A0E5F04}" type="pres">
      <dgm:prSet presAssocID="{6D57EF7C-AA09-408B-9F66-70B0057D31C3}" presName="node" presStyleLbl="node1" presStyleIdx="5" presStyleCnt="6" custScaleX="204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E527A2-B19D-484B-A5A8-F163DCC4D037}" type="presOf" srcId="{4E2E1000-E150-4D39-82CC-02099AD86B8B}" destId="{7B8238CE-252F-406C-8D13-3881F9381BD4}" srcOrd="0" destOrd="0" presId="urn:microsoft.com/office/officeart/2005/8/layout/process2"/>
    <dgm:cxn modelId="{20730389-83A2-47D6-B0B9-C3BC552DC525}" srcId="{66D29EEB-6C27-43CB-8D03-5F7C763AD620}" destId="{6D57EF7C-AA09-408B-9F66-70B0057D31C3}" srcOrd="5" destOrd="0" parTransId="{93684D8E-05B8-4ABD-9D42-730C36592472}" sibTransId="{629386AA-AA75-4616-9C85-FEBBDAA6A38A}"/>
    <dgm:cxn modelId="{546CFFE9-FFBA-4402-948D-48191E19C314}" srcId="{66D29EEB-6C27-43CB-8D03-5F7C763AD620}" destId="{0040BCB5-5E5A-4E74-B8F3-24422CAC8D22}" srcOrd="4" destOrd="0" parTransId="{28A801D4-3A47-4A9F-878E-0D01355DE3DE}" sibTransId="{21C6595D-9EDA-45CB-B054-DE3AB7303D79}"/>
    <dgm:cxn modelId="{5231ADDC-29E6-4E6A-92C2-6AC90675ECDC}" type="presOf" srcId="{21C6595D-9EDA-45CB-B054-DE3AB7303D79}" destId="{0D5B112E-2972-44E4-83A3-11B17031EA1A}" srcOrd="1" destOrd="0" presId="urn:microsoft.com/office/officeart/2005/8/layout/process2"/>
    <dgm:cxn modelId="{7D3B9AA6-257C-4DDA-8306-FFA8CF808258}" srcId="{66D29EEB-6C27-43CB-8D03-5F7C763AD620}" destId="{CF83A29C-5033-48E6-98E4-69D752AD6529}" srcOrd="1" destOrd="0" parTransId="{ADDCF310-768F-4E3C-848B-8970CD69BC47}" sibTransId="{2876BE60-2AA4-4D41-B925-C7D64C7F6EE9}"/>
    <dgm:cxn modelId="{9BE5BF1C-59B7-442C-B333-B456AE684523}" srcId="{66D29EEB-6C27-43CB-8D03-5F7C763AD620}" destId="{DC7E1217-84C7-4A4B-953F-4FED7C87AA7D}" srcOrd="2" destOrd="0" parTransId="{F7B54633-CB6D-4E99-A802-553AF369D460}" sibTransId="{4E2E1000-E150-4D39-82CC-02099AD86B8B}"/>
    <dgm:cxn modelId="{30D52905-5538-43F2-81FF-CDEB387BD845}" type="presOf" srcId="{21C6595D-9EDA-45CB-B054-DE3AB7303D79}" destId="{7A49DCCA-F268-49CA-BADA-0375E42CE821}" srcOrd="0" destOrd="0" presId="urn:microsoft.com/office/officeart/2005/8/layout/process2"/>
    <dgm:cxn modelId="{1F59553D-8FC3-44BC-81FA-C28D72CCFF3A}" type="presOf" srcId="{2C7D1210-E98C-4BC1-9F59-0CBF63A57633}" destId="{7BC31974-771E-4403-9FF8-47A4A618862B}" srcOrd="0" destOrd="0" presId="urn:microsoft.com/office/officeart/2005/8/layout/process2"/>
    <dgm:cxn modelId="{800E9501-4F9C-45E0-AEA4-9BB95EDB8F7C}" type="presOf" srcId="{6D57EF7C-AA09-408B-9F66-70B0057D31C3}" destId="{2879364A-F465-4BC2-AE8E-46BE7A0E5F04}" srcOrd="0" destOrd="0" presId="urn:microsoft.com/office/officeart/2005/8/layout/process2"/>
    <dgm:cxn modelId="{9D39B9A6-20CD-4684-8772-FAE58E3C7A87}" srcId="{66D29EEB-6C27-43CB-8D03-5F7C763AD620}" destId="{3F9E283B-6600-4405-9BDB-25FB3F397539}" srcOrd="0" destOrd="0" parTransId="{5548CD04-F29A-4654-9CF9-D9A100F6AABB}" sibTransId="{7320B5BC-CFAA-4C29-A01F-C1BEB6F7AE3C}"/>
    <dgm:cxn modelId="{6DAB0F60-8E61-40D4-8D9F-6FD704AEAE6C}" type="presOf" srcId="{DC7E1217-84C7-4A4B-953F-4FED7C87AA7D}" destId="{5F08A201-AE62-4BA9-89AF-ED3C5413E8FB}" srcOrd="0" destOrd="0" presId="urn:microsoft.com/office/officeart/2005/8/layout/process2"/>
    <dgm:cxn modelId="{50DBF7CD-5F90-43F0-BD07-36D0B4084FDD}" type="presOf" srcId="{CF83A29C-5033-48E6-98E4-69D752AD6529}" destId="{09D86EE5-E8EC-4A62-92BA-A6031FA077ED}" srcOrd="0" destOrd="0" presId="urn:microsoft.com/office/officeart/2005/8/layout/process2"/>
    <dgm:cxn modelId="{BB549912-EF5F-4E7C-8F64-98EBC8EC6245}" type="presOf" srcId="{7320B5BC-CFAA-4C29-A01F-C1BEB6F7AE3C}" destId="{291278BC-A840-4446-ADA4-83E42D20D51D}" srcOrd="0" destOrd="0" presId="urn:microsoft.com/office/officeart/2005/8/layout/process2"/>
    <dgm:cxn modelId="{C515CB7D-7EF9-41AD-84BD-CF43417D537D}" type="presOf" srcId="{2876BE60-2AA4-4D41-B925-C7D64C7F6EE9}" destId="{E474F6C1-879A-4B31-9410-9CB84FD3F7E5}" srcOrd="0" destOrd="0" presId="urn:microsoft.com/office/officeart/2005/8/layout/process2"/>
    <dgm:cxn modelId="{3F42BCD7-1741-40D9-92B7-A7B685212D05}" type="presOf" srcId="{64F4D322-12F9-4F95-8BF8-F8AA490C7502}" destId="{7A69D843-A6BF-42A5-9FEB-AADCE41139F7}" srcOrd="1" destOrd="0" presId="urn:microsoft.com/office/officeart/2005/8/layout/process2"/>
    <dgm:cxn modelId="{39BE2EF0-2E87-47D8-BB3E-7DB3DEF7DFC3}" type="presOf" srcId="{4E2E1000-E150-4D39-82CC-02099AD86B8B}" destId="{8D1A095E-9EE3-47F7-A1F6-41EE62106EA8}" srcOrd="1" destOrd="0" presId="urn:microsoft.com/office/officeart/2005/8/layout/process2"/>
    <dgm:cxn modelId="{7E0B69AA-5B91-46AC-9821-0D852CA0ACB0}" type="presOf" srcId="{0040BCB5-5E5A-4E74-B8F3-24422CAC8D22}" destId="{55B1B5DA-4322-45C5-A2ED-30B2026849EC}" srcOrd="0" destOrd="0" presId="urn:microsoft.com/office/officeart/2005/8/layout/process2"/>
    <dgm:cxn modelId="{4508FE63-CAE4-4179-AC9C-7DDD19688CF7}" type="presOf" srcId="{3F9E283B-6600-4405-9BDB-25FB3F397539}" destId="{7D940040-6AF2-4AB6-AB40-81E4D7E78FA3}" srcOrd="0" destOrd="0" presId="urn:microsoft.com/office/officeart/2005/8/layout/process2"/>
    <dgm:cxn modelId="{D423F008-C845-450E-AD27-C7DB16BB1409}" type="presOf" srcId="{7320B5BC-CFAA-4C29-A01F-C1BEB6F7AE3C}" destId="{CEBF0F57-1FDC-4666-8E74-E43742B1CC21}" srcOrd="1" destOrd="0" presId="urn:microsoft.com/office/officeart/2005/8/layout/process2"/>
    <dgm:cxn modelId="{722762B1-DC5B-4844-8320-6374134A441D}" type="presOf" srcId="{66D29EEB-6C27-43CB-8D03-5F7C763AD620}" destId="{42016D58-BDF9-48CB-8D44-CC85B7185449}" srcOrd="0" destOrd="0" presId="urn:microsoft.com/office/officeart/2005/8/layout/process2"/>
    <dgm:cxn modelId="{726CC244-2571-460E-B3C5-9449C8D6275D}" type="presOf" srcId="{2876BE60-2AA4-4D41-B925-C7D64C7F6EE9}" destId="{4C848BB1-CEA7-46DD-8879-811305538D9A}" srcOrd="1" destOrd="0" presId="urn:microsoft.com/office/officeart/2005/8/layout/process2"/>
    <dgm:cxn modelId="{ED46DB87-CDCF-4C49-96A0-FB85B8B1187E}" type="presOf" srcId="{64F4D322-12F9-4F95-8BF8-F8AA490C7502}" destId="{987A8DF7-3731-4441-8D80-DDF58F33FC33}" srcOrd="0" destOrd="0" presId="urn:microsoft.com/office/officeart/2005/8/layout/process2"/>
    <dgm:cxn modelId="{236DA932-97DD-4AEF-856B-BB6FB22A4AA6}" srcId="{66D29EEB-6C27-43CB-8D03-5F7C763AD620}" destId="{2C7D1210-E98C-4BC1-9F59-0CBF63A57633}" srcOrd="3" destOrd="0" parTransId="{DF26D761-1C9E-49E5-9826-991E00C9412C}" sibTransId="{64F4D322-12F9-4F95-8BF8-F8AA490C7502}"/>
    <dgm:cxn modelId="{A9860D54-1125-4E53-A039-9E39A66137FF}" type="presParOf" srcId="{42016D58-BDF9-48CB-8D44-CC85B7185449}" destId="{7D940040-6AF2-4AB6-AB40-81E4D7E78FA3}" srcOrd="0" destOrd="0" presId="urn:microsoft.com/office/officeart/2005/8/layout/process2"/>
    <dgm:cxn modelId="{E9B01AA4-B214-48DB-AF44-AC300231BC4C}" type="presParOf" srcId="{42016D58-BDF9-48CB-8D44-CC85B7185449}" destId="{291278BC-A840-4446-ADA4-83E42D20D51D}" srcOrd="1" destOrd="0" presId="urn:microsoft.com/office/officeart/2005/8/layout/process2"/>
    <dgm:cxn modelId="{F2CD5742-6C59-487A-B44B-205B335554B0}" type="presParOf" srcId="{291278BC-A840-4446-ADA4-83E42D20D51D}" destId="{CEBF0F57-1FDC-4666-8E74-E43742B1CC21}" srcOrd="0" destOrd="0" presId="urn:microsoft.com/office/officeart/2005/8/layout/process2"/>
    <dgm:cxn modelId="{DA0D69CF-51E7-439E-92CC-B8400C111056}" type="presParOf" srcId="{42016D58-BDF9-48CB-8D44-CC85B7185449}" destId="{09D86EE5-E8EC-4A62-92BA-A6031FA077ED}" srcOrd="2" destOrd="0" presId="urn:microsoft.com/office/officeart/2005/8/layout/process2"/>
    <dgm:cxn modelId="{FB6F09D2-929A-4D29-95CD-75FF8B7D40FD}" type="presParOf" srcId="{42016D58-BDF9-48CB-8D44-CC85B7185449}" destId="{E474F6C1-879A-4B31-9410-9CB84FD3F7E5}" srcOrd="3" destOrd="0" presId="urn:microsoft.com/office/officeart/2005/8/layout/process2"/>
    <dgm:cxn modelId="{8406AD68-8741-4761-8B90-93EAE7215B87}" type="presParOf" srcId="{E474F6C1-879A-4B31-9410-9CB84FD3F7E5}" destId="{4C848BB1-CEA7-46DD-8879-811305538D9A}" srcOrd="0" destOrd="0" presId="urn:microsoft.com/office/officeart/2005/8/layout/process2"/>
    <dgm:cxn modelId="{458AD09E-8053-4624-918D-9E8389A6ADFA}" type="presParOf" srcId="{42016D58-BDF9-48CB-8D44-CC85B7185449}" destId="{5F08A201-AE62-4BA9-89AF-ED3C5413E8FB}" srcOrd="4" destOrd="0" presId="urn:microsoft.com/office/officeart/2005/8/layout/process2"/>
    <dgm:cxn modelId="{874845BE-A65D-4FF3-8A99-14AEB71C5B9E}" type="presParOf" srcId="{42016D58-BDF9-48CB-8D44-CC85B7185449}" destId="{7B8238CE-252F-406C-8D13-3881F9381BD4}" srcOrd="5" destOrd="0" presId="urn:microsoft.com/office/officeart/2005/8/layout/process2"/>
    <dgm:cxn modelId="{B0870569-3373-4FA4-9579-CE735E4C17F2}" type="presParOf" srcId="{7B8238CE-252F-406C-8D13-3881F9381BD4}" destId="{8D1A095E-9EE3-47F7-A1F6-41EE62106EA8}" srcOrd="0" destOrd="0" presId="urn:microsoft.com/office/officeart/2005/8/layout/process2"/>
    <dgm:cxn modelId="{9ACAD334-6BCC-4A4F-BCD5-066184F66B9B}" type="presParOf" srcId="{42016D58-BDF9-48CB-8D44-CC85B7185449}" destId="{7BC31974-771E-4403-9FF8-47A4A618862B}" srcOrd="6" destOrd="0" presId="urn:microsoft.com/office/officeart/2005/8/layout/process2"/>
    <dgm:cxn modelId="{445D334E-2EAE-4DA5-9A9B-A5A96541D3DC}" type="presParOf" srcId="{42016D58-BDF9-48CB-8D44-CC85B7185449}" destId="{987A8DF7-3731-4441-8D80-DDF58F33FC33}" srcOrd="7" destOrd="0" presId="urn:microsoft.com/office/officeart/2005/8/layout/process2"/>
    <dgm:cxn modelId="{6C9798B0-4FFA-4BFD-9695-2877B6ABD9AA}" type="presParOf" srcId="{987A8DF7-3731-4441-8D80-DDF58F33FC33}" destId="{7A69D843-A6BF-42A5-9FEB-AADCE41139F7}" srcOrd="0" destOrd="0" presId="urn:microsoft.com/office/officeart/2005/8/layout/process2"/>
    <dgm:cxn modelId="{8E9E0B20-EA7C-453F-82B4-52C33D6084B8}" type="presParOf" srcId="{42016D58-BDF9-48CB-8D44-CC85B7185449}" destId="{55B1B5DA-4322-45C5-A2ED-30B2026849EC}" srcOrd="8" destOrd="0" presId="urn:microsoft.com/office/officeart/2005/8/layout/process2"/>
    <dgm:cxn modelId="{B7D0F885-01AA-4913-AC69-D9CE45260801}" type="presParOf" srcId="{42016D58-BDF9-48CB-8D44-CC85B7185449}" destId="{7A49DCCA-F268-49CA-BADA-0375E42CE821}" srcOrd="9" destOrd="0" presId="urn:microsoft.com/office/officeart/2005/8/layout/process2"/>
    <dgm:cxn modelId="{F8A804BE-ED6A-42C9-8B4F-A53C27666B86}" type="presParOf" srcId="{7A49DCCA-F268-49CA-BADA-0375E42CE821}" destId="{0D5B112E-2972-44E4-83A3-11B17031EA1A}" srcOrd="0" destOrd="0" presId="urn:microsoft.com/office/officeart/2005/8/layout/process2"/>
    <dgm:cxn modelId="{23FB9A44-931F-47B8-9413-41439CAE6EDC}" type="presParOf" srcId="{42016D58-BDF9-48CB-8D44-CC85B7185449}" destId="{2879364A-F465-4BC2-AE8E-46BE7A0E5F04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5D82DB-D049-4DA7-8AD4-F34E1302A003}">
      <dsp:nvSpPr>
        <dsp:cNvPr id="0" name=""/>
        <dsp:cNvSpPr/>
      </dsp:nvSpPr>
      <dsp:spPr>
        <a:xfrm>
          <a:off x="76196" y="31218"/>
          <a:ext cx="1552745" cy="10178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PGE</a:t>
          </a:r>
          <a:r>
            <a:rPr lang="en-US" sz="3600" kern="12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en-US" sz="3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76196" y="31218"/>
        <a:ext cx="1552745" cy="1017874"/>
      </dsp:txXfrm>
    </dsp:sp>
    <dsp:sp modelId="{D6CCDA13-3966-42EA-818F-8309B1426CF9}">
      <dsp:nvSpPr>
        <dsp:cNvPr id="0" name=""/>
        <dsp:cNvSpPr/>
      </dsp:nvSpPr>
      <dsp:spPr>
        <a:xfrm>
          <a:off x="185750" y="1049093"/>
          <a:ext cx="91440" cy="6250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5085"/>
              </a:lnTo>
              <a:lnTo>
                <a:pt x="133543" y="62508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B6586-D55B-42F0-83AD-47FBE0B5D1F3}">
      <dsp:nvSpPr>
        <dsp:cNvPr id="0" name=""/>
        <dsp:cNvSpPr/>
      </dsp:nvSpPr>
      <dsp:spPr>
        <a:xfrm>
          <a:off x="319294" y="1163812"/>
          <a:ext cx="1314420" cy="1020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Protection of GI mucosa</a:t>
          </a:r>
        </a:p>
      </dsp:txBody>
      <dsp:txXfrm>
        <a:off x="319294" y="1163812"/>
        <a:ext cx="1314420" cy="1020731"/>
      </dsp:txXfrm>
    </dsp:sp>
    <dsp:sp modelId="{7CA11A38-97DF-4ADB-B09F-21AA9F964F89}">
      <dsp:nvSpPr>
        <dsp:cNvPr id="0" name=""/>
        <dsp:cNvSpPr/>
      </dsp:nvSpPr>
      <dsp:spPr>
        <a:xfrm>
          <a:off x="185750" y="1049093"/>
          <a:ext cx="91440" cy="1893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3852"/>
              </a:lnTo>
              <a:lnTo>
                <a:pt x="124948" y="189385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3B9B9-7E2D-4F76-92AF-E36CFB95570C}">
      <dsp:nvSpPr>
        <dsp:cNvPr id="0" name=""/>
        <dsp:cNvSpPr/>
      </dsp:nvSpPr>
      <dsp:spPr>
        <a:xfrm>
          <a:off x="310699" y="2342894"/>
          <a:ext cx="1452360" cy="1200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876206"/>
              <a:satOff val="1288"/>
              <a:lumOff val="11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Temperature homeostasis: Mediator of fever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10699" y="2342894"/>
        <a:ext cx="1452360" cy="1200103"/>
      </dsp:txXfrm>
    </dsp:sp>
    <dsp:sp modelId="{0CBAC20F-F4ED-4F76-BBE4-1EFB3E6BC3DE}">
      <dsp:nvSpPr>
        <dsp:cNvPr id="0" name=""/>
        <dsp:cNvSpPr/>
      </dsp:nvSpPr>
      <dsp:spPr>
        <a:xfrm>
          <a:off x="185750" y="1049093"/>
          <a:ext cx="91440" cy="2967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7968"/>
              </a:lnTo>
              <a:lnTo>
                <a:pt x="124948" y="296796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5EA8F-E79A-4FBF-9490-FB3C1558431F}">
      <dsp:nvSpPr>
        <dsp:cNvPr id="0" name=""/>
        <dsp:cNvSpPr/>
      </dsp:nvSpPr>
      <dsp:spPr>
        <a:xfrm>
          <a:off x="310699" y="3725219"/>
          <a:ext cx="1466039" cy="583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752412"/>
              <a:satOff val="2577"/>
              <a:lumOff val="2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Vasodilation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0699" y="3725219"/>
        <a:ext cx="1466039" cy="583684"/>
      </dsp:txXfrm>
    </dsp:sp>
    <dsp:sp modelId="{F8049AF2-A086-4FEA-BD81-EBCAD36088B7}">
      <dsp:nvSpPr>
        <dsp:cNvPr id="0" name=""/>
        <dsp:cNvSpPr/>
      </dsp:nvSpPr>
      <dsp:spPr>
        <a:xfrm>
          <a:off x="231470" y="1049093"/>
          <a:ext cx="163324" cy="386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0164"/>
              </a:lnTo>
              <a:lnTo>
                <a:pt x="163324" y="386016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A9E2C-071E-41A0-9EB7-A177BAEA8BDF}">
      <dsp:nvSpPr>
        <dsp:cNvPr id="0" name=""/>
        <dsp:cNvSpPr/>
      </dsp:nvSpPr>
      <dsp:spPr>
        <a:xfrm>
          <a:off x="394795" y="4544814"/>
          <a:ext cx="1401000" cy="728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2628618"/>
              <a:satOff val="3865"/>
              <a:lumOff val="33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Contraction of uterus</a:t>
          </a:r>
          <a:endParaRPr lang="en-US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4795" y="4544814"/>
        <a:ext cx="1401000" cy="728885"/>
      </dsp:txXfrm>
    </dsp:sp>
    <dsp:sp modelId="{DEC946DA-C8F9-46CF-B353-3A848F9C92CF}">
      <dsp:nvSpPr>
        <dsp:cNvPr id="0" name=""/>
        <dsp:cNvSpPr/>
      </dsp:nvSpPr>
      <dsp:spPr>
        <a:xfrm>
          <a:off x="231470" y="1049093"/>
          <a:ext cx="163324" cy="4858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8526"/>
              </a:lnTo>
              <a:lnTo>
                <a:pt x="163324" y="485852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E87B9-84A1-4086-B00C-B8CCAB3C2319}">
      <dsp:nvSpPr>
        <dsp:cNvPr id="0" name=""/>
        <dsp:cNvSpPr/>
      </dsp:nvSpPr>
      <dsp:spPr>
        <a:xfrm>
          <a:off x="394795" y="5441497"/>
          <a:ext cx="1401000" cy="932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3504824"/>
              <a:satOff val="5153"/>
              <a:lumOff val="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Lower threshold of nociceptors</a:t>
          </a:r>
          <a:endParaRPr lang="en-US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4795" y="5441497"/>
        <a:ext cx="1401000" cy="932244"/>
      </dsp:txXfrm>
    </dsp:sp>
    <dsp:sp modelId="{C4844AAD-E945-4CA2-92DB-0F1FD026FBFC}">
      <dsp:nvSpPr>
        <dsp:cNvPr id="0" name=""/>
        <dsp:cNvSpPr/>
      </dsp:nvSpPr>
      <dsp:spPr>
        <a:xfrm>
          <a:off x="1945948" y="24061"/>
          <a:ext cx="1457771" cy="1027852"/>
        </a:xfrm>
        <a:prstGeom prst="roundRect">
          <a:avLst>
            <a:gd name="adj" fmla="val 10000"/>
          </a:avLst>
        </a:prstGeom>
        <a:solidFill>
          <a:schemeClr val="accent5">
            <a:hueOff val="-3504824"/>
            <a:satOff val="5153"/>
            <a:lumOff val="4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PGI</a:t>
          </a:r>
          <a:r>
            <a:rPr lang="en-US" sz="3200" kern="12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3200" kern="1200" baseline="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4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US" sz="16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prostacyclin)</a:t>
          </a:r>
          <a:r>
            <a:rPr lang="en-US" sz="24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400" kern="1200" baseline="0" dirty="0" smtClean="0">
            <a:solidFill>
              <a:schemeClr val="bg1"/>
            </a:solidFill>
          </a:endParaRPr>
        </a:p>
      </dsp:txBody>
      <dsp:txXfrm>
        <a:off x="1945948" y="24061"/>
        <a:ext cx="1457771" cy="1027852"/>
      </dsp:txXfrm>
    </dsp:sp>
    <dsp:sp modelId="{164ABE40-EC76-4F57-89A1-187461073E0B}">
      <dsp:nvSpPr>
        <dsp:cNvPr id="0" name=""/>
        <dsp:cNvSpPr/>
      </dsp:nvSpPr>
      <dsp:spPr>
        <a:xfrm>
          <a:off x="2091725" y="1051914"/>
          <a:ext cx="107429" cy="476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341"/>
              </a:lnTo>
              <a:lnTo>
                <a:pt x="107429" y="47634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E9A82-CED1-442D-BC45-9D3324203F5C}">
      <dsp:nvSpPr>
        <dsp:cNvPr id="0" name=""/>
        <dsp:cNvSpPr/>
      </dsp:nvSpPr>
      <dsp:spPr>
        <a:xfrm>
          <a:off x="2199154" y="1163812"/>
          <a:ext cx="1434295" cy="728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4381030"/>
              <a:satOff val="6442"/>
              <a:lumOff val="5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Vasodilation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199154" y="1163812"/>
        <a:ext cx="1434295" cy="728885"/>
      </dsp:txXfrm>
    </dsp:sp>
    <dsp:sp modelId="{C0801EE8-5247-4AE2-8EBF-3904EB517A41}">
      <dsp:nvSpPr>
        <dsp:cNvPr id="0" name=""/>
        <dsp:cNvSpPr/>
      </dsp:nvSpPr>
      <dsp:spPr>
        <a:xfrm>
          <a:off x="2091725" y="1051914"/>
          <a:ext cx="107429" cy="149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032"/>
              </a:lnTo>
              <a:lnTo>
                <a:pt x="107429" y="149703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C79F6-1870-4808-9F73-CDA4C2289086}">
      <dsp:nvSpPr>
        <dsp:cNvPr id="0" name=""/>
        <dsp:cNvSpPr/>
      </dsp:nvSpPr>
      <dsp:spPr>
        <a:xfrm>
          <a:off x="2199154" y="2069890"/>
          <a:ext cx="1421618" cy="958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5257236"/>
              <a:satOff val="7730"/>
              <a:lumOff val="6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Inhibit platelet aggregation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199154" y="2069890"/>
        <a:ext cx="1421618" cy="958113"/>
      </dsp:txXfrm>
    </dsp:sp>
    <dsp:sp modelId="{91125460-3AD8-4EAA-8174-CC336A1C751C}">
      <dsp:nvSpPr>
        <dsp:cNvPr id="0" name=""/>
        <dsp:cNvSpPr/>
      </dsp:nvSpPr>
      <dsp:spPr>
        <a:xfrm>
          <a:off x="2091725" y="1051914"/>
          <a:ext cx="114811" cy="2732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2767"/>
              </a:lnTo>
              <a:lnTo>
                <a:pt x="114811" y="273276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8E1D2-6649-4B9C-B16C-A87B9BD61088}">
      <dsp:nvSpPr>
        <dsp:cNvPr id="0" name=""/>
        <dsp:cNvSpPr/>
      </dsp:nvSpPr>
      <dsp:spPr>
        <a:xfrm>
          <a:off x="2206536" y="3287457"/>
          <a:ext cx="1447648" cy="994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6133442"/>
              <a:satOff val="9018"/>
              <a:lumOff val="77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Renin</a:t>
          </a:r>
          <a:r>
            <a:rPr lang="en-US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release &amp; </a:t>
          </a:r>
          <a:r>
            <a:rPr lang="en-US" sz="20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natriuresis</a:t>
          </a:r>
          <a:endParaRPr lang="en-US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06536" y="3287457"/>
        <a:ext cx="1447648" cy="994447"/>
      </dsp:txXfrm>
    </dsp:sp>
    <dsp:sp modelId="{392162C4-5D83-44D0-9B93-8F57477C92E7}">
      <dsp:nvSpPr>
        <dsp:cNvPr id="0" name=""/>
        <dsp:cNvSpPr/>
      </dsp:nvSpPr>
      <dsp:spPr>
        <a:xfrm>
          <a:off x="2091725" y="1051914"/>
          <a:ext cx="182929" cy="3791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1907"/>
              </a:lnTo>
              <a:lnTo>
                <a:pt x="182929" y="379190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6885F-557D-44EF-B33A-17A948F6E933}">
      <dsp:nvSpPr>
        <dsp:cNvPr id="0" name=""/>
        <dsp:cNvSpPr/>
      </dsp:nvSpPr>
      <dsp:spPr>
        <a:xfrm>
          <a:off x="2274655" y="4410583"/>
          <a:ext cx="1401000" cy="866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7009648"/>
              <a:satOff val="10306"/>
              <a:lumOff val="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Lower threshold of nociceptors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274655" y="4410583"/>
        <a:ext cx="1401000" cy="866477"/>
      </dsp:txXfrm>
    </dsp:sp>
    <dsp:sp modelId="{3545B170-3D92-41B8-8474-108DB83C5DA4}">
      <dsp:nvSpPr>
        <dsp:cNvPr id="0" name=""/>
        <dsp:cNvSpPr/>
      </dsp:nvSpPr>
      <dsp:spPr>
        <a:xfrm>
          <a:off x="3742826" y="2209"/>
          <a:ext cx="1457771" cy="1027852"/>
        </a:xfrm>
        <a:prstGeom prst="roundRect">
          <a:avLst>
            <a:gd name="adj" fmla="val 10000"/>
          </a:avLst>
        </a:prstGeom>
        <a:solidFill>
          <a:schemeClr val="accent5">
            <a:hueOff val="-7009648"/>
            <a:satOff val="10306"/>
            <a:lumOff val="8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PGF</a:t>
          </a:r>
          <a:r>
            <a:rPr lang="en-US" sz="3600" kern="12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3742826" y="2209"/>
        <a:ext cx="1457771" cy="1027852"/>
      </dsp:txXfrm>
    </dsp:sp>
    <dsp:sp modelId="{012DB4DD-3C2E-4062-941C-1F1C7543DB1D}">
      <dsp:nvSpPr>
        <dsp:cNvPr id="0" name=""/>
        <dsp:cNvSpPr/>
      </dsp:nvSpPr>
      <dsp:spPr>
        <a:xfrm>
          <a:off x="3888604" y="1030062"/>
          <a:ext cx="198201" cy="697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915"/>
              </a:lnTo>
              <a:lnTo>
                <a:pt x="198201" y="69791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7D39B-0726-43B0-BF69-62DCB78826C7}">
      <dsp:nvSpPr>
        <dsp:cNvPr id="0" name=""/>
        <dsp:cNvSpPr/>
      </dsp:nvSpPr>
      <dsp:spPr>
        <a:xfrm>
          <a:off x="4086805" y="1239317"/>
          <a:ext cx="1166217" cy="977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7885854"/>
              <a:satOff val="11595"/>
              <a:lumOff val="9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Uterine function, labor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086805" y="1239317"/>
        <a:ext cx="1166217" cy="977319"/>
      </dsp:txXfrm>
    </dsp:sp>
    <dsp:sp modelId="{620A887F-CC0C-4179-99E2-2667B4FAAC89}">
      <dsp:nvSpPr>
        <dsp:cNvPr id="0" name=""/>
        <dsp:cNvSpPr/>
      </dsp:nvSpPr>
      <dsp:spPr>
        <a:xfrm>
          <a:off x="3888604" y="1030062"/>
          <a:ext cx="146491" cy="1935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5679"/>
              </a:lnTo>
              <a:lnTo>
                <a:pt x="146491" y="193567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68A69-722E-4A4E-8762-6EADA68EBC59}">
      <dsp:nvSpPr>
        <dsp:cNvPr id="0" name=""/>
        <dsp:cNvSpPr/>
      </dsp:nvSpPr>
      <dsp:spPr>
        <a:xfrm>
          <a:off x="4035095" y="2601299"/>
          <a:ext cx="1365337" cy="728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8762060"/>
              <a:satOff val="12883"/>
              <a:lumOff val="1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Broncho</a:t>
          </a:r>
          <a:r>
            <a:rPr lang="en-US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-constriction</a:t>
          </a:r>
          <a:endParaRPr lang="en-US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35095" y="2601299"/>
        <a:ext cx="1365337" cy="728885"/>
      </dsp:txXfrm>
    </dsp:sp>
    <dsp:sp modelId="{B8E8D559-B299-4474-BE3D-481A34CEA7BF}">
      <dsp:nvSpPr>
        <dsp:cNvPr id="0" name=""/>
        <dsp:cNvSpPr/>
      </dsp:nvSpPr>
      <dsp:spPr>
        <a:xfrm>
          <a:off x="5566819" y="22158"/>
          <a:ext cx="1457771" cy="1007903"/>
        </a:xfrm>
        <a:prstGeom prst="roundRect">
          <a:avLst>
            <a:gd name="adj" fmla="val 10000"/>
          </a:avLst>
        </a:prstGeom>
        <a:solidFill>
          <a:schemeClr val="accent5">
            <a:hueOff val="-10514473"/>
            <a:satOff val="15460"/>
            <a:lumOff val="13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PGD</a:t>
          </a:r>
          <a:r>
            <a:rPr lang="en-US" sz="3600" kern="12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5566819" y="22158"/>
        <a:ext cx="1457771" cy="1007903"/>
      </dsp:txXfrm>
    </dsp:sp>
    <dsp:sp modelId="{E5659D1A-E0C1-4EFA-8242-252D145FCF21}">
      <dsp:nvSpPr>
        <dsp:cNvPr id="0" name=""/>
        <dsp:cNvSpPr/>
      </dsp:nvSpPr>
      <dsp:spPr>
        <a:xfrm>
          <a:off x="5712596" y="1030062"/>
          <a:ext cx="186358" cy="750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923"/>
              </a:lnTo>
              <a:lnTo>
                <a:pt x="186358" y="75092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F6B6-F4BF-4F65-985F-87EB80D9FC20}">
      <dsp:nvSpPr>
        <dsp:cNvPr id="0" name=""/>
        <dsp:cNvSpPr/>
      </dsp:nvSpPr>
      <dsp:spPr>
        <a:xfrm>
          <a:off x="5898955" y="1239317"/>
          <a:ext cx="1314408" cy="1083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9638266"/>
              <a:satOff val="14171"/>
              <a:lumOff val="121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Regulation of sleep wake cycle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898955" y="1239317"/>
        <a:ext cx="1314408" cy="1083335"/>
      </dsp:txXfrm>
    </dsp:sp>
    <dsp:sp modelId="{BF8B37E1-0937-4C77-A7BB-6925BB28C1BB}">
      <dsp:nvSpPr>
        <dsp:cNvPr id="0" name=""/>
        <dsp:cNvSpPr/>
      </dsp:nvSpPr>
      <dsp:spPr>
        <a:xfrm>
          <a:off x="5712596" y="1030062"/>
          <a:ext cx="141937" cy="1892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238"/>
              </a:lnTo>
              <a:lnTo>
                <a:pt x="141937" y="189223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F7333-7335-45CB-A787-1AFB7808731F}">
      <dsp:nvSpPr>
        <dsp:cNvPr id="0" name=""/>
        <dsp:cNvSpPr/>
      </dsp:nvSpPr>
      <dsp:spPr>
        <a:xfrm>
          <a:off x="5854534" y="2557857"/>
          <a:ext cx="1312145" cy="728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0514473"/>
              <a:satOff val="15460"/>
              <a:lumOff val="1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Broncho-contriction</a:t>
          </a:r>
          <a:endParaRPr lang="en-US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54534" y="2557857"/>
        <a:ext cx="1312145" cy="728885"/>
      </dsp:txXfrm>
    </dsp:sp>
    <dsp:sp modelId="{BF85018A-EA12-40F1-A615-3107FF33D9EA}">
      <dsp:nvSpPr>
        <dsp:cNvPr id="0" name=""/>
        <dsp:cNvSpPr/>
      </dsp:nvSpPr>
      <dsp:spPr>
        <a:xfrm>
          <a:off x="5712596" y="1030062"/>
          <a:ext cx="144712" cy="2932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2854"/>
              </a:lnTo>
              <a:lnTo>
                <a:pt x="144712" y="293285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74DD3-B0BF-419E-BCB7-EB3D697346E1}">
      <dsp:nvSpPr>
        <dsp:cNvPr id="0" name=""/>
        <dsp:cNvSpPr/>
      </dsp:nvSpPr>
      <dsp:spPr>
        <a:xfrm>
          <a:off x="5857309" y="3598473"/>
          <a:ext cx="1454774" cy="728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1390678"/>
              <a:satOff val="16748"/>
              <a:lumOff val="143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Vasodilation</a:t>
          </a:r>
          <a:endParaRPr lang="en-US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57309" y="3598473"/>
        <a:ext cx="1454774" cy="728885"/>
      </dsp:txXfrm>
    </dsp:sp>
    <dsp:sp modelId="{4ACC741E-40AF-42DB-AC98-74E6E0C511B9}">
      <dsp:nvSpPr>
        <dsp:cNvPr id="0" name=""/>
        <dsp:cNvSpPr/>
      </dsp:nvSpPr>
      <dsp:spPr>
        <a:xfrm>
          <a:off x="7240764" y="9337"/>
          <a:ext cx="1457771" cy="1020724"/>
        </a:xfrm>
        <a:prstGeom prst="roundRect">
          <a:avLst>
            <a:gd name="adj" fmla="val 10000"/>
          </a:avLst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TXA</a:t>
          </a:r>
          <a:r>
            <a:rPr lang="en-US" sz="3600" kern="12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7240764" y="9337"/>
        <a:ext cx="1457771" cy="1020724"/>
      </dsp:txXfrm>
    </dsp:sp>
    <dsp:sp modelId="{2EB68519-B063-49EB-9257-3B0425C42A63}">
      <dsp:nvSpPr>
        <dsp:cNvPr id="0" name=""/>
        <dsp:cNvSpPr/>
      </dsp:nvSpPr>
      <dsp:spPr>
        <a:xfrm>
          <a:off x="7386541" y="1030062"/>
          <a:ext cx="173550" cy="724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716"/>
              </a:lnTo>
              <a:lnTo>
                <a:pt x="173550" y="72471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55683-2457-41ED-BF44-12688EBAA3FA}">
      <dsp:nvSpPr>
        <dsp:cNvPr id="0" name=""/>
        <dsp:cNvSpPr/>
      </dsp:nvSpPr>
      <dsp:spPr>
        <a:xfrm>
          <a:off x="7560091" y="1390335"/>
          <a:ext cx="1460337" cy="728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266884"/>
              <a:satOff val="18036"/>
              <a:lumOff val="154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Vaso</a:t>
          </a:r>
          <a:r>
            <a:rPr lang="en-US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-constriction</a:t>
          </a:r>
        </a:p>
      </dsp:txBody>
      <dsp:txXfrm>
        <a:off x="7560091" y="1390335"/>
        <a:ext cx="1460337" cy="728885"/>
      </dsp:txXfrm>
    </dsp:sp>
    <dsp:sp modelId="{612B23F3-EE3C-4E5C-B404-65F39A0BC6F0}">
      <dsp:nvSpPr>
        <dsp:cNvPr id="0" name=""/>
        <dsp:cNvSpPr/>
      </dsp:nvSpPr>
      <dsp:spPr>
        <a:xfrm>
          <a:off x="7386541" y="1030062"/>
          <a:ext cx="173550" cy="1663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178"/>
              </a:lnTo>
              <a:lnTo>
                <a:pt x="173550" y="166317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A44F2-56B0-4F65-AE46-4552E155C3D8}">
      <dsp:nvSpPr>
        <dsp:cNvPr id="0" name=""/>
        <dsp:cNvSpPr/>
      </dsp:nvSpPr>
      <dsp:spPr>
        <a:xfrm>
          <a:off x="7560091" y="2328797"/>
          <a:ext cx="1400988" cy="728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3143090"/>
              <a:satOff val="19325"/>
              <a:lumOff val="165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Platelet aggregation</a:t>
          </a:r>
        </a:p>
      </dsp:txBody>
      <dsp:txXfrm>
        <a:off x="7560091" y="2328797"/>
        <a:ext cx="1400988" cy="728885"/>
      </dsp:txXfrm>
    </dsp:sp>
    <dsp:sp modelId="{A5AF38AB-F102-483D-BA39-B4692FE61758}">
      <dsp:nvSpPr>
        <dsp:cNvPr id="0" name=""/>
        <dsp:cNvSpPr/>
      </dsp:nvSpPr>
      <dsp:spPr>
        <a:xfrm>
          <a:off x="7386541" y="1030062"/>
          <a:ext cx="249063" cy="2569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9249"/>
              </a:lnTo>
              <a:lnTo>
                <a:pt x="249063" y="256924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82D7E-BB05-4D3E-8C0A-3ABCBEBE9EFF}">
      <dsp:nvSpPr>
        <dsp:cNvPr id="0" name=""/>
        <dsp:cNvSpPr/>
      </dsp:nvSpPr>
      <dsp:spPr>
        <a:xfrm>
          <a:off x="7635604" y="3234868"/>
          <a:ext cx="1313148" cy="728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4019296"/>
              <a:satOff val="20613"/>
              <a:lumOff val="1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Broncho</a:t>
          </a:r>
          <a:r>
            <a:rPr lang="en-US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-constriction</a:t>
          </a:r>
          <a:endParaRPr lang="en-US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35604" y="3234868"/>
        <a:ext cx="1313148" cy="7288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940040-6AF2-4AB6-AB40-81E4D7E78FA3}">
      <dsp:nvSpPr>
        <dsp:cNvPr id="0" name=""/>
        <dsp:cNvSpPr/>
      </dsp:nvSpPr>
      <dsp:spPr>
        <a:xfrm>
          <a:off x="0" y="4013"/>
          <a:ext cx="4572000" cy="583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Sensation of pain </a:t>
          </a:r>
          <a:endParaRPr lang="en-US" sz="2000" kern="1200" dirty="0"/>
        </a:p>
      </dsp:txBody>
      <dsp:txXfrm>
        <a:off x="0" y="4013"/>
        <a:ext cx="4572000" cy="583487"/>
      </dsp:txXfrm>
    </dsp:sp>
    <dsp:sp modelId="{291278BC-A840-4446-ADA4-83E42D20D51D}">
      <dsp:nvSpPr>
        <dsp:cNvPr id="0" name=""/>
        <dsp:cNvSpPr/>
      </dsp:nvSpPr>
      <dsp:spPr>
        <a:xfrm rot="5400000" flipH="1">
          <a:off x="2181171" y="580972"/>
          <a:ext cx="209657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5400000" flipH="1">
        <a:off x="2181171" y="580972"/>
        <a:ext cx="209657" cy="304800"/>
      </dsp:txXfrm>
    </dsp:sp>
    <dsp:sp modelId="{09D86EE5-E8EC-4A62-92BA-A6031FA077ED}">
      <dsp:nvSpPr>
        <dsp:cNvPr id="0" name=""/>
        <dsp:cNvSpPr/>
      </dsp:nvSpPr>
      <dsp:spPr>
        <a:xfrm>
          <a:off x="0" y="879244"/>
          <a:ext cx="4572000" cy="873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Signal transmitted via spinothalamic pathways to contralateral thalamus &amp; cortex</a:t>
          </a:r>
          <a:endParaRPr lang="en-US" sz="2000" kern="1200" dirty="0"/>
        </a:p>
      </dsp:txBody>
      <dsp:txXfrm>
        <a:off x="0" y="879244"/>
        <a:ext cx="4572000" cy="873620"/>
      </dsp:txXfrm>
    </dsp:sp>
    <dsp:sp modelId="{E474F6C1-879A-4B31-9410-9CB84FD3F7E5}">
      <dsp:nvSpPr>
        <dsp:cNvPr id="0" name=""/>
        <dsp:cNvSpPr/>
      </dsp:nvSpPr>
      <dsp:spPr>
        <a:xfrm rot="16374753">
          <a:off x="2119797" y="1754596"/>
          <a:ext cx="332405" cy="288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6374753">
        <a:off x="2119797" y="1754596"/>
        <a:ext cx="332405" cy="288279"/>
      </dsp:txXfrm>
    </dsp:sp>
    <dsp:sp modelId="{5F08A201-AE62-4BA9-89AF-ED3C5413E8FB}">
      <dsp:nvSpPr>
        <dsp:cNvPr id="0" name=""/>
        <dsp:cNvSpPr/>
      </dsp:nvSpPr>
      <dsp:spPr>
        <a:xfrm>
          <a:off x="0" y="2044607"/>
          <a:ext cx="4572000" cy="583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Activation of AMP receptors in dorsal horn of SC</a:t>
          </a:r>
          <a:endParaRPr lang="en-US" sz="2000" kern="1200" dirty="0"/>
        </a:p>
      </dsp:txBody>
      <dsp:txXfrm>
        <a:off x="0" y="2044607"/>
        <a:ext cx="4572000" cy="583487"/>
      </dsp:txXfrm>
    </dsp:sp>
    <dsp:sp modelId="{7B8238CE-252F-406C-8D13-3881F9381BD4}">
      <dsp:nvSpPr>
        <dsp:cNvPr id="0" name=""/>
        <dsp:cNvSpPr/>
      </dsp:nvSpPr>
      <dsp:spPr>
        <a:xfrm rot="5400000" flipH="1">
          <a:off x="2102833" y="2621566"/>
          <a:ext cx="366332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5400000" flipH="1">
        <a:off x="2102833" y="2621566"/>
        <a:ext cx="366332" cy="304800"/>
      </dsp:txXfrm>
    </dsp:sp>
    <dsp:sp modelId="{7BC31974-771E-4403-9FF8-47A4A618862B}">
      <dsp:nvSpPr>
        <dsp:cNvPr id="0" name=""/>
        <dsp:cNvSpPr/>
      </dsp:nvSpPr>
      <dsp:spPr>
        <a:xfrm>
          <a:off x="0" y="2919838"/>
          <a:ext cx="4572000" cy="583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Increased sensitivity of peripheral nociceptors</a:t>
          </a:r>
          <a:endParaRPr lang="en-US" sz="2000" kern="1200" dirty="0"/>
        </a:p>
      </dsp:txBody>
      <dsp:txXfrm>
        <a:off x="0" y="2919838"/>
        <a:ext cx="4572000" cy="583487"/>
      </dsp:txXfrm>
    </dsp:sp>
    <dsp:sp modelId="{987A8DF7-3731-4441-8D80-DDF58F33FC33}">
      <dsp:nvSpPr>
        <dsp:cNvPr id="0" name=""/>
        <dsp:cNvSpPr/>
      </dsp:nvSpPr>
      <dsp:spPr>
        <a:xfrm rot="16200000">
          <a:off x="2125196" y="3496800"/>
          <a:ext cx="321607" cy="3047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6200000">
        <a:off x="2125196" y="3496800"/>
        <a:ext cx="321607" cy="304792"/>
      </dsp:txXfrm>
    </dsp:sp>
    <dsp:sp modelId="{55B1B5DA-4322-45C5-A2ED-30B2026849EC}">
      <dsp:nvSpPr>
        <dsp:cNvPr id="0" name=""/>
        <dsp:cNvSpPr/>
      </dsp:nvSpPr>
      <dsp:spPr>
        <a:xfrm>
          <a:off x="0" y="3795068"/>
          <a:ext cx="4572000" cy="583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Local release of inflammatory mediators</a:t>
          </a:r>
          <a:endParaRPr lang="en-US" sz="2000" kern="1200" dirty="0"/>
        </a:p>
      </dsp:txBody>
      <dsp:txXfrm>
        <a:off x="0" y="3795068"/>
        <a:ext cx="4572000" cy="583487"/>
      </dsp:txXfrm>
    </dsp:sp>
    <dsp:sp modelId="{7A49DCCA-F268-49CA-BADA-0375E42CE821}">
      <dsp:nvSpPr>
        <dsp:cNvPr id="0" name=""/>
        <dsp:cNvSpPr/>
      </dsp:nvSpPr>
      <dsp:spPr>
        <a:xfrm rot="16200000">
          <a:off x="2181172" y="4372028"/>
          <a:ext cx="209654" cy="304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6200000">
        <a:off x="2181172" y="4372028"/>
        <a:ext cx="209654" cy="304798"/>
      </dsp:txXfrm>
    </dsp:sp>
    <dsp:sp modelId="{2879364A-F465-4BC2-AE8E-46BE7A0E5F04}">
      <dsp:nvSpPr>
        <dsp:cNvPr id="0" name=""/>
        <dsp:cNvSpPr/>
      </dsp:nvSpPr>
      <dsp:spPr>
        <a:xfrm>
          <a:off x="0" y="4670299"/>
          <a:ext cx="4572000" cy="583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Injury </a:t>
          </a:r>
          <a:endParaRPr lang="en-US" sz="2000" kern="1200" dirty="0"/>
        </a:p>
      </dsp:txBody>
      <dsp:txXfrm>
        <a:off x="0" y="4670299"/>
        <a:ext cx="4572000" cy="583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4F8AD-B0C3-4317-81DA-0FA3511FD567}" type="datetimeFigureOut">
              <a:rPr lang="en-US" smtClean="0"/>
              <a:pPr/>
              <a:t>07-Mar-14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85A5C-80AF-4CAC-A892-3B57F9E25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Hydroxytecosatetraenoic</a:t>
            </a:r>
            <a:r>
              <a:rPr lang="en-US" dirty="0" smtClean="0"/>
              <a:t> acid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5A5C-80AF-4CAC-A892-3B57F9E258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5A5C-80AF-4CAC-A892-3B57F9E258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D611-DF94-48C2-86D5-C2A7697A15E1}" type="datetimeFigureOut">
              <a:rPr lang="en-US" smtClean="0"/>
              <a:pPr/>
              <a:t>07-Mar-14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B18-13A3-4CD3-8E17-4633A08F7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D611-DF94-48C2-86D5-C2A7697A15E1}" type="datetimeFigureOut">
              <a:rPr lang="en-US" smtClean="0"/>
              <a:pPr/>
              <a:t>07-Mar-14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B18-13A3-4CD3-8E17-4633A08F7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D611-DF94-48C2-86D5-C2A7697A15E1}" type="datetimeFigureOut">
              <a:rPr lang="en-US" smtClean="0"/>
              <a:pPr/>
              <a:t>07-Mar-14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B18-13A3-4CD3-8E17-4633A08F7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D611-DF94-48C2-86D5-C2A7697A15E1}" type="datetimeFigureOut">
              <a:rPr lang="en-US" smtClean="0"/>
              <a:pPr/>
              <a:t>07-Mar-14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B18-13A3-4CD3-8E17-4633A08F7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D611-DF94-48C2-86D5-C2A7697A15E1}" type="datetimeFigureOut">
              <a:rPr lang="en-US" smtClean="0"/>
              <a:pPr/>
              <a:t>07-Mar-14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B18-13A3-4CD3-8E17-4633A08F7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D611-DF94-48C2-86D5-C2A7697A15E1}" type="datetimeFigureOut">
              <a:rPr lang="en-US" smtClean="0"/>
              <a:pPr/>
              <a:t>07-Mar-14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B18-13A3-4CD3-8E17-4633A08F7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D611-DF94-48C2-86D5-C2A7697A15E1}" type="datetimeFigureOut">
              <a:rPr lang="en-US" smtClean="0"/>
              <a:pPr/>
              <a:t>07-Mar-14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B18-13A3-4CD3-8E17-4633A08F7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D611-DF94-48C2-86D5-C2A7697A15E1}" type="datetimeFigureOut">
              <a:rPr lang="en-US" smtClean="0"/>
              <a:pPr/>
              <a:t>07-Mar-14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42B18-13A3-4CD3-8E17-4633A08F7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D611-DF94-48C2-86D5-C2A7697A15E1}" type="datetimeFigureOut">
              <a:rPr lang="en-US" smtClean="0"/>
              <a:pPr/>
              <a:t>07-Mar-14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B18-13A3-4CD3-8E17-4633A08F7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D611-DF94-48C2-86D5-C2A7697A15E1}" type="datetimeFigureOut">
              <a:rPr lang="en-US" smtClean="0"/>
              <a:pPr/>
              <a:t>07-Mar-14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2B42B18-13A3-4CD3-8E17-4633A08F7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BEDD611-DF94-48C2-86D5-C2A7697A15E1}" type="datetimeFigureOut">
              <a:rPr lang="en-US" smtClean="0"/>
              <a:pPr/>
              <a:t>07-Mar-14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B18-13A3-4CD3-8E17-4633A08F7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BEDD611-DF94-48C2-86D5-C2A7697A15E1}" type="datetimeFigureOut">
              <a:rPr lang="en-US" smtClean="0"/>
              <a:pPr/>
              <a:t>07-Mar-14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2B42B18-13A3-4CD3-8E17-4633A08F7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6400800" cy="46482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NON-STEROIDAL 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ANTI-INFLAMMATORY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DRUGS 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(NSAID’s)</a:t>
            </a:r>
          </a:p>
          <a:p>
            <a:pPr algn="ctr"/>
            <a:endParaRPr lang="en-US" sz="4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5400" dirty="0" smtClean="0">
                <a:solidFill>
                  <a:srgbClr val="66FF66"/>
                </a:solidFill>
                <a:latin typeface="Palace Script MT" pitchFamily="66" charset="0"/>
              </a:rPr>
              <a:t>Dr. Naila Abrar</a:t>
            </a:r>
            <a:endParaRPr lang="en-US" sz="5400" dirty="0">
              <a:solidFill>
                <a:srgbClr val="66FF66"/>
              </a:solidFill>
              <a:latin typeface="Palace Script MT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07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rgbClr val="FFC000"/>
              </a:buClr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PAIN: </a:t>
            </a:r>
            <a:r>
              <a:rPr lang="en-US" sz="2400" dirty="0" smtClean="0">
                <a:solidFill>
                  <a:schemeClr val="bg1"/>
                </a:solidFill>
              </a:rPr>
              <a:t>an unpleasant sensory or emotional experience </a:t>
            </a:r>
          </a:p>
          <a:p>
            <a:pPr>
              <a:spcBef>
                <a:spcPct val="50000"/>
              </a:spcBef>
              <a:buClr>
                <a:srgbClr val="FFC000"/>
              </a:buClr>
              <a:buNone/>
            </a:pPr>
            <a:r>
              <a:rPr lang="en-US" b="1" dirty="0" smtClean="0">
                <a:solidFill>
                  <a:schemeClr val="bg1"/>
                </a:solidFill>
              </a:rPr>
              <a:t>2 clinical states of pain: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>
              <a:spcBef>
                <a:spcPct val="50000"/>
              </a:spcBef>
              <a:buClr>
                <a:srgbClr val="FFC00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</a:rPr>
              <a:t>Physiological (nociceptive) pain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direct stimulation of nociceptors</a:t>
            </a:r>
          </a:p>
          <a:p>
            <a:pPr>
              <a:spcBef>
                <a:spcPct val="50000"/>
              </a:spcBef>
              <a:buClr>
                <a:srgbClr val="FFC00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</a:rPr>
              <a:t>Neuropathic (intractable) pain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result from injury to the peripheral 	or central nervous system that causes permanent changes in circuit sensitivity and CNS connections</a:t>
            </a: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ingsleyFi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5791200" cy="5638800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181600" y="27432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CGRP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0" y="4800600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CGRP</a:t>
            </a:r>
          </a:p>
        </p:txBody>
      </p:sp>
      <p:pic>
        <p:nvPicPr>
          <p:cNvPr id="5125" name="Picture 5" descr="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219200"/>
            <a:ext cx="3352800" cy="5638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FF00"/>
                </a:solidFill>
              </a:rPr>
              <a:t>PERIPHERAL SENSITIZATION TO PAIN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andelFig24-10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5410200" y="0"/>
            <a:ext cx="3733800" cy="6858000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200" y="356711"/>
            <a:ext cx="5029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Gate Control </a:t>
            </a:r>
            <a:r>
              <a:rPr lang="en-US" sz="3200" b="1" dirty="0" smtClean="0">
                <a:solidFill>
                  <a:srgbClr val="FFFF00"/>
                </a:solidFill>
              </a:rPr>
              <a:t>Hypothesis</a:t>
            </a:r>
            <a:r>
              <a:rPr lang="en-US" sz="3200" dirty="0" smtClean="0">
                <a:solidFill>
                  <a:srgbClr val="FFFF00"/>
                </a:solidFill>
              </a:rPr>
              <a:t>: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  <a:sym typeface="Wingdings" pitchFamily="2" charset="2"/>
              </a:rPr>
              <a:t>Interneurons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activated by </a:t>
            </a:r>
            <a:r>
              <a:rPr lang="en-US" sz="2800" dirty="0" err="1" smtClean="0">
                <a:solidFill>
                  <a:schemeClr val="bg1"/>
                </a:solidFill>
                <a:sym typeface="Wingdings" pitchFamily="2" charset="2"/>
              </a:rPr>
              <a:t>A</a:t>
            </a:r>
            <a:r>
              <a:rPr lang="en-US" sz="2800" dirty="0" err="1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fibers act as a gate, controlling primarily the transmission of  pain stimuli conveyed by C fibers to higher centers.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Rubbing </a:t>
            </a:r>
            <a:r>
              <a:rPr lang="en-US" sz="2800" dirty="0">
                <a:solidFill>
                  <a:schemeClr val="bg1"/>
                </a:solidFill>
              </a:rPr>
              <a:t>the skin near the site of injury to feel </a:t>
            </a:r>
            <a:r>
              <a:rPr lang="en-US" sz="2800" dirty="0" smtClean="0">
                <a:solidFill>
                  <a:schemeClr val="bg1"/>
                </a:solidFill>
              </a:rPr>
              <a:t>better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Transcutaneous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electrical nerve stimulation (TENS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Dorsal </a:t>
            </a:r>
            <a:r>
              <a:rPr lang="en-US" sz="2800" dirty="0">
                <a:solidFill>
                  <a:schemeClr val="bg1"/>
                </a:solidFill>
              </a:rPr>
              <a:t>column </a:t>
            </a:r>
            <a:r>
              <a:rPr lang="en-US" sz="2800" dirty="0" smtClean="0">
                <a:solidFill>
                  <a:schemeClr val="bg1"/>
                </a:solidFill>
              </a:rPr>
              <a:t>stimulation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Acupuncture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omina\Desktop\clip_image002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+mn-lt"/>
              </a:rPr>
              <a:t>ANALGESICS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6783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0"/>
              </a:spcBef>
              <a:buClr>
                <a:srgbClr val="FFC000"/>
              </a:buClr>
              <a:buFontTx/>
              <a:buAutoNum type="arabicParenR"/>
            </a:pPr>
            <a:r>
              <a:rPr lang="en-US" sz="3500" dirty="0" smtClean="0">
                <a:solidFill>
                  <a:schemeClr val="bg1"/>
                </a:solidFill>
              </a:rPr>
              <a:t>Act at the site of injury and decrease the pain associated with an inflammatory reaction (e.g. NSAIDs)</a:t>
            </a:r>
          </a:p>
          <a:p>
            <a:pPr marL="457200" indent="-457200">
              <a:spcBef>
                <a:spcPts val="0"/>
              </a:spcBef>
              <a:buClr>
                <a:srgbClr val="FFC000"/>
              </a:buClr>
              <a:buFontTx/>
              <a:buAutoNum type="arabicParenR"/>
            </a:pPr>
            <a:r>
              <a:rPr lang="en-US" sz="3500" dirty="0" smtClean="0">
                <a:solidFill>
                  <a:schemeClr val="bg1"/>
                </a:solidFill>
              </a:rPr>
              <a:t>Alter nerve conduction (e.g. local anesthetics): block action potentials by blocking Na channels </a:t>
            </a:r>
          </a:p>
          <a:p>
            <a:pPr marL="457200" indent="-457200">
              <a:spcBef>
                <a:spcPts val="0"/>
              </a:spcBef>
              <a:buClr>
                <a:srgbClr val="FFC000"/>
              </a:buClr>
              <a:buFontTx/>
              <a:buAutoNum type="arabicParenR"/>
            </a:pPr>
            <a:r>
              <a:rPr lang="en-US" sz="3500" dirty="0" smtClean="0">
                <a:solidFill>
                  <a:schemeClr val="bg1"/>
                </a:solidFill>
              </a:rPr>
              <a:t>Modify transmission in the dorsal horn (e.g. opioids)</a:t>
            </a:r>
          </a:p>
          <a:p>
            <a:pPr marL="457200" indent="-457200">
              <a:spcBef>
                <a:spcPts val="0"/>
              </a:spcBef>
              <a:buClr>
                <a:srgbClr val="FFC000"/>
              </a:buClr>
              <a:buFontTx/>
              <a:buAutoNum type="arabicParenR"/>
            </a:pPr>
            <a:r>
              <a:rPr lang="en-US" sz="3500" dirty="0" smtClean="0">
                <a:solidFill>
                  <a:schemeClr val="bg1"/>
                </a:solidFill>
              </a:rPr>
              <a:t>Affect the central component and the emotional aspects of pain (e.g. opioids, antidepressant)</a:t>
            </a:r>
          </a:p>
          <a:p>
            <a:pPr>
              <a:buClr>
                <a:srgbClr val="FFC000"/>
              </a:buClr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+mn-lt"/>
              </a:rPr>
              <a:t>SITE OF ACTION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Picture 7" descr="Image 1.ppt                                                    00000567ZIP-100                        B598ACD2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00200"/>
            <a:ext cx="36576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267200" y="1219200"/>
          <a:ext cx="457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2362200" y="2667000"/>
            <a:ext cx="1645920" cy="16459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IN">
              <a:solidFill>
                <a:srgbClr val="FFFFFF"/>
              </a:solidFill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676400"/>
            <a:ext cx="1600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NSAID’s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nyla\Pharmacology Books\Rang and Dale Pharmacology - 7th Edition\f9780702034718-017-f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7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2057400"/>
            <a:ext cx="1371600" cy="166199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1524000"/>
            <a:ext cx="1066800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115668"/>
            <a:ext cx="1737360" cy="7315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304800"/>
            <a:ext cx="533400" cy="36933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2819400"/>
            <a:ext cx="251460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324600" y="2000071"/>
            <a:ext cx="457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2754868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30480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410200"/>
            <a:ext cx="1295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3733800"/>
            <a:ext cx="1371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4648200"/>
            <a:ext cx="128016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0" y="2438400"/>
            <a:ext cx="533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+mn-lt"/>
              </a:rPr>
              <a:t>WHO Analgesic ‘Ladder’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14600" y="1881188"/>
            <a:ext cx="5334000" cy="4214812"/>
            <a:chOff x="2736" y="1008"/>
            <a:chExt cx="2688" cy="2124"/>
          </a:xfrm>
        </p:grpSpPr>
        <p:sp>
          <p:nvSpPr>
            <p:cNvPr id="143364" name="Rectangle 4"/>
            <p:cNvSpPr>
              <a:spLocks noChangeArrowheads="1"/>
            </p:cNvSpPr>
            <p:nvPr/>
          </p:nvSpPr>
          <p:spPr bwMode="auto">
            <a:xfrm>
              <a:off x="3504" y="1104"/>
              <a:ext cx="1920" cy="576"/>
            </a:xfrm>
            <a:prstGeom prst="rect">
              <a:avLst/>
            </a:prstGeom>
            <a:solidFill>
              <a:srgbClr val="8E0090"/>
            </a:solidFill>
            <a:ln w="127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E009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en-IN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43365" name="Rectangle 5"/>
            <p:cNvSpPr>
              <a:spLocks noChangeArrowheads="1"/>
            </p:cNvSpPr>
            <p:nvPr/>
          </p:nvSpPr>
          <p:spPr bwMode="auto">
            <a:xfrm>
              <a:off x="3120" y="1776"/>
              <a:ext cx="1920" cy="576"/>
            </a:xfrm>
            <a:prstGeom prst="rect">
              <a:avLst/>
            </a:prstGeom>
            <a:solidFill>
              <a:srgbClr val="D395F1"/>
            </a:solidFill>
            <a:ln w="127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395F1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en-IN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43366" name="Rectangle 6"/>
            <p:cNvSpPr>
              <a:spLocks noChangeArrowheads="1"/>
            </p:cNvSpPr>
            <p:nvPr/>
          </p:nvSpPr>
          <p:spPr bwMode="auto">
            <a:xfrm>
              <a:off x="2736" y="2448"/>
              <a:ext cx="1920" cy="576"/>
            </a:xfrm>
            <a:prstGeom prst="rect">
              <a:avLst/>
            </a:prstGeom>
            <a:solidFill>
              <a:schemeClr val="tx1"/>
            </a:solidFill>
            <a:ln w="127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en-IN">
                <a:solidFill>
                  <a:srgbClr val="FFFFFF"/>
                </a:solidFill>
                <a:cs typeface="+mn-cs"/>
              </a:endParaRPr>
            </a:p>
          </p:txBody>
        </p:sp>
        <p:pic>
          <p:nvPicPr>
            <p:cNvPr id="717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1008"/>
              <a:ext cx="1532" cy="21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533400" y="1905000"/>
            <a:ext cx="1600200" cy="37856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Severe</a:t>
            </a:r>
          </a:p>
          <a:p>
            <a:pPr eaLnBrk="0" hangingPunct="0">
              <a:defRPr/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Moderate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en-US" sz="2400" b="1" dirty="0" smtClean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Mild </a:t>
            </a:r>
          </a:p>
          <a:p>
            <a:pPr eaLnBrk="0" hangingPunct="0">
              <a:defRPr/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4267200" y="2132013"/>
            <a:ext cx="3575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pitchFamily="34" charset="0"/>
                <a:cs typeface="+mn-cs"/>
              </a:rPr>
              <a:t>Step 3</a:t>
            </a:r>
          </a:p>
          <a:p>
            <a:pPr eaLnBrk="0" hangingPunct="0">
              <a:defRPr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Strong opioids (</a:t>
            </a:r>
            <a:r>
              <a:rPr lang="en-US" sz="1800" b="1" i="1" dirty="0">
                <a:solidFill>
                  <a:srgbClr val="FFFFFF"/>
                </a:solidFill>
                <a:latin typeface="Arial" pitchFamily="34" charset="0"/>
                <a:cs typeface="+mn-cs"/>
              </a:rPr>
              <a:t>e.g</a:t>
            </a:r>
            <a:r>
              <a:rPr lang="en-US" sz="18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., morphine)</a:t>
            </a:r>
          </a:p>
          <a:p>
            <a:pPr eaLnBrk="0" hangingPunct="0">
              <a:defRPr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with or without non-opioids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3505200" y="3503613"/>
            <a:ext cx="32575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 u="sng" dirty="0">
                <a:latin typeface="Arial" pitchFamily="34" charset="0"/>
                <a:cs typeface="+mn-cs"/>
              </a:rPr>
              <a:t>Step 2</a:t>
            </a:r>
          </a:p>
          <a:p>
            <a:pPr eaLnBrk="0" hangingPunct="0">
              <a:defRPr/>
            </a:pPr>
            <a:r>
              <a:rPr lang="en-US" sz="1800" b="1" dirty="0">
                <a:latin typeface="Arial" pitchFamily="34" charset="0"/>
                <a:cs typeface="+mn-cs"/>
              </a:rPr>
              <a:t>Weak opioids (</a:t>
            </a:r>
            <a:r>
              <a:rPr lang="en-US" sz="1800" b="1" i="1" dirty="0">
                <a:latin typeface="Arial" pitchFamily="34" charset="0"/>
                <a:cs typeface="+mn-cs"/>
              </a:rPr>
              <a:t>e.g</a:t>
            </a:r>
            <a:r>
              <a:rPr lang="en-US" sz="1800" b="1" dirty="0">
                <a:latin typeface="Arial" pitchFamily="34" charset="0"/>
                <a:cs typeface="+mn-cs"/>
              </a:rPr>
              <a:t>., codeine)</a:t>
            </a:r>
          </a:p>
          <a:p>
            <a:pPr eaLnBrk="0" hangingPunct="0">
              <a:defRPr/>
            </a:pPr>
            <a:r>
              <a:rPr lang="en-US" sz="1800" b="1" dirty="0">
                <a:latin typeface="Arial" pitchFamily="34" charset="0"/>
                <a:cs typeface="+mn-cs"/>
              </a:rPr>
              <a:t>with or without non-opioids</a:t>
            </a: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2743200" y="4799013"/>
            <a:ext cx="32752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+mn-cs"/>
              </a:rPr>
              <a:t>Step 1</a:t>
            </a:r>
          </a:p>
          <a:p>
            <a:pPr eaLnBrk="0" hangingPunct="0">
              <a:defRPr/>
            </a:pPr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+mn-cs"/>
              </a:rPr>
              <a:t>Non- opioids </a:t>
            </a:r>
            <a:r>
              <a:rPr 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+mn-cs"/>
              </a:rPr>
              <a:t>(</a:t>
            </a:r>
            <a:r>
              <a:rPr lang="en-US" sz="1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+mn-cs"/>
              </a:rPr>
              <a:t>e.g</a:t>
            </a:r>
            <a:r>
              <a:rPr 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+mn-cs"/>
              </a:rPr>
              <a:t>., NSAIDs, </a:t>
            </a:r>
          </a:p>
          <a:p>
            <a:pPr eaLnBrk="0" hangingPunct="0">
              <a:defRPr/>
            </a:pPr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+mn-cs"/>
              </a:rPr>
              <a:t>Acetaminophen)</a:t>
            </a:r>
            <a:endParaRPr lang="en-US" sz="18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en-US" sz="18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+mn-lt"/>
              </a:rPr>
              <a:t>CLASSIFICATION (chemical)</a:t>
            </a:r>
            <a:endParaRPr lang="en-US" sz="4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FC000"/>
              </a:buClr>
              <a:buNone/>
            </a:pPr>
            <a:r>
              <a:rPr lang="en-US" sz="3600" b="1" dirty="0" smtClean="0">
                <a:solidFill>
                  <a:srgbClr val="66FF66"/>
                </a:solidFill>
                <a:cs typeface="Times New Roman" pitchFamily="18" charset="0"/>
              </a:rPr>
              <a:t>SALICYLIC ACID DERIVATIVES</a:t>
            </a:r>
          </a:p>
          <a:p>
            <a:pPr marL="457200" lvl="1" indent="-457200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Aspirin</a:t>
            </a:r>
          </a:p>
          <a:p>
            <a:pPr marL="457200" lvl="1" indent="-457200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Sodium </a:t>
            </a: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salicylate</a:t>
            </a:r>
            <a:endParaRPr lang="en-US" sz="3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457200" lvl="1" indent="-457200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Methyl </a:t>
            </a: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salicylate</a:t>
            </a:r>
            <a:endParaRPr lang="en-US" sz="3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457200" lvl="1" indent="-457200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Choline</a:t>
            </a: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salicylate</a:t>
            </a:r>
            <a:endParaRPr lang="en-US" sz="3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457200" lvl="1" indent="-457200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Magnesium </a:t>
            </a: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salicylate</a:t>
            </a:r>
            <a:endParaRPr lang="en-US" sz="3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457200" lvl="1" indent="-457200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Diflunisal</a:t>
            </a:r>
            <a:endParaRPr lang="en-US" sz="3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457200" lvl="1" indent="-457200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Benorylate</a:t>
            </a:r>
            <a:endParaRPr lang="en-US" sz="3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en-US" sz="3200" dirty="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+mn-lt"/>
              </a:rPr>
              <a:t>LEARNING OBJECTIVES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153400" cy="48307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After this session, you should be able to:</a:t>
            </a:r>
          </a:p>
          <a:p>
            <a:pPr marL="457200" indent="-457200">
              <a:spcBef>
                <a:spcPts val="0"/>
              </a:spcBef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recall the pathophysiology of inflammatory response;</a:t>
            </a:r>
          </a:p>
          <a:p>
            <a:pPr marL="457200" indent="-457200">
              <a:spcBef>
                <a:spcPts val="0"/>
              </a:spcBef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classify NSAID’s;</a:t>
            </a:r>
          </a:p>
          <a:p>
            <a:pPr marL="457200" indent="-457200">
              <a:spcBef>
                <a:spcPts val="0"/>
              </a:spcBef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know the common features of NSAID’s;</a:t>
            </a:r>
          </a:p>
          <a:p>
            <a:pPr marL="457200" indent="-457200">
              <a:spcBef>
                <a:spcPts val="0"/>
              </a:spcBef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describe mechanism of action of NSAID’s; and</a:t>
            </a:r>
          </a:p>
          <a:p>
            <a:pPr marL="457200" indent="-457200">
              <a:spcBef>
                <a:spcPts val="0"/>
              </a:spcBef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discuss pharmacokinetic features, mechanism of action, pharmacological effects, adverse effects and clinical pharmacology of aspirin.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+mn-lt"/>
              </a:rPr>
              <a:t>CLASSIFICATION (contd.)</a:t>
            </a:r>
            <a:endParaRPr lang="en-US" sz="4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FFC000"/>
              </a:buClr>
              <a:buNone/>
            </a:pPr>
            <a:r>
              <a:rPr lang="en-US" sz="3600" b="1" dirty="0" smtClean="0">
                <a:solidFill>
                  <a:srgbClr val="66FF66"/>
                </a:solidFill>
                <a:cs typeface="Times New Roman" pitchFamily="18" charset="0"/>
              </a:rPr>
              <a:t>PARA-AMINO PHENOL DERIVATIVE</a:t>
            </a:r>
          </a:p>
          <a:p>
            <a:pPr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Paracetamol</a:t>
            </a:r>
            <a:r>
              <a:rPr lang="en-US" sz="3200" dirty="0" smtClean="0"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FFC000"/>
              </a:buClr>
              <a:buNone/>
            </a:pPr>
            <a:r>
              <a:rPr lang="en-US" sz="3600" b="1" dirty="0" smtClean="0">
                <a:solidFill>
                  <a:srgbClr val="66FF66"/>
                </a:solidFill>
                <a:cs typeface="Times New Roman" pitchFamily="18" charset="0"/>
              </a:rPr>
              <a:t>ACETIC ACID DERIVATIVES</a:t>
            </a:r>
          </a:p>
          <a:p>
            <a:pPr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Indomethacin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Diclofenac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Etodolac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Sulindac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Ketorolac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Tolmetin</a:t>
            </a:r>
            <a:r>
              <a:rPr lang="en-US" sz="3200" dirty="0" smtClean="0"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Nabumetone </a:t>
            </a:r>
            <a:endParaRPr lang="en-US" sz="3200" dirty="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+mn-lt"/>
              </a:rPr>
              <a:t>CLASSIFICATION (contd.)</a:t>
            </a:r>
            <a:endParaRPr lang="en-US" sz="4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05800" cy="4525963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None/>
            </a:pPr>
            <a:r>
              <a:rPr lang="en-US" sz="3600" b="1" dirty="0" smtClean="0">
                <a:solidFill>
                  <a:srgbClr val="66FF66"/>
                </a:solidFill>
                <a:cs typeface="Times New Roman" pitchFamily="18" charset="0"/>
              </a:rPr>
              <a:t>FENAMIC ACID DERIVATIVES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Mefenamic</a:t>
            </a: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 acid, </a:t>
            </a: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meclofenamate</a:t>
            </a: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 sodium</a:t>
            </a:r>
          </a:p>
          <a:p>
            <a:pPr>
              <a:buClr>
                <a:srgbClr val="FFC000"/>
              </a:buClr>
              <a:buNone/>
            </a:pPr>
            <a:r>
              <a:rPr lang="en-US" sz="3600" b="1" dirty="0" smtClean="0">
                <a:solidFill>
                  <a:srgbClr val="66FF66"/>
                </a:solidFill>
                <a:cs typeface="Times New Roman" pitchFamily="18" charset="0"/>
              </a:rPr>
              <a:t>PROPIONIC ACID DERIVATIVES</a:t>
            </a:r>
            <a:endParaRPr lang="en-US" sz="3200" b="1" dirty="0" smtClean="0">
              <a:solidFill>
                <a:srgbClr val="66FF66"/>
              </a:solidFill>
              <a:cs typeface="Times New Roman" pitchFamily="18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Ibuprofen, naproxen, </a:t>
            </a: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fenbufen</a:t>
            </a: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fenoprofen</a:t>
            </a: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flurbiprofen</a:t>
            </a: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ketoprofen</a:t>
            </a:r>
            <a:endParaRPr lang="en-US" sz="3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Clr>
                <a:srgbClr val="FFC000"/>
              </a:buClr>
              <a:buNone/>
            </a:pPr>
            <a:r>
              <a:rPr lang="en-US" sz="3600" b="1" dirty="0" smtClean="0">
                <a:solidFill>
                  <a:srgbClr val="66FF66"/>
                </a:solidFill>
                <a:cs typeface="Times New Roman" pitchFamily="18" charset="0"/>
              </a:rPr>
              <a:t>ENOLIC ACID DERIVATIVES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Piroxicam</a:t>
            </a: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meloxicam</a:t>
            </a: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 (oxicams), 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en-US" sz="3200" dirty="0" smtClean="0">
              <a:cs typeface="Times New Roman" pitchFamily="18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en-US" sz="32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+mn-lt"/>
              </a:rPr>
              <a:t>CLASSIFICATION (contd.)</a:t>
            </a:r>
            <a:endParaRPr lang="en-US" sz="4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FC000"/>
              </a:buClr>
              <a:buNone/>
            </a:pPr>
            <a:r>
              <a:rPr lang="en-US" sz="3600" b="1" dirty="0" smtClean="0">
                <a:solidFill>
                  <a:srgbClr val="66FF66"/>
                </a:solidFill>
                <a:cs typeface="Times New Roman" pitchFamily="18" charset="0"/>
              </a:rPr>
              <a:t>PYRAZOLON DERIVATIVES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Phenylbutazone, </a:t>
            </a: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azapropazone</a:t>
            </a: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oxyphenbutazone</a:t>
            </a:r>
            <a:endParaRPr lang="en-US" sz="3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Clr>
                <a:srgbClr val="FFC000"/>
              </a:buClr>
              <a:buNone/>
            </a:pPr>
            <a:r>
              <a:rPr lang="en-US" sz="3600" b="1" dirty="0" smtClean="0">
                <a:solidFill>
                  <a:srgbClr val="66FF66"/>
                </a:solidFill>
                <a:cs typeface="Times New Roman" pitchFamily="18" charset="0"/>
              </a:rPr>
              <a:t>COX 2 SELECTIVE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Celecoxib</a:t>
            </a: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etoricoxib</a:t>
            </a: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rolicoxib</a:t>
            </a: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lumaricoxib</a:t>
            </a: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cs typeface="Times New Roman" pitchFamily="18" charset="0"/>
              </a:rPr>
              <a:t>valdecoxib</a:t>
            </a: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en-US" sz="32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nyla\Pharmacology Books\Goodman &amp;amp; Gilman_s The Pharmacological Basis of Therapeutics - 12th Ed\IV. Inflammation, Immunomodulation &amp; Hematopoiesis\34._files\loadBinary_00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17500" y="457200"/>
            <a:ext cx="8637588" cy="10271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 smtClean="0">
                <a:solidFill>
                  <a:srgbClr val="FFFF00"/>
                </a:solidFill>
                <a:latin typeface="+mn-lt"/>
              </a:rPr>
              <a:t>PROPERTIES OF NSAID’s 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idx="1"/>
          </p:nvPr>
        </p:nvSpPr>
        <p:spPr>
          <a:xfrm>
            <a:off x="328613" y="1676400"/>
            <a:ext cx="8208962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Common general properties</a:t>
            </a:r>
          </a:p>
          <a:p>
            <a:pPr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Common mechanism of action (cyclooxygenase inhibition)</a:t>
            </a:r>
          </a:p>
          <a:p>
            <a:pPr eaLnBrk="1" hangingPunct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Common therapeutic indications</a:t>
            </a:r>
          </a:p>
          <a:p>
            <a:pPr eaLnBrk="1" hangingPunct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Common adverse effects</a:t>
            </a:r>
          </a:p>
          <a:p>
            <a:pPr eaLnBrk="1" hangingPunct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Different pharmacokinetics and potency</a:t>
            </a:r>
          </a:p>
          <a:p>
            <a:pPr eaLnBrk="1" hangingPunct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Different chemical families</a:t>
            </a:r>
          </a:p>
          <a:p>
            <a:pPr eaLnBrk="1" hangingPunct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Different selectivity's to COX I and II</a:t>
            </a:r>
          </a:p>
          <a:p>
            <a:pPr eaLnBrk="1" hangingPunct="1">
              <a:lnSpc>
                <a:spcPct val="90000"/>
              </a:lnSpc>
              <a:buClr>
                <a:srgbClr val="FFC000"/>
              </a:buClr>
              <a:buNone/>
              <a:defRPr/>
            </a:pPr>
            <a:endParaRPr lang="en-US" sz="1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i="1" dirty="0" smtClean="0">
                <a:solidFill>
                  <a:schemeClr val="bg1"/>
                </a:solidFill>
              </a:rPr>
              <a:t>Similarities more striking than differences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+mn-lt"/>
              </a:rPr>
              <a:t>General properties in common: </a:t>
            </a:r>
            <a:endParaRPr lang="en-US" sz="4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Organic acids EXCEPT nabumetone</a:t>
            </a:r>
          </a:p>
          <a:p>
            <a:pPr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Well absorbed</a:t>
            </a:r>
          </a:p>
          <a:p>
            <a:pPr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Strongly protein bound</a:t>
            </a:r>
          </a:p>
          <a:p>
            <a:pPr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Highly metabolized</a:t>
            </a:r>
          </a:p>
          <a:p>
            <a:pPr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Renal excretion mainly</a:t>
            </a:r>
          </a:p>
          <a:p>
            <a:pPr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Varying </a:t>
            </a:r>
            <a:r>
              <a:rPr lang="en-US" dirty="0" err="1" smtClean="0">
                <a:solidFill>
                  <a:schemeClr val="bg1"/>
                </a:solidFill>
              </a:rPr>
              <a:t>enterohepatic</a:t>
            </a:r>
            <a:r>
              <a:rPr lang="en-US" dirty="0" smtClean="0">
                <a:solidFill>
                  <a:schemeClr val="bg1"/>
                </a:solidFill>
              </a:rPr>
              <a:t> circulation</a:t>
            </a:r>
          </a:p>
          <a:p>
            <a:pPr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Distributed in synovial fluid</a:t>
            </a:r>
          </a:p>
          <a:p>
            <a:pPr>
              <a:buClr>
                <a:srgbClr val="FFC000"/>
              </a:buClr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sz="4400" b="1" dirty="0" smtClean="0">
                <a:solidFill>
                  <a:srgbClr val="FFFF00"/>
                </a:solidFill>
                <a:latin typeface="+mn-lt"/>
              </a:rPr>
              <a:t>MECHANISM OF ACTION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578100" y="1524000"/>
            <a:ext cx="4660900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Membrane phospholipids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905000" y="2819400"/>
            <a:ext cx="6096000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Arachidonic acid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524000" y="5029200"/>
            <a:ext cx="1627818" cy="400110"/>
          </a:xfrm>
          <a:prstGeom prst="rect">
            <a:avLst/>
          </a:prstGeom>
          <a:solidFill>
            <a:srgbClr val="FFC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/>
              <a:t>Leukotienes</a:t>
            </a:r>
            <a:endParaRPr lang="en-US" sz="2000" b="1" dirty="0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276600" y="5029200"/>
            <a:ext cx="1993900" cy="400110"/>
          </a:xfrm>
          <a:prstGeom prst="rect">
            <a:avLst/>
          </a:prstGeom>
          <a:solidFill>
            <a:srgbClr val="FFC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/>
              <a:t>Prostaglandins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5410200" y="5029200"/>
            <a:ext cx="1843453" cy="400110"/>
          </a:xfrm>
          <a:prstGeom prst="rect">
            <a:avLst/>
          </a:prstGeom>
          <a:solidFill>
            <a:srgbClr val="FFC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/>
              <a:t>Thromboxane</a:t>
            </a:r>
            <a:endParaRPr lang="en-US" sz="2000" b="1" dirty="0"/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7357627" y="5029200"/>
            <a:ext cx="1633973" cy="400110"/>
          </a:xfrm>
          <a:prstGeom prst="rect">
            <a:avLst/>
          </a:prstGeom>
          <a:solidFill>
            <a:srgbClr val="FFC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/>
              <a:t>Prostacyclin</a:t>
            </a:r>
            <a:endParaRPr lang="en-US" sz="2000" b="1" dirty="0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4953000" y="2133600"/>
            <a:ext cx="0" cy="609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H="1">
            <a:off x="2895600" y="3352800"/>
            <a:ext cx="0" cy="1600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H="1">
            <a:off x="4419600" y="4419600"/>
            <a:ext cx="0" cy="533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>
            <a:off x="6019800" y="3276600"/>
            <a:ext cx="0" cy="990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6172200" y="3657600"/>
            <a:ext cx="762000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COX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762000" y="3733800"/>
            <a:ext cx="1976924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Lipoxygenase</a:t>
            </a: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7723535" y="3653135"/>
            <a:ext cx="1191865" cy="46166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NSAIDS</a:t>
            </a:r>
          </a:p>
        </p:txBody>
      </p:sp>
      <p:sp>
        <p:nvSpPr>
          <p:cNvPr id="17425" name="Line 18"/>
          <p:cNvSpPr>
            <a:spLocks noChangeShapeType="1"/>
          </p:cNvSpPr>
          <p:nvPr/>
        </p:nvSpPr>
        <p:spPr bwMode="auto">
          <a:xfrm flipH="1" flipV="1">
            <a:off x="7010400" y="3886200"/>
            <a:ext cx="609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2667000" y="2209800"/>
            <a:ext cx="2105063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Phospholipase</a:t>
            </a:r>
          </a:p>
        </p:txBody>
      </p:sp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228600" y="2057400"/>
            <a:ext cx="2197268" cy="46166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Corticosteroids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>
            <a:off x="6019800" y="4419600"/>
            <a:ext cx="0" cy="533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>
            <a:off x="7772400" y="4419600"/>
            <a:ext cx="0" cy="533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4343400" y="4419600"/>
            <a:ext cx="3505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ent-Up Arrow 24"/>
          <p:cNvSpPr/>
          <p:nvPr/>
        </p:nvSpPr>
        <p:spPr>
          <a:xfrm rot="5400000">
            <a:off x="2133600" y="2286000"/>
            <a:ext cx="304800" cy="609600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n-lt"/>
              </a:rPr>
              <a:t>ADVERSE EFFECTS OF NSAID’S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Clr>
                <a:srgbClr val="FFC000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CNS</a:t>
            </a:r>
          </a:p>
          <a:p>
            <a:pPr marL="550926" indent="-514350">
              <a:buClr>
                <a:srgbClr val="FFC000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CVS</a:t>
            </a:r>
          </a:p>
          <a:p>
            <a:pPr marL="550926" indent="-514350">
              <a:buClr>
                <a:srgbClr val="FFC000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GIT</a:t>
            </a:r>
          </a:p>
          <a:p>
            <a:pPr marL="550926" indent="-514350">
              <a:buClr>
                <a:srgbClr val="FFC000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HEMATOLOGIC</a:t>
            </a:r>
          </a:p>
          <a:p>
            <a:pPr marL="550926" indent="-514350">
              <a:buClr>
                <a:srgbClr val="FFC000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HEPATIC</a:t>
            </a:r>
          </a:p>
          <a:p>
            <a:pPr marL="550926" indent="-514350">
              <a:buClr>
                <a:srgbClr val="FFC000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PULMONARY</a:t>
            </a:r>
          </a:p>
          <a:p>
            <a:pPr marL="550926" indent="-514350">
              <a:buClr>
                <a:srgbClr val="FFC000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RASHES</a:t>
            </a:r>
          </a:p>
          <a:p>
            <a:pPr marL="550926" indent="-514350">
              <a:buClr>
                <a:srgbClr val="FFC000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RENAL</a:t>
            </a:r>
          </a:p>
          <a:p>
            <a:pPr marL="550926" indent="-514350">
              <a:buClr>
                <a:srgbClr val="FFC000"/>
              </a:buClr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077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rgbClr val="FFFF00"/>
                </a:solidFill>
                <a:latin typeface="+mn-lt"/>
              </a:rPr>
              <a:t>Aspirin </a:t>
            </a:r>
            <a:br>
              <a:rPr lang="en-US" b="1" dirty="0" smtClean="0">
                <a:solidFill>
                  <a:srgbClr val="FFFF00"/>
                </a:solidFill>
                <a:latin typeface="+mn-lt"/>
              </a:rPr>
            </a:br>
            <a:r>
              <a:rPr lang="en-US" b="1" dirty="0" smtClean="0">
                <a:solidFill>
                  <a:srgbClr val="FFFF00"/>
                </a:solidFill>
                <a:latin typeface="+mn-lt"/>
              </a:rPr>
              <a:t>(Acetylsalicylic acid; ASA)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74837"/>
            <a:ext cx="7467600" cy="4525963"/>
          </a:xfrm>
        </p:spPr>
        <p:txBody>
          <a:bodyPr/>
          <a:lstStyle/>
          <a:p>
            <a:pPr eaLnBrk="1" hangingPunct="1"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Willow bark- Salicin</a:t>
            </a:r>
          </a:p>
          <a:p>
            <a:pPr eaLnBrk="1" hangingPunct="1"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Synthesized in 1853</a:t>
            </a:r>
          </a:p>
          <a:p>
            <a:pPr eaLnBrk="1" hangingPunct="1"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Organic acid</a:t>
            </a:r>
          </a:p>
          <a:p>
            <a:pPr eaLnBrk="1" hangingPunct="1"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Ester of acetic acid</a:t>
            </a:r>
          </a:p>
          <a:p>
            <a:pPr eaLnBrk="1" hangingPunct="1">
              <a:buClr>
                <a:srgbClr val="FFC000"/>
              </a:buClr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C000"/>
              </a:buClr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C000"/>
              </a:buClr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3810000" y="3810000"/>
            <a:ext cx="762000" cy="457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810000" y="4267200"/>
            <a:ext cx="0" cy="914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3810000" y="5181600"/>
            <a:ext cx="7620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572000" y="3810000"/>
            <a:ext cx="762000" cy="457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5334000" y="4267200"/>
            <a:ext cx="0" cy="914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4572000" y="5181600"/>
            <a:ext cx="7620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3962400" y="3962400"/>
            <a:ext cx="609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3962400" y="5105400"/>
            <a:ext cx="60960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5181600" y="4419600"/>
            <a:ext cx="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572000" y="3276600"/>
            <a:ext cx="0" cy="457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5334000" y="4114800"/>
            <a:ext cx="45720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403725" y="2971800"/>
            <a:ext cx="773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COOH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793773" y="3897868"/>
            <a:ext cx="9880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OOCCH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+mn-lt"/>
              </a:rPr>
              <a:t>HISTORY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848600" cy="5257800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kumimoji="1" lang="en-US" sz="2600" dirty="0" smtClean="0">
                <a:solidFill>
                  <a:schemeClr val="bg1"/>
                </a:solidFill>
              </a:rPr>
              <a:t>Salicylic acid-natural product, present in the bark of willow and poplar trees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kumimoji="1" lang="en-US" sz="2600" dirty="0" smtClean="0">
                <a:solidFill>
                  <a:schemeClr val="bg1"/>
                </a:solidFill>
              </a:rPr>
              <a:t>18</a:t>
            </a:r>
            <a:r>
              <a:rPr kumimoji="1" lang="en-US" sz="2600" baseline="30000" dirty="0" smtClean="0">
                <a:solidFill>
                  <a:schemeClr val="bg1"/>
                </a:solidFill>
              </a:rPr>
              <a:t>th</a:t>
            </a:r>
            <a:r>
              <a:rPr kumimoji="1" lang="en-US" sz="2600" dirty="0" smtClean="0">
                <a:solidFill>
                  <a:schemeClr val="bg1"/>
                </a:solidFill>
              </a:rPr>
              <a:t> century – </a:t>
            </a:r>
            <a:r>
              <a:rPr kumimoji="1" lang="en-US" sz="2600" dirty="0" smtClean="0">
                <a:solidFill>
                  <a:srgbClr val="FFFF00"/>
                </a:solidFill>
              </a:rPr>
              <a:t>Salicin</a:t>
            </a:r>
            <a:r>
              <a:rPr kumimoji="1" lang="en-US" sz="2600" dirty="0" smtClean="0">
                <a:solidFill>
                  <a:schemeClr val="bg1"/>
                </a:solidFill>
              </a:rPr>
              <a:t> - oxidized to Salicylic acid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kumimoji="1" lang="en-US" sz="2600" dirty="0" smtClean="0">
                <a:solidFill>
                  <a:schemeClr val="bg1"/>
                </a:solidFill>
              </a:rPr>
              <a:t>In 1828 a Swizz pharmacist, </a:t>
            </a:r>
            <a:r>
              <a:rPr kumimoji="1" lang="en-US" sz="2600" dirty="0" err="1" smtClean="0">
                <a:solidFill>
                  <a:schemeClr val="bg1"/>
                </a:solidFill>
              </a:rPr>
              <a:t>Lowig</a:t>
            </a:r>
            <a:r>
              <a:rPr kumimoji="1" lang="en-US" sz="2600" dirty="0" smtClean="0">
                <a:solidFill>
                  <a:schemeClr val="bg1"/>
                </a:solidFill>
              </a:rPr>
              <a:t>, distilled meadowsweet flowers and got </a:t>
            </a:r>
            <a:r>
              <a:rPr kumimoji="1" lang="en-US" sz="2600" dirty="0" err="1" smtClean="0">
                <a:solidFill>
                  <a:srgbClr val="FFFF00"/>
                </a:solidFill>
              </a:rPr>
              <a:t>salicylaldehyde</a:t>
            </a:r>
            <a:endParaRPr kumimoji="1" lang="en-US" sz="2600" dirty="0" smtClean="0">
              <a:solidFill>
                <a:srgbClr val="FFFF0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kumimoji="1" lang="en-US" sz="2600" dirty="0" smtClean="0">
                <a:solidFill>
                  <a:schemeClr val="bg1"/>
                </a:solidFill>
              </a:rPr>
              <a:t>1897, a chemist at the Bayer Company worked on </a:t>
            </a:r>
            <a:r>
              <a:rPr kumimoji="1" lang="en-US" sz="2600" dirty="0" smtClean="0">
                <a:solidFill>
                  <a:srgbClr val="FFFF00"/>
                </a:solidFill>
              </a:rPr>
              <a:t>acetylsalicylic acid  effect profile to improve adverse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kumimoji="1" lang="en-US" sz="2600" dirty="0" smtClean="0">
                <a:solidFill>
                  <a:schemeClr val="bg1"/>
                </a:solidFill>
              </a:rPr>
              <a:t>The name </a:t>
            </a:r>
            <a:r>
              <a:rPr kumimoji="1" lang="en-US" sz="2600" b="1" dirty="0" smtClean="0">
                <a:solidFill>
                  <a:schemeClr val="bg1"/>
                </a:solidFill>
              </a:rPr>
              <a:t>Aspirin</a:t>
            </a:r>
            <a:r>
              <a:rPr kumimoji="1" lang="en-US" sz="2600" dirty="0" smtClean="0">
                <a:solidFill>
                  <a:schemeClr val="bg1"/>
                </a:solidFill>
              </a:rPr>
              <a:t> was coined by adding an </a:t>
            </a:r>
            <a:r>
              <a:rPr kumimoji="1" lang="en-US" sz="2600" b="1" i="1" dirty="0" smtClean="0">
                <a:solidFill>
                  <a:schemeClr val="bg1"/>
                </a:solidFill>
              </a:rPr>
              <a:t>a </a:t>
            </a:r>
            <a:r>
              <a:rPr kumimoji="1" lang="en-US" sz="2600" dirty="0" smtClean="0">
                <a:solidFill>
                  <a:schemeClr val="bg1"/>
                </a:solidFill>
              </a:rPr>
              <a:t>for acetyl to </a:t>
            </a:r>
            <a:r>
              <a:rPr kumimoji="1" lang="en-US" sz="2600" b="1" dirty="0" err="1" smtClean="0">
                <a:solidFill>
                  <a:schemeClr val="bg1"/>
                </a:solidFill>
              </a:rPr>
              <a:t>spirin</a:t>
            </a:r>
            <a:r>
              <a:rPr kumimoji="1" lang="en-US" sz="2600" dirty="0" smtClean="0">
                <a:solidFill>
                  <a:schemeClr val="bg1"/>
                </a:solidFill>
              </a:rPr>
              <a:t> from the name of the plant meadowsweet (</a:t>
            </a:r>
            <a:r>
              <a:rPr lang="en-US" sz="2600" i="1" dirty="0" err="1" smtClean="0">
                <a:solidFill>
                  <a:schemeClr val="bg1"/>
                </a:solidFill>
              </a:rPr>
              <a:t>Spiraea</a:t>
            </a:r>
            <a:r>
              <a:rPr lang="en-US" sz="2600" i="1" dirty="0" smtClean="0">
                <a:solidFill>
                  <a:schemeClr val="bg1"/>
                </a:solidFill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</a:rPr>
              <a:t>ulmaria</a:t>
            </a:r>
            <a:r>
              <a:rPr lang="en-US" sz="2600" i="1" dirty="0" smtClean="0">
                <a:solidFill>
                  <a:schemeClr val="bg1"/>
                </a:solidFill>
              </a:rPr>
              <a:t>)</a:t>
            </a:r>
            <a:r>
              <a:rPr kumimoji="1" lang="en-US" sz="2600" dirty="0" smtClean="0">
                <a:solidFill>
                  <a:schemeClr val="bg1"/>
                </a:solidFill>
              </a:rPr>
              <a:t> from which salicylic acid was first isolated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+mn-lt"/>
              </a:rPr>
              <a:t>THE INFLAMMATORY RESPONSE</a:t>
            </a:r>
            <a:endParaRPr lang="en-US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25963"/>
          </a:xfrm>
        </p:spPr>
        <p:txBody>
          <a:bodyPr>
            <a:noAutofit/>
          </a:bodyPr>
          <a:lstStyle/>
          <a:p>
            <a:pPr>
              <a:buClr>
                <a:srgbClr val="66FF66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Immune response</a:t>
            </a:r>
          </a:p>
          <a:p>
            <a:pPr>
              <a:buClr>
                <a:srgbClr val="66FF66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INFLAMMATION </a:t>
            </a:r>
          </a:p>
          <a:p>
            <a:pPr>
              <a:buClr>
                <a:srgbClr val="66FF66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Normal / Abnormal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Calor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Dolor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Rubor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Tumor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Loss of function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295400"/>
          </a:xfrm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  <a:latin typeface="+mn-lt"/>
              </a:rPr>
              <a:t>Pharmacokinetics</a:t>
            </a:r>
            <a:r>
              <a:rPr lang="en-IN" dirty="0" smtClean="0">
                <a:latin typeface="+mn-lt"/>
              </a:rPr>
              <a:t>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001000" cy="4876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IN" sz="3200" dirty="0" smtClean="0">
                <a:solidFill>
                  <a:schemeClr val="bg1"/>
                </a:solidFill>
              </a:rPr>
              <a:t>Rapidly absorbed from stomach and upper small intestine</a:t>
            </a:r>
          </a:p>
          <a:p>
            <a:pPr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IN" sz="3200" dirty="0" smtClean="0">
                <a:solidFill>
                  <a:schemeClr val="bg1"/>
                </a:solidFill>
              </a:rPr>
              <a:t>Hydrolyzed to acetic acid and </a:t>
            </a:r>
            <a:r>
              <a:rPr lang="en-IN" sz="3200" dirty="0" err="1" smtClean="0">
                <a:solidFill>
                  <a:schemeClr val="bg1"/>
                </a:solidFill>
              </a:rPr>
              <a:t>salicylate</a:t>
            </a:r>
            <a:r>
              <a:rPr lang="en-IN" sz="3200" dirty="0" smtClean="0">
                <a:solidFill>
                  <a:schemeClr val="bg1"/>
                </a:solidFill>
              </a:rPr>
              <a:t> by </a:t>
            </a:r>
            <a:r>
              <a:rPr lang="en-IN" sz="3200" dirty="0" err="1" smtClean="0">
                <a:solidFill>
                  <a:schemeClr val="bg1"/>
                </a:solidFill>
              </a:rPr>
              <a:t>esterases</a:t>
            </a:r>
            <a:r>
              <a:rPr lang="en-IN" sz="3200" dirty="0" smtClean="0">
                <a:solidFill>
                  <a:schemeClr val="bg1"/>
                </a:solidFill>
              </a:rPr>
              <a:t> in tissue and blood</a:t>
            </a:r>
          </a:p>
          <a:p>
            <a:pPr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IN" sz="3200" dirty="0" smtClean="0">
                <a:solidFill>
                  <a:schemeClr val="bg1"/>
                </a:solidFill>
              </a:rPr>
              <a:t>Bound to albumin</a:t>
            </a:r>
          </a:p>
          <a:p>
            <a:pPr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</a:rPr>
              <a:t>ZERO ORDER KINETICS</a:t>
            </a:r>
            <a:endParaRPr lang="en-IN" sz="3200" dirty="0" smtClean="0"/>
          </a:p>
          <a:p>
            <a:pPr eaLnBrk="1" hangingPunct="1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</a:rPr>
              <a:t>Conjugated in liver and cleared by kidney</a:t>
            </a:r>
          </a:p>
          <a:p>
            <a:pPr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</a:rPr>
              <a:t>Excretion: 25 % excreted unchanged &amp; 75 % as metabolites in urine ,enhanced by ALKALINIZATION</a:t>
            </a:r>
          </a:p>
          <a:p>
            <a:pPr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</a:rPr>
              <a:t>t</a:t>
            </a:r>
            <a:r>
              <a:rPr lang="en-US" sz="1900" dirty="0" smtClean="0">
                <a:solidFill>
                  <a:srgbClr val="FFFFFF"/>
                </a:solidFill>
              </a:rPr>
              <a:t>1/2</a:t>
            </a:r>
            <a:r>
              <a:rPr lang="en-US" sz="3200" dirty="0" smtClean="0">
                <a:solidFill>
                  <a:srgbClr val="FFFFFF"/>
                </a:solidFill>
              </a:rPr>
              <a:t> 15mins but </a:t>
            </a:r>
            <a:r>
              <a:rPr lang="en-US" sz="3200" dirty="0" err="1" smtClean="0">
                <a:solidFill>
                  <a:srgbClr val="FFFFFF"/>
                </a:solidFill>
              </a:rPr>
              <a:t>antiplatelet</a:t>
            </a:r>
            <a:r>
              <a:rPr lang="en-US" sz="3200" dirty="0" smtClean="0">
                <a:solidFill>
                  <a:srgbClr val="FFFFFF"/>
                </a:solidFill>
              </a:rPr>
              <a:t> action 8-10 days</a:t>
            </a:r>
          </a:p>
          <a:p>
            <a:pPr eaLnBrk="1" hangingPunct="1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endParaRPr lang="en-US" sz="32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:\nyla\Pharmacology Books\Katzung basis and clinical pharmacology 11th Ed 2009\Chapter 36_files\loadBinary_00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938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  <a:latin typeface="+mn-lt"/>
              </a:rPr>
              <a:t>Mechanism of Action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defRPr/>
            </a:pPr>
            <a:r>
              <a:rPr lang="en-IN" sz="3200" dirty="0" smtClean="0">
                <a:solidFill>
                  <a:schemeClr val="bg1"/>
                </a:solidFill>
              </a:rPr>
              <a:t>Inhibits both COX-I and COX-II </a:t>
            </a:r>
          </a:p>
          <a:p>
            <a:pPr lvl="1">
              <a:buClr>
                <a:srgbClr val="66FF66"/>
              </a:buClr>
              <a:defRPr/>
            </a:pPr>
            <a:r>
              <a:rPr lang="en-IN" sz="2800" dirty="0" smtClean="0">
                <a:solidFill>
                  <a:schemeClr val="bg1"/>
                </a:solidFill>
              </a:rPr>
              <a:t>Anti-inflammatory </a:t>
            </a:r>
          </a:p>
          <a:p>
            <a:pPr lvl="1">
              <a:buClr>
                <a:srgbClr val="66FF66"/>
              </a:buClr>
              <a:defRPr/>
            </a:pPr>
            <a:r>
              <a:rPr lang="en-IN" sz="2800" dirty="0" smtClean="0">
                <a:solidFill>
                  <a:schemeClr val="bg1"/>
                </a:solidFill>
              </a:rPr>
              <a:t>Analgesic</a:t>
            </a:r>
          </a:p>
          <a:p>
            <a:pPr lvl="1">
              <a:buClr>
                <a:srgbClr val="66FF66"/>
              </a:buClr>
              <a:defRPr/>
            </a:pPr>
            <a:r>
              <a:rPr lang="en-IN" sz="2800" dirty="0" smtClean="0">
                <a:solidFill>
                  <a:schemeClr val="bg1"/>
                </a:solidFill>
              </a:rPr>
              <a:t>Antipyretic</a:t>
            </a:r>
          </a:p>
          <a:p>
            <a:pPr lvl="1">
              <a:buClr>
                <a:srgbClr val="66FF66"/>
              </a:buClr>
              <a:buNone/>
              <a:defRPr/>
            </a:pPr>
            <a:r>
              <a:rPr lang="en-IN" sz="2800" dirty="0" smtClean="0">
                <a:solidFill>
                  <a:schemeClr val="bg1"/>
                </a:solidFill>
              </a:rPr>
              <a:t> </a:t>
            </a:r>
          </a:p>
          <a:p>
            <a:pPr>
              <a:buClr>
                <a:srgbClr val="FFC000"/>
              </a:buClr>
              <a:defRPr/>
            </a:pPr>
            <a:r>
              <a:rPr lang="en-IN" sz="3200" dirty="0" smtClean="0">
                <a:solidFill>
                  <a:schemeClr val="bg1"/>
                </a:solidFill>
              </a:rPr>
              <a:t>Aspirin irreversibly inhibits platelet COX</a:t>
            </a:r>
          </a:p>
          <a:p>
            <a:pPr lvl="1">
              <a:buClr>
                <a:srgbClr val="66FF66"/>
              </a:buClr>
              <a:defRPr/>
            </a:pPr>
            <a:r>
              <a:rPr lang="en-IN" sz="2800" dirty="0" smtClean="0">
                <a:solidFill>
                  <a:schemeClr val="bg1"/>
                </a:solidFill>
              </a:rPr>
              <a:t>Anti-platelet effect (lasts 8-10 days)</a:t>
            </a:r>
          </a:p>
          <a:p>
            <a:pPr marL="0" indent="0">
              <a:buClr>
                <a:srgbClr val="FFC000"/>
              </a:buClr>
              <a:buFontTx/>
              <a:buNone/>
              <a:defRPr/>
            </a:pPr>
            <a:endParaRPr lang="en-IN" sz="320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IN" sz="3200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C:\Users\Momina\Desktop\ASPIR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905000"/>
            <a:ext cx="2590801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+mn-lt"/>
              </a:rPr>
              <a:t>Anti –inflammatory effect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001000" cy="52165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Inhibits PG synthesis at the periphery</a:t>
            </a:r>
          </a:p>
          <a:p>
            <a:pPr algn="just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Inhibition </a:t>
            </a:r>
            <a:r>
              <a:rPr lang="en-US" sz="3200" dirty="0" smtClean="0">
                <a:solidFill>
                  <a:schemeClr val="bg1"/>
                </a:solidFill>
              </a:rPr>
              <a:t>of granulocytes adherence to damaged vasculature</a:t>
            </a:r>
          </a:p>
          <a:p>
            <a:pPr algn="just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Stabilizes lysosomes </a:t>
            </a:r>
          </a:p>
          <a:p>
            <a:pPr algn="just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Inhibit migration of polymorphs and macrophages at site of inflammation</a:t>
            </a:r>
          </a:p>
          <a:p>
            <a:pPr algn="just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Interferes with chemical mediators of </a:t>
            </a:r>
            <a:r>
              <a:rPr lang="en-US" sz="3200" dirty="0" err="1" smtClean="0">
                <a:solidFill>
                  <a:schemeClr val="bg1"/>
                </a:solidFill>
              </a:rPr>
              <a:t>kalikrein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system</a:t>
            </a:r>
          </a:p>
          <a:p>
            <a:pPr algn="just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Inhibition of antibody production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+mn-lt"/>
              </a:rPr>
              <a:t>Analgesic Effect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467600" cy="4987925"/>
          </a:xfrm>
        </p:spPr>
        <p:txBody>
          <a:bodyPr>
            <a:normAutofit lnSpcReduction="10000"/>
          </a:bodyPr>
          <a:lstStyle/>
          <a:p>
            <a:pPr algn="just" eaLnBrk="1" hangingPunct="1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b="0" dirty="0" smtClean="0">
                <a:solidFill>
                  <a:schemeClr val="bg1"/>
                </a:solidFill>
              </a:rPr>
              <a:t>Reduces mild to moderate pain of varying cause (pain of musculoskeletal structures) relieved better than of visceral origin</a:t>
            </a:r>
          </a:p>
          <a:p>
            <a:pPr algn="just" eaLnBrk="1" hangingPunct="1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b="0" dirty="0" smtClean="0">
                <a:solidFill>
                  <a:schemeClr val="bg1"/>
                </a:solidFill>
              </a:rPr>
              <a:t>Mainly acts at periphery at nociceptive level so effective in pain associated with inflammation (pain of  muscular, vascular &amp; dental origin, postpartum states, arthritis &amp; bursitis is relieved)</a:t>
            </a:r>
          </a:p>
          <a:p>
            <a:pPr algn="just" eaLnBrk="1" hangingPunct="1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b="0" dirty="0" smtClean="0">
                <a:solidFill>
                  <a:schemeClr val="bg1"/>
                </a:solidFill>
              </a:rPr>
              <a:t>Also inhibits pain stimuli at a sub-cortical level</a:t>
            </a:r>
          </a:p>
          <a:p>
            <a:pPr eaLnBrk="1" hangingPunct="1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endParaRPr lang="en-US" b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+mn-lt"/>
              </a:rPr>
              <a:t>Antipyretic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95400"/>
            <a:ext cx="7467600" cy="4419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Aspirin </a:t>
            </a:r>
            <a:r>
              <a:rPr lang="en-US" dirty="0" smtClean="0">
                <a:solidFill>
                  <a:schemeClr val="bg1"/>
                </a:solidFill>
              </a:rPr>
              <a:t>reduces only elevated temperature &amp; has no effect on normal temperature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Aspirin resets the  temperature regulating centre to normal by inhibition of PGE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synthesis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Blocks the action of  IL-1 released from macrophages by action of bacterial </a:t>
            </a:r>
            <a:r>
              <a:rPr lang="en-US" dirty="0" err="1" smtClean="0">
                <a:solidFill>
                  <a:schemeClr val="bg1"/>
                </a:solidFill>
              </a:rPr>
              <a:t>endotoxins</a:t>
            </a:r>
            <a:r>
              <a:rPr lang="en-US" dirty="0" smtClean="0">
                <a:solidFill>
                  <a:schemeClr val="bg1"/>
                </a:solidFill>
              </a:rPr>
              <a:t> / inflammation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Vasodilatation of superficial blood vessels causing inc. dissipation of heat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+mn-lt"/>
              </a:rPr>
              <a:t>Antiplatelet effect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28613" y="1447800"/>
            <a:ext cx="7672387" cy="4572000"/>
          </a:xfrm>
        </p:spPr>
        <p:txBody>
          <a:bodyPr/>
          <a:lstStyle/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Aspirin in small doses decreases platelet aggregation by suppressing the synthesis of thromboxane A</a:t>
            </a:r>
            <a:r>
              <a:rPr lang="en-US" sz="1800" dirty="0" smtClean="0">
                <a:solidFill>
                  <a:schemeClr val="bg1"/>
                </a:solidFill>
              </a:rPr>
              <a:t>2</a:t>
            </a:r>
            <a:endParaRPr lang="en-US" dirty="0" smtClean="0">
              <a:solidFill>
                <a:schemeClr val="bg1"/>
              </a:solidFill>
            </a:endParaRPr>
          </a:p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It irreversibly acetylates the COX</a:t>
            </a:r>
          </a:p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Effect lasts for 8 – 10 days till new platelets are regenerated</a:t>
            </a:r>
          </a:p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High doses suppress </a:t>
            </a:r>
            <a:r>
              <a:rPr lang="en-US" dirty="0" err="1" smtClean="0">
                <a:solidFill>
                  <a:schemeClr val="bg1"/>
                </a:solidFill>
              </a:rPr>
              <a:t>prostacyclins</a:t>
            </a:r>
            <a:r>
              <a:rPr lang="en-US" dirty="0" smtClean="0">
                <a:solidFill>
                  <a:schemeClr val="bg1"/>
                </a:solidFill>
              </a:rPr>
              <a:t> also &amp; platelet inhibitory effect is lost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+mn-lt"/>
              </a:rPr>
              <a:t>Effect on GIT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AutoNum type="alphaLcPeriod"/>
            </a:pPr>
            <a:r>
              <a:rPr lang="en-US" dirty="0" smtClean="0">
                <a:solidFill>
                  <a:schemeClr val="bg1"/>
                </a:solidFill>
              </a:rPr>
              <a:t>Vomiting-- Stimulation of CTZ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AutoNum type="alphaLcPeriod"/>
            </a:pPr>
            <a:r>
              <a:rPr lang="en-US" dirty="0" smtClean="0">
                <a:solidFill>
                  <a:schemeClr val="bg1"/>
                </a:solidFill>
              </a:rPr>
              <a:t>Dose related gastric ulceration &amp; hemorrhage, due to inhibition of protective PGI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</a:p>
          <a:p>
            <a:pPr marL="1371600" lvl="1" indent="-457200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Ischemia of gastric mucosa  </a:t>
            </a:r>
          </a:p>
          <a:p>
            <a:pPr marL="1371600" lvl="1" indent="-457200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Increased gastric acid secretion</a:t>
            </a:r>
          </a:p>
          <a:p>
            <a:pPr marL="1371600" lvl="1" indent="-457200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Inhibition of gastric mucous </a:t>
            </a:r>
            <a:r>
              <a:rPr lang="en-US" sz="2800" dirty="0" smtClean="0">
                <a:solidFill>
                  <a:schemeClr val="bg1"/>
                </a:solidFill>
              </a:rPr>
              <a:t>secretion</a:t>
            </a:r>
          </a:p>
          <a:p>
            <a:pPr marL="1371600" lvl="1" indent="-457200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Misoprostol</a:t>
            </a:r>
            <a:r>
              <a:rPr lang="en-US" sz="2800" dirty="0" smtClean="0">
                <a:solidFill>
                  <a:schemeClr val="bg1"/>
                </a:solidFill>
              </a:rPr>
              <a:t> –may prevent GI ulceration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+mn-lt"/>
              </a:rPr>
              <a:t>Other effects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2296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u="sng" dirty="0" err="1" smtClean="0">
                <a:solidFill>
                  <a:srgbClr val="FFFF00"/>
                </a:solidFill>
              </a:rPr>
              <a:t>Uricosuric</a:t>
            </a:r>
            <a:r>
              <a:rPr lang="en-US" sz="3200" b="1" u="sng" dirty="0" smtClean="0">
                <a:solidFill>
                  <a:srgbClr val="FFFF00"/>
                </a:solidFill>
              </a:rPr>
              <a:t> action: </a:t>
            </a:r>
            <a:r>
              <a:rPr lang="en-US" sz="2800" dirty="0" smtClean="0">
                <a:solidFill>
                  <a:schemeClr val="bg1"/>
                </a:solidFill>
              </a:rPr>
              <a:t>In high doses above 4 </a:t>
            </a:r>
            <a:r>
              <a:rPr lang="en-US" sz="2800" dirty="0" err="1" smtClean="0">
                <a:solidFill>
                  <a:schemeClr val="bg1"/>
                </a:solidFill>
              </a:rPr>
              <a:t>gms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smtClean="0">
                <a:solidFill>
                  <a:srgbClr val="FFFF00"/>
                </a:solidFill>
              </a:rPr>
              <a:t>CVS 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C000"/>
              </a:buClr>
              <a:buFont typeface="+mj-lt"/>
              <a:buAutoNum type="alphaLcParenR"/>
            </a:pPr>
            <a:r>
              <a:rPr lang="en-US" sz="2800" dirty="0" smtClean="0">
                <a:solidFill>
                  <a:schemeClr val="bg1"/>
                </a:solidFill>
              </a:rPr>
              <a:t>In therapeutic doses, no </a:t>
            </a:r>
            <a:r>
              <a:rPr lang="en-US" sz="2800" dirty="0" smtClean="0">
                <a:solidFill>
                  <a:schemeClr val="bg1"/>
                </a:solidFill>
              </a:rPr>
              <a:t>effect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FFC000"/>
              </a:buClr>
              <a:buFont typeface="+mj-lt"/>
              <a:buAutoNum type="alphaLcParenR"/>
            </a:pPr>
            <a:r>
              <a:rPr lang="en-US" sz="2800" dirty="0" smtClean="0">
                <a:solidFill>
                  <a:schemeClr val="bg1"/>
                </a:solidFill>
              </a:rPr>
              <a:t>In large doses--- Peripheral vasodilatation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C000"/>
              </a:buClr>
              <a:buFont typeface="+mj-lt"/>
              <a:buAutoNum type="alphaLcParenR"/>
            </a:pPr>
            <a:r>
              <a:rPr lang="en-US" sz="2800" dirty="0" smtClean="0">
                <a:solidFill>
                  <a:schemeClr val="bg1"/>
                </a:solidFill>
              </a:rPr>
              <a:t>In toxic doses--- Vasomotor </a:t>
            </a:r>
            <a:r>
              <a:rPr lang="en-US" sz="2800" dirty="0" smtClean="0">
                <a:solidFill>
                  <a:schemeClr val="bg1"/>
                </a:solidFill>
              </a:rPr>
              <a:t>paralysis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C000"/>
              </a:buClr>
              <a:buFont typeface="+mj-lt"/>
              <a:buAutoNum type="alphaLcParenR"/>
            </a:pPr>
            <a:r>
              <a:rPr lang="en-US" sz="2800" dirty="0" smtClean="0">
                <a:solidFill>
                  <a:schemeClr val="bg1"/>
                </a:solidFill>
              </a:rPr>
              <a:t>Edema , HTN in pts with activated renin-angiotensin </a:t>
            </a:r>
            <a:r>
              <a:rPr lang="en-US" sz="2800" dirty="0" err="1" smtClean="0">
                <a:solidFill>
                  <a:schemeClr val="bg1"/>
                </a:solidFill>
              </a:rPr>
              <a:t>sytem</a:t>
            </a: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smtClean="0">
                <a:solidFill>
                  <a:srgbClr val="FFFF00"/>
                </a:solidFill>
              </a:rPr>
              <a:t>Respiration: 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C000"/>
              </a:buClr>
              <a:buFont typeface="+mj-lt"/>
              <a:buAutoNum type="alphaLcParenR"/>
            </a:pPr>
            <a:r>
              <a:rPr lang="en-US" sz="2800" dirty="0" smtClean="0">
                <a:solidFill>
                  <a:schemeClr val="bg1"/>
                </a:solidFill>
              </a:rPr>
              <a:t>In therapeutic doses,  Increased depth of resp. 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C000"/>
              </a:buClr>
              <a:buFont typeface="+mj-lt"/>
              <a:buAutoNum type="alphaLcParenR"/>
            </a:pPr>
            <a:r>
              <a:rPr lang="en-US" sz="2800" dirty="0" smtClean="0">
                <a:solidFill>
                  <a:schemeClr val="bg1"/>
                </a:solidFill>
              </a:rPr>
              <a:t>In large doses-Compensated resp. alkalosis 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C000"/>
              </a:buClr>
              <a:buFont typeface="+mj-lt"/>
              <a:buAutoNum type="alphaLcParenR"/>
            </a:pPr>
            <a:r>
              <a:rPr lang="en-US" sz="2800" dirty="0" smtClean="0">
                <a:solidFill>
                  <a:schemeClr val="bg1"/>
                </a:solidFill>
              </a:rPr>
              <a:t>In toxic doses - Uncompensated resp. acidosis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</a:pPr>
            <a:r>
              <a:rPr lang="en-US" b="1" u="sng" dirty="0" smtClean="0">
                <a:solidFill>
                  <a:srgbClr val="FFFF00"/>
                </a:solidFill>
              </a:rPr>
              <a:t>Renal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Nephropathy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</a:pPr>
            <a:r>
              <a:rPr lang="en-US" b="1" u="sng" dirty="0" smtClean="0">
                <a:solidFill>
                  <a:srgbClr val="FFFF00"/>
                </a:solidFill>
              </a:rPr>
              <a:t>Pregnancy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Prolongation </a:t>
            </a:r>
            <a:r>
              <a:rPr lang="en-US" dirty="0" smtClean="0">
                <a:solidFill>
                  <a:srgbClr val="FFFFFF"/>
                </a:solidFill>
              </a:rPr>
              <a:t>of gestation &amp; inhibition of labor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</a:pPr>
            <a:r>
              <a:rPr lang="en-US" b="1" u="sng" dirty="0" smtClean="0">
                <a:solidFill>
                  <a:srgbClr val="FFFF00"/>
                </a:solidFill>
              </a:rPr>
              <a:t>Hypersensitivity </a:t>
            </a:r>
            <a:r>
              <a:rPr lang="en-US" dirty="0" smtClean="0">
                <a:solidFill>
                  <a:srgbClr val="FFFFFF"/>
                </a:solidFill>
              </a:rPr>
              <a:t>(not immunologic but due to PG inhibition)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11430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altLang="zh-TW" b="1" dirty="0" smtClean="0">
                <a:solidFill>
                  <a:srgbClr val="FFFF00"/>
                </a:solidFill>
                <a:latin typeface="+mn-lt"/>
              </a:rPr>
              <a:t>FUNCTIONS OF COX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  <a:solidFill>
            <a:schemeClr val="accent5"/>
          </a:solidFill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>
              <a:spcBef>
                <a:spcPts val="913"/>
              </a:spcBef>
              <a:spcAft>
                <a:spcPts val="238"/>
              </a:spcAft>
              <a:buNone/>
            </a:pPr>
            <a:r>
              <a:rPr lang="en-US" altLang="zh-TW" sz="3600" b="1" dirty="0" smtClean="0">
                <a:solidFill>
                  <a:schemeClr val="bg1"/>
                </a:solidFill>
              </a:rPr>
              <a:t>COX-1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238"/>
              </a:spcBef>
              <a:spcAft>
                <a:spcPts val="563"/>
              </a:spcAft>
              <a:buFont typeface="Wingdings" pitchFamily="2" charset="2"/>
              <a:buChar char="§"/>
            </a:pPr>
            <a:r>
              <a:rPr lang="en-US" altLang="zh-TW" dirty="0" smtClean="0">
                <a:solidFill>
                  <a:schemeClr val="bg1"/>
                </a:solidFill>
              </a:rPr>
              <a:t>Constitutively expressed</a:t>
            </a:r>
          </a:p>
          <a:p>
            <a:pPr>
              <a:spcBef>
                <a:spcPts val="563"/>
              </a:spcBef>
              <a:spcAft>
                <a:spcPts val="475"/>
              </a:spcAft>
              <a:buFont typeface="Wingdings" pitchFamily="2" charset="2"/>
              <a:buChar char="§"/>
            </a:pPr>
            <a:r>
              <a:rPr lang="en-US" altLang="zh-TW" dirty="0" smtClean="0">
                <a:solidFill>
                  <a:schemeClr val="bg1"/>
                </a:solidFill>
              </a:rPr>
              <a:t>Housekeeping functions</a:t>
            </a:r>
            <a:r>
              <a:rPr lang="en-US" altLang="zh-TW" sz="32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475"/>
              </a:spcBef>
              <a:spcAft>
                <a:spcPts val="475"/>
              </a:spcAft>
              <a:buFont typeface="Wingdings" pitchFamily="2" charset="2"/>
              <a:buChar char="§"/>
            </a:pPr>
            <a:r>
              <a:rPr lang="en-US" altLang="zh-TW" dirty="0" smtClean="0">
                <a:solidFill>
                  <a:schemeClr val="bg1"/>
                </a:solidFill>
              </a:rPr>
              <a:t>Present in every organ</a:t>
            </a:r>
            <a:r>
              <a:rPr lang="en-US" altLang="zh-TW" sz="3200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stomach, intestine, kidney, platelets,</a:t>
            </a:r>
            <a:r>
              <a:rPr lang="en-US" altLang="zh-TW" sz="3200" dirty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vascular endothelium</a:t>
            </a:r>
            <a:r>
              <a:rPr lang="en-US" altLang="zh-TW" sz="3200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962400" cy="4525963"/>
          </a:xfrm>
          <a:solidFill>
            <a:schemeClr val="accent6"/>
          </a:solidFill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>
              <a:spcBef>
                <a:spcPts val="913"/>
              </a:spcBef>
              <a:spcAft>
                <a:spcPts val="238"/>
              </a:spcAft>
              <a:buNone/>
            </a:pPr>
            <a:r>
              <a:rPr lang="en-US" altLang="zh-TW" sz="3600" b="1" dirty="0" smtClean="0"/>
              <a:t>COX-2</a:t>
            </a:r>
          </a:p>
          <a:p>
            <a:pPr>
              <a:spcBef>
                <a:spcPts val="913"/>
              </a:spcBef>
              <a:spcAft>
                <a:spcPts val="238"/>
              </a:spcAft>
              <a:buFont typeface="Wingdings" pitchFamily="2" charset="2"/>
              <a:buChar char="§"/>
            </a:pPr>
            <a:r>
              <a:rPr lang="en-US" altLang="zh-TW" dirty="0" smtClean="0"/>
              <a:t>Inducible</a:t>
            </a:r>
          </a:p>
          <a:p>
            <a:pPr>
              <a:spcBef>
                <a:spcPts val="913"/>
              </a:spcBef>
              <a:spcAft>
                <a:spcPts val="238"/>
              </a:spcAft>
              <a:buFont typeface="Wingdings" pitchFamily="2" charset="2"/>
              <a:buChar char="§"/>
            </a:pPr>
            <a:r>
              <a:rPr lang="en-US" altLang="zh-TW" dirty="0" smtClean="0"/>
              <a:t>Inflammatory &amp; </a:t>
            </a:r>
            <a:r>
              <a:rPr lang="en-US" altLang="zh-TW" dirty="0" err="1" smtClean="0"/>
              <a:t>neoplastic</a:t>
            </a:r>
            <a:r>
              <a:rPr lang="en-US" altLang="zh-TW" dirty="0" smtClean="0"/>
              <a:t> sites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en-US" altLang="zh-TW" dirty="0" smtClean="0"/>
              <a:t>Also present in </a:t>
            </a:r>
            <a:r>
              <a:rPr lang="en-US" altLang="zh-TW" dirty="0"/>
              <a:t>k</a:t>
            </a:r>
            <a:r>
              <a:rPr lang="en-US" altLang="zh-TW" dirty="0" smtClean="0"/>
              <a:t>idney, uterus. ovary brain, small intestine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DOSAGE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C000"/>
              </a:buClr>
            </a:pPr>
            <a:r>
              <a:rPr lang="en-US" b="1" dirty="0" smtClean="0">
                <a:solidFill>
                  <a:srgbClr val="FFFF00"/>
                </a:solidFill>
              </a:rPr>
              <a:t>Analgesic </a:t>
            </a:r>
            <a:r>
              <a:rPr lang="en-US" b="1" dirty="0" smtClean="0">
                <a:solidFill>
                  <a:srgbClr val="FFFF00"/>
                </a:solidFill>
              </a:rPr>
              <a:t>–antipyretic effect :</a:t>
            </a:r>
            <a:r>
              <a:rPr lang="en-US" dirty="0" smtClean="0">
                <a:solidFill>
                  <a:schemeClr val="bg1"/>
                </a:solidFill>
              </a:rPr>
              <a:t>324 to1000 </a:t>
            </a:r>
            <a:r>
              <a:rPr lang="en-US" dirty="0" smtClean="0">
                <a:solidFill>
                  <a:schemeClr val="bg1"/>
                </a:solidFill>
              </a:rPr>
              <a:t>mg </a:t>
            </a:r>
            <a:r>
              <a:rPr lang="en-US" dirty="0" smtClean="0">
                <a:solidFill>
                  <a:schemeClr val="bg1"/>
                </a:solidFill>
              </a:rPr>
              <a:t>4-6 hourly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C000"/>
              </a:buClr>
            </a:pPr>
            <a:r>
              <a:rPr lang="en-US" b="1" dirty="0" smtClean="0">
                <a:solidFill>
                  <a:srgbClr val="FFFF00"/>
                </a:solidFill>
              </a:rPr>
              <a:t>Antiplatelet effect: </a:t>
            </a:r>
            <a:r>
              <a:rPr lang="en-US" dirty="0" smtClean="0">
                <a:solidFill>
                  <a:schemeClr val="bg1"/>
                </a:solidFill>
              </a:rPr>
              <a:t>Prevention of stroke and MI 75-150 mg inhibits platelet aggregation</a:t>
            </a:r>
          </a:p>
          <a:p>
            <a:pPr eaLnBrk="1" hangingPunct="1">
              <a:lnSpc>
                <a:spcPct val="90000"/>
              </a:lnSpc>
              <a:buClr>
                <a:srgbClr val="FFC000"/>
              </a:buClr>
            </a:pPr>
            <a:r>
              <a:rPr lang="en-US" b="1" dirty="0" smtClean="0">
                <a:solidFill>
                  <a:srgbClr val="FFFF00"/>
                </a:solidFill>
              </a:rPr>
              <a:t>Anti-inflammatory effect: 3-4gm/d</a:t>
            </a:r>
          </a:p>
          <a:p>
            <a:pPr eaLnBrk="1" hangingPunct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Acute rheumatic fever, 0.9-1.2 g every 4 hourly max of 8 gm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FF00"/>
                </a:solidFill>
              </a:rPr>
              <a:t>THERAPEUTICS USES OF ASPIRIN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7772400" cy="4830763"/>
          </a:xfrm>
        </p:spPr>
        <p:txBody>
          <a:bodyPr>
            <a:noAutofit/>
          </a:bodyPr>
          <a:lstStyle/>
          <a:p>
            <a:pPr marL="457200" indent="-45720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66FF66"/>
                </a:solidFill>
              </a:rPr>
              <a:t>ANALGESIA </a:t>
            </a:r>
            <a:r>
              <a:rPr lang="en-US" sz="3200" dirty="0" smtClean="0">
                <a:solidFill>
                  <a:srgbClr val="FFFF00"/>
                </a:solidFill>
              </a:rPr>
              <a:t>(moderate dose)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457200" indent="-457200" algn="just">
              <a:lnSpc>
                <a:spcPct val="8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Aspirin is one of the most frequently used analgesic</a:t>
            </a:r>
          </a:p>
          <a:p>
            <a:pPr marL="457200" indent="-457200" algn="just">
              <a:lnSpc>
                <a:spcPct val="8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For mild to moderate pain</a:t>
            </a:r>
          </a:p>
          <a:p>
            <a:pPr marL="457200" indent="-457200" algn="just">
              <a:lnSpc>
                <a:spcPct val="8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Severe pain is not controlled by aspirin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a.  Used alone in pain like: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Headache, </a:t>
            </a:r>
            <a:r>
              <a:rPr lang="en-US" sz="2800" dirty="0" err="1" smtClean="0">
                <a:solidFill>
                  <a:schemeClr val="bg1"/>
                </a:solidFill>
              </a:rPr>
              <a:t>myalgia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arthralgia</a:t>
            </a:r>
            <a:r>
              <a:rPr lang="en-US" sz="2800" dirty="0" smtClean="0">
                <a:solidFill>
                  <a:schemeClr val="bg1"/>
                </a:solidFill>
              </a:rPr>
              <a:t>, neuralgia, </a:t>
            </a:r>
            <a:r>
              <a:rPr lang="en-US" sz="2800" dirty="0" err="1" smtClean="0">
                <a:solidFill>
                  <a:schemeClr val="bg1"/>
                </a:solidFill>
              </a:rPr>
              <a:t>osteomyelitis</a:t>
            </a:r>
            <a:r>
              <a:rPr lang="en-US" sz="2800" dirty="0" smtClean="0">
                <a:solidFill>
                  <a:schemeClr val="bg1"/>
                </a:solidFill>
              </a:rPr>
              <a:t>, osteoarthritis, toothache, </a:t>
            </a:r>
            <a:r>
              <a:rPr lang="en-US" sz="2800" dirty="0" err="1" smtClean="0">
                <a:solidFill>
                  <a:schemeClr val="bg1"/>
                </a:solidFill>
              </a:rPr>
              <a:t>dysmenorrhea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cs typeface="Arial" pitchFamily="34" charset="0"/>
              </a:rPr>
              <a:t>b. With opioids – synergistic action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itchFamily="34" charset="0"/>
              </a:rPr>
              <a:t>In pain of cancer metastases in bone 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itchFamily="34" charset="0"/>
              </a:rPr>
              <a:t>Post operative pain- </a:t>
            </a:r>
            <a:r>
              <a:rPr lang="en-US" sz="28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 requirement of </a:t>
            </a:r>
            <a:r>
              <a:rPr lang="en-US" sz="28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opioids</a:t>
            </a:r>
            <a:endParaRPr lang="en-US" sz="2800" dirty="0" smtClean="0">
              <a:solidFill>
                <a:schemeClr val="bg1"/>
              </a:solidFill>
              <a:cs typeface="Arial" pitchFamily="34" charset="0"/>
              <a:sym typeface="Wingdings" pitchFamily="2" charset="2"/>
            </a:endParaRPr>
          </a:p>
          <a:p>
            <a:pPr marL="457200" indent="-45720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3200" dirty="0" smtClean="0"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7315200" cy="6172200"/>
          </a:xfrm>
        </p:spPr>
        <p:txBody>
          <a:bodyPr>
            <a:noAutofit/>
          </a:bodyPr>
          <a:lstStyle/>
          <a:p>
            <a:pPr marL="457200" indent="-45720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66FF66"/>
                </a:solidFill>
                <a:cs typeface="Arial" pitchFamily="34" charset="0"/>
                <a:sym typeface="Wingdings" pitchFamily="2" charset="2"/>
              </a:rPr>
              <a:t>ANTI-INFLAMMATORY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  <a:cs typeface="Arial" pitchFamily="34" charset="0"/>
                <a:sym typeface="Wingdings" pitchFamily="2" charset="2"/>
              </a:rPr>
              <a:t>(in large doses)</a:t>
            </a:r>
          </a:p>
          <a:p>
            <a:pPr marL="457200" indent="-457200" algn="just" eaLnBrk="1" hangingPunct="1">
              <a:lnSpc>
                <a:spcPct val="9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Rheumatoid arthritis</a:t>
            </a:r>
          </a:p>
          <a:p>
            <a:pPr marL="457200" indent="-457200" algn="just" eaLnBrk="1" hangingPunct="1">
              <a:lnSpc>
                <a:spcPct val="9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Acute 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rheumatic fever along ē benzyl penicillin </a:t>
            </a:r>
          </a:p>
          <a:p>
            <a:pPr marL="457200" indent="-45720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66FF66"/>
                </a:solidFill>
                <a:cs typeface="Arial" pitchFamily="34" charset="0"/>
                <a:sym typeface="Wingdings" pitchFamily="2" charset="2"/>
              </a:rPr>
              <a:t>ANTI-PYRETIC </a:t>
            </a:r>
            <a:endParaRPr lang="en-US" dirty="0" smtClean="0">
              <a:cs typeface="Arial" pitchFamily="34" charset="0"/>
              <a:sym typeface="Wingdings" pitchFamily="2" charset="2"/>
            </a:endParaRP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All fevers but not effective in raised body temp. due to heat stroke or malignancy</a:t>
            </a:r>
          </a:p>
          <a:p>
            <a:pPr marL="457200" indent="-45720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66FF66"/>
                </a:solidFill>
                <a:cs typeface="Arial" pitchFamily="34" charset="0"/>
                <a:sym typeface="Wingdings" pitchFamily="2" charset="2"/>
              </a:rPr>
              <a:t>AS ANTI-PLATELET </a:t>
            </a:r>
            <a:r>
              <a:rPr lang="en-US" dirty="0" smtClean="0">
                <a:solidFill>
                  <a:srgbClr val="FFFF00"/>
                </a:solidFill>
                <a:cs typeface="Arial" pitchFamily="34" charset="0"/>
                <a:sym typeface="Wingdings" pitchFamily="2" charset="2"/>
              </a:rPr>
              <a:t>(in low doses 75 – 300mg/day)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For TIA &amp; cerebrovascular stroke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Prophylaxis of unstable angina,  MI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Thrombosis after coronary artery by pass grafting</a:t>
            </a:r>
          </a:p>
          <a:p>
            <a:pPr marL="457200" indent="-45720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dirty="0" smtClean="0">
              <a:cs typeface="Arial" pitchFamily="34" charset="0"/>
              <a:sym typeface="Wingdings" pitchFamily="2" charset="2"/>
            </a:endParaRPr>
          </a:p>
          <a:p>
            <a:pPr marL="457200" indent="-45720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dirty="0" smtClean="0">
              <a:cs typeface="Arial" pitchFamily="34" charset="0"/>
              <a:sym typeface="Wingdings" pitchFamily="2" charset="2"/>
            </a:endParaRPr>
          </a:p>
          <a:p>
            <a:pPr marL="457200" indent="-457200" algn="just" eaLnBrk="1" hangingPunct="1">
              <a:lnSpc>
                <a:spcPct val="90000"/>
              </a:lnSpc>
              <a:spcBef>
                <a:spcPts val="0"/>
              </a:spcBef>
            </a:pPr>
            <a:endParaRPr lang="en-US" dirty="0" smtClean="0">
              <a:cs typeface="Arial" pitchFamily="34" charset="0"/>
              <a:sym typeface="Wingdings" pitchFamily="2" charset="2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534400" cy="5364163"/>
          </a:xfrm>
        </p:spPr>
        <p:txBody>
          <a:bodyPr/>
          <a:lstStyle/>
          <a:p>
            <a:pPr algn="just" eaLnBrk="1" hangingPunct="1"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URICOSURIC </a:t>
            </a: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AGENT 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(large doses &gt;4 gm /d)</a:t>
            </a:r>
          </a:p>
          <a:p>
            <a:pPr algn="just" eaLnBrk="1" hangingPunct="1"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CLOSURE OF PDA</a:t>
            </a:r>
          </a:p>
          <a:p>
            <a:pPr algn="just" eaLnBrk="1" hangingPunct="1"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LOWERS INCIDENCE OF COLON CANCER</a:t>
            </a:r>
          </a:p>
          <a:p>
            <a:pPr algn="just" eaLnBrk="1" hangingPunct="1"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Niacin- flushing</a:t>
            </a:r>
          </a:p>
          <a:p>
            <a:pPr algn="just" eaLnBrk="1" hangingPunct="1"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Bartter </a:t>
            </a: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syndrome</a:t>
            </a:r>
          </a:p>
          <a:p>
            <a:pPr algn="just" eaLnBrk="1" hangingPunct="1"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Astringent action to remove </a:t>
            </a: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warts, corns</a:t>
            </a:r>
          </a:p>
          <a:p>
            <a:pPr algn="just" eaLnBrk="1" hangingPunct="1">
              <a:buNone/>
              <a:defRPr/>
            </a:pPr>
            <a:r>
              <a:rPr lang="en-US" sz="3200" b="1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Methylsalicylate</a:t>
            </a: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(oil of wintergreen) </a:t>
            </a:r>
            <a:endParaRPr lang="en-US" sz="3200" b="1" dirty="0" smtClean="0">
              <a:solidFill>
                <a:schemeClr val="bg1"/>
              </a:solidFill>
              <a:cs typeface="Arial" pitchFamily="34" charset="0"/>
              <a:sym typeface="Wingdings" pitchFamily="2" charset="2"/>
            </a:endParaRPr>
          </a:p>
          <a:p>
            <a:pPr algn="just" eaLnBrk="1" hangingPunct="1"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Systemic </a:t>
            </a:r>
            <a:r>
              <a:rPr lang="en-US" sz="3200" b="1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mastocycosis</a:t>
            </a:r>
            <a:endParaRPr lang="en-US" sz="3200" b="1" dirty="0" smtClean="0">
              <a:solidFill>
                <a:schemeClr val="bg1"/>
              </a:solidFill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ADVERSE EFFECTS OF ASPIRIN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30725"/>
          </a:xfrm>
          <a:ln>
            <a:noFill/>
          </a:ln>
        </p:spPr>
        <p:txBody>
          <a:bodyPr/>
          <a:lstStyle/>
          <a:p>
            <a:pPr marL="495300" indent="-495300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Gastric upsets: </a:t>
            </a:r>
          </a:p>
          <a:p>
            <a:pPr marL="495300" indent="-4953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Erosive gastritis &amp; Gastric ulceration</a:t>
            </a:r>
          </a:p>
          <a:p>
            <a:pPr marL="869950" lvl="1" indent="-412750" eaLnBrk="1" hangingPunct="1">
              <a:lnSpc>
                <a:spcPct val="80000"/>
              </a:lnSpc>
              <a:buClr>
                <a:srgbClr val="FFC000"/>
              </a:buClr>
            </a:pPr>
            <a:r>
              <a:rPr lang="en-US" sz="2800" dirty="0" err="1" smtClean="0">
                <a:solidFill>
                  <a:schemeClr val="bg1"/>
                </a:solidFill>
              </a:rPr>
              <a:t>Hematemesis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marL="869950" lvl="1" indent="-412750" eaLnBrk="1" hangingPunct="1">
              <a:lnSpc>
                <a:spcPct val="80000"/>
              </a:lnSpc>
              <a:buClr>
                <a:srgbClr val="FFC000"/>
              </a:buClr>
            </a:pPr>
            <a:r>
              <a:rPr lang="en-US" sz="2800" dirty="0" err="1" smtClean="0">
                <a:solidFill>
                  <a:schemeClr val="bg1"/>
                </a:solidFill>
              </a:rPr>
              <a:t>Melena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869950" lvl="1" indent="-412750" eaLnBrk="1" hangingPunct="1">
              <a:lnSpc>
                <a:spcPct val="80000"/>
              </a:lnSpc>
              <a:buClr>
                <a:srgbClr val="FFC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Occult Blood In stool</a:t>
            </a:r>
          </a:p>
          <a:p>
            <a:pPr marL="495300" indent="-495300" eaLnBrk="1" hangingPunct="1">
              <a:lnSpc>
                <a:spcPct val="80000"/>
              </a:lnSpc>
              <a:buClr>
                <a:srgbClr val="FFC000"/>
              </a:buClr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95300" indent="-4953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 Dyspepsia and heart burn</a:t>
            </a:r>
          </a:p>
          <a:p>
            <a:pPr marL="495300" indent="-4953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 Nausea &amp; vomiting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229600" cy="5597525"/>
          </a:xfrm>
          <a:ln>
            <a:solidFill>
              <a:srgbClr val="66FF33"/>
            </a:solidFill>
          </a:ln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2) 	Effects on CNS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1"/>
                </a:solidFill>
              </a:rPr>
              <a:t>Salicylism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(In large doses): </a:t>
            </a:r>
            <a:r>
              <a:rPr lang="en-US" dirty="0" err="1" smtClean="0">
                <a:solidFill>
                  <a:schemeClr val="bg1"/>
                </a:solidFill>
                <a:sym typeface="CommonBullets" pitchFamily="34" charset="2"/>
              </a:rPr>
              <a:t>Tinnitis</a:t>
            </a:r>
            <a:r>
              <a:rPr lang="en-US" dirty="0" smtClean="0">
                <a:solidFill>
                  <a:schemeClr val="bg1"/>
                </a:solidFill>
                <a:sym typeface="CommonBullets" pitchFamily="34" charset="2"/>
              </a:rPr>
              <a:t>, deafness, dimness of vision, dizziness, ataxia, mental confusion, vertigo, nausea &amp; vomiting, sweating, thirst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sym typeface="CommonBullets" pitchFamily="34" charset="2"/>
              </a:rPr>
              <a:t>(In Toxic Doses): Hyperpyrexia, CV collapse, convulsions, ketosis, coma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sz="3200" b="1" dirty="0" smtClean="0">
                <a:solidFill>
                  <a:srgbClr val="FFFF00"/>
                </a:solidFill>
                <a:sym typeface="CommonBullets" pitchFamily="34" charset="2"/>
              </a:rPr>
              <a:t>3)   Related to Kidney: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sym typeface="CommonBullets" pitchFamily="34" charset="2"/>
              </a:rPr>
              <a:t>Analgesic Nephropathy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7924800" cy="5791200"/>
          </a:xfrm>
        </p:spPr>
        <p:txBody>
          <a:bodyPr>
            <a:normAutofit fontScale="77500" lnSpcReduction="20000"/>
          </a:bodyPr>
          <a:lstStyle/>
          <a:p>
            <a:pPr marL="609600" indent="-6096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3500" b="1" dirty="0" smtClean="0">
                <a:solidFill>
                  <a:srgbClr val="FFFF00"/>
                </a:solidFill>
                <a:sym typeface="CommonBullets" pitchFamily="34" charset="2"/>
              </a:rPr>
              <a:t>4.   Respiratory system</a:t>
            </a:r>
          </a:p>
          <a:p>
            <a:pPr marL="609600" indent="-609600" eaLnBrk="1" hangingPunct="1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300" dirty="0" smtClean="0">
                <a:solidFill>
                  <a:schemeClr val="bg1"/>
                </a:solidFill>
                <a:sym typeface="CommonBullets" pitchFamily="34" charset="2"/>
              </a:rPr>
              <a:t>Hyperventilation </a:t>
            </a:r>
            <a:r>
              <a:rPr lang="en-US" sz="3300" dirty="0" smtClean="0">
                <a:solidFill>
                  <a:schemeClr val="bg1"/>
                </a:solidFill>
                <a:sym typeface="CommonBullets" pitchFamily="34" charset="2"/>
              </a:rPr>
              <a:t>–respiratory alkalosis</a:t>
            </a:r>
            <a:endParaRPr lang="en-US" sz="3300" dirty="0" smtClean="0">
              <a:solidFill>
                <a:schemeClr val="bg1"/>
              </a:solidFill>
              <a:sym typeface="CommonBullets" pitchFamily="34" charset="2"/>
            </a:endParaRPr>
          </a:p>
          <a:p>
            <a:pPr marL="609600" indent="-609600" eaLnBrk="1" hangingPunct="1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300" u="sng" dirty="0" smtClean="0">
                <a:solidFill>
                  <a:schemeClr val="bg1"/>
                </a:solidFill>
                <a:sym typeface="CommonBullets" pitchFamily="34" charset="2"/>
              </a:rPr>
              <a:t>Compensated respiratory alkalosis</a:t>
            </a:r>
            <a:r>
              <a:rPr lang="en-US" sz="3300" dirty="0" smtClean="0">
                <a:solidFill>
                  <a:schemeClr val="bg1"/>
                </a:solidFill>
                <a:sym typeface="CommonBullets" pitchFamily="34" charset="2"/>
              </a:rPr>
              <a:t> (high doses) </a:t>
            </a:r>
          </a:p>
          <a:p>
            <a:pPr marL="609600" indent="-609600" eaLnBrk="1" hangingPunct="1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300" dirty="0" smtClean="0">
                <a:solidFill>
                  <a:schemeClr val="bg1"/>
                </a:solidFill>
                <a:sym typeface="CommonBullets" pitchFamily="34" charset="2"/>
              </a:rPr>
              <a:t>Respiratory acidosis</a:t>
            </a:r>
          </a:p>
          <a:p>
            <a:pPr marL="609600" indent="-609600" eaLnBrk="1" hangingPunct="1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300" dirty="0" smtClean="0">
                <a:solidFill>
                  <a:schemeClr val="bg1"/>
                </a:solidFill>
                <a:sym typeface="CommonBullets" pitchFamily="34" charset="2"/>
              </a:rPr>
              <a:t>Uncompensated metabolic acidosis </a:t>
            </a:r>
            <a:r>
              <a:rPr lang="en-US" sz="3300" dirty="0" smtClean="0">
                <a:solidFill>
                  <a:schemeClr val="bg1"/>
                </a:solidFill>
                <a:sym typeface="CommonBullets" pitchFamily="34" charset="2"/>
              </a:rPr>
              <a:t>(toxic doses)</a:t>
            </a:r>
            <a:endParaRPr lang="en-US" dirty="0" smtClean="0">
              <a:solidFill>
                <a:schemeClr val="bg1"/>
              </a:solidFill>
              <a:sym typeface="CommonBullets" pitchFamily="34" charset="2"/>
            </a:endParaRPr>
          </a:p>
          <a:p>
            <a:pPr marL="609600" indent="-609600" algn="just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3500" b="1" dirty="0" smtClean="0">
                <a:solidFill>
                  <a:srgbClr val="FFFF00"/>
                </a:solidFill>
                <a:sym typeface="CommonBullets" pitchFamily="34" charset="2"/>
              </a:rPr>
              <a:t>5.   Blood</a:t>
            </a: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300" dirty="0" err="1" smtClean="0">
                <a:solidFill>
                  <a:schemeClr val="bg1"/>
                </a:solidFill>
                <a:sym typeface="CommonBullets" pitchFamily="34" charset="2"/>
              </a:rPr>
              <a:t>Hypoprothrombinaemia</a:t>
            </a:r>
            <a:r>
              <a:rPr lang="en-US" sz="3300" dirty="0" smtClean="0">
                <a:solidFill>
                  <a:schemeClr val="bg1"/>
                </a:solidFill>
                <a:sym typeface="CommonBullets" pitchFamily="34" charset="2"/>
              </a:rPr>
              <a:t> </a:t>
            </a: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300" dirty="0" smtClean="0">
                <a:solidFill>
                  <a:schemeClr val="bg1"/>
                </a:solidFill>
                <a:sym typeface="Wingdings" pitchFamily="2" charset="2"/>
              </a:rPr>
              <a:t>Increase bleeding tendency</a:t>
            </a:r>
          </a:p>
          <a:p>
            <a:pPr marL="609600" indent="-6096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None/>
            </a:pPr>
            <a:r>
              <a:rPr lang="en-US" sz="3500" b="1" dirty="0" smtClean="0">
                <a:solidFill>
                  <a:srgbClr val="FFFF00"/>
                </a:solidFill>
                <a:sym typeface="Wingdings" pitchFamily="2" charset="2"/>
              </a:rPr>
              <a:t>6.   Allergic / Hypersensitivity Reactions</a:t>
            </a:r>
            <a:endParaRPr lang="en-US" sz="3500" b="1" dirty="0" smtClean="0">
              <a:solidFill>
                <a:srgbClr val="FFFF00"/>
              </a:solidFill>
              <a:sym typeface="CommonBullets" pitchFamily="34" charset="2"/>
            </a:endParaRP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300" dirty="0" err="1" smtClean="0">
                <a:solidFill>
                  <a:schemeClr val="bg1"/>
                </a:solidFill>
                <a:sym typeface="CommonBullets" pitchFamily="34" charset="2"/>
              </a:rPr>
              <a:t>Bronchospasm</a:t>
            </a:r>
            <a:endParaRPr lang="en-US" sz="3300" dirty="0" smtClean="0">
              <a:solidFill>
                <a:schemeClr val="bg1"/>
              </a:solidFill>
              <a:sym typeface="CommonBullets" pitchFamily="34" charset="2"/>
            </a:endParaRP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300" dirty="0" err="1" smtClean="0">
                <a:solidFill>
                  <a:schemeClr val="bg1"/>
                </a:solidFill>
                <a:sym typeface="CommonBullets" pitchFamily="34" charset="2"/>
              </a:rPr>
              <a:t>Urticaria</a:t>
            </a:r>
            <a:endParaRPr lang="en-US" sz="3300" dirty="0" smtClean="0">
              <a:solidFill>
                <a:schemeClr val="bg1"/>
              </a:solidFill>
              <a:sym typeface="CommonBullets" pitchFamily="34" charset="2"/>
            </a:endParaRP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300" dirty="0" smtClean="0">
                <a:solidFill>
                  <a:schemeClr val="bg1"/>
                </a:solidFill>
                <a:sym typeface="CommonBullets" pitchFamily="34" charset="2"/>
              </a:rPr>
              <a:t>Rhinitis	          	</a:t>
            </a: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300" dirty="0" smtClean="0">
                <a:solidFill>
                  <a:schemeClr val="bg1"/>
                </a:solidFill>
                <a:sym typeface="CommonBullets" pitchFamily="34" charset="2"/>
              </a:rPr>
              <a:t>Hay Fever</a:t>
            </a:r>
          </a:p>
          <a:p>
            <a:pPr marL="609600" indent="-6096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dirty="0" smtClean="0">
              <a:solidFill>
                <a:srgbClr val="66FF33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Aspirin Toxicity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  <a:buNone/>
            </a:pPr>
            <a:r>
              <a:rPr lang="en-US" sz="3200" dirty="0" err="1" smtClean="0">
                <a:solidFill>
                  <a:schemeClr val="bg1"/>
                </a:solidFill>
              </a:rPr>
              <a:t>Salicylism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Neurological effects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Acid-base balance &amp; electrolytes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CV effects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Metabolic effects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17500" y="293688"/>
            <a:ext cx="7302500" cy="11906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Management of aspirin/</a:t>
            </a:r>
            <a:r>
              <a:rPr lang="en-US" sz="3200" dirty="0" err="1" smtClean="0">
                <a:solidFill>
                  <a:srgbClr val="FFFF00"/>
                </a:solidFill>
              </a:rPr>
              <a:t>salicylate</a:t>
            </a:r>
            <a:r>
              <a:rPr lang="en-US" sz="3200" dirty="0" smtClean="0">
                <a:solidFill>
                  <a:srgbClr val="FFFF00"/>
                </a:solidFill>
              </a:rPr>
              <a:t> overdose toxicity/poisoning</a:t>
            </a: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305800" cy="4800600"/>
          </a:xfrm>
        </p:spPr>
        <p:txBody>
          <a:bodyPr>
            <a:noAutofit/>
          </a:bodyPr>
          <a:lstStyle/>
          <a:p>
            <a:pPr marL="365760" indent="-365760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 Gastric lavage</a:t>
            </a:r>
          </a:p>
          <a:p>
            <a:pPr marL="365760" indent="-365760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 Activated charcoal</a:t>
            </a:r>
          </a:p>
          <a:p>
            <a:pPr marL="365760" indent="-365760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 Correct fluid, electrolyte &amp; acid base balance</a:t>
            </a:r>
          </a:p>
          <a:p>
            <a:pPr marL="365760" indent="-365760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 Maintain high urine out put</a:t>
            </a:r>
          </a:p>
          <a:p>
            <a:pPr marL="365760" indent="-365760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 Keep airway patent</a:t>
            </a:r>
          </a:p>
          <a:p>
            <a:pPr marL="365760" indent="-365760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 Body temp. by cold sponging</a:t>
            </a:r>
          </a:p>
          <a:p>
            <a:pPr marL="365760" indent="-365760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Wingdings" pitchFamily="2" charset="2"/>
              </a:rPr>
              <a:t>Vit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. K I/V to correct </a:t>
            </a:r>
            <a:r>
              <a:rPr lang="en-US" sz="2800" dirty="0" err="1" smtClean="0">
                <a:solidFill>
                  <a:schemeClr val="bg1"/>
                </a:solidFill>
                <a:sym typeface="Wingdings" pitchFamily="2" charset="2"/>
              </a:rPr>
              <a:t>hypopthrombinemia</a:t>
            </a:r>
            <a:endParaRPr lang="en-US" sz="28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365760" indent="-365760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Diazepam I/V for convulsions</a:t>
            </a:r>
          </a:p>
          <a:p>
            <a:pPr marL="365760" indent="-365760" algn="just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Promote excretion of salicylates by NaHCO</a:t>
            </a:r>
            <a:r>
              <a:rPr lang="en-US" sz="2800" baseline="-25000" dirty="0" smtClean="0">
                <a:solidFill>
                  <a:schemeClr val="bg1"/>
                </a:solidFill>
                <a:sym typeface="Wingdings" pitchFamily="2" charset="2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 I/V to  </a:t>
            </a:r>
          </a:p>
          <a:p>
            <a:pPr marL="365760" indent="-365760" algn="just" eaLnBrk="1" hangingPunct="1">
              <a:lnSpc>
                <a:spcPct val="80000"/>
              </a:lnSpc>
              <a:buClr>
                <a:srgbClr val="FFC000"/>
              </a:buClr>
              <a:buNone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     alkalinize urine ,maintain pH at 8.0</a:t>
            </a:r>
          </a:p>
          <a:p>
            <a:pPr marL="365760" indent="-365760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Wingdings" pitchFamily="2" charset="2"/>
              </a:rPr>
              <a:t>Hemodialysis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in pts. with severe acidosis &amp; coma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FFC000"/>
              </a:buClr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66FF66"/>
                </a:solidFill>
              </a:rPr>
              <a:t>DRUG INTERACTIONS</a:t>
            </a:r>
            <a:endParaRPr lang="en-US" sz="4800" b="1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Concomitant NSAID’s  &amp; low dose aspirin</a:t>
            </a:r>
          </a:p>
          <a:p>
            <a:pPr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ACE inhibitors</a:t>
            </a:r>
          </a:p>
          <a:p>
            <a:pPr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Warfarin</a:t>
            </a:r>
          </a:p>
          <a:p>
            <a:pPr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Sulfonylurea hypoglycemics</a:t>
            </a:r>
          </a:p>
          <a:p>
            <a:pPr>
              <a:buClr>
                <a:srgbClr val="FFC000"/>
              </a:buClr>
            </a:pPr>
            <a:r>
              <a:rPr lang="en-US" dirty="0" smtClean="0">
                <a:solidFill>
                  <a:schemeClr val="bg1"/>
                </a:solidFill>
              </a:rPr>
              <a:t>Methotrexate</a:t>
            </a:r>
          </a:p>
          <a:p>
            <a:pPr>
              <a:buClr>
                <a:srgbClr val="FFC000"/>
              </a:buClr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G:\nyla\Pharmacology Books\Katzung basis and clinical pharmacology 11th Ed 2009\Chapter 18_files\loadBinary_002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90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602163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IN" dirty="0" smtClean="0">
                <a:solidFill>
                  <a:schemeClr val="bg1"/>
                </a:solidFill>
              </a:rPr>
              <a:t>Phenylacetic </a:t>
            </a:r>
            <a:r>
              <a:rPr lang="en-IN" dirty="0" smtClean="0">
                <a:solidFill>
                  <a:schemeClr val="bg1"/>
                </a:solidFill>
              </a:rPr>
              <a:t>acid </a:t>
            </a:r>
            <a:r>
              <a:rPr lang="en-IN" dirty="0" smtClean="0">
                <a:solidFill>
                  <a:schemeClr val="bg1"/>
                </a:solidFill>
              </a:rPr>
              <a:t>derivative</a:t>
            </a:r>
          </a:p>
          <a:p>
            <a:pPr marL="457200" indent="-457200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IN" dirty="0" smtClean="0">
                <a:solidFill>
                  <a:schemeClr val="bg1"/>
                </a:solidFill>
              </a:rPr>
              <a:t>More selective for COX-2</a:t>
            </a:r>
          </a:p>
          <a:p>
            <a:pPr marL="457200" indent="-457200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IN" dirty="0" smtClean="0">
                <a:solidFill>
                  <a:schemeClr val="bg1"/>
                </a:solidFill>
              </a:rPr>
              <a:t>Short t</a:t>
            </a:r>
            <a:r>
              <a:rPr lang="en-IN" sz="2000" dirty="0" smtClean="0">
                <a:solidFill>
                  <a:schemeClr val="bg1"/>
                </a:solidFill>
              </a:rPr>
              <a:t>1/2</a:t>
            </a:r>
            <a:endParaRPr lang="en-IN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IN" dirty="0" smtClean="0">
                <a:solidFill>
                  <a:schemeClr val="bg1"/>
                </a:solidFill>
              </a:rPr>
              <a:t>Combinations are available (+ misoprostol)</a:t>
            </a:r>
          </a:p>
          <a:p>
            <a:pPr marL="457200" indent="-457200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IN" dirty="0" smtClean="0">
                <a:solidFill>
                  <a:schemeClr val="bg1"/>
                </a:solidFill>
              </a:rPr>
              <a:t>150 mg/d impair renal blood flow &amp; GFR</a:t>
            </a:r>
          </a:p>
          <a:p>
            <a:pPr marL="457200" indent="-457200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IN" dirty="0" smtClean="0">
                <a:solidFill>
                  <a:schemeClr val="bg1"/>
                </a:solidFill>
              </a:rPr>
              <a:t>GI ulceration less frequent</a:t>
            </a:r>
          </a:p>
          <a:p>
            <a:pPr marL="457200" indent="-457200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IN" dirty="0" smtClean="0">
                <a:solidFill>
                  <a:schemeClr val="bg1"/>
                </a:solidFill>
              </a:rPr>
              <a:t>Elevation of serum aminotransferases</a:t>
            </a:r>
          </a:p>
          <a:p>
            <a:pPr marL="457200" indent="-457200">
              <a:spcBef>
                <a:spcPts val="600"/>
              </a:spcBef>
              <a:buClr>
                <a:srgbClr val="FFC000"/>
              </a:buClr>
              <a:buNone/>
              <a:defRPr/>
            </a:pPr>
            <a:r>
              <a:rPr lang="en-IN" b="1" dirty="0" smtClean="0">
                <a:solidFill>
                  <a:schemeClr val="bg1"/>
                </a:solidFill>
              </a:rPr>
              <a:t>Preparations: </a:t>
            </a:r>
            <a:r>
              <a:rPr lang="en-IN" dirty="0" smtClean="0">
                <a:solidFill>
                  <a:schemeClr val="bg1"/>
                </a:solidFill>
              </a:rPr>
              <a:t>eye drops, topical gel, suppository</a:t>
            </a:r>
          </a:p>
          <a:p>
            <a:pPr marL="457200" indent="-457200">
              <a:spcBef>
                <a:spcPts val="600"/>
              </a:spcBef>
              <a:buClr>
                <a:srgbClr val="FFC000"/>
              </a:buClr>
              <a:buNone/>
              <a:defRPr/>
            </a:pPr>
            <a:r>
              <a:rPr lang="en-IN" b="1" dirty="0" smtClean="0">
                <a:solidFill>
                  <a:schemeClr val="bg1"/>
                </a:solidFill>
              </a:rPr>
              <a:t>Dose</a:t>
            </a:r>
            <a:r>
              <a:rPr lang="en-IN" dirty="0" smtClean="0">
                <a:solidFill>
                  <a:schemeClr val="bg1"/>
                </a:solidFill>
              </a:rPr>
              <a:t>: 50-75mg qid</a:t>
            </a:r>
          </a:p>
          <a:p>
            <a:pPr marL="457200" indent="-457200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IN" dirty="0" smtClean="0"/>
          </a:p>
          <a:p>
            <a:pPr marL="457200" indent="-457200">
              <a:spcBef>
                <a:spcPts val="600"/>
              </a:spcBef>
              <a:buFontTx/>
              <a:buNone/>
              <a:defRPr/>
            </a:pP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>
                <a:solidFill>
                  <a:srgbClr val="FFFF00"/>
                </a:solidFill>
              </a:rPr>
              <a:t>DICLOFENAC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FF00"/>
                </a:solidFill>
              </a:rPr>
              <a:t>IBUPROFEN 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C000"/>
              </a:buClr>
            </a:pPr>
            <a:r>
              <a:rPr lang="en-IN" dirty="0" err="1" smtClean="0">
                <a:solidFill>
                  <a:schemeClr val="bg1"/>
                </a:solidFill>
              </a:rPr>
              <a:t>Phenylpropionic</a:t>
            </a:r>
            <a:r>
              <a:rPr lang="en-IN" dirty="0" smtClean="0">
                <a:solidFill>
                  <a:schemeClr val="bg1"/>
                </a:solidFill>
              </a:rPr>
              <a:t> acid derivative</a:t>
            </a:r>
          </a:p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Anti inflammatory effect start at 2400 mg/dl (equivalent to 4gm aspirin anti-inflammatory effect)</a:t>
            </a:r>
          </a:p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Lower dose has analgesic effect</a:t>
            </a:r>
          </a:p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Closure of patent </a:t>
            </a:r>
            <a:r>
              <a:rPr lang="en-IN" dirty="0" err="1" smtClean="0">
                <a:solidFill>
                  <a:schemeClr val="bg1"/>
                </a:solidFill>
              </a:rPr>
              <a:t>ductus</a:t>
            </a:r>
            <a:r>
              <a:rPr lang="en-IN" dirty="0" smtClean="0">
                <a:solidFill>
                  <a:schemeClr val="bg1"/>
                </a:solidFill>
              </a:rPr>
              <a:t> </a:t>
            </a:r>
            <a:r>
              <a:rPr lang="en-IN" dirty="0" err="1" smtClean="0">
                <a:solidFill>
                  <a:schemeClr val="bg1"/>
                </a:solidFill>
              </a:rPr>
              <a:t>arteriosus</a:t>
            </a:r>
            <a:r>
              <a:rPr lang="en-IN" dirty="0" smtClean="0">
                <a:solidFill>
                  <a:schemeClr val="bg1"/>
                </a:solidFill>
              </a:rPr>
              <a:t> in preterm infants</a:t>
            </a:r>
          </a:p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Less decrease in urine output, less fluid retention</a:t>
            </a:r>
          </a:p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Decreases </a:t>
            </a:r>
            <a:r>
              <a:rPr lang="en-IN" dirty="0" err="1" smtClean="0">
                <a:solidFill>
                  <a:schemeClr val="bg1"/>
                </a:solidFill>
              </a:rPr>
              <a:t>antiplatelet</a:t>
            </a:r>
            <a:r>
              <a:rPr lang="en-IN" dirty="0" smtClean="0">
                <a:solidFill>
                  <a:schemeClr val="bg1"/>
                </a:solidFill>
              </a:rPr>
              <a:t> effect of aspirin</a:t>
            </a:r>
          </a:p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Oral I/V, topical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FF00"/>
                </a:solidFill>
              </a:rPr>
              <a:t>INDOMETHACIN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C000"/>
              </a:buClr>
            </a:pPr>
            <a:r>
              <a:rPr lang="en-IN" dirty="0" err="1" smtClean="0">
                <a:solidFill>
                  <a:schemeClr val="bg1"/>
                </a:solidFill>
              </a:rPr>
              <a:t>Indole</a:t>
            </a:r>
            <a:r>
              <a:rPr lang="en-IN" dirty="0" smtClean="0">
                <a:solidFill>
                  <a:schemeClr val="bg1"/>
                </a:solidFill>
              </a:rPr>
              <a:t> derivative </a:t>
            </a:r>
          </a:p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Potent non-selective COX inhibitor and may also inhibit </a:t>
            </a:r>
            <a:r>
              <a:rPr lang="en-IN" dirty="0" err="1" smtClean="0">
                <a:solidFill>
                  <a:schemeClr val="bg1"/>
                </a:solidFill>
              </a:rPr>
              <a:t>phospholipase</a:t>
            </a:r>
            <a:r>
              <a:rPr lang="en-IN" dirty="0" smtClean="0">
                <a:solidFill>
                  <a:schemeClr val="bg1"/>
                </a:solidFill>
              </a:rPr>
              <a:t> A and C</a:t>
            </a:r>
          </a:p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Reduce neutrophil migration and decrease T-cell and B-cell proliferation</a:t>
            </a:r>
          </a:p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Effective in joint pain, swelling &amp; tenderness</a:t>
            </a:r>
          </a:p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Gout </a:t>
            </a:r>
          </a:p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Accelerate closure of patent ductus </a:t>
            </a:r>
            <a:r>
              <a:rPr lang="en-IN" dirty="0" smtClean="0">
                <a:solidFill>
                  <a:schemeClr val="bg1"/>
                </a:solidFill>
              </a:rPr>
              <a:t>arteriosus</a:t>
            </a:r>
          </a:p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Relaxes smooth muscles</a:t>
            </a:r>
            <a:endParaRPr lang="en-IN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Pancreatitis, frontal headache </a:t>
            </a:r>
          </a:p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t</a:t>
            </a:r>
            <a:r>
              <a:rPr lang="en-IN" sz="2000" dirty="0" smtClean="0">
                <a:solidFill>
                  <a:schemeClr val="bg1"/>
                </a:solidFill>
              </a:rPr>
              <a:t>1/2</a:t>
            </a:r>
            <a:r>
              <a:rPr lang="en-IN" dirty="0" smtClean="0">
                <a:solidFill>
                  <a:schemeClr val="bg1"/>
                </a:solidFill>
              </a:rPr>
              <a:t> prolonged by </a:t>
            </a:r>
            <a:r>
              <a:rPr lang="en-IN" dirty="0" err="1" smtClean="0">
                <a:solidFill>
                  <a:schemeClr val="bg1"/>
                </a:solidFill>
              </a:rPr>
              <a:t>probenicid</a:t>
            </a:r>
            <a:endParaRPr lang="en-IN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</a:pPr>
            <a:endParaRPr lang="en-IN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800" b="1" dirty="0" smtClean="0">
                <a:solidFill>
                  <a:srgbClr val="FFFF00"/>
                </a:solidFill>
              </a:rPr>
              <a:t>ACETAMINOPHEN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7545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IN" b="0" dirty="0" smtClean="0">
                <a:solidFill>
                  <a:schemeClr val="bg1"/>
                </a:solidFill>
              </a:rPr>
              <a:t>Active metabolite of </a:t>
            </a:r>
            <a:r>
              <a:rPr lang="en-IN" b="0" dirty="0" err="1" smtClean="0">
                <a:solidFill>
                  <a:schemeClr val="bg1"/>
                </a:solidFill>
              </a:rPr>
              <a:t>phenacetin</a:t>
            </a:r>
            <a:endParaRPr lang="en-IN" b="0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IN" b="0" dirty="0" smtClean="0">
                <a:solidFill>
                  <a:schemeClr val="bg1"/>
                </a:solidFill>
              </a:rPr>
              <a:t>Weak COX-I and COX-2 </a:t>
            </a:r>
            <a:r>
              <a:rPr lang="en-IN" b="0" dirty="0" smtClean="0">
                <a:solidFill>
                  <a:schemeClr val="bg1"/>
                </a:solidFill>
              </a:rPr>
              <a:t>inhibitor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IN" b="0" dirty="0" smtClean="0">
                <a:solidFill>
                  <a:schemeClr val="bg1"/>
                </a:solidFill>
              </a:rPr>
              <a:t>Inhibits COX-3</a:t>
            </a:r>
            <a:endParaRPr lang="en-IN" b="0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IN" b="1" dirty="0" smtClean="0">
                <a:solidFill>
                  <a:schemeClr val="bg1"/>
                </a:solidFill>
              </a:rPr>
              <a:t>No significant anti-inflammatory effects</a:t>
            </a:r>
          </a:p>
          <a:p>
            <a:pPr marL="0" indent="0">
              <a:buClr>
                <a:srgbClr val="FFC000"/>
              </a:buClr>
              <a:buFontTx/>
              <a:buNone/>
              <a:defRPr/>
            </a:pPr>
            <a:r>
              <a:rPr lang="en-IN" sz="3500" b="1" dirty="0" smtClean="0">
                <a:solidFill>
                  <a:schemeClr val="bg1"/>
                </a:solidFill>
              </a:rPr>
              <a:t>Pharmacokinetics: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IN" b="0" dirty="0" smtClean="0">
                <a:solidFill>
                  <a:schemeClr val="bg1"/>
                </a:solidFill>
              </a:rPr>
              <a:t>Peak blood level is reached in 30-60 min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IN" b="0" dirty="0" smtClean="0">
                <a:solidFill>
                  <a:schemeClr val="bg1"/>
                </a:solidFill>
              </a:rPr>
              <a:t>Metabolized by hepatic microsomal enzymes and form acetaminophen </a:t>
            </a:r>
            <a:r>
              <a:rPr lang="en-IN" b="0" dirty="0" err="1" smtClean="0">
                <a:solidFill>
                  <a:schemeClr val="bg1"/>
                </a:solidFill>
              </a:rPr>
              <a:t>sulfate</a:t>
            </a:r>
            <a:r>
              <a:rPr lang="en-IN" b="0" dirty="0" smtClean="0">
                <a:solidFill>
                  <a:schemeClr val="bg1"/>
                </a:solidFill>
              </a:rPr>
              <a:t> and </a:t>
            </a:r>
            <a:r>
              <a:rPr lang="en-IN" b="0" dirty="0" err="1" smtClean="0">
                <a:solidFill>
                  <a:schemeClr val="bg1"/>
                </a:solidFill>
              </a:rPr>
              <a:t>glucronide</a:t>
            </a:r>
            <a:endParaRPr lang="en-IN" b="0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IN" b="0" dirty="0" smtClean="0">
                <a:solidFill>
                  <a:srgbClr val="FFFF00"/>
                </a:solidFill>
              </a:rPr>
              <a:t>N-acetyl-</a:t>
            </a:r>
            <a:r>
              <a:rPr lang="en-IN" b="0" i="1" dirty="0" smtClean="0">
                <a:solidFill>
                  <a:srgbClr val="FFFF00"/>
                </a:solidFill>
              </a:rPr>
              <a:t>p</a:t>
            </a:r>
            <a:r>
              <a:rPr lang="en-IN" b="0" dirty="0" smtClean="0">
                <a:solidFill>
                  <a:srgbClr val="FFFF00"/>
                </a:solidFill>
              </a:rPr>
              <a:t>-</a:t>
            </a:r>
            <a:r>
              <a:rPr lang="en-IN" b="0" dirty="0" err="1" smtClean="0">
                <a:solidFill>
                  <a:srgbClr val="FFFF00"/>
                </a:solidFill>
              </a:rPr>
              <a:t>benzo</a:t>
            </a:r>
            <a:r>
              <a:rPr lang="en-IN" b="0" dirty="0" smtClean="0">
                <a:solidFill>
                  <a:srgbClr val="FFFF00"/>
                </a:solidFill>
              </a:rPr>
              <a:t>-</a:t>
            </a:r>
            <a:r>
              <a:rPr lang="en-IN" b="0" dirty="0" err="1" smtClean="0">
                <a:solidFill>
                  <a:srgbClr val="FFFF00"/>
                </a:solidFill>
              </a:rPr>
              <a:t>quinoneimine</a:t>
            </a:r>
            <a:r>
              <a:rPr lang="en-IN" b="0" dirty="0" smtClean="0">
                <a:solidFill>
                  <a:srgbClr val="FFFF00"/>
                </a:solidFill>
              </a:rPr>
              <a:t>(NAPQI</a:t>
            </a:r>
            <a:r>
              <a:rPr lang="en-IN" b="0" dirty="0" smtClean="0">
                <a:solidFill>
                  <a:srgbClr val="FFFF00"/>
                </a:solidFill>
              </a:rPr>
              <a:t>)</a:t>
            </a:r>
            <a:r>
              <a:rPr lang="en-IN" dirty="0" smtClean="0">
                <a:solidFill>
                  <a:schemeClr val="bg1"/>
                </a:solidFill>
              </a:rPr>
              <a:t>-</a:t>
            </a:r>
            <a:r>
              <a:rPr lang="en-IN" b="0" dirty="0" smtClean="0">
                <a:solidFill>
                  <a:schemeClr val="bg1"/>
                </a:solidFill>
              </a:rPr>
              <a:t>Toxic to liver and kidneys</a:t>
            </a:r>
          </a:p>
          <a:p>
            <a:pPr>
              <a:buClr>
                <a:srgbClr val="FFC000"/>
              </a:buClr>
              <a:defRPr/>
            </a:pP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66FF66"/>
                </a:solidFill>
              </a:rPr>
              <a:t>Indications 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325 – 1000mg (total dose not &gt; 4000mg)</a:t>
            </a:r>
          </a:p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Headache, </a:t>
            </a:r>
            <a:r>
              <a:rPr lang="en-IN" dirty="0" err="1" smtClean="0">
                <a:solidFill>
                  <a:schemeClr val="bg1"/>
                </a:solidFill>
              </a:rPr>
              <a:t>myalgia</a:t>
            </a:r>
            <a:r>
              <a:rPr lang="en-IN" dirty="0" smtClean="0">
                <a:solidFill>
                  <a:schemeClr val="bg1"/>
                </a:solidFill>
              </a:rPr>
              <a:t>, postpartum pain</a:t>
            </a:r>
          </a:p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In rheumatoid arthritis with anti-inflammatory agent</a:t>
            </a:r>
          </a:p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Preferred to aspirin in peptic ulcer, in children with viral infections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IN" dirty="0" smtClean="0">
                <a:solidFill>
                  <a:srgbClr val="66FF66"/>
                </a:solidFill>
              </a:rPr>
              <a:t>Adverse effects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C000"/>
              </a:buClr>
            </a:pPr>
            <a:r>
              <a:rPr lang="en-IN" b="0" dirty="0" smtClean="0">
                <a:solidFill>
                  <a:schemeClr val="bg1"/>
                </a:solidFill>
              </a:rPr>
              <a:t>Mild increase in hepatic enzymes</a:t>
            </a:r>
          </a:p>
          <a:p>
            <a:pPr>
              <a:buClr>
                <a:srgbClr val="FFC000"/>
              </a:buClr>
            </a:pPr>
            <a:r>
              <a:rPr lang="en-IN" b="0" dirty="0" smtClean="0">
                <a:solidFill>
                  <a:schemeClr val="bg1"/>
                </a:solidFill>
              </a:rPr>
              <a:t>Dizziness, excitement &amp; disorientation at larger doses</a:t>
            </a:r>
          </a:p>
          <a:p>
            <a:pPr>
              <a:buClr>
                <a:srgbClr val="FFC000"/>
              </a:buClr>
            </a:pPr>
            <a:r>
              <a:rPr lang="en-IN" b="0" dirty="0" smtClean="0">
                <a:solidFill>
                  <a:schemeClr val="bg1"/>
                </a:solidFill>
              </a:rPr>
              <a:t>Toxic dose: 10-15gm</a:t>
            </a:r>
            <a:endParaRPr lang="en-IN" b="0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</a:pPr>
            <a:r>
              <a:rPr lang="en-IN" dirty="0" smtClean="0">
                <a:solidFill>
                  <a:schemeClr val="bg1"/>
                </a:solidFill>
              </a:rPr>
              <a:t>20</a:t>
            </a:r>
            <a:r>
              <a:rPr lang="en-IN" dirty="0" smtClean="0">
                <a:solidFill>
                  <a:schemeClr val="bg1"/>
                </a:solidFill>
              </a:rPr>
              <a:t>-25 gm </a:t>
            </a:r>
            <a:r>
              <a:rPr lang="en-IN" dirty="0" smtClean="0">
                <a:solidFill>
                  <a:schemeClr val="bg1"/>
                </a:solidFill>
              </a:rPr>
              <a:t>potentially fatal </a:t>
            </a:r>
            <a:r>
              <a:rPr lang="en-IN" dirty="0" smtClean="0">
                <a:solidFill>
                  <a:schemeClr val="bg1"/>
                </a:solidFill>
              </a:rPr>
              <a:t>(? tablets</a:t>
            </a:r>
            <a:r>
              <a:rPr lang="en-IN" dirty="0" smtClean="0">
                <a:solidFill>
                  <a:schemeClr val="bg1"/>
                </a:solidFill>
              </a:rPr>
              <a:t>)</a:t>
            </a:r>
            <a:endParaRPr lang="en-IN" b="0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</a:pPr>
            <a:r>
              <a:rPr lang="en-IN" b="0" dirty="0" smtClean="0">
                <a:solidFill>
                  <a:schemeClr val="bg1"/>
                </a:solidFill>
              </a:rPr>
              <a:t>NAPQI </a:t>
            </a:r>
            <a:r>
              <a:rPr lang="en-IN" b="0" dirty="0" smtClean="0">
                <a:solidFill>
                  <a:schemeClr val="bg1"/>
                </a:solidFill>
              </a:rPr>
              <a:t>reacts with </a:t>
            </a:r>
            <a:r>
              <a:rPr lang="en-IN" b="0" dirty="0" err="1" smtClean="0">
                <a:solidFill>
                  <a:schemeClr val="bg1"/>
                </a:solidFill>
              </a:rPr>
              <a:t>sulfhydryl</a:t>
            </a:r>
            <a:r>
              <a:rPr lang="en-IN" b="0" dirty="0" smtClean="0">
                <a:solidFill>
                  <a:schemeClr val="bg1"/>
                </a:solidFill>
              </a:rPr>
              <a:t> </a:t>
            </a:r>
            <a:r>
              <a:rPr lang="en-IN" b="0" dirty="0" err="1" smtClean="0">
                <a:solidFill>
                  <a:schemeClr val="bg1"/>
                </a:solidFill>
              </a:rPr>
              <a:t>gps</a:t>
            </a:r>
            <a:r>
              <a:rPr lang="en-IN" b="0" dirty="0" smtClean="0">
                <a:solidFill>
                  <a:schemeClr val="bg1"/>
                </a:solidFill>
              </a:rPr>
              <a:t> in </a:t>
            </a:r>
            <a:r>
              <a:rPr lang="en-IN" dirty="0" smtClean="0">
                <a:solidFill>
                  <a:schemeClr val="bg1"/>
                </a:solidFill>
              </a:rPr>
              <a:t>GSH normally &amp; </a:t>
            </a:r>
            <a:r>
              <a:rPr lang="en-IN" b="0" dirty="0" smtClean="0">
                <a:solidFill>
                  <a:schemeClr val="bg1"/>
                </a:solidFill>
              </a:rPr>
              <a:t>then excreted as </a:t>
            </a:r>
            <a:r>
              <a:rPr lang="en-IN" b="0" dirty="0" err="1" smtClean="0">
                <a:solidFill>
                  <a:schemeClr val="bg1"/>
                </a:solidFill>
              </a:rPr>
              <a:t>mercapturic</a:t>
            </a:r>
            <a:r>
              <a:rPr lang="en-IN" b="0" dirty="0" smtClean="0">
                <a:solidFill>
                  <a:schemeClr val="bg1"/>
                </a:solidFill>
              </a:rPr>
              <a:t> acid in urine but in toxic dose GSH is depleted and toxic metabolite accumulates</a:t>
            </a:r>
          </a:p>
          <a:p>
            <a:pPr>
              <a:buClr>
                <a:srgbClr val="FFC000"/>
              </a:buClr>
              <a:buNone/>
            </a:pPr>
            <a:r>
              <a:rPr lang="en-IN" b="1" dirty="0" smtClean="0">
                <a:solidFill>
                  <a:schemeClr val="bg1"/>
                </a:solidFill>
              </a:rPr>
              <a:t>Treatment </a:t>
            </a:r>
          </a:p>
          <a:p>
            <a:pPr>
              <a:buClr>
                <a:srgbClr val="FFC000"/>
              </a:buClr>
            </a:pPr>
            <a:r>
              <a:rPr lang="en-IN" b="0" dirty="0" smtClean="0">
                <a:solidFill>
                  <a:schemeClr val="bg1"/>
                </a:solidFill>
              </a:rPr>
              <a:t>Supportive therapy</a:t>
            </a:r>
          </a:p>
          <a:p>
            <a:pPr>
              <a:buClr>
                <a:srgbClr val="FFC000"/>
              </a:buClr>
            </a:pPr>
            <a:r>
              <a:rPr lang="en-IN" b="0" i="1" dirty="0" smtClean="0">
                <a:solidFill>
                  <a:schemeClr val="bg1"/>
                </a:solidFill>
              </a:rPr>
              <a:t>N</a:t>
            </a:r>
            <a:r>
              <a:rPr lang="en-IN" b="0" dirty="0" smtClean="0">
                <a:solidFill>
                  <a:schemeClr val="bg1"/>
                </a:solidFill>
              </a:rPr>
              <a:t>-</a:t>
            </a:r>
            <a:r>
              <a:rPr lang="en-IN" b="0" dirty="0" err="1" smtClean="0">
                <a:solidFill>
                  <a:schemeClr val="bg1"/>
                </a:solidFill>
              </a:rPr>
              <a:t>Acetylcysteine</a:t>
            </a:r>
            <a:r>
              <a:rPr lang="en-IN" b="0" dirty="0" smtClean="0">
                <a:solidFill>
                  <a:schemeClr val="bg1"/>
                </a:solidFill>
              </a:rPr>
              <a:t> </a:t>
            </a:r>
          </a:p>
          <a:p>
            <a:pPr>
              <a:buClr>
                <a:srgbClr val="FFC000"/>
              </a:buClr>
            </a:pPr>
            <a:endParaRPr lang="en-IN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COX-2 SELECTIVE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defRPr/>
            </a:pPr>
            <a:r>
              <a:rPr lang="en-IN" dirty="0" err="1" smtClean="0">
                <a:solidFill>
                  <a:srgbClr val="FFFF00"/>
                </a:solidFill>
              </a:rPr>
              <a:t>Celecoxib</a:t>
            </a:r>
            <a:r>
              <a:rPr lang="en-IN" dirty="0" smtClean="0">
                <a:solidFill>
                  <a:srgbClr val="FFFF00"/>
                </a:solidFill>
              </a:rPr>
              <a:t>, </a:t>
            </a:r>
            <a:r>
              <a:rPr lang="en-IN" dirty="0" err="1" smtClean="0">
                <a:solidFill>
                  <a:srgbClr val="FFFF00"/>
                </a:solidFill>
              </a:rPr>
              <a:t>rofecoxib</a:t>
            </a:r>
            <a:r>
              <a:rPr lang="en-IN" dirty="0" smtClean="0">
                <a:solidFill>
                  <a:srgbClr val="FFFF00"/>
                </a:solidFill>
              </a:rPr>
              <a:t>, </a:t>
            </a:r>
            <a:r>
              <a:rPr lang="en-IN" dirty="0" err="1" smtClean="0">
                <a:solidFill>
                  <a:srgbClr val="FFFF00"/>
                </a:solidFill>
              </a:rPr>
              <a:t>valdecoxib</a:t>
            </a:r>
            <a:r>
              <a:rPr lang="en-IN" dirty="0" smtClean="0">
                <a:solidFill>
                  <a:srgbClr val="FFFF00"/>
                </a:solidFill>
              </a:rPr>
              <a:t>, </a:t>
            </a:r>
            <a:r>
              <a:rPr lang="en-IN" dirty="0" err="1" smtClean="0">
                <a:solidFill>
                  <a:srgbClr val="FFFF00"/>
                </a:solidFill>
              </a:rPr>
              <a:t>parecoxib</a:t>
            </a:r>
            <a:r>
              <a:rPr lang="en-IN" dirty="0" smtClean="0">
                <a:solidFill>
                  <a:srgbClr val="FFFF00"/>
                </a:solidFill>
              </a:rPr>
              <a:t>, </a:t>
            </a:r>
            <a:r>
              <a:rPr lang="en-IN" dirty="0" err="1" smtClean="0">
                <a:solidFill>
                  <a:srgbClr val="FFFF00"/>
                </a:solidFill>
              </a:rPr>
              <a:t>etoricoxib</a:t>
            </a:r>
            <a:r>
              <a:rPr lang="en-IN" dirty="0" smtClean="0">
                <a:solidFill>
                  <a:srgbClr val="FFFF00"/>
                </a:solidFill>
              </a:rPr>
              <a:t>, </a:t>
            </a:r>
            <a:r>
              <a:rPr lang="en-IN" dirty="0" err="1" smtClean="0">
                <a:solidFill>
                  <a:srgbClr val="FFFF00"/>
                </a:solidFill>
              </a:rPr>
              <a:t>lumaricixib</a:t>
            </a:r>
            <a:endParaRPr lang="en-IN" dirty="0" smtClean="0">
              <a:solidFill>
                <a:srgbClr val="FFFF00"/>
              </a:solidFill>
            </a:endParaRPr>
          </a:p>
          <a:p>
            <a:pPr>
              <a:buClr>
                <a:srgbClr val="FFC000"/>
              </a:buClr>
              <a:defRPr/>
            </a:pPr>
            <a:r>
              <a:rPr lang="en-IN" dirty="0" smtClean="0">
                <a:solidFill>
                  <a:schemeClr val="bg1"/>
                </a:solidFill>
              </a:rPr>
              <a:t>Inhibit prostaglandin synthesis by the COX-2 </a:t>
            </a:r>
            <a:r>
              <a:rPr lang="en-IN" dirty="0" err="1" smtClean="0">
                <a:solidFill>
                  <a:schemeClr val="bg1"/>
                </a:solidFill>
              </a:rPr>
              <a:t>isozyme</a:t>
            </a:r>
            <a:endParaRPr lang="en-IN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defRPr/>
            </a:pPr>
            <a:r>
              <a:rPr lang="en-IN" dirty="0" smtClean="0">
                <a:solidFill>
                  <a:schemeClr val="bg1"/>
                </a:solidFill>
              </a:rPr>
              <a:t>Analgesic, antipyretic and anti inflammatory effects</a:t>
            </a:r>
          </a:p>
          <a:p>
            <a:pPr>
              <a:buClr>
                <a:srgbClr val="FFC000"/>
              </a:buClr>
              <a:defRPr/>
            </a:pPr>
            <a:r>
              <a:rPr lang="en-IN" dirty="0" smtClean="0">
                <a:solidFill>
                  <a:schemeClr val="bg1"/>
                </a:solidFill>
              </a:rPr>
              <a:t>No effect on platelet aggregation</a:t>
            </a:r>
          </a:p>
          <a:p>
            <a:pPr>
              <a:buClr>
                <a:srgbClr val="FFC000"/>
              </a:buClr>
              <a:defRPr/>
            </a:pPr>
            <a:r>
              <a:rPr lang="en-IN" dirty="0" smtClean="0">
                <a:solidFill>
                  <a:schemeClr val="bg1"/>
                </a:solidFill>
              </a:rPr>
              <a:t>No </a:t>
            </a:r>
            <a:r>
              <a:rPr lang="en-IN" dirty="0" err="1" smtClean="0">
                <a:solidFill>
                  <a:schemeClr val="bg1"/>
                </a:solidFill>
              </a:rPr>
              <a:t>cardioprotective</a:t>
            </a:r>
            <a:r>
              <a:rPr lang="en-IN" dirty="0" smtClean="0">
                <a:solidFill>
                  <a:schemeClr val="bg1"/>
                </a:solidFill>
              </a:rPr>
              <a:t> effect</a:t>
            </a:r>
            <a:endParaRPr lang="en-IN" sz="3200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IN" sz="3200" dirty="0">
                <a:solidFill>
                  <a:srgbClr val="FFFF00"/>
                </a:solidFill>
              </a:rPr>
              <a:t> </a:t>
            </a:r>
            <a:r>
              <a:rPr lang="en-IN" sz="3200" dirty="0" smtClean="0">
                <a:solidFill>
                  <a:srgbClr val="FFFF00"/>
                </a:solidFill>
              </a:rPr>
              <a:t>   </a:t>
            </a:r>
            <a:endParaRPr lang="en-IN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CELECOXIB 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Font typeface="Wingdings 2" pitchFamily="18" charset="2"/>
              <a:buChar char=""/>
            </a:pPr>
            <a:r>
              <a:rPr lang="en-IN" dirty="0" smtClean="0">
                <a:solidFill>
                  <a:schemeClr val="bg1"/>
                </a:solidFill>
              </a:rPr>
              <a:t>Highly selective COX- 2 </a:t>
            </a:r>
            <a:r>
              <a:rPr lang="en-IN" dirty="0" smtClean="0">
                <a:solidFill>
                  <a:schemeClr val="bg1"/>
                </a:solidFill>
              </a:rPr>
              <a:t>inhibitor</a:t>
            </a:r>
            <a:endParaRPr lang="en-IN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 2" pitchFamily="18" charset="2"/>
              <a:buChar char=""/>
            </a:pPr>
            <a:r>
              <a:rPr lang="en-IN" dirty="0" smtClean="0">
                <a:solidFill>
                  <a:schemeClr val="bg1"/>
                </a:solidFill>
              </a:rPr>
              <a:t>Half life is 11 hrs</a:t>
            </a:r>
          </a:p>
          <a:p>
            <a:pPr>
              <a:buClr>
                <a:srgbClr val="FFC000"/>
              </a:buClr>
              <a:buFont typeface="Wingdings 2" pitchFamily="18" charset="2"/>
              <a:buChar char=""/>
            </a:pPr>
            <a:r>
              <a:rPr lang="en-IN" dirty="0" smtClean="0">
                <a:solidFill>
                  <a:schemeClr val="bg1"/>
                </a:solidFill>
              </a:rPr>
              <a:t>Metabolized mainly in the liver</a:t>
            </a:r>
          </a:p>
          <a:p>
            <a:pPr>
              <a:buClr>
                <a:srgbClr val="FFC000"/>
              </a:buClr>
              <a:buFont typeface="Wingdings 2" pitchFamily="18" charset="2"/>
              <a:buChar char=""/>
            </a:pPr>
            <a:r>
              <a:rPr lang="en-IN" dirty="0" smtClean="0">
                <a:solidFill>
                  <a:schemeClr val="bg1"/>
                </a:solidFill>
              </a:rPr>
              <a:t>Effective in rheumatoid arthritis and </a:t>
            </a:r>
            <a:r>
              <a:rPr lang="en-IN" dirty="0" smtClean="0">
                <a:solidFill>
                  <a:schemeClr val="bg1"/>
                </a:solidFill>
              </a:rPr>
              <a:t>osteoarthritis</a:t>
            </a:r>
            <a:endParaRPr lang="en-IN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 2" pitchFamily="18" charset="2"/>
              <a:buChar char=""/>
            </a:pPr>
            <a:r>
              <a:rPr lang="en-IN" dirty="0" smtClean="0">
                <a:solidFill>
                  <a:schemeClr val="bg1"/>
                </a:solidFill>
              </a:rPr>
              <a:t>Less production of peptic ulcer</a:t>
            </a:r>
          </a:p>
          <a:p>
            <a:pPr>
              <a:buClr>
                <a:srgbClr val="FFC000"/>
              </a:buClr>
              <a:buFont typeface="Wingdings 2" pitchFamily="18" charset="2"/>
              <a:buChar char=""/>
            </a:pPr>
            <a:r>
              <a:rPr lang="en-IN" dirty="0" smtClean="0">
                <a:solidFill>
                  <a:schemeClr val="bg1"/>
                </a:solidFill>
              </a:rPr>
              <a:t>Inhibit COX 2 mediated prostacyclin synthesis in vascular endothelium- platelet aggregation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Differences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Non-selective  </a:t>
            </a:r>
            <a:r>
              <a:rPr lang="en-US" sz="4000" dirty="0" err="1" smtClean="0">
                <a:solidFill>
                  <a:srgbClr val="FFFF00"/>
                </a:solidFill>
              </a:rPr>
              <a:t>vs</a:t>
            </a:r>
            <a:r>
              <a:rPr lang="en-US" sz="4000" dirty="0" smtClean="0">
                <a:solidFill>
                  <a:srgbClr val="FFFF00"/>
                </a:solidFill>
              </a:rPr>
              <a:t> COX </a:t>
            </a:r>
            <a:r>
              <a:rPr lang="en-US" sz="4000" dirty="0" smtClean="0">
                <a:solidFill>
                  <a:srgbClr val="FFFF00"/>
                </a:solidFill>
              </a:rPr>
              <a:t>2 Selective</a:t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09600" y="1905000"/>
            <a:ext cx="7315200" cy="4221163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Lesser GI adverse effects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No impact on platelet aggregation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Increased risk of thrombotic </a:t>
            </a:r>
            <a:r>
              <a:rPr lang="en-US" sz="3200" dirty="0" err="1" smtClean="0">
                <a:solidFill>
                  <a:schemeClr val="bg1"/>
                </a:solidFill>
              </a:rPr>
              <a:t>events;MI</a:t>
            </a:r>
            <a:r>
              <a:rPr lang="en-US" sz="3200" dirty="0" smtClean="0">
                <a:solidFill>
                  <a:schemeClr val="bg1"/>
                </a:solidFill>
              </a:rPr>
              <a:t> &amp; stroke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Increased likelihood for hypertension &amp; edema</a:t>
            </a:r>
          </a:p>
          <a:p>
            <a:pPr>
              <a:buNone/>
            </a:pP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2188988"/>
          </a:xfrm>
        </p:spPr>
        <p:txBody>
          <a:bodyPr/>
          <a:lstStyle/>
          <a:p>
            <a:pPr>
              <a:buNone/>
            </a:pPr>
            <a:r>
              <a:rPr lang="en-IN" sz="8800" i="1" dirty="0" smtClean="0">
                <a:solidFill>
                  <a:srgbClr val="FFFF00"/>
                </a:solidFill>
              </a:rPr>
              <a:t>Thank U!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G:\nyla\Pharmacology Books\Katzung basis and clinical pharmacology 11th Ed 2009\Chapter 18_files\loadBinary_00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71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nyla\Pharmacology Books\Katzung basis and clinical pharmacology 11th Ed 2009\Chapter 36_files\loadBinary_0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71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KandelFig24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48200" y="457200"/>
            <a:ext cx="388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Mechanisms associated with peripheral sensitization to 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1">
      <a:dk1>
        <a:srgbClr val="FFFFFF"/>
      </a:dk1>
      <a:lt1>
        <a:srgbClr val="000000"/>
      </a:lt1>
      <a:dk2>
        <a:srgbClr val="C00000"/>
      </a:dk2>
      <a:lt2>
        <a:srgbClr val="FF0000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1495</TotalTime>
  <Words>1891</Words>
  <Application>Microsoft Office PowerPoint</Application>
  <PresentationFormat>On-screen Show (4:3)</PresentationFormat>
  <Paragraphs>426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Technic</vt:lpstr>
      <vt:lpstr>Slide 1</vt:lpstr>
      <vt:lpstr>LEARNING OBJECTIVES</vt:lpstr>
      <vt:lpstr>THE INFLAMMATORY RESPONSE</vt:lpstr>
      <vt:lpstr>FUNCTIONS OF COX</vt:lpstr>
      <vt:lpstr>Slide 5</vt:lpstr>
      <vt:lpstr>Slide 6</vt:lpstr>
      <vt:lpstr>Slide 7</vt:lpstr>
      <vt:lpstr>Slide 8</vt:lpstr>
      <vt:lpstr>Slide 9</vt:lpstr>
      <vt:lpstr>   </vt:lpstr>
      <vt:lpstr>Slide 11</vt:lpstr>
      <vt:lpstr>Slide 12</vt:lpstr>
      <vt:lpstr>Slide 13</vt:lpstr>
      <vt:lpstr>ANALGESICS</vt:lpstr>
      <vt:lpstr>SITE OF ACTION</vt:lpstr>
      <vt:lpstr>Slide 16</vt:lpstr>
      <vt:lpstr>Slide 17</vt:lpstr>
      <vt:lpstr>WHO Analgesic ‘Ladder’</vt:lpstr>
      <vt:lpstr>CLASSIFICATION (chemical)</vt:lpstr>
      <vt:lpstr>CLASSIFICATION (contd.)</vt:lpstr>
      <vt:lpstr>CLASSIFICATION (contd.)</vt:lpstr>
      <vt:lpstr>CLASSIFICATION (contd.)</vt:lpstr>
      <vt:lpstr>Slide 23</vt:lpstr>
      <vt:lpstr>PROPERTIES OF NSAID’s </vt:lpstr>
      <vt:lpstr>General properties in common: </vt:lpstr>
      <vt:lpstr>MECHANISM OF ACTION</vt:lpstr>
      <vt:lpstr>ADVERSE EFFECTS OF NSAID’S</vt:lpstr>
      <vt:lpstr>Aspirin  (Acetylsalicylic acid; ASA)</vt:lpstr>
      <vt:lpstr>HISTORY</vt:lpstr>
      <vt:lpstr>Pharmacokinetics </vt:lpstr>
      <vt:lpstr>Slide 31</vt:lpstr>
      <vt:lpstr>Mechanism of Action</vt:lpstr>
      <vt:lpstr>Anti –inflammatory effect</vt:lpstr>
      <vt:lpstr>Analgesic Effect</vt:lpstr>
      <vt:lpstr>Antipyretic</vt:lpstr>
      <vt:lpstr>Antiplatelet effect</vt:lpstr>
      <vt:lpstr>Effect on GIT</vt:lpstr>
      <vt:lpstr>Other effects</vt:lpstr>
      <vt:lpstr>Slide 39</vt:lpstr>
      <vt:lpstr>DOSAGE </vt:lpstr>
      <vt:lpstr>THERAPEUTICS USES OF ASPIRIN</vt:lpstr>
      <vt:lpstr>Slide 42</vt:lpstr>
      <vt:lpstr>Slide 43</vt:lpstr>
      <vt:lpstr>ADVERSE EFFECTS OF ASPIRIN</vt:lpstr>
      <vt:lpstr>Slide 45</vt:lpstr>
      <vt:lpstr>Slide 46</vt:lpstr>
      <vt:lpstr>Aspirin Toxicity </vt:lpstr>
      <vt:lpstr>Management of aspirin/salicylate overdose toxicity/poisoning</vt:lpstr>
      <vt:lpstr>DRUG INTERACTIONS</vt:lpstr>
      <vt:lpstr>DICLOFENAC</vt:lpstr>
      <vt:lpstr>IBUPROFEN </vt:lpstr>
      <vt:lpstr>INDOMETHACIN </vt:lpstr>
      <vt:lpstr>ACETAMINOPHEN </vt:lpstr>
      <vt:lpstr>Indications </vt:lpstr>
      <vt:lpstr>Adverse effects</vt:lpstr>
      <vt:lpstr>COX-2 SELECTIVE INHIBITORS</vt:lpstr>
      <vt:lpstr>CELECOXIB </vt:lpstr>
      <vt:lpstr>Differences  Non-selective  vs COX 2 Selective 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Momina</dc:creator>
  <cp:lastModifiedBy>Dell</cp:lastModifiedBy>
  <cp:revision>104</cp:revision>
  <dcterms:created xsi:type="dcterms:W3CDTF">2013-06-03T07:37:30Z</dcterms:created>
  <dcterms:modified xsi:type="dcterms:W3CDTF">2014-03-07T05:04:15Z</dcterms:modified>
</cp:coreProperties>
</file>