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48"/>
  </p:notesMasterIdLst>
  <p:sldIdLst>
    <p:sldId id="256" r:id="rId2"/>
    <p:sldId id="282" r:id="rId3"/>
    <p:sldId id="284" r:id="rId4"/>
    <p:sldId id="286" r:id="rId5"/>
    <p:sldId id="287" r:id="rId6"/>
    <p:sldId id="295" r:id="rId7"/>
    <p:sldId id="281" r:id="rId8"/>
    <p:sldId id="285" r:id="rId9"/>
    <p:sldId id="257" r:id="rId10"/>
    <p:sldId id="258" r:id="rId11"/>
    <p:sldId id="290" r:id="rId12"/>
    <p:sldId id="259" r:id="rId13"/>
    <p:sldId id="291" r:id="rId14"/>
    <p:sldId id="260" r:id="rId15"/>
    <p:sldId id="311" r:id="rId16"/>
    <p:sldId id="298" r:id="rId17"/>
    <p:sldId id="300" r:id="rId18"/>
    <p:sldId id="299" r:id="rId19"/>
    <p:sldId id="297" r:id="rId20"/>
    <p:sldId id="262" r:id="rId21"/>
    <p:sldId id="312" r:id="rId22"/>
    <p:sldId id="301" r:id="rId23"/>
    <p:sldId id="263" r:id="rId24"/>
    <p:sldId id="265" r:id="rId25"/>
    <p:sldId id="280" r:id="rId26"/>
    <p:sldId id="277" r:id="rId27"/>
    <p:sldId id="303" r:id="rId28"/>
    <p:sldId id="302" r:id="rId29"/>
    <p:sldId id="278" r:id="rId30"/>
    <p:sldId id="279" r:id="rId31"/>
    <p:sldId id="267" r:id="rId32"/>
    <p:sldId id="304" r:id="rId33"/>
    <p:sldId id="268" r:id="rId34"/>
    <p:sldId id="269" r:id="rId35"/>
    <p:sldId id="306" r:id="rId36"/>
    <p:sldId id="270" r:id="rId37"/>
    <p:sldId id="307" r:id="rId38"/>
    <p:sldId id="271" r:id="rId39"/>
    <p:sldId id="308" r:id="rId40"/>
    <p:sldId id="272" r:id="rId41"/>
    <p:sldId id="309" r:id="rId42"/>
    <p:sldId id="273" r:id="rId43"/>
    <p:sldId id="310" r:id="rId44"/>
    <p:sldId id="274" r:id="rId45"/>
    <p:sldId id="294" r:id="rId46"/>
    <p:sldId id="293" r:id="rId47"/>
  </p:sldIdLst>
  <p:sldSz cx="9144000" cy="6858000" type="screen4x3"/>
  <p:notesSz cx="6858000" cy="9144000"/>
  <p:defaultTextStyle>
    <a:defPPr>
      <a:defRPr lang="en-US"/>
    </a:defPPr>
    <a:lvl1pPr algn="l" rtl="0" fontAlgn="base">
      <a:spcBef>
        <a:spcPct val="20000"/>
      </a:spcBef>
      <a:spcAft>
        <a:spcPct val="0"/>
      </a:spcAft>
      <a:buClr>
        <a:schemeClr val="hlink"/>
      </a:buClr>
      <a:buSzPct val="60000"/>
      <a:buFont typeface="Wingdings" pitchFamily="2" charset="2"/>
      <a:defRPr sz="3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fontAlgn="base">
      <a:spcBef>
        <a:spcPct val="20000"/>
      </a:spcBef>
      <a:spcAft>
        <a:spcPct val="0"/>
      </a:spcAft>
      <a:buClr>
        <a:schemeClr val="hlink"/>
      </a:buClr>
      <a:buSzPct val="60000"/>
      <a:buFont typeface="Wingdings" pitchFamily="2" charset="2"/>
      <a:defRPr sz="3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fontAlgn="base">
      <a:spcBef>
        <a:spcPct val="20000"/>
      </a:spcBef>
      <a:spcAft>
        <a:spcPct val="0"/>
      </a:spcAft>
      <a:buClr>
        <a:schemeClr val="hlink"/>
      </a:buClr>
      <a:buSzPct val="60000"/>
      <a:buFont typeface="Wingdings" pitchFamily="2" charset="2"/>
      <a:defRPr sz="3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fontAlgn="base">
      <a:spcBef>
        <a:spcPct val="20000"/>
      </a:spcBef>
      <a:spcAft>
        <a:spcPct val="0"/>
      </a:spcAft>
      <a:buClr>
        <a:schemeClr val="hlink"/>
      </a:buClr>
      <a:buSzPct val="60000"/>
      <a:buFont typeface="Wingdings" pitchFamily="2" charset="2"/>
      <a:defRPr sz="3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fontAlgn="base">
      <a:spcBef>
        <a:spcPct val="20000"/>
      </a:spcBef>
      <a:spcAft>
        <a:spcPct val="0"/>
      </a:spcAft>
      <a:buClr>
        <a:schemeClr val="hlink"/>
      </a:buClr>
      <a:buSzPct val="60000"/>
      <a:buFont typeface="Wingdings" pitchFamily="2" charset="2"/>
      <a:defRPr sz="3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3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3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3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3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FFFF"/>
    <a:srgbClr val="F8F8F8"/>
    <a:srgbClr val="FF7C80"/>
    <a:srgbClr val="FFFF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86" y="-78"/>
      </p:cViewPr>
      <p:guideLst>
        <p:guide orient="horz" pos="2160"/>
        <p:guide pos="2880"/>
      </p:guideLst>
    </p:cSldViewPr>
  </p:slideViewPr>
  <p:notesTextViewPr>
    <p:cViewPr>
      <p:scale>
        <a:sx n="100" d="100"/>
        <a:sy n="100" d="100"/>
      </p:scale>
      <p:origin x="0" y="0"/>
    </p:cViewPr>
  </p:notesTextViewPr>
  <p:notesViewPr>
    <p:cSldViewPr>
      <p:cViewPr varScale="1">
        <p:scale>
          <a:sx n="59" d="100"/>
          <a:sy n="59" d="100"/>
        </p:scale>
        <p:origin x="-117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SzTx/>
              <a:buFontTx/>
              <a:buNone/>
              <a:defRPr sz="1200">
                <a:effectLst/>
                <a:latin typeface="Arial" charset="0"/>
              </a:defRPr>
            </a:lvl1pPr>
          </a:lstStyle>
          <a:p>
            <a:pPr>
              <a:defRPr/>
            </a:pPr>
            <a:endParaRPr lang="en-US"/>
          </a:p>
        </p:txBody>
      </p:sp>
      <p:sp>
        <p:nvSpPr>
          <p:cNvPr id="419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a:effectLst/>
                <a:latin typeface="Arial" charset="0"/>
              </a:defRPr>
            </a:lvl1pPr>
          </a:lstStyle>
          <a:p>
            <a:pPr>
              <a:defRPr/>
            </a:pPr>
            <a:endParaRPr lang="en-US"/>
          </a:p>
        </p:txBody>
      </p:sp>
      <p:sp>
        <p:nvSpPr>
          <p:cNvPr id="24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9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9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SzTx/>
              <a:buFontTx/>
              <a:buNone/>
              <a:defRPr sz="1200">
                <a:effectLst/>
                <a:latin typeface="Arial" charset="0"/>
              </a:defRPr>
            </a:lvl1pPr>
          </a:lstStyle>
          <a:p>
            <a:pPr>
              <a:defRPr/>
            </a:pPr>
            <a:endParaRPr lang="en-US"/>
          </a:p>
        </p:txBody>
      </p:sp>
      <p:sp>
        <p:nvSpPr>
          <p:cNvPr id="419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a:effectLst/>
                <a:latin typeface="Arial" charset="0"/>
              </a:defRPr>
            </a:lvl1pPr>
          </a:lstStyle>
          <a:p>
            <a:pPr>
              <a:defRPr/>
            </a:pPr>
            <a:fld id="{BCB80D44-D0DD-4906-8E89-8C94E1417942}" type="slidenum">
              <a:rPr lang="en-US"/>
              <a:pPr>
                <a:defRPr/>
              </a:pPr>
              <a:t>‹#›</a:t>
            </a:fld>
            <a:endParaRPr lang="en-US"/>
          </a:p>
        </p:txBody>
      </p:sp>
    </p:spTree>
    <p:extLst>
      <p:ext uri="{BB962C8B-B14F-4D97-AF65-F5344CB8AC3E}">
        <p14:creationId xmlns:p14="http://schemas.microsoft.com/office/powerpoint/2010/main" xmlns="" val="24764077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934200"/>
            <a:chOff x="0" y="0"/>
            <a:chExt cx="5760" cy="4368"/>
          </a:xfrm>
        </p:grpSpPr>
        <p:sp>
          <p:nvSpPr>
            <p:cNvPr id="5"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p>
          </p:txBody>
        </p:sp>
        <p:sp>
          <p:nvSpPr>
            <p:cNvPr id="6"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7"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8"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9"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10"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1"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2"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3"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pPr>
                <a:defRPr/>
              </a:pPr>
              <a:endParaRPr lang="en-US"/>
            </a:p>
          </p:txBody>
        </p:sp>
        <p:sp>
          <p:nvSpPr>
            <p:cNvPr id="14"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pPr>
                <a:defRPr/>
              </a:pPr>
              <a:endParaRPr lang="en-US"/>
            </a:p>
          </p:txBody>
        </p:sp>
        <p:sp>
          <p:nvSpPr>
            <p:cNvPr id="15"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pPr>
                <a:defRPr/>
              </a:pPr>
              <a:endParaRPr lang="en-US"/>
            </a:p>
          </p:txBody>
        </p:sp>
        <p:sp>
          <p:nvSpPr>
            <p:cNvPr id="16"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p>
          </p:txBody>
        </p:sp>
        <p:sp>
          <p:nvSpPr>
            <p:cNvPr id="17"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p>
          </p:txBody>
        </p:sp>
        <p:sp>
          <p:nvSpPr>
            <p:cNvPr id="18"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a:defRPr/>
              </a:pPr>
              <a:endParaRPr lang="en-US"/>
            </a:p>
          </p:txBody>
        </p:sp>
        <p:sp>
          <p:nvSpPr>
            <p:cNvPr id="19"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pPr>
                <a:defRPr/>
              </a:pPr>
              <a:endParaRPr lang="en-US"/>
            </a:p>
          </p:txBody>
        </p:sp>
        <p:sp>
          <p:nvSpPr>
            <p:cNvPr id="20"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21"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p>
          </p:txBody>
        </p:sp>
        <p:sp>
          <p:nvSpPr>
            <p:cNvPr id="22"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grpSp>
      <p:sp>
        <p:nvSpPr>
          <p:cNvPr id="38933" name="Rectangle 21"/>
          <p:cNvSpPr>
            <a:spLocks noGrp="1" noChangeArrowheads="1"/>
          </p:cNvSpPr>
          <p:nvPr>
            <p:ph type="ctrTitle" sz="quarter"/>
          </p:nvPr>
        </p:nvSpPr>
        <p:spPr>
          <a:xfrm>
            <a:off x="685800" y="1828801"/>
            <a:ext cx="7772400" cy="1736725"/>
          </a:xfrm>
        </p:spPr>
        <p:txBody>
          <a:bodyPr/>
          <a:lstStyle>
            <a:lvl1pPr>
              <a:defRPr sz="5400"/>
            </a:lvl1pPr>
          </a:lstStyle>
          <a:p>
            <a:r>
              <a:rPr lang="en-US"/>
              <a:t>fsdfa</a:t>
            </a:r>
          </a:p>
        </p:txBody>
      </p:sp>
      <p:sp>
        <p:nvSpPr>
          <p:cNvPr id="38934"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3" name="Rectangle 23"/>
          <p:cNvSpPr>
            <a:spLocks noGrp="1" noChangeArrowheads="1"/>
          </p:cNvSpPr>
          <p:nvPr>
            <p:ph type="dt" sz="quarter" idx="10"/>
          </p:nvPr>
        </p:nvSpPr>
        <p:spPr/>
        <p:txBody>
          <a:bodyPr/>
          <a:lstStyle>
            <a:lvl1pPr>
              <a:defRPr/>
            </a:lvl1pPr>
          </a:lstStyle>
          <a:p>
            <a:pPr>
              <a:defRPr/>
            </a:pPr>
            <a:endParaRPr lang="en-US"/>
          </a:p>
        </p:txBody>
      </p:sp>
      <p:sp>
        <p:nvSpPr>
          <p:cNvPr id="24" name="Rectangle 24"/>
          <p:cNvSpPr>
            <a:spLocks noGrp="1" noChangeArrowheads="1"/>
          </p:cNvSpPr>
          <p:nvPr>
            <p:ph type="ftr" sz="quarter" idx="11"/>
          </p:nvPr>
        </p:nvSpPr>
        <p:spPr/>
        <p:txBody>
          <a:bodyPr/>
          <a:lstStyle>
            <a:lvl1pPr>
              <a:defRPr/>
            </a:lvl1pPr>
          </a:lstStyle>
          <a:p>
            <a:pPr>
              <a:defRPr/>
            </a:pPr>
            <a:endParaRPr lang="en-US"/>
          </a:p>
        </p:txBody>
      </p:sp>
      <p:sp>
        <p:nvSpPr>
          <p:cNvPr id="25" name="Rectangle 25"/>
          <p:cNvSpPr>
            <a:spLocks noGrp="1" noChangeArrowheads="1"/>
          </p:cNvSpPr>
          <p:nvPr>
            <p:ph type="sldNum" sz="quarter" idx="12"/>
          </p:nvPr>
        </p:nvSpPr>
        <p:spPr/>
        <p:txBody>
          <a:bodyPr/>
          <a:lstStyle>
            <a:lvl1pPr>
              <a:defRPr/>
            </a:lvl1pPr>
          </a:lstStyle>
          <a:p>
            <a:pPr>
              <a:defRPr/>
            </a:pPr>
            <a:fld id="{E6C77EB6-6A33-40A7-8BEA-2AA6631E966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A6E5FD4F-7113-41F8-BE3E-C8591449F3B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1A441258-BA0E-4532-B636-6C75FCE2EE9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3FDF47F8-F4CF-42BA-921B-59621AD7D1D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9B500AD5-C966-4D13-930D-2DAF0323E2C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D89AB142-707B-4E10-9A1D-D4F31624628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3"/>
          <p:cNvSpPr>
            <a:spLocks noGrp="1" noChangeArrowheads="1"/>
          </p:cNvSpPr>
          <p:nvPr>
            <p:ph type="dt" sz="half" idx="10"/>
          </p:nvPr>
        </p:nvSpPr>
        <p:spPr>
          <a:ln/>
        </p:spPr>
        <p:txBody>
          <a:bodyPr/>
          <a:lstStyle>
            <a:lvl1pPr>
              <a:defRPr/>
            </a:lvl1pPr>
          </a:lstStyle>
          <a:p>
            <a:pPr>
              <a:defRPr/>
            </a:pPr>
            <a:endParaRPr lang="en-US"/>
          </a:p>
        </p:txBody>
      </p:sp>
      <p:sp>
        <p:nvSpPr>
          <p:cNvPr id="8" name="Rectangle 24"/>
          <p:cNvSpPr>
            <a:spLocks noGrp="1" noChangeArrowheads="1"/>
          </p:cNvSpPr>
          <p:nvPr>
            <p:ph type="ftr" sz="quarter" idx="11"/>
          </p:nvPr>
        </p:nvSpPr>
        <p:spPr>
          <a:ln/>
        </p:spPr>
        <p:txBody>
          <a:bodyPr/>
          <a:lstStyle>
            <a:lvl1pPr>
              <a:defRPr/>
            </a:lvl1pPr>
          </a:lstStyle>
          <a:p>
            <a:pPr>
              <a:defRPr/>
            </a:pPr>
            <a:endParaRPr lang="en-US"/>
          </a:p>
        </p:txBody>
      </p:sp>
      <p:sp>
        <p:nvSpPr>
          <p:cNvPr id="9" name="Rectangle 25"/>
          <p:cNvSpPr>
            <a:spLocks noGrp="1" noChangeArrowheads="1"/>
          </p:cNvSpPr>
          <p:nvPr>
            <p:ph type="sldNum" sz="quarter" idx="12"/>
          </p:nvPr>
        </p:nvSpPr>
        <p:spPr>
          <a:ln/>
        </p:spPr>
        <p:txBody>
          <a:bodyPr/>
          <a:lstStyle>
            <a:lvl1pPr>
              <a:defRPr/>
            </a:lvl1pPr>
          </a:lstStyle>
          <a:p>
            <a:pPr>
              <a:defRPr/>
            </a:pPr>
            <a:fld id="{1548ECA6-81CA-4FE4-96FE-B9F2F3E53D1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3"/>
          <p:cNvSpPr>
            <a:spLocks noGrp="1" noChangeArrowheads="1"/>
          </p:cNvSpPr>
          <p:nvPr>
            <p:ph type="dt" sz="half" idx="10"/>
          </p:nvPr>
        </p:nvSpPr>
        <p:spPr>
          <a:ln/>
        </p:spPr>
        <p:txBody>
          <a:bodyPr/>
          <a:lstStyle>
            <a:lvl1pPr>
              <a:defRPr/>
            </a:lvl1pPr>
          </a:lstStyle>
          <a:p>
            <a:pPr>
              <a:defRPr/>
            </a:pPr>
            <a:endParaRPr lang="en-US"/>
          </a:p>
        </p:txBody>
      </p:sp>
      <p:sp>
        <p:nvSpPr>
          <p:cNvPr id="4" name="Rectangle 24"/>
          <p:cNvSpPr>
            <a:spLocks noGrp="1" noChangeArrowheads="1"/>
          </p:cNvSpPr>
          <p:nvPr>
            <p:ph type="ftr" sz="quarter" idx="11"/>
          </p:nvPr>
        </p:nvSpPr>
        <p:spPr>
          <a:ln/>
        </p:spPr>
        <p:txBody>
          <a:bodyPr/>
          <a:lstStyle>
            <a:lvl1pPr>
              <a:defRPr/>
            </a:lvl1pPr>
          </a:lstStyle>
          <a:p>
            <a:pPr>
              <a:defRPr/>
            </a:pPr>
            <a:endParaRPr lang="en-US"/>
          </a:p>
        </p:txBody>
      </p:sp>
      <p:sp>
        <p:nvSpPr>
          <p:cNvPr id="5" name="Rectangle 25"/>
          <p:cNvSpPr>
            <a:spLocks noGrp="1" noChangeArrowheads="1"/>
          </p:cNvSpPr>
          <p:nvPr>
            <p:ph type="sldNum" sz="quarter" idx="12"/>
          </p:nvPr>
        </p:nvSpPr>
        <p:spPr>
          <a:ln/>
        </p:spPr>
        <p:txBody>
          <a:bodyPr/>
          <a:lstStyle>
            <a:lvl1pPr>
              <a:defRPr/>
            </a:lvl1pPr>
          </a:lstStyle>
          <a:p>
            <a:pPr>
              <a:defRPr/>
            </a:pPr>
            <a:fld id="{B7040B0D-5C9F-4874-80C8-34334AFCF5D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a:ln/>
        </p:spPr>
        <p:txBody>
          <a:bodyPr/>
          <a:lstStyle>
            <a:lvl1pPr>
              <a:defRPr/>
            </a:lvl1pPr>
          </a:lstStyle>
          <a:p>
            <a:pPr>
              <a:defRPr/>
            </a:pPr>
            <a:endParaRPr lang="en-US"/>
          </a:p>
        </p:txBody>
      </p:sp>
      <p:sp>
        <p:nvSpPr>
          <p:cNvPr id="3" name="Rectangle 24"/>
          <p:cNvSpPr>
            <a:spLocks noGrp="1" noChangeArrowheads="1"/>
          </p:cNvSpPr>
          <p:nvPr>
            <p:ph type="ftr" sz="quarter" idx="11"/>
          </p:nvPr>
        </p:nvSpPr>
        <p:spPr>
          <a:ln/>
        </p:spPr>
        <p:txBody>
          <a:bodyPr/>
          <a:lstStyle>
            <a:lvl1pPr>
              <a:defRPr/>
            </a:lvl1pPr>
          </a:lstStyle>
          <a:p>
            <a:pPr>
              <a:defRPr/>
            </a:pPr>
            <a:endParaRPr lang="en-US"/>
          </a:p>
        </p:txBody>
      </p:sp>
      <p:sp>
        <p:nvSpPr>
          <p:cNvPr id="4" name="Rectangle 25"/>
          <p:cNvSpPr>
            <a:spLocks noGrp="1" noChangeArrowheads="1"/>
          </p:cNvSpPr>
          <p:nvPr>
            <p:ph type="sldNum" sz="quarter" idx="12"/>
          </p:nvPr>
        </p:nvSpPr>
        <p:spPr>
          <a:ln/>
        </p:spPr>
        <p:txBody>
          <a:bodyPr/>
          <a:lstStyle>
            <a:lvl1pPr>
              <a:defRPr/>
            </a:lvl1pPr>
          </a:lstStyle>
          <a:p>
            <a:pPr>
              <a:defRPr/>
            </a:pPr>
            <a:fld id="{E4B8B114-4BC7-4FAB-8260-32B31A22CC4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84EEC52D-1D16-43C4-A4FD-73D945ECB9E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C129AC90-67B7-4A79-BF6E-F950ED4D20D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934200"/>
            <a:chOff x="0" y="0"/>
            <a:chExt cx="5760" cy="4368"/>
          </a:xfrm>
        </p:grpSpPr>
        <p:sp>
          <p:nvSpPr>
            <p:cNvPr id="37891"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p>
          </p:txBody>
        </p:sp>
        <p:sp>
          <p:nvSpPr>
            <p:cNvPr id="37892"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37893"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37894"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37895"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37896"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37897"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37898"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37899"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pPr>
                <a:defRPr/>
              </a:pPr>
              <a:endParaRPr lang="en-US"/>
            </a:p>
          </p:txBody>
        </p:sp>
        <p:sp>
          <p:nvSpPr>
            <p:cNvPr id="37900"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pPr>
                <a:defRPr/>
              </a:pPr>
              <a:endParaRPr lang="en-US"/>
            </a:p>
          </p:txBody>
        </p:sp>
        <p:sp>
          <p:nvSpPr>
            <p:cNvPr id="37901"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pPr>
                <a:defRPr/>
              </a:pPr>
              <a:endParaRPr lang="en-US"/>
            </a:p>
          </p:txBody>
        </p:sp>
        <p:sp>
          <p:nvSpPr>
            <p:cNvPr id="37902"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p>
          </p:txBody>
        </p:sp>
        <p:sp>
          <p:nvSpPr>
            <p:cNvPr id="37903"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p>
          </p:txBody>
        </p:sp>
        <p:sp>
          <p:nvSpPr>
            <p:cNvPr id="37904"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a:defRPr/>
              </a:pPr>
              <a:endParaRPr lang="en-US"/>
            </a:p>
          </p:txBody>
        </p:sp>
        <p:sp>
          <p:nvSpPr>
            <p:cNvPr id="37905"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pPr>
                <a:defRPr/>
              </a:pPr>
              <a:endParaRPr lang="en-US"/>
            </a:p>
          </p:txBody>
        </p:sp>
        <p:sp>
          <p:nvSpPr>
            <p:cNvPr id="37906"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37907"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p>
          </p:txBody>
        </p:sp>
        <p:sp>
          <p:nvSpPr>
            <p:cNvPr id="37908"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grpSp>
      <p:sp>
        <p:nvSpPr>
          <p:cNvPr id="37909" name="Rectangle 21"/>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7910"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911" name="Rectangle 23"/>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SzTx/>
              <a:buFontTx/>
              <a:buNone/>
              <a:defRPr sz="1400">
                <a:effectLst>
                  <a:outerShdw blurRad="38100" dist="38100" dir="2700000" algn="tl">
                    <a:srgbClr val="FFFFFF"/>
                  </a:outerShdw>
                </a:effectLst>
              </a:defRPr>
            </a:lvl1pPr>
          </a:lstStyle>
          <a:p>
            <a:pPr>
              <a:defRPr/>
            </a:pPr>
            <a:endParaRPr lang="en-US"/>
          </a:p>
        </p:txBody>
      </p:sp>
      <p:sp>
        <p:nvSpPr>
          <p:cNvPr id="37912" name="Rectangle 2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ClrTx/>
              <a:buSzTx/>
              <a:buFontTx/>
              <a:buNone/>
              <a:defRPr sz="1400">
                <a:effectLst>
                  <a:outerShdw blurRad="38100" dist="38100" dir="2700000" algn="tl">
                    <a:srgbClr val="FFFFFF"/>
                  </a:outerShdw>
                </a:effectLst>
              </a:defRPr>
            </a:lvl1pPr>
          </a:lstStyle>
          <a:p>
            <a:pPr>
              <a:defRPr/>
            </a:pPr>
            <a:endParaRPr lang="en-US"/>
          </a:p>
        </p:txBody>
      </p:sp>
      <p:sp>
        <p:nvSpPr>
          <p:cNvPr id="37913" name="Rectangle 2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400">
                <a:effectLst>
                  <a:outerShdw blurRad="38100" dist="38100" dir="2700000" algn="tl">
                    <a:srgbClr val="FFFFFF"/>
                  </a:outerShdw>
                </a:effectLst>
              </a:defRPr>
            </a:lvl1pPr>
          </a:lstStyle>
          <a:p>
            <a:pPr>
              <a:defRPr/>
            </a:pPr>
            <a:fld id="{B46CA279-3575-4842-A4C4-312E3627AA3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84"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FFFFFF"/>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FFFFFF"/>
            </a:outerShdw>
          </a:effectLst>
          <a:latin typeface="+mn-lt"/>
        </a:defRPr>
      </a:lvl2pPr>
      <a:lvl3pPr marL="1143000" indent="-228600" algn="l" rtl="0" eaLnBrk="0" fontAlgn="base" hangingPunct="0">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FFFFFF"/>
            </a:outerShdw>
          </a:effectLst>
          <a:latin typeface="+mn-lt"/>
        </a:defRPr>
      </a:lvl3pPr>
      <a:lvl4pPr marL="1600200" indent="-228600" algn="l" rtl="0" eaLnBrk="0" fontAlgn="base" hangingPunct="0">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FFFFFF"/>
            </a:outerShdw>
          </a:effectLst>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FFFFFF"/>
            </a:outerShdw>
          </a:effectLst>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FFFFFF"/>
            </a:outerShdw>
          </a:effectLst>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FFFFFF"/>
            </a:outerShdw>
          </a:effectLst>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FFFFFF"/>
            </a:outerShdw>
          </a:effectLst>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FFFFFF"/>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video" Target="file:///I:\Penicillins%20and%20Cephalosporins\&#223;-Lactams%20Mechanisms%20of%20Action%20and%20Resistance.mp4"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7.xml"/><Relationship Id="rId1" Type="http://schemas.openxmlformats.org/officeDocument/2006/relationships/video" Target="file:///I:\Penicillins%20and%20Cephalosporins\Penicillin%20Binding%20Protein%20Animation.mp4" TargetMode="Externa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ideo" Target="file:///I:\Penicillins%20and%20Cephalosporins\&#223;-Lactams%20Mechanisms%20of%20Action%20and%20Resistance.mp4"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endParaRPr lang="en-US"/>
          </a:p>
        </p:txBody>
      </p:sp>
      <p:pic>
        <p:nvPicPr>
          <p:cNvPr id="3" name="Picture 4" descr="Cloud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0"/>
            <a:ext cx="9144000" cy="68727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a:xfrm>
            <a:off x="304800" y="609600"/>
            <a:ext cx="5791200" cy="5791200"/>
          </a:xfrm>
        </p:spPr>
        <p:txBody>
          <a:bodyPr/>
          <a:lstStyle/>
          <a:p>
            <a:pPr eaLnBrk="1" hangingPunct="1">
              <a:lnSpc>
                <a:spcPct val="80000"/>
              </a:lnSpc>
              <a:buFont typeface="Wingdings" pitchFamily="2" charset="2"/>
              <a:buNone/>
              <a:defRPr/>
            </a:pPr>
            <a:r>
              <a:rPr lang="en-US" sz="2800" b="1" u="sng" dirty="0" smtClean="0">
                <a:solidFill>
                  <a:schemeClr val="tx1">
                    <a:lumMod val="95000"/>
                    <a:lumOff val="5000"/>
                  </a:schemeClr>
                </a:solidFill>
                <a:effectLst/>
              </a:rPr>
              <a:t>Classification of Penicillins </a:t>
            </a:r>
          </a:p>
          <a:p>
            <a:pPr eaLnBrk="1" hangingPunct="1">
              <a:lnSpc>
                <a:spcPct val="80000"/>
              </a:lnSpc>
              <a:buFont typeface="Wingdings" pitchFamily="2" charset="2"/>
              <a:buNone/>
              <a:defRPr/>
            </a:pPr>
            <a:endParaRPr lang="en-US" sz="2300" dirty="0" smtClean="0">
              <a:solidFill>
                <a:srgbClr val="FF7C80"/>
              </a:solidFill>
              <a:effectLst>
                <a:outerShdw blurRad="38100" dist="38100" dir="2700000" algn="tl">
                  <a:srgbClr val="000000"/>
                </a:outerShdw>
              </a:effectLst>
            </a:endParaRPr>
          </a:p>
          <a:p>
            <a:pPr eaLnBrk="1" hangingPunct="1">
              <a:lnSpc>
                <a:spcPct val="80000"/>
              </a:lnSpc>
              <a:buFont typeface="Wingdings" pitchFamily="2" charset="2"/>
              <a:buNone/>
              <a:defRPr/>
            </a:pPr>
            <a:r>
              <a:rPr lang="en-US" sz="2400" dirty="0" smtClean="0">
                <a:solidFill>
                  <a:schemeClr val="tx1">
                    <a:lumMod val="95000"/>
                    <a:lumOff val="5000"/>
                  </a:schemeClr>
                </a:solidFill>
                <a:effectLst/>
              </a:rPr>
              <a:t> </a:t>
            </a:r>
            <a:r>
              <a:rPr lang="en-US" sz="2400" b="1" dirty="0" smtClean="0">
                <a:solidFill>
                  <a:schemeClr val="tx1">
                    <a:lumMod val="95000"/>
                    <a:lumOff val="5000"/>
                  </a:schemeClr>
                </a:solidFill>
                <a:effectLst/>
              </a:rPr>
              <a:t>a)</a:t>
            </a:r>
            <a:r>
              <a:rPr lang="en-US" sz="2400" b="1" u="sng" dirty="0" smtClean="0">
                <a:solidFill>
                  <a:schemeClr val="tx1">
                    <a:lumMod val="95000"/>
                    <a:lumOff val="5000"/>
                  </a:schemeClr>
                </a:solidFill>
                <a:effectLst/>
              </a:rPr>
              <a:t> Natural</a:t>
            </a:r>
            <a:r>
              <a:rPr lang="en-US" sz="2400" b="1" dirty="0" smtClean="0">
                <a:solidFill>
                  <a:schemeClr val="tx1">
                    <a:lumMod val="95000"/>
                    <a:lumOff val="5000"/>
                  </a:schemeClr>
                </a:solidFill>
                <a:effectLst/>
              </a:rPr>
              <a:t> </a:t>
            </a:r>
          </a:p>
          <a:p>
            <a:pPr eaLnBrk="1" hangingPunct="1">
              <a:lnSpc>
                <a:spcPct val="80000"/>
              </a:lnSpc>
              <a:buFont typeface="Wingdings" pitchFamily="2" charset="2"/>
              <a:buNone/>
              <a:defRPr/>
            </a:pPr>
            <a:r>
              <a:rPr lang="en-US" sz="2300" dirty="0" smtClean="0"/>
              <a:t>Benzyl penicillin (Pen – G) ---- Acid labile</a:t>
            </a:r>
          </a:p>
          <a:p>
            <a:pPr eaLnBrk="1" hangingPunct="1">
              <a:lnSpc>
                <a:spcPct val="80000"/>
              </a:lnSpc>
              <a:buFont typeface="Wingdings" pitchFamily="2" charset="2"/>
              <a:buNone/>
              <a:defRPr/>
            </a:pPr>
            <a:r>
              <a:rPr lang="en-US" sz="2300" dirty="0" smtClean="0"/>
              <a:t>  </a:t>
            </a:r>
          </a:p>
          <a:p>
            <a:pPr eaLnBrk="1" hangingPunct="1">
              <a:lnSpc>
                <a:spcPct val="80000"/>
              </a:lnSpc>
              <a:buFont typeface="Wingdings" pitchFamily="2" charset="2"/>
              <a:buNone/>
              <a:defRPr/>
            </a:pPr>
            <a:r>
              <a:rPr lang="en-US" sz="2300" dirty="0" smtClean="0"/>
              <a:t> </a:t>
            </a:r>
            <a:r>
              <a:rPr lang="en-US" sz="2400" b="1" u="sng" dirty="0" smtClean="0">
                <a:solidFill>
                  <a:schemeClr val="tx1">
                    <a:lumMod val="95000"/>
                    <a:lumOff val="5000"/>
                  </a:schemeClr>
                </a:solidFill>
                <a:effectLst/>
              </a:rPr>
              <a:t>Congeners of Pen. G</a:t>
            </a:r>
          </a:p>
          <a:p>
            <a:pPr eaLnBrk="1" hangingPunct="1">
              <a:lnSpc>
                <a:spcPct val="80000"/>
              </a:lnSpc>
              <a:buFont typeface="Wingdings" pitchFamily="2" charset="2"/>
              <a:buNone/>
              <a:defRPr/>
            </a:pPr>
            <a:r>
              <a:rPr lang="en-US" sz="2300" b="1" u="sng" dirty="0" smtClean="0"/>
              <a:t>Short acting:</a:t>
            </a:r>
          </a:p>
          <a:p>
            <a:pPr eaLnBrk="1" hangingPunct="1">
              <a:lnSpc>
                <a:spcPct val="80000"/>
              </a:lnSpc>
              <a:buFont typeface="Wingdings" pitchFamily="2" charset="2"/>
              <a:buNone/>
              <a:defRPr/>
            </a:pPr>
            <a:r>
              <a:rPr lang="en-US" sz="2300" dirty="0" err="1" smtClean="0"/>
              <a:t>Phenoxymethyl</a:t>
            </a:r>
            <a:r>
              <a:rPr lang="en-US" sz="2300" dirty="0" smtClean="0"/>
              <a:t> penicillin (Pen-V) ---- Acid stable</a:t>
            </a:r>
          </a:p>
          <a:p>
            <a:pPr eaLnBrk="1" hangingPunct="1">
              <a:lnSpc>
                <a:spcPct val="80000"/>
              </a:lnSpc>
              <a:buFont typeface="Wingdings" pitchFamily="2" charset="2"/>
              <a:buNone/>
              <a:defRPr/>
            </a:pPr>
            <a:r>
              <a:rPr lang="en-US" sz="2300" b="1" u="sng" dirty="0" smtClean="0"/>
              <a:t>Long acting:</a:t>
            </a:r>
          </a:p>
          <a:p>
            <a:pPr eaLnBrk="1" hangingPunct="1">
              <a:lnSpc>
                <a:spcPct val="80000"/>
              </a:lnSpc>
              <a:buFont typeface="Wingdings" pitchFamily="2" charset="2"/>
              <a:buNone/>
              <a:defRPr/>
            </a:pPr>
            <a:endParaRPr lang="en-US" sz="2300" b="1" u="sng" dirty="0"/>
          </a:p>
          <a:p>
            <a:pPr eaLnBrk="1" hangingPunct="1">
              <a:lnSpc>
                <a:spcPct val="80000"/>
              </a:lnSpc>
              <a:buFont typeface="Wingdings" pitchFamily="2" charset="2"/>
              <a:buNone/>
              <a:defRPr/>
            </a:pPr>
            <a:r>
              <a:rPr lang="en-US" sz="2300" dirty="0" smtClean="0"/>
              <a:t>Procaine Penicillin    ----  Acid Labile</a:t>
            </a:r>
          </a:p>
          <a:p>
            <a:pPr eaLnBrk="1" hangingPunct="1">
              <a:lnSpc>
                <a:spcPct val="80000"/>
              </a:lnSpc>
              <a:buFont typeface="Wingdings" pitchFamily="2" charset="2"/>
              <a:buNone/>
              <a:defRPr/>
            </a:pPr>
            <a:endParaRPr lang="en-US" sz="2300" dirty="0"/>
          </a:p>
          <a:p>
            <a:pPr eaLnBrk="1" hangingPunct="1">
              <a:lnSpc>
                <a:spcPct val="80000"/>
              </a:lnSpc>
              <a:buFont typeface="Wingdings" pitchFamily="2" charset="2"/>
              <a:buNone/>
              <a:defRPr/>
            </a:pPr>
            <a:r>
              <a:rPr lang="en-US" sz="2300" dirty="0" err="1" smtClean="0"/>
              <a:t>Benzathine</a:t>
            </a:r>
            <a:r>
              <a:rPr lang="en-US" sz="2300" dirty="0" smtClean="0"/>
              <a:t> Penicillin ---- Acid labile</a:t>
            </a:r>
          </a:p>
          <a:p>
            <a:pPr eaLnBrk="1" hangingPunct="1">
              <a:lnSpc>
                <a:spcPct val="80000"/>
              </a:lnSpc>
              <a:buFont typeface="Wingdings" pitchFamily="2" charset="2"/>
              <a:buNone/>
              <a:defRPr/>
            </a:pPr>
            <a:r>
              <a:rPr lang="en-US" sz="2300" dirty="0" smtClean="0">
                <a:solidFill>
                  <a:srgbClr val="FF7C80"/>
                </a:solidFill>
                <a:effectLst>
                  <a:outerShdw blurRad="38100" dist="38100" dir="2700000" algn="tl">
                    <a:srgbClr val="000000"/>
                  </a:outerShdw>
                </a:effectLst>
              </a:rPr>
              <a:t> </a:t>
            </a:r>
            <a:endParaRPr lang="en-US" sz="2300" dirty="0" smtClean="0"/>
          </a:p>
        </p:txBody>
      </p:sp>
      <p:sp>
        <p:nvSpPr>
          <p:cNvPr id="4" name="Slide Number Placeholder 5"/>
          <p:cNvSpPr>
            <a:spLocks noGrp="1"/>
          </p:cNvSpPr>
          <p:nvPr>
            <p:ph type="sldNum" sz="quarter" idx="12"/>
          </p:nvPr>
        </p:nvSpPr>
        <p:spPr>
          <a:xfrm>
            <a:off x="8382000" y="6248400"/>
            <a:ext cx="609600" cy="457200"/>
          </a:xfrm>
        </p:spPr>
        <p:txBody>
          <a:bodyPr/>
          <a:lstStyle/>
          <a:p>
            <a:pPr>
              <a:defRPr/>
            </a:pPr>
            <a:fld id="{31D6C705-AC8C-4CE9-83B6-CF1A72C33EDC}" type="slidenum">
              <a:rPr lang="en-US"/>
              <a:pPr>
                <a:defRPr/>
              </a:pPr>
              <a:t>10</a:t>
            </a:fld>
            <a:endParaRPr lang="en-US"/>
          </a:p>
        </p:txBody>
      </p:sp>
      <p:sp>
        <p:nvSpPr>
          <p:cNvPr id="2" name="TextBox 1"/>
          <p:cNvSpPr txBox="1"/>
          <p:nvPr/>
        </p:nvSpPr>
        <p:spPr>
          <a:xfrm>
            <a:off x="6172200" y="762000"/>
            <a:ext cx="2944504" cy="2603790"/>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en-US" sz="2400" dirty="0">
                <a:cs typeface="Times New Roman"/>
              </a:rPr>
              <a:t>Pen G 1600 </a:t>
            </a:r>
            <a:r>
              <a:rPr lang="en-US" sz="2400" dirty="0" smtClean="0">
                <a:cs typeface="Times New Roman"/>
              </a:rPr>
              <a:t>units/mg</a:t>
            </a:r>
          </a:p>
          <a:p>
            <a:r>
              <a:rPr lang="en-US" sz="2400" dirty="0" smtClean="0">
                <a:cs typeface="Times New Roman"/>
              </a:rPr>
              <a:t>……………………….</a:t>
            </a:r>
            <a:endParaRPr lang="en-US" sz="2400" dirty="0"/>
          </a:p>
          <a:p>
            <a:r>
              <a:rPr lang="en-US" sz="2400" dirty="0" smtClean="0"/>
              <a:t>1unit		=0.6</a:t>
            </a:r>
            <a:r>
              <a:rPr lang="el-GR" sz="2400" dirty="0" smtClean="0">
                <a:latin typeface="Times New Roman"/>
                <a:cs typeface="Times New Roman"/>
              </a:rPr>
              <a:t>μ</a:t>
            </a:r>
            <a:r>
              <a:rPr lang="en-US" sz="2400" dirty="0" smtClean="0">
                <a:latin typeface="Times New Roman"/>
                <a:cs typeface="Times New Roman"/>
              </a:rPr>
              <a:t>g</a:t>
            </a:r>
          </a:p>
          <a:p>
            <a:r>
              <a:rPr lang="en-US" sz="2400" dirty="0" smtClean="0">
                <a:latin typeface="Times New Roman"/>
                <a:cs typeface="Times New Roman"/>
              </a:rPr>
              <a:t>1 million units	=0.6 g</a:t>
            </a:r>
          </a:p>
          <a:p>
            <a:endParaRPr lang="en-US" sz="2400" dirty="0" smtClean="0">
              <a:latin typeface="Times New Roman"/>
              <a:cs typeface="Times New Roman"/>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eaLnBrk="1" hangingPunct="1">
              <a:lnSpc>
                <a:spcPct val="80000"/>
              </a:lnSpc>
              <a:buNone/>
              <a:defRPr/>
            </a:pPr>
            <a:r>
              <a:rPr lang="en-US" b="1" dirty="0">
                <a:solidFill>
                  <a:schemeClr val="tx1">
                    <a:lumMod val="95000"/>
                    <a:lumOff val="5000"/>
                  </a:schemeClr>
                </a:solidFill>
                <a:effectLst>
                  <a:outerShdw blurRad="38100" dist="38100" dir="2700000" algn="tl">
                    <a:srgbClr val="000000"/>
                  </a:outerShdw>
                </a:effectLst>
              </a:rPr>
              <a:t>b</a:t>
            </a:r>
            <a:r>
              <a:rPr lang="en-US" b="1" dirty="0">
                <a:solidFill>
                  <a:schemeClr val="tx1">
                    <a:lumMod val="95000"/>
                    <a:lumOff val="5000"/>
                  </a:schemeClr>
                </a:solidFill>
                <a:effectLst/>
              </a:rPr>
              <a:t>)</a:t>
            </a:r>
            <a:r>
              <a:rPr lang="en-US" b="1" u="sng" dirty="0">
                <a:solidFill>
                  <a:schemeClr val="tx1">
                    <a:lumMod val="95000"/>
                    <a:lumOff val="5000"/>
                  </a:schemeClr>
                </a:solidFill>
                <a:effectLst/>
              </a:rPr>
              <a:t> Semi synth Penicillin</a:t>
            </a:r>
            <a:endParaRPr lang="en-US" b="1" dirty="0">
              <a:solidFill>
                <a:schemeClr val="tx1">
                  <a:lumMod val="95000"/>
                  <a:lumOff val="5000"/>
                </a:schemeClr>
              </a:solidFill>
              <a:effectLst/>
            </a:endParaRPr>
          </a:p>
          <a:p>
            <a:pPr lvl="1" eaLnBrk="1" hangingPunct="1">
              <a:lnSpc>
                <a:spcPct val="80000"/>
              </a:lnSpc>
              <a:buNone/>
              <a:defRPr/>
            </a:pPr>
            <a:endParaRPr lang="en-US" sz="2300" dirty="0" smtClean="0"/>
          </a:p>
          <a:p>
            <a:pPr lvl="1" eaLnBrk="1" hangingPunct="1">
              <a:lnSpc>
                <a:spcPct val="80000"/>
              </a:lnSpc>
              <a:buNone/>
              <a:defRPr/>
            </a:pPr>
            <a:r>
              <a:rPr lang="en-US" sz="2400" dirty="0" smtClean="0"/>
              <a:t>i</a:t>
            </a:r>
            <a:r>
              <a:rPr lang="en-US" sz="2400" dirty="0"/>
              <a:t>) </a:t>
            </a:r>
            <a:r>
              <a:rPr lang="en-US" sz="2400" u="sng" dirty="0" err="1"/>
              <a:t>Penicillinase</a:t>
            </a:r>
            <a:r>
              <a:rPr lang="en-US" sz="2400" u="sng" dirty="0"/>
              <a:t> resistant </a:t>
            </a:r>
            <a:r>
              <a:rPr lang="en-US" sz="2400" u="sng" dirty="0" err="1"/>
              <a:t>penicillins</a:t>
            </a:r>
            <a:r>
              <a:rPr lang="en-US" sz="2400" u="sng" dirty="0"/>
              <a:t>:- (Anti-staph. </a:t>
            </a:r>
            <a:r>
              <a:rPr lang="en-US" sz="2400" u="sng" dirty="0" err="1"/>
              <a:t>penicillins</a:t>
            </a:r>
            <a:r>
              <a:rPr lang="en-US" sz="2400" u="sng" dirty="0"/>
              <a:t>)</a:t>
            </a:r>
          </a:p>
          <a:p>
            <a:pPr lvl="2" eaLnBrk="1" hangingPunct="1">
              <a:lnSpc>
                <a:spcPct val="80000"/>
              </a:lnSpc>
              <a:buFont typeface="Wingdings" pitchFamily="2" charset="2"/>
              <a:buChar char="Ø"/>
              <a:defRPr/>
            </a:pPr>
            <a:r>
              <a:rPr lang="en-US" sz="2300" dirty="0"/>
              <a:t>Methicillin ------------------ Acid Labile</a:t>
            </a:r>
          </a:p>
          <a:p>
            <a:pPr lvl="2" eaLnBrk="1" hangingPunct="1">
              <a:lnSpc>
                <a:spcPct val="80000"/>
              </a:lnSpc>
              <a:buFont typeface="Wingdings" pitchFamily="2" charset="2"/>
              <a:buChar char="Ø"/>
              <a:defRPr/>
            </a:pPr>
            <a:r>
              <a:rPr lang="en-US" sz="2300" dirty="0" err="1"/>
              <a:t>Isoxazolyl</a:t>
            </a:r>
            <a:r>
              <a:rPr lang="en-US" sz="2300" dirty="0"/>
              <a:t> </a:t>
            </a:r>
            <a:r>
              <a:rPr lang="en-US" sz="2300" dirty="0" err="1"/>
              <a:t>Penicillins</a:t>
            </a:r>
            <a:r>
              <a:rPr lang="en-US" sz="2300" dirty="0"/>
              <a:t>: ---- Acid stable</a:t>
            </a:r>
          </a:p>
          <a:p>
            <a:pPr lvl="3" eaLnBrk="1" hangingPunct="1">
              <a:lnSpc>
                <a:spcPct val="80000"/>
              </a:lnSpc>
              <a:buClr>
                <a:srgbClr val="FF7C80"/>
              </a:buClr>
              <a:buFont typeface="Wingdings" pitchFamily="2" charset="2"/>
              <a:buChar char="Ø"/>
              <a:defRPr/>
            </a:pPr>
            <a:r>
              <a:rPr lang="en-US" sz="2300" dirty="0" err="1"/>
              <a:t>Oxacillin</a:t>
            </a:r>
            <a:endParaRPr lang="en-US" sz="2300" dirty="0"/>
          </a:p>
          <a:p>
            <a:pPr lvl="3" eaLnBrk="1" hangingPunct="1">
              <a:lnSpc>
                <a:spcPct val="80000"/>
              </a:lnSpc>
              <a:buClr>
                <a:srgbClr val="FF7C80"/>
              </a:buClr>
              <a:buFont typeface="Wingdings" pitchFamily="2" charset="2"/>
              <a:buChar char="Ø"/>
              <a:defRPr/>
            </a:pPr>
            <a:r>
              <a:rPr lang="en-US" sz="2300" dirty="0" err="1"/>
              <a:t>Cloxacillin</a:t>
            </a:r>
            <a:endParaRPr lang="en-US" sz="2300" dirty="0"/>
          </a:p>
          <a:p>
            <a:pPr lvl="3" eaLnBrk="1" hangingPunct="1">
              <a:lnSpc>
                <a:spcPct val="80000"/>
              </a:lnSpc>
              <a:buClr>
                <a:srgbClr val="FF7C80"/>
              </a:buClr>
              <a:buFont typeface="Wingdings" pitchFamily="2" charset="2"/>
              <a:buChar char="Ø"/>
              <a:defRPr/>
            </a:pPr>
            <a:r>
              <a:rPr lang="en-US" sz="2300" dirty="0" err="1"/>
              <a:t>Dicloxacillin</a:t>
            </a:r>
            <a:endParaRPr lang="en-US" sz="2300" dirty="0"/>
          </a:p>
          <a:p>
            <a:pPr lvl="3" eaLnBrk="1" hangingPunct="1">
              <a:lnSpc>
                <a:spcPct val="80000"/>
              </a:lnSpc>
              <a:buClr>
                <a:srgbClr val="FF7C80"/>
              </a:buClr>
              <a:buFont typeface="Wingdings" pitchFamily="2" charset="2"/>
              <a:buChar char="Ø"/>
              <a:defRPr/>
            </a:pPr>
            <a:r>
              <a:rPr lang="en-US" sz="2300" dirty="0" err="1"/>
              <a:t>Flucloxacillin</a:t>
            </a:r>
            <a:endParaRPr lang="en-US" sz="2300" dirty="0"/>
          </a:p>
          <a:p>
            <a:pPr lvl="2" eaLnBrk="1" hangingPunct="1">
              <a:lnSpc>
                <a:spcPct val="80000"/>
              </a:lnSpc>
              <a:buFont typeface="Wingdings" pitchFamily="2" charset="2"/>
              <a:buChar char="Ø"/>
              <a:defRPr/>
            </a:pPr>
            <a:endParaRPr lang="en-US" sz="2300" dirty="0" smtClean="0"/>
          </a:p>
          <a:p>
            <a:pPr lvl="2" eaLnBrk="1" hangingPunct="1">
              <a:lnSpc>
                <a:spcPct val="80000"/>
              </a:lnSpc>
              <a:buFont typeface="Wingdings" pitchFamily="2" charset="2"/>
              <a:buChar char="Ø"/>
              <a:defRPr/>
            </a:pPr>
            <a:r>
              <a:rPr lang="en-US" sz="2300" dirty="0" err="1" smtClean="0"/>
              <a:t>Nafcillin</a:t>
            </a:r>
            <a:r>
              <a:rPr lang="en-US" sz="2300" dirty="0" smtClean="0"/>
              <a:t> </a:t>
            </a:r>
            <a:r>
              <a:rPr lang="en-US" sz="2300" dirty="0"/>
              <a:t>---- Acid stable</a:t>
            </a:r>
          </a:p>
          <a:p>
            <a:endParaRPr lang="en-US" dirty="0"/>
          </a:p>
        </p:txBody>
      </p:sp>
      <p:sp>
        <p:nvSpPr>
          <p:cNvPr id="4" name="Slide Number Placeholder 3"/>
          <p:cNvSpPr>
            <a:spLocks noGrp="1"/>
          </p:cNvSpPr>
          <p:nvPr>
            <p:ph type="sldNum" sz="quarter" idx="12"/>
          </p:nvPr>
        </p:nvSpPr>
        <p:spPr/>
        <p:txBody>
          <a:bodyPr/>
          <a:lstStyle/>
          <a:p>
            <a:pPr>
              <a:defRPr/>
            </a:pPr>
            <a:fld id="{3FDF47F8-F4CF-42BA-921B-59621AD7D1D1}" type="slidenum">
              <a:rPr lang="en-US" smtClean="0"/>
              <a:pPr>
                <a:defRPr/>
              </a:pPr>
              <a:t>11</a:t>
            </a:fld>
            <a:endParaRPr lang="en-US"/>
          </a:p>
        </p:txBody>
      </p:sp>
    </p:spTree>
    <p:extLst>
      <p:ext uri="{BB962C8B-B14F-4D97-AF65-F5344CB8AC3E}">
        <p14:creationId xmlns:p14="http://schemas.microsoft.com/office/powerpoint/2010/main" xmlns="" val="162507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idx="1"/>
          </p:nvPr>
        </p:nvSpPr>
        <p:spPr>
          <a:xfrm>
            <a:off x="304800" y="457200"/>
            <a:ext cx="8382000" cy="5673725"/>
          </a:xfrm>
        </p:spPr>
        <p:txBody>
          <a:bodyPr/>
          <a:lstStyle/>
          <a:p>
            <a:pPr eaLnBrk="1" hangingPunct="1">
              <a:lnSpc>
                <a:spcPct val="80000"/>
              </a:lnSpc>
              <a:buFont typeface="Wingdings" pitchFamily="2" charset="2"/>
              <a:buNone/>
              <a:defRPr/>
            </a:pPr>
            <a:r>
              <a:rPr lang="en-US" dirty="0" smtClean="0">
                <a:solidFill>
                  <a:schemeClr val="tx1">
                    <a:lumMod val="95000"/>
                    <a:lumOff val="5000"/>
                  </a:schemeClr>
                </a:solidFill>
                <a:effectLst>
                  <a:outerShdw blurRad="38100" dist="38100" dir="2700000" algn="tl">
                    <a:srgbClr val="000000"/>
                  </a:outerShdw>
                </a:effectLst>
              </a:rPr>
              <a:t>b) </a:t>
            </a:r>
            <a:r>
              <a:rPr lang="en-US" u="sng" dirty="0" smtClean="0">
                <a:solidFill>
                  <a:schemeClr val="tx1">
                    <a:lumMod val="95000"/>
                    <a:lumOff val="5000"/>
                  </a:schemeClr>
                </a:solidFill>
                <a:effectLst>
                  <a:outerShdw blurRad="38100" dist="38100" dir="2700000" algn="tl">
                    <a:srgbClr val="000000"/>
                  </a:outerShdw>
                </a:effectLst>
              </a:rPr>
              <a:t>Extended spectrum Penicillins</a:t>
            </a:r>
            <a:r>
              <a:rPr lang="en-US" dirty="0" smtClean="0">
                <a:solidFill>
                  <a:schemeClr val="tx1">
                    <a:lumMod val="95000"/>
                    <a:lumOff val="5000"/>
                  </a:schemeClr>
                </a:solidFill>
              </a:rPr>
              <a:t> </a:t>
            </a:r>
          </a:p>
          <a:p>
            <a:pPr lvl="1" eaLnBrk="1" hangingPunct="1">
              <a:lnSpc>
                <a:spcPct val="80000"/>
              </a:lnSpc>
              <a:buFont typeface="Wingdings" pitchFamily="2" charset="2"/>
              <a:buNone/>
              <a:defRPr/>
            </a:pPr>
            <a:endParaRPr lang="en-US" sz="2300" dirty="0" smtClean="0"/>
          </a:p>
          <a:p>
            <a:pPr lvl="1" eaLnBrk="1" hangingPunct="1">
              <a:lnSpc>
                <a:spcPct val="80000"/>
              </a:lnSpc>
              <a:buFont typeface="Wingdings" pitchFamily="2" charset="2"/>
              <a:buNone/>
              <a:defRPr/>
            </a:pPr>
            <a:r>
              <a:rPr lang="en-US" sz="2400" dirty="0" smtClean="0"/>
              <a:t>i) </a:t>
            </a:r>
            <a:r>
              <a:rPr lang="en-US" sz="2400" u="sng" dirty="0" smtClean="0"/>
              <a:t>Amino – Penicillins </a:t>
            </a:r>
            <a:r>
              <a:rPr lang="en-US" sz="2400" dirty="0" smtClean="0"/>
              <a:t>---- acid stable</a:t>
            </a:r>
          </a:p>
          <a:p>
            <a:pPr lvl="2" eaLnBrk="1" hangingPunct="1">
              <a:lnSpc>
                <a:spcPct val="150000"/>
              </a:lnSpc>
              <a:buFont typeface="Wingdings" pitchFamily="2" charset="2"/>
              <a:buChar char="Ø"/>
              <a:defRPr/>
            </a:pPr>
            <a:r>
              <a:rPr lang="en-US" dirty="0" smtClean="0"/>
              <a:t>Ampicillin</a:t>
            </a:r>
          </a:p>
          <a:p>
            <a:pPr lvl="2" eaLnBrk="1" hangingPunct="1">
              <a:lnSpc>
                <a:spcPct val="150000"/>
              </a:lnSpc>
              <a:buFont typeface="Wingdings" pitchFamily="2" charset="2"/>
              <a:buChar char="Ø"/>
              <a:defRPr/>
            </a:pPr>
            <a:r>
              <a:rPr lang="en-US" dirty="0" smtClean="0"/>
              <a:t>Amoxicillin</a:t>
            </a:r>
          </a:p>
          <a:p>
            <a:pPr lvl="2" eaLnBrk="1" hangingPunct="1">
              <a:lnSpc>
                <a:spcPct val="150000"/>
              </a:lnSpc>
              <a:buFont typeface="Wingdings" pitchFamily="2" charset="2"/>
              <a:buChar char="Ø"/>
              <a:defRPr/>
            </a:pPr>
            <a:r>
              <a:rPr lang="en-US" dirty="0" smtClean="0"/>
              <a:t>Bacampicillin</a:t>
            </a:r>
          </a:p>
          <a:p>
            <a:pPr lvl="2" eaLnBrk="1" hangingPunct="1">
              <a:lnSpc>
                <a:spcPct val="150000"/>
              </a:lnSpc>
              <a:buFont typeface="Wingdings" pitchFamily="2" charset="2"/>
              <a:buChar char="Ø"/>
              <a:defRPr/>
            </a:pPr>
            <a:r>
              <a:rPr lang="en-US" dirty="0" smtClean="0"/>
              <a:t>Talampicillin</a:t>
            </a:r>
          </a:p>
          <a:p>
            <a:pPr lvl="2" eaLnBrk="1" hangingPunct="1">
              <a:lnSpc>
                <a:spcPct val="150000"/>
              </a:lnSpc>
              <a:buFont typeface="Wingdings" pitchFamily="2" charset="2"/>
              <a:buChar char="Ø"/>
              <a:defRPr/>
            </a:pPr>
            <a:r>
              <a:rPr lang="en-US" dirty="0" smtClean="0"/>
              <a:t>Pivamipicillin</a:t>
            </a:r>
          </a:p>
          <a:p>
            <a:pPr lvl="2" eaLnBrk="1" hangingPunct="1">
              <a:lnSpc>
                <a:spcPct val="150000"/>
              </a:lnSpc>
              <a:buFont typeface="Wingdings" pitchFamily="2" charset="2"/>
              <a:buChar char="Ø"/>
              <a:defRPr/>
            </a:pPr>
            <a:r>
              <a:rPr lang="en-US" dirty="0" smtClean="0"/>
              <a:t>Hetacillin</a:t>
            </a:r>
          </a:p>
          <a:p>
            <a:pPr lvl="2" eaLnBrk="1" hangingPunct="1">
              <a:lnSpc>
                <a:spcPct val="150000"/>
              </a:lnSpc>
              <a:buFont typeface="Wingdings" pitchFamily="2" charset="2"/>
              <a:buChar char="Ø"/>
              <a:defRPr/>
            </a:pPr>
            <a:r>
              <a:rPr lang="en-US" dirty="0" err="1" smtClean="0"/>
              <a:t>Cyclacillin</a:t>
            </a:r>
            <a:endParaRPr lang="en-US" dirty="0" smtClean="0"/>
          </a:p>
        </p:txBody>
      </p:sp>
      <p:sp>
        <p:nvSpPr>
          <p:cNvPr id="4" name="Slide Number Placeholder 5"/>
          <p:cNvSpPr>
            <a:spLocks noGrp="1"/>
          </p:cNvSpPr>
          <p:nvPr>
            <p:ph type="sldNum" sz="quarter" idx="12"/>
          </p:nvPr>
        </p:nvSpPr>
        <p:spPr/>
        <p:txBody>
          <a:bodyPr/>
          <a:lstStyle/>
          <a:p>
            <a:pPr>
              <a:defRPr/>
            </a:pPr>
            <a:fld id="{436F877D-3A56-48D1-8380-159ABDC92011}" type="slidenum">
              <a:rPr lang="en-US"/>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a:solidFill>
                  <a:schemeClr val="tx1">
                    <a:lumMod val="95000"/>
                    <a:lumOff val="5000"/>
                  </a:schemeClr>
                </a:solidFill>
              </a:rPr>
              <a:t>c) </a:t>
            </a:r>
            <a:r>
              <a:rPr lang="en-US" sz="3200" u="sng" dirty="0">
                <a:solidFill>
                  <a:schemeClr val="tx1">
                    <a:lumMod val="95000"/>
                    <a:lumOff val="5000"/>
                  </a:schemeClr>
                </a:solidFill>
                <a:effectLst>
                  <a:outerShdw blurRad="38100" dist="38100" dir="2700000" algn="tl">
                    <a:srgbClr val="000000">
                      <a:alpha val="43137"/>
                    </a:srgbClr>
                  </a:outerShdw>
                </a:effectLst>
              </a:rPr>
              <a:t>Anti </a:t>
            </a:r>
            <a:r>
              <a:rPr lang="en-US" sz="3200" u="sng" dirty="0" err="1">
                <a:solidFill>
                  <a:schemeClr val="tx1">
                    <a:lumMod val="95000"/>
                    <a:lumOff val="5000"/>
                  </a:schemeClr>
                </a:solidFill>
                <a:effectLst>
                  <a:outerShdw blurRad="38100" dist="38100" dir="2700000" algn="tl">
                    <a:srgbClr val="000000">
                      <a:alpha val="43137"/>
                    </a:srgbClr>
                  </a:outerShdw>
                </a:effectLst>
              </a:rPr>
              <a:t>pseudomonal</a:t>
            </a:r>
            <a:r>
              <a:rPr lang="en-US" sz="3200" u="sng" dirty="0">
                <a:solidFill>
                  <a:schemeClr val="tx1">
                    <a:lumMod val="95000"/>
                    <a:lumOff val="5000"/>
                  </a:schemeClr>
                </a:solidFill>
                <a:effectLst>
                  <a:outerShdw blurRad="38100" dist="38100" dir="2700000" algn="tl">
                    <a:srgbClr val="000000">
                      <a:alpha val="43137"/>
                    </a:srgbClr>
                  </a:outerShdw>
                </a:effectLst>
              </a:rPr>
              <a:t> </a:t>
            </a:r>
            <a:r>
              <a:rPr lang="en-US" sz="3200" u="sng" dirty="0" err="1">
                <a:solidFill>
                  <a:schemeClr val="tx1">
                    <a:lumMod val="95000"/>
                    <a:lumOff val="5000"/>
                  </a:schemeClr>
                </a:solidFill>
                <a:effectLst>
                  <a:outerShdw blurRad="38100" dist="38100" dir="2700000" algn="tl">
                    <a:srgbClr val="000000">
                      <a:alpha val="43137"/>
                    </a:srgbClr>
                  </a:outerShdw>
                </a:effectLst>
              </a:rPr>
              <a:t>Penicillins</a:t>
            </a:r>
            <a:r>
              <a:rPr lang="en-US" u="sng" dirty="0">
                <a:solidFill>
                  <a:schemeClr val="tx1">
                    <a:lumMod val="95000"/>
                    <a:lumOff val="5000"/>
                  </a:schemeClr>
                </a:solidFill>
                <a:effectLst>
                  <a:outerShdw blurRad="38100" dist="38100" dir="2700000" algn="tl">
                    <a:srgbClr val="000000">
                      <a:alpha val="43137"/>
                    </a:srgbClr>
                  </a:outerShdw>
                </a:effectLst>
              </a:rPr>
              <a:t/>
            </a:r>
            <a:br>
              <a:rPr lang="en-US" u="sng" dirty="0">
                <a:solidFill>
                  <a:schemeClr val="tx1">
                    <a:lumMod val="95000"/>
                    <a:lumOff val="5000"/>
                  </a:schemeClr>
                </a:solidFill>
                <a:effectLst>
                  <a:outerShdw blurRad="38100" dist="38100" dir="2700000" algn="tl">
                    <a:srgbClr val="000000">
                      <a:alpha val="43137"/>
                    </a:srgbClr>
                  </a:outerShdw>
                </a:effectLst>
              </a:rPr>
            </a:br>
            <a:endParaRPr lang="en-US" dirty="0"/>
          </a:p>
        </p:txBody>
      </p:sp>
      <p:sp>
        <p:nvSpPr>
          <p:cNvPr id="3" name="Content Placeholder 2"/>
          <p:cNvSpPr>
            <a:spLocks noGrp="1"/>
          </p:cNvSpPr>
          <p:nvPr>
            <p:ph idx="1"/>
          </p:nvPr>
        </p:nvSpPr>
        <p:spPr>
          <a:xfrm>
            <a:off x="457200" y="914400"/>
            <a:ext cx="8229600" cy="5216525"/>
          </a:xfrm>
        </p:spPr>
        <p:txBody>
          <a:bodyPr/>
          <a:lstStyle/>
          <a:p>
            <a:pPr lvl="1" eaLnBrk="1" hangingPunct="1">
              <a:lnSpc>
                <a:spcPct val="80000"/>
              </a:lnSpc>
              <a:buNone/>
              <a:defRPr/>
            </a:pPr>
            <a:endParaRPr lang="en-US" sz="2300" dirty="0" smtClean="0"/>
          </a:p>
          <a:p>
            <a:pPr lvl="1" eaLnBrk="1" hangingPunct="1">
              <a:lnSpc>
                <a:spcPct val="80000"/>
              </a:lnSpc>
              <a:buNone/>
              <a:defRPr/>
            </a:pPr>
            <a:r>
              <a:rPr lang="en-US" sz="3200" dirty="0" smtClean="0"/>
              <a:t>i</a:t>
            </a:r>
            <a:r>
              <a:rPr lang="en-US" sz="3200" dirty="0"/>
              <a:t>) </a:t>
            </a:r>
            <a:r>
              <a:rPr lang="en-US" sz="3200" u="sng" dirty="0" err="1"/>
              <a:t>Carboxy</a:t>
            </a:r>
            <a:r>
              <a:rPr lang="en-US" sz="3200" u="sng" dirty="0"/>
              <a:t> </a:t>
            </a:r>
            <a:r>
              <a:rPr lang="en-US" sz="3200" u="sng" dirty="0" err="1" smtClean="0"/>
              <a:t>Penicillins</a:t>
            </a:r>
            <a:r>
              <a:rPr lang="en-US" sz="3200" u="sng" dirty="0" smtClean="0"/>
              <a:t>.</a:t>
            </a:r>
            <a:endParaRPr lang="en-US" sz="3200" u="sng" dirty="0"/>
          </a:p>
          <a:p>
            <a:pPr lvl="2" eaLnBrk="1" hangingPunct="1">
              <a:lnSpc>
                <a:spcPct val="80000"/>
              </a:lnSpc>
              <a:buFont typeface="Wingdings" pitchFamily="2" charset="2"/>
              <a:buChar char="Ø"/>
              <a:defRPr/>
            </a:pPr>
            <a:r>
              <a:rPr lang="en-US" sz="3200" dirty="0" err="1"/>
              <a:t>Carbenecillin</a:t>
            </a:r>
            <a:r>
              <a:rPr lang="en-US" sz="3200" dirty="0"/>
              <a:t> ----- acid labile</a:t>
            </a:r>
          </a:p>
          <a:p>
            <a:pPr lvl="2" eaLnBrk="1" hangingPunct="1">
              <a:lnSpc>
                <a:spcPct val="80000"/>
              </a:lnSpc>
              <a:buFont typeface="Wingdings" pitchFamily="2" charset="2"/>
              <a:buChar char="Ø"/>
              <a:defRPr/>
            </a:pPr>
            <a:r>
              <a:rPr lang="en-US" sz="3200" dirty="0" err="1"/>
              <a:t>Ticarcillin</a:t>
            </a:r>
            <a:r>
              <a:rPr lang="en-US" sz="3200" dirty="0"/>
              <a:t>      ----- acid labile</a:t>
            </a:r>
          </a:p>
          <a:p>
            <a:pPr lvl="2" eaLnBrk="1" hangingPunct="1">
              <a:lnSpc>
                <a:spcPct val="80000"/>
              </a:lnSpc>
              <a:buFont typeface="Wingdings" pitchFamily="2" charset="2"/>
              <a:buChar char="Ø"/>
              <a:defRPr/>
            </a:pPr>
            <a:r>
              <a:rPr lang="en-US" sz="3200" dirty="0" err="1"/>
              <a:t>Carfecillin</a:t>
            </a:r>
            <a:r>
              <a:rPr lang="en-US" sz="3200" dirty="0"/>
              <a:t>     ------ acid stable</a:t>
            </a:r>
          </a:p>
          <a:p>
            <a:pPr lvl="1" eaLnBrk="1" hangingPunct="1">
              <a:lnSpc>
                <a:spcPct val="80000"/>
              </a:lnSpc>
              <a:buNone/>
              <a:defRPr/>
            </a:pPr>
            <a:endParaRPr lang="en-US" sz="3200" dirty="0" smtClean="0"/>
          </a:p>
          <a:p>
            <a:pPr lvl="1" eaLnBrk="1" hangingPunct="1">
              <a:lnSpc>
                <a:spcPct val="80000"/>
              </a:lnSpc>
              <a:buNone/>
              <a:defRPr/>
            </a:pPr>
            <a:r>
              <a:rPr lang="en-US" sz="3200" dirty="0" smtClean="0"/>
              <a:t>ii</a:t>
            </a:r>
            <a:r>
              <a:rPr lang="en-US" sz="3200" dirty="0"/>
              <a:t>) </a:t>
            </a:r>
            <a:r>
              <a:rPr lang="en-US" sz="3200" u="sng" dirty="0" err="1"/>
              <a:t>Ureido</a:t>
            </a:r>
            <a:r>
              <a:rPr lang="en-US" sz="3200" u="sng" dirty="0"/>
              <a:t> – </a:t>
            </a:r>
            <a:r>
              <a:rPr lang="en-US" sz="3200" u="sng" dirty="0" err="1"/>
              <a:t>Penicillins</a:t>
            </a:r>
            <a:r>
              <a:rPr lang="en-US" sz="3200" u="sng" dirty="0"/>
              <a:t> </a:t>
            </a:r>
            <a:r>
              <a:rPr lang="en-US" sz="3200" dirty="0"/>
              <a:t>------ acid labile</a:t>
            </a:r>
          </a:p>
          <a:p>
            <a:pPr lvl="2" eaLnBrk="1" hangingPunct="1">
              <a:lnSpc>
                <a:spcPct val="80000"/>
              </a:lnSpc>
              <a:buFont typeface="Wingdings" pitchFamily="2" charset="2"/>
              <a:buChar char="Ø"/>
              <a:defRPr/>
            </a:pPr>
            <a:r>
              <a:rPr lang="en-US" sz="3200" dirty="0" err="1"/>
              <a:t>Azlocillin</a:t>
            </a:r>
            <a:endParaRPr lang="en-US" sz="3200" dirty="0"/>
          </a:p>
          <a:p>
            <a:pPr lvl="2" eaLnBrk="1" hangingPunct="1">
              <a:lnSpc>
                <a:spcPct val="80000"/>
              </a:lnSpc>
              <a:buFont typeface="Wingdings" pitchFamily="2" charset="2"/>
              <a:buChar char="Ø"/>
              <a:defRPr/>
            </a:pPr>
            <a:r>
              <a:rPr lang="en-US" sz="3200" dirty="0" err="1"/>
              <a:t>Mezlocillin</a:t>
            </a:r>
            <a:endParaRPr lang="en-US" sz="3200" dirty="0"/>
          </a:p>
          <a:p>
            <a:pPr lvl="2" eaLnBrk="1" hangingPunct="1">
              <a:lnSpc>
                <a:spcPct val="80000"/>
              </a:lnSpc>
              <a:buFont typeface="Wingdings" pitchFamily="2" charset="2"/>
              <a:buChar char="Ø"/>
              <a:defRPr/>
            </a:pPr>
            <a:r>
              <a:rPr lang="en-US" sz="3200" dirty="0" err="1"/>
              <a:t>Piperacillin</a:t>
            </a:r>
            <a:endParaRPr lang="en-US" sz="3200" dirty="0"/>
          </a:p>
          <a:p>
            <a:endParaRPr lang="en-US" dirty="0"/>
          </a:p>
        </p:txBody>
      </p:sp>
      <p:sp>
        <p:nvSpPr>
          <p:cNvPr id="4" name="Slide Number Placeholder 3"/>
          <p:cNvSpPr>
            <a:spLocks noGrp="1"/>
          </p:cNvSpPr>
          <p:nvPr>
            <p:ph type="sldNum" sz="quarter" idx="12"/>
          </p:nvPr>
        </p:nvSpPr>
        <p:spPr/>
        <p:txBody>
          <a:bodyPr/>
          <a:lstStyle/>
          <a:p>
            <a:pPr>
              <a:defRPr/>
            </a:pPr>
            <a:fld id="{3FDF47F8-F4CF-42BA-921B-59621AD7D1D1}" type="slidenum">
              <a:rPr lang="en-US" smtClean="0"/>
              <a:pPr>
                <a:defRPr/>
              </a:pPr>
              <a:t>13</a:t>
            </a:fld>
            <a:endParaRPr lang="en-US"/>
          </a:p>
        </p:txBody>
      </p:sp>
    </p:spTree>
    <p:extLst>
      <p:ext uri="{BB962C8B-B14F-4D97-AF65-F5344CB8AC3E}">
        <p14:creationId xmlns:p14="http://schemas.microsoft.com/office/powerpoint/2010/main" xmlns="" val="1898774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47107" name="Rectangle 3"/>
          <p:cNvSpPr>
            <a:spLocks noGrp="1" noChangeArrowheads="1"/>
          </p:cNvSpPr>
          <p:nvPr>
            <p:ph idx="1"/>
          </p:nvPr>
        </p:nvSpPr>
        <p:spPr>
          <a:xfrm>
            <a:off x="228600" y="304800"/>
            <a:ext cx="8458200" cy="5486400"/>
          </a:xfrm>
        </p:spPr>
        <p:txBody>
          <a:bodyPr/>
          <a:lstStyle/>
          <a:p>
            <a:pPr eaLnBrk="1" hangingPunct="1">
              <a:buFont typeface="Wingdings" pitchFamily="2" charset="2"/>
              <a:buNone/>
              <a:defRPr/>
            </a:pPr>
            <a:endParaRPr lang="en-US" sz="2800" dirty="0" smtClean="0">
              <a:solidFill>
                <a:schemeClr val="tx1">
                  <a:lumMod val="95000"/>
                  <a:lumOff val="5000"/>
                </a:schemeClr>
              </a:solidFill>
              <a:effectLst/>
            </a:endParaRPr>
          </a:p>
          <a:p>
            <a:pPr eaLnBrk="1" hangingPunct="1">
              <a:buFont typeface="Wingdings" pitchFamily="2" charset="2"/>
              <a:buNone/>
              <a:defRPr/>
            </a:pPr>
            <a:r>
              <a:rPr lang="en-US" b="1" dirty="0" smtClean="0">
                <a:solidFill>
                  <a:schemeClr val="bg1">
                    <a:lumMod val="10000"/>
                  </a:schemeClr>
                </a:solidFill>
                <a:effectLst/>
              </a:rPr>
              <a:t>e)</a:t>
            </a:r>
            <a:r>
              <a:rPr lang="en-US" b="1" u="sng" dirty="0" smtClean="0">
                <a:solidFill>
                  <a:schemeClr val="bg1">
                    <a:lumMod val="10000"/>
                  </a:schemeClr>
                </a:solidFill>
                <a:effectLst/>
              </a:rPr>
              <a:t> Reversed spectrum Penicillins</a:t>
            </a:r>
          </a:p>
          <a:p>
            <a:pPr lvl="1" eaLnBrk="1" hangingPunct="1">
              <a:buFont typeface="Wingdings" pitchFamily="2" charset="2"/>
              <a:buChar char="Ø"/>
              <a:defRPr/>
            </a:pPr>
            <a:endParaRPr lang="en-US" dirty="0" smtClean="0"/>
          </a:p>
          <a:p>
            <a:pPr lvl="1" eaLnBrk="1" hangingPunct="1">
              <a:buFont typeface="Wingdings" pitchFamily="2" charset="2"/>
              <a:buChar char="Ø"/>
              <a:defRPr/>
            </a:pPr>
            <a:endParaRPr lang="en-US" dirty="0"/>
          </a:p>
          <a:p>
            <a:pPr lvl="1" eaLnBrk="1" hangingPunct="1">
              <a:lnSpc>
                <a:spcPct val="150000"/>
              </a:lnSpc>
              <a:buFont typeface="Wingdings" pitchFamily="2" charset="2"/>
              <a:buChar char="Ø"/>
              <a:defRPr/>
            </a:pPr>
            <a:r>
              <a:rPr lang="en-US" dirty="0" err="1" smtClean="0"/>
              <a:t>Mecillinam</a:t>
            </a:r>
            <a:r>
              <a:rPr lang="en-US" dirty="0" smtClean="0"/>
              <a:t> (amidinocillin) ----- acid labile</a:t>
            </a:r>
          </a:p>
          <a:p>
            <a:pPr lvl="1" eaLnBrk="1" hangingPunct="1">
              <a:lnSpc>
                <a:spcPct val="150000"/>
              </a:lnSpc>
              <a:buFont typeface="Wingdings" pitchFamily="2" charset="2"/>
              <a:buChar char="Ø"/>
              <a:defRPr/>
            </a:pPr>
            <a:r>
              <a:rPr lang="en-US" dirty="0" err="1" smtClean="0"/>
              <a:t>Pivmecillinam</a:t>
            </a:r>
            <a:r>
              <a:rPr lang="en-US" dirty="0" smtClean="0"/>
              <a:t>               	    ----- acid stable</a:t>
            </a:r>
          </a:p>
          <a:p>
            <a:pPr eaLnBrk="1" hangingPunct="1">
              <a:lnSpc>
                <a:spcPct val="150000"/>
              </a:lnSpc>
              <a:buFont typeface="Wingdings" pitchFamily="2" charset="2"/>
              <a:buNone/>
              <a:defRPr/>
            </a:pPr>
            <a:endParaRPr lang="en-US" sz="2800" b="1" u="sng" dirty="0" smtClean="0">
              <a:solidFill>
                <a:schemeClr val="tx2"/>
              </a:solidFill>
              <a:effectLst/>
            </a:endParaRPr>
          </a:p>
        </p:txBody>
      </p:sp>
      <p:sp>
        <p:nvSpPr>
          <p:cNvPr id="4" name="Slide Number Placeholder 5"/>
          <p:cNvSpPr>
            <a:spLocks noGrp="1"/>
          </p:cNvSpPr>
          <p:nvPr>
            <p:ph type="sldNum" sz="quarter" idx="12"/>
          </p:nvPr>
        </p:nvSpPr>
        <p:spPr/>
        <p:txBody>
          <a:bodyPr/>
          <a:lstStyle/>
          <a:p>
            <a:pPr>
              <a:defRPr/>
            </a:pPr>
            <a:fld id="{738598C2-4A89-4447-9073-5773B6EDDFAA}" type="slidenum">
              <a:rPr lang="en-US"/>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3FDF47F8-F4CF-42BA-921B-59621AD7D1D1}" type="slidenum">
              <a:rPr lang="en-US" smtClean="0"/>
              <a:pPr>
                <a:defRPr/>
              </a:pPr>
              <a:t>15</a:t>
            </a:fld>
            <a:endParaRPr lang="en-US"/>
          </a:p>
        </p:txBody>
      </p:sp>
      <p:pic>
        <p:nvPicPr>
          <p:cNvPr id="5" name="ß-Lactams Mechanisms of Action and Resistance.mp4">
            <a:hlinkClick r:id="" action="ppaction://media"/>
          </p:cNvPr>
          <p:cNvPicPr>
            <a:picLocks noRot="1" noChangeAspect="1"/>
          </p:cNvPicPr>
          <p:nvPr>
            <a:videoFile r:link="rId1"/>
          </p:nvPr>
        </p:nvPicPr>
        <p:blipFill>
          <a:blip r:embed="rId3"/>
          <a:stretch>
            <a:fillRect/>
          </a:stretch>
        </p:blipFill>
        <p:spPr>
          <a:xfrm>
            <a:off x="457200" y="533400"/>
            <a:ext cx="8305800" cy="6019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12787"/>
          </a:xfrm>
        </p:spPr>
        <p:txBody>
          <a:bodyPr/>
          <a:lstStyle/>
          <a:p>
            <a:r>
              <a:rPr lang="en-US" sz="3600" dirty="0" smtClean="0"/>
              <a:t>Structure of bacterial cell wall</a:t>
            </a:r>
            <a:endParaRPr lang="en-US" sz="3600" dirty="0"/>
          </a:p>
        </p:txBody>
      </p:sp>
      <p:sp>
        <p:nvSpPr>
          <p:cNvPr id="3" name="Content Placeholder 2"/>
          <p:cNvSpPr>
            <a:spLocks noGrp="1"/>
          </p:cNvSpPr>
          <p:nvPr>
            <p:ph idx="1"/>
          </p:nvPr>
        </p:nvSpPr>
        <p:spPr>
          <a:xfrm>
            <a:off x="381000" y="990600"/>
            <a:ext cx="8610600" cy="5638800"/>
          </a:xfrm>
        </p:spPr>
        <p:txBody>
          <a:bodyPr/>
          <a:lstStyle/>
          <a:p>
            <a:r>
              <a:rPr lang="en-US" sz="2400" dirty="0" smtClean="0"/>
              <a:t>Composed of complex cross-linked polymer of </a:t>
            </a:r>
            <a:r>
              <a:rPr lang="en-US" sz="2400" dirty="0" err="1" smtClean="0"/>
              <a:t>polysacharides</a:t>
            </a:r>
            <a:r>
              <a:rPr lang="en-US" sz="2400" dirty="0" smtClean="0"/>
              <a:t> and polypeptides (peptidoglycan……</a:t>
            </a:r>
            <a:r>
              <a:rPr lang="en-US" sz="2400" dirty="0" err="1" smtClean="0"/>
              <a:t>murein</a:t>
            </a:r>
            <a:r>
              <a:rPr lang="en-US" sz="2400" dirty="0" smtClean="0"/>
              <a:t> </a:t>
            </a:r>
            <a:r>
              <a:rPr lang="en-US" sz="2400" dirty="0" err="1" smtClean="0"/>
              <a:t>mucopeptide</a:t>
            </a:r>
            <a:r>
              <a:rPr lang="en-US" sz="2400" dirty="0" smtClean="0"/>
              <a:t>).</a:t>
            </a:r>
          </a:p>
          <a:p>
            <a:endParaRPr lang="en-US" sz="2400" dirty="0"/>
          </a:p>
          <a:p>
            <a:r>
              <a:rPr lang="en-US" sz="2400" dirty="0" err="1" smtClean="0"/>
              <a:t>Polysacharide</a:t>
            </a:r>
            <a:r>
              <a:rPr lang="en-US" sz="2400" dirty="0" smtClean="0"/>
              <a:t> …. Alternating </a:t>
            </a:r>
            <a:r>
              <a:rPr lang="en-US" sz="2400" dirty="0" err="1" smtClean="0"/>
              <a:t>aminosugars</a:t>
            </a:r>
            <a:r>
              <a:rPr lang="en-US" sz="2400" dirty="0" smtClean="0"/>
              <a:t>, N- </a:t>
            </a:r>
            <a:r>
              <a:rPr lang="en-US" sz="2400" dirty="0" err="1" smtClean="0"/>
              <a:t>acetyleglucosamine</a:t>
            </a:r>
            <a:r>
              <a:rPr lang="en-US" sz="2400" dirty="0" smtClean="0"/>
              <a:t> and N-</a:t>
            </a:r>
            <a:r>
              <a:rPr lang="en-US" sz="2400" dirty="0" err="1" smtClean="0"/>
              <a:t>acetylmuramic</a:t>
            </a:r>
            <a:r>
              <a:rPr lang="en-US" sz="2400" dirty="0" smtClean="0"/>
              <a:t> acid</a:t>
            </a:r>
          </a:p>
          <a:p>
            <a:endParaRPr lang="en-US" sz="2400" dirty="0"/>
          </a:p>
          <a:p>
            <a:r>
              <a:rPr lang="en-US" sz="2400" dirty="0" smtClean="0"/>
              <a:t>A five </a:t>
            </a:r>
            <a:r>
              <a:rPr lang="en-US" sz="2400" dirty="0" err="1" smtClean="0"/>
              <a:t>aminoacid</a:t>
            </a:r>
            <a:r>
              <a:rPr lang="en-US" sz="2400" dirty="0" smtClean="0"/>
              <a:t> peptide linked to N-</a:t>
            </a:r>
            <a:r>
              <a:rPr lang="en-US" sz="2400" dirty="0" err="1" smtClean="0"/>
              <a:t>acetylmuramic</a:t>
            </a:r>
            <a:r>
              <a:rPr lang="en-US" sz="2400" dirty="0" smtClean="0"/>
              <a:t> acid sugar.</a:t>
            </a:r>
          </a:p>
          <a:p>
            <a:r>
              <a:rPr lang="en-US" sz="2400" dirty="0" smtClean="0"/>
              <a:t>Peptide terminates in D-</a:t>
            </a:r>
            <a:r>
              <a:rPr lang="en-US" sz="2400" dirty="0" err="1" smtClean="0"/>
              <a:t>alanyl</a:t>
            </a:r>
            <a:r>
              <a:rPr lang="en-US" sz="2400" dirty="0" smtClean="0"/>
              <a:t>-D alanine</a:t>
            </a:r>
          </a:p>
          <a:p>
            <a:endParaRPr lang="en-US" sz="2400" dirty="0"/>
          </a:p>
          <a:p>
            <a:r>
              <a:rPr lang="en-US" sz="2400" dirty="0" smtClean="0"/>
              <a:t>PBP </a:t>
            </a:r>
            <a:r>
              <a:rPr lang="en-US" sz="2400" b="1" i="1" dirty="0" smtClean="0">
                <a:solidFill>
                  <a:srgbClr val="0070C0"/>
                </a:solidFill>
              </a:rPr>
              <a:t>(an enzyme</a:t>
            </a:r>
            <a:r>
              <a:rPr lang="en-US" sz="2400" dirty="0" smtClean="0"/>
              <a:t>) removes the terminal alanine in the process of forming a cross link with nearby peptide.</a:t>
            </a:r>
          </a:p>
          <a:p>
            <a:r>
              <a:rPr lang="en-US" sz="2400" dirty="0" smtClean="0"/>
              <a:t>Beta- </a:t>
            </a:r>
            <a:r>
              <a:rPr lang="en-US" sz="2400" dirty="0" err="1" smtClean="0"/>
              <a:t>lectam</a:t>
            </a:r>
            <a:r>
              <a:rPr lang="en-US" sz="2400" dirty="0" smtClean="0"/>
              <a:t> </a:t>
            </a:r>
            <a:r>
              <a:rPr lang="en-US" sz="2400" dirty="0" err="1" smtClean="0"/>
              <a:t>A.biotics</a:t>
            </a:r>
            <a:r>
              <a:rPr lang="en-US" sz="2400" dirty="0" smtClean="0"/>
              <a:t> are structural analogs of the natural D-</a:t>
            </a:r>
            <a:r>
              <a:rPr lang="en-US" sz="2400" dirty="0" err="1" smtClean="0"/>
              <a:t>Ala</a:t>
            </a:r>
            <a:r>
              <a:rPr lang="en-US" sz="2400" dirty="0" smtClean="0"/>
              <a:t> –D-</a:t>
            </a:r>
            <a:r>
              <a:rPr lang="en-US" sz="2400" dirty="0" err="1" smtClean="0"/>
              <a:t>Ala</a:t>
            </a:r>
            <a:r>
              <a:rPr lang="en-US" sz="2400" dirty="0" smtClean="0"/>
              <a:t> substrate, bind covalently to the active site of PBPs</a:t>
            </a:r>
            <a:endParaRPr lang="en-US" sz="2400" dirty="0"/>
          </a:p>
        </p:txBody>
      </p:sp>
      <p:sp>
        <p:nvSpPr>
          <p:cNvPr id="4" name="Slide Number Placeholder 3"/>
          <p:cNvSpPr>
            <a:spLocks noGrp="1"/>
          </p:cNvSpPr>
          <p:nvPr>
            <p:ph type="sldNum" sz="quarter" idx="12"/>
          </p:nvPr>
        </p:nvSpPr>
        <p:spPr/>
        <p:txBody>
          <a:bodyPr/>
          <a:lstStyle/>
          <a:p>
            <a:pPr>
              <a:defRPr/>
            </a:pPr>
            <a:fld id="{3FDF47F8-F4CF-42BA-921B-59621AD7D1D1}" type="slidenum">
              <a:rPr lang="en-US" smtClean="0"/>
              <a:pPr>
                <a:defRPr/>
              </a:pPr>
              <a:t>16</a:t>
            </a:fld>
            <a:endParaRPr lang="en-US"/>
          </a:p>
        </p:txBody>
      </p:sp>
    </p:spTree>
    <p:extLst>
      <p:ext uri="{BB962C8B-B14F-4D97-AF65-F5344CB8AC3E}">
        <p14:creationId xmlns:p14="http://schemas.microsoft.com/office/powerpoint/2010/main" xmlns="" val="42939218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3FDF47F8-F4CF-42BA-921B-59621AD7D1D1}" type="slidenum">
              <a:rPr lang="en-US" smtClean="0"/>
              <a:pPr>
                <a:defRPr/>
              </a:pPr>
              <a:t>17</a:t>
            </a:fld>
            <a:endParaRPr lang="en-US"/>
          </a:p>
        </p:txBody>
      </p:sp>
      <p:pic>
        <p:nvPicPr>
          <p:cNvPr id="5" name="Picture 4" descr="untitled.JPG"/>
          <p:cNvPicPr>
            <a:picLocks noChangeAspect="1"/>
          </p:cNvPicPr>
          <p:nvPr/>
        </p:nvPicPr>
        <p:blipFill>
          <a:blip r:embed="rId3" cstate="print"/>
          <a:srcRect/>
          <a:stretch>
            <a:fillRect/>
          </a:stretch>
        </p:blipFill>
        <p:spPr bwMode="auto">
          <a:xfrm>
            <a:off x="381000" y="609600"/>
            <a:ext cx="8305800" cy="5715000"/>
          </a:xfrm>
          <a:prstGeom prst="rect">
            <a:avLst/>
          </a:prstGeom>
          <a:noFill/>
          <a:ln w="9525">
            <a:noFill/>
            <a:miter lim="800000"/>
            <a:headEnd/>
            <a:tailEnd/>
          </a:ln>
        </p:spPr>
      </p:pic>
      <p:pic>
        <p:nvPicPr>
          <p:cNvPr id="6" name="Penicillin Binding Protein Animation.mp4">
            <a:hlinkClick r:id="" action="ppaction://media"/>
          </p:cNvPr>
          <p:cNvPicPr>
            <a:picLocks noRot="1" noChangeAspect="1"/>
          </p:cNvPicPr>
          <p:nvPr>
            <a:videoFile r:link="rId1"/>
          </p:nvPr>
        </p:nvPicPr>
        <p:blipFill>
          <a:blip r:embed="rId4"/>
          <a:stretch>
            <a:fillRect/>
          </a:stretch>
        </p:blipFill>
        <p:spPr>
          <a:xfrm>
            <a:off x="6096000" y="4572000"/>
            <a:ext cx="3048000" cy="2286000"/>
          </a:xfrm>
          <a:prstGeom prst="rect">
            <a:avLst/>
          </a:prstGeom>
        </p:spPr>
      </p:pic>
    </p:spTree>
    <p:extLst>
      <p:ext uri="{BB962C8B-B14F-4D97-AF65-F5344CB8AC3E}">
        <p14:creationId xmlns:p14="http://schemas.microsoft.com/office/powerpoint/2010/main" xmlns="" val="4291063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534400" cy="5140325"/>
          </a:xfrm>
        </p:spPr>
        <p:txBody>
          <a:bodyPr/>
          <a:lstStyle/>
          <a:p>
            <a:r>
              <a:rPr lang="en-US" dirty="0" smtClean="0"/>
              <a:t>So block </a:t>
            </a:r>
            <a:r>
              <a:rPr lang="en-US" dirty="0" err="1" smtClean="0"/>
              <a:t>transpeptidation</a:t>
            </a:r>
            <a:r>
              <a:rPr lang="en-US" dirty="0" smtClean="0"/>
              <a:t>…….hence </a:t>
            </a:r>
            <a:r>
              <a:rPr lang="en-US" dirty="0" err="1" smtClean="0"/>
              <a:t>peptidiglcan</a:t>
            </a:r>
            <a:r>
              <a:rPr lang="en-US" dirty="0" smtClean="0"/>
              <a:t> synthesis.</a:t>
            </a:r>
          </a:p>
          <a:p>
            <a:endParaRPr lang="en-US" dirty="0"/>
          </a:p>
          <a:p>
            <a:r>
              <a:rPr lang="en-US" dirty="0" smtClean="0"/>
              <a:t> leading to Cell death</a:t>
            </a:r>
          </a:p>
          <a:p>
            <a:endParaRPr lang="en-US" dirty="0"/>
          </a:p>
          <a:p>
            <a:endParaRPr lang="en-US" dirty="0" smtClean="0"/>
          </a:p>
          <a:p>
            <a:r>
              <a:rPr lang="en-US" b="1" i="1" u="sng" dirty="0" smtClean="0">
                <a:solidFill>
                  <a:srgbClr val="00B0F0"/>
                </a:solidFill>
              </a:rPr>
              <a:t>Very effective on  rapidly replicating bacterial cells</a:t>
            </a:r>
            <a:endParaRPr lang="en-US" b="1" i="1" u="sng" dirty="0">
              <a:solidFill>
                <a:srgbClr val="00B0F0"/>
              </a:solidFill>
            </a:endParaRPr>
          </a:p>
        </p:txBody>
      </p:sp>
      <p:sp>
        <p:nvSpPr>
          <p:cNvPr id="4" name="Slide Number Placeholder 3"/>
          <p:cNvSpPr>
            <a:spLocks noGrp="1"/>
          </p:cNvSpPr>
          <p:nvPr>
            <p:ph type="sldNum" sz="quarter" idx="12"/>
          </p:nvPr>
        </p:nvSpPr>
        <p:spPr/>
        <p:txBody>
          <a:bodyPr/>
          <a:lstStyle/>
          <a:p>
            <a:pPr>
              <a:defRPr/>
            </a:pPr>
            <a:fld id="{3FDF47F8-F4CF-42BA-921B-59621AD7D1D1}" type="slidenum">
              <a:rPr lang="en-US" smtClean="0"/>
              <a:pPr>
                <a:defRPr/>
              </a:pPr>
              <a:t>18</a:t>
            </a:fld>
            <a:endParaRPr lang="en-US"/>
          </a:p>
        </p:txBody>
      </p:sp>
    </p:spTree>
    <p:extLst>
      <p:ext uri="{BB962C8B-B14F-4D97-AF65-F5344CB8AC3E}">
        <p14:creationId xmlns:p14="http://schemas.microsoft.com/office/powerpoint/2010/main" xmlns="" val="19274967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685800"/>
            <a:ext cx="8229600" cy="636587"/>
          </a:xfrm>
        </p:spPr>
        <p:txBody>
          <a:bodyPr/>
          <a:lstStyle/>
          <a:p>
            <a:r>
              <a:rPr lang="en-US" sz="3200" b="0" u="sng" dirty="0" smtClean="0">
                <a:solidFill>
                  <a:schemeClr val="bg1">
                    <a:lumMod val="10000"/>
                  </a:schemeClr>
                </a:solidFill>
                <a:effectLst/>
              </a:rPr>
              <a:t>Summary of Mechanism </a:t>
            </a:r>
            <a:r>
              <a:rPr lang="en-US" sz="3200" b="0" u="sng" dirty="0">
                <a:solidFill>
                  <a:schemeClr val="bg1">
                    <a:lumMod val="10000"/>
                  </a:schemeClr>
                </a:solidFill>
                <a:effectLst/>
              </a:rPr>
              <a:t>of action of </a:t>
            </a:r>
            <a:r>
              <a:rPr lang="en-US" sz="3200" b="0" u="sng" dirty="0" err="1">
                <a:solidFill>
                  <a:schemeClr val="bg1">
                    <a:lumMod val="10000"/>
                  </a:schemeClr>
                </a:solidFill>
                <a:effectLst/>
              </a:rPr>
              <a:t>Penicillins</a:t>
            </a:r>
            <a:r>
              <a:rPr lang="en-US" sz="3200" b="0" u="sng" dirty="0">
                <a:solidFill>
                  <a:schemeClr val="bg1">
                    <a:lumMod val="10000"/>
                  </a:schemeClr>
                </a:solidFill>
                <a:effectLst/>
              </a:rPr>
              <a:t/>
            </a:r>
            <a:br>
              <a:rPr lang="en-US" sz="3200" b="0" u="sng" dirty="0">
                <a:solidFill>
                  <a:schemeClr val="bg1">
                    <a:lumMod val="10000"/>
                  </a:schemeClr>
                </a:solidFill>
                <a:effectLst/>
              </a:rPr>
            </a:br>
            <a:endParaRPr lang="en-US" sz="3200" b="0" dirty="0">
              <a:solidFill>
                <a:schemeClr val="bg1">
                  <a:lumMod val="10000"/>
                </a:schemeClr>
              </a:solidFill>
            </a:endParaRPr>
          </a:p>
        </p:txBody>
      </p:sp>
      <p:sp>
        <p:nvSpPr>
          <p:cNvPr id="5" name="Content Placeholder 4"/>
          <p:cNvSpPr>
            <a:spLocks noGrp="1"/>
          </p:cNvSpPr>
          <p:nvPr>
            <p:ph idx="1"/>
          </p:nvPr>
        </p:nvSpPr>
        <p:spPr/>
        <p:txBody>
          <a:bodyPr/>
          <a:lstStyle/>
          <a:p>
            <a:pPr lvl="1" eaLnBrk="1" hangingPunct="1">
              <a:buFont typeface="Wingdings" pitchFamily="2" charset="2"/>
              <a:buChar char="Ø"/>
              <a:defRPr/>
            </a:pPr>
            <a:r>
              <a:rPr lang="en-US" sz="2300" dirty="0" smtClean="0"/>
              <a:t>Binds </a:t>
            </a:r>
            <a:r>
              <a:rPr lang="en-US" sz="2300" dirty="0"/>
              <a:t>with Penicillin binding proteins (PBP). </a:t>
            </a:r>
            <a:r>
              <a:rPr lang="en-US" sz="1800" dirty="0"/>
              <a:t>(seven or more types in diff. </a:t>
            </a:r>
            <a:r>
              <a:rPr lang="en-US" sz="1800" dirty="0" err="1"/>
              <a:t>m.o</a:t>
            </a:r>
            <a:r>
              <a:rPr lang="en-US" sz="1800" dirty="0"/>
              <a:t>.)</a:t>
            </a:r>
          </a:p>
          <a:p>
            <a:pPr lvl="1" eaLnBrk="1" hangingPunct="1">
              <a:buFont typeface="Wingdings" pitchFamily="2" charset="2"/>
              <a:buChar char="Ø"/>
              <a:defRPr/>
            </a:pPr>
            <a:endParaRPr lang="en-US" sz="2300" dirty="0"/>
          </a:p>
          <a:p>
            <a:pPr lvl="1" eaLnBrk="1" hangingPunct="1">
              <a:buFont typeface="Wingdings" pitchFamily="2" charset="2"/>
              <a:buChar char="Ø"/>
              <a:defRPr/>
            </a:pPr>
            <a:r>
              <a:rPr lang="en-US" i="1" dirty="0">
                <a:solidFill>
                  <a:srgbClr val="002060"/>
                </a:solidFill>
              </a:rPr>
              <a:t>Inhibit </a:t>
            </a:r>
            <a:r>
              <a:rPr lang="en-US" i="1" dirty="0" err="1">
                <a:solidFill>
                  <a:srgbClr val="002060"/>
                </a:solidFill>
              </a:rPr>
              <a:t>transpeptidation</a:t>
            </a:r>
            <a:r>
              <a:rPr lang="en-US" i="1" dirty="0">
                <a:solidFill>
                  <a:srgbClr val="002060"/>
                </a:solidFill>
              </a:rPr>
              <a:t> &amp; thus inhibit the cross linking of the peptide chains attached to the backbone of the peptidoglycan</a:t>
            </a:r>
          </a:p>
          <a:p>
            <a:pPr lvl="1" eaLnBrk="1" hangingPunct="1">
              <a:buFont typeface="Wingdings" pitchFamily="2" charset="2"/>
              <a:buChar char="Ø"/>
              <a:defRPr/>
            </a:pPr>
            <a:endParaRPr lang="en-US" sz="2300" dirty="0"/>
          </a:p>
          <a:p>
            <a:pPr lvl="1" eaLnBrk="1" hangingPunct="1">
              <a:buFont typeface="Wingdings" pitchFamily="2" charset="2"/>
              <a:buChar char="Ø"/>
              <a:defRPr/>
            </a:pPr>
            <a:r>
              <a:rPr lang="en-US" sz="2300" dirty="0"/>
              <a:t>Inactivation of inhibitor of autolytic enzyme in the cell wall causing </a:t>
            </a:r>
            <a:r>
              <a:rPr lang="en-US" sz="2300" dirty="0" err="1"/>
              <a:t>lysis</a:t>
            </a:r>
            <a:r>
              <a:rPr lang="en-US" sz="2300" dirty="0"/>
              <a:t> of </a:t>
            </a:r>
            <a:r>
              <a:rPr lang="en-US" sz="2300" dirty="0" err="1"/>
              <a:t>bact</a:t>
            </a:r>
            <a:endParaRPr lang="en-US" sz="2300" dirty="0"/>
          </a:p>
          <a:p>
            <a:endParaRPr lang="en-US" dirty="0"/>
          </a:p>
        </p:txBody>
      </p:sp>
      <p:sp>
        <p:nvSpPr>
          <p:cNvPr id="3" name="Slide Number Placeholder 2"/>
          <p:cNvSpPr>
            <a:spLocks noGrp="1"/>
          </p:cNvSpPr>
          <p:nvPr>
            <p:ph type="sldNum" sz="quarter" idx="12"/>
          </p:nvPr>
        </p:nvSpPr>
        <p:spPr/>
        <p:txBody>
          <a:bodyPr/>
          <a:lstStyle/>
          <a:p>
            <a:pPr>
              <a:defRPr/>
            </a:pPr>
            <a:fld id="{B7040B0D-5C9F-4874-80C8-34334AFCF5DF}" type="slidenum">
              <a:rPr lang="en-US" smtClean="0"/>
              <a:pPr>
                <a:defRPr/>
              </a:pPr>
              <a:t>19</a:t>
            </a:fld>
            <a:endParaRPr lang="en-US"/>
          </a:p>
        </p:txBody>
      </p:sp>
    </p:spTree>
    <p:extLst>
      <p:ext uri="{BB962C8B-B14F-4D97-AF65-F5344CB8AC3E}">
        <p14:creationId xmlns:p14="http://schemas.microsoft.com/office/powerpoint/2010/main" xmlns="" val="31277778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3FDF47F8-F4CF-42BA-921B-59621AD7D1D1}" type="slidenum">
              <a:rPr lang="en-US" smtClean="0"/>
              <a:pPr>
                <a:defRPr/>
              </a:pPr>
              <a:t>2</a:t>
            </a:fld>
            <a:endParaRPr lang="en-US"/>
          </a:p>
        </p:txBody>
      </p:sp>
      <p:sp>
        <p:nvSpPr>
          <p:cNvPr id="5" name="Slide Number Placeholder 4"/>
          <p:cNvSpPr txBox="1">
            <a:spLocks/>
          </p:cNvSpPr>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fontAlgn="base">
              <a:spcBef>
                <a:spcPct val="0"/>
              </a:spcBef>
              <a:spcAft>
                <a:spcPct val="0"/>
              </a:spcAft>
              <a:buClrTx/>
              <a:buSzTx/>
              <a:buFontTx/>
              <a:buNone/>
              <a:defRPr sz="1400" kern="1200">
                <a:solidFill>
                  <a:schemeClr val="tx1"/>
                </a:solidFill>
                <a:effectLst>
                  <a:outerShdw blurRad="38100" dist="38100" dir="2700000" algn="tl">
                    <a:srgbClr val="FFFFFF"/>
                  </a:outerShdw>
                </a:effectLst>
                <a:latin typeface="Times New Roman" pitchFamily="18" charset="0"/>
                <a:ea typeface="+mn-ea"/>
                <a:cs typeface="+mn-cs"/>
              </a:defRPr>
            </a:lvl1pPr>
            <a:lvl2pPr marL="457200" algn="l" rtl="0" fontAlgn="base">
              <a:spcBef>
                <a:spcPct val="20000"/>
              </a:spcBef>
              <a:spcAft>
                <a:spcPct val="0"/>
              </a:spcAft>
              <a:buClr>
                <a:schemeClr val="hlink"/>
              </a:buClr>
              <a:buSzPct val="60000"/>
              <a:buFont typeface="Wingdings" pitchFamily="2" charset="2"/>
              <a:defRPr sz="3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fontAlgn="base">
              <a:spcBef>
                <a:spcPct val="20000"/>
              </a:spcBef>
              <a:spcAft>
                <a:spcPct val="0"/>
              </a:spcAft>
              <a:buClr>
                <a:schemeClr val="hlink"/>
              </a:buClr>
              <a:buSzPct val="60000"/>
              <a:buFont typeface="Wingdings" pitchFamily="2" charset="2"/>
              <a:defRPr sz="3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fontAlgn="base">
              <a:spcBef>
                <a:spcPct val="20000"/>
              </a:spcBef>
              <a:spcAft>
                <a:spcPct val="0"/>
              </a:spcAft>
              <a:buClr>
                <a:schemeClr val="hlink"/>
              </a:buClr>
              <a:buSzPct val="60000"/>
              <a:buFont typeface="Wingdings" pitchFamily="2" charset="2"/>
              <a:defRPr sz="3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fontAlgn="base">
              <a:spcBef>
                <a:spcPct val="20000"/>
              </a:spcBef>
              <a:spcAft>
                <a:spcPct val="0"/>
              </a:spcAft>
              <a:buClr>
                <a:schemeClr val="hlink"/>
              </a:buClr>
              <a:buSzPct val="60000"/>
              <a:buFont typeface="Wingdings" pitchFamily="2" charset="2"/>
              <a:defRPr sz="3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3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3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3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3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a:lstStyle>
          <a:p>
            <a:fld id="{39E4C7E1-417E-4A1F-9073-E49DA13AE726}" type="slidenum">
              <a:rPr lang="en-US" smtClean="0"/>
              <a:pPr/>
              <a:t>2</a:t>
            </a:fld>
            <a:endParaRPr lang="en-US"/>
          </a:p>
        </p:txBody>
      </p:sp>
      <p:sp>
        <p:nvSpPr>
          <p:cNvPr id="6" name="Rectangle 3"/>
          <p:cNvSpPr txBox="1">
            <a:spLocks noChangeArrowheads="1"/>
          </p:cNvSpPr>
          <p:nvPr/>
        </p:nvSpPr>
        <p:spPr>
          <a:xfrm>
            <a:off x="609600" y="1524000"/>
            <a:ext cx="8229600" cy="4530725"/>
          </a:xfrm>
          <a:prstGeom prst="rect">
            <a:avLst/>
          </a:prstGeom>
        </p:spPr>
        <p:txBody>
          <a:bodyPr/>
          <a:lst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FFFFFF"/>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FFFFFF"/>
                  </a:outerShdw>
                </a:effectLst>
                <a:latin typeface="+mn-lt"/>
              </a:defRPr>
            </a:lvl2pPr>
            <a:lvl3pPr marL="1143000" indent="-228600" algn="l" rtl="0" eaLnBrk="0" fontAlgn="base" hangingPunct="0">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FFFFFF"/>
                  </a:outerShdw>
                </a:effectLst>
                <a:latin typeface="+mn-lt"/>
              </a:defRPr>
            </a:lvl3pPr>
            <a:lvl4pPr marL="1600200" indent="-228600" algn="l" rtl="0" eaLnBrk="0" fontAlgn="base" hangingPunct="0">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FFFFFF"/>
                  </a:outerShdw>
                </a:effectLst>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FFFFFF"/>
                  </a:outerShdw>
                </a:effectLst>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FFFFFF"/>
                  </a:outerShdw>
                </a:effectLst>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FFFFFF"/>
                  </a:outerShdw>
                </a:effectLst>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FFFFFF"/>
                  </a:outerShdw>
                </a:effectLst>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FFFFFF"/>
                  </a:outerShdw>
                </a:effectLst>
                <a:latin typeface="+mn-lt"/>
              </a:defRPr>
            </a:lvl9pPr>
          </a:lstStyle>
          <a:p>
            <a:pPr marL="609600" indent="-609600">
              <a:lnSpc>
                <a:spcPct val="80000"/>
              </a:lnSpc>
              <a:buFont typeface="Wingdings" pitchFamily="2" charset="2"/>
              <a:buNone/>
            </a:pPr>
            <a:endParaRPr lang="en-US" sz="1400" smtClean="0"/>
          </a:p>
          <a:p>
            <a:pPr marL="609600" indent="-609600">
              <a:lnSpc>
                <a:spcPct val="150000"/>
              </a:lnSpc>
              <a:buFont typeface="Wingdings" pitchFamily="2" charset="2"/>
              <a:buNone/>
            </a:pPr>
            <a:r>
              <a:rPr lang="en-US" sz="4400" i="1" smtClean="0">
                <a:latin typeface="Monotype Corsiva" pitchFamily="66" charset="0"/>
              </a:rPr>
              <a:t>Do not laugh too much </a:t>
            </a:r>
          </a:p>
          <a:p>
            <a:pPr marL="609600" indent="-609600">
              <a:lnSpc>
                <a:spcPct val="150000"/>
              </a:lnSpc>
              <a:buFont typeface="Wingdings" pitchFamily="2" charset="2"/>
              <a:buNone/>
            </a:pPr>
            <a:r>
              <a:rPr lang="en-US" sz="4400" i="1" smtClean="0">
                <a:latin typeface="Monotype Corsiva" pitchFamily="66" charset="0"/>
              </a:rPr>
              <a:t>For this</a:t>
            </a:r>
          </a:p>
          <a:p>
            <a:pPr marL="609600" indent="-609600">
              <a:lnSpc>
                <a:spcPct val="150000"/>
              </a:lnSpc>
              <a:buFont typeface="Wingdings" pitchFamily="2" charset="2"/>
              <a:buNone/>
            </a:pPr>
            <a:r>
              <a:rPr lang="en-US" sz="4400" i="1" smtClean="0">
                <a:latin typeface="Monotype Corsiva" pitchFamily="66" charset="0"/>
              </a:rPr>
              <a:t>Deadens the heart</a:t>
            </a:r>
            <a:r>
              <a:rPr lang="en-US" sz="1400" smtClean="0"/>
              <a:t> </a:t>
            </a:r>
          </a:p>
          <a:p>
            <a:pPr marL="609600" indent="-609600">
              <a:lnSpc>
                <a:spcPct val="80000"/>
              </a:lnSpc>
            </a:pPr>
            <a:endParaRPr lang="en-US" sz="1400" smtClean="0"/>
          </a:p>
          <a:p>
            <a:pPr marL="609600" indent="-609600">
              <a:lnSpc>
                <a:spcPct val="80000"/>
              </a:lnSpc>
              <a:buFont typeface="Wingdings" pitchFamily="2" charset="2"/>
              <a:buNone/>
            </a:pPr>
            <a:r>
              <a:rPr lang="en-US" sz="1800" i="1" smtClean="0"/>
              <a:t>(Tirmidhi)</a:t>
            </a:r>
            <a:endParaRPr lang="en-US" sz="1800" i="1"/>
          </a:p>
        </p:txBody>
      </p:sp>
      <p:sp>
        <p:nvSpPr>
          <p:cNvPr id="7" name="WordArt 4"/>
          <p:cNvSpPr>
            <a:spLocks noChangeArrowheads="1" noChangeShapeType="1" noTextEdit="1"/>
          </p:cNvSpPr>
          <p:nvPr/>
        </p:nvSpPr>
        <p:spPr bwMode="auto">
          <a:xfrm>
            <a:off x="3352800" y="304800"/>
            <a:ext cx="2743200" cy="609600"/>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Monotype Corsiva"/>
              </a:rPr>
              <a:t>Hadith Shareef</a:t>
            </a:r>
          </a:p>
        </p:txBody>
      </p:sp>
    </p:spTree>
    <p:extLst>
      <p:ext uri="{BB962C8B-B14F-4D97-AF65-F5344CB8AC3E}">
        <p14:creationId xmlns:p14="http://schemas.microsoft.com/office/powerpoint/2010/main" xmlns="" val="9364142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a:xfrm>
            <a:off x="457200" y="457200"/>
            <a:ext cx="8382000" cy="6096000"/>
          </a:xfrm>
        </p:spPr>
        <p:txBody>
          <a:bodyPr/>
          <a:lstStyle/>
          <a:p>
            <a:pPr marL="609600" indent="-609600" eaLnBrk="1" hangingPunct="1">
              <a:lnSpc>
                <a:spcPct val="80000"/>
              </a:lnSpc>
              <a:buFont typeface="Wingdings" pitchFamily="2" charset="2"/>
              <a:buNone/>
              <a:defRPr/>
            </a:pPr>
            <a:r>
              <a:rPr lang="en-US" b="1" u="sng" dirty="0" smtClean="0">
                <a:solidFill>
                  <a:schemeClr val="tx2"/>
                </a:solidFill>
                <a:effectLst>
                  <a:outerShdw blurRad="38100" dist="38100" dir="2700000" algn="tl">
                    <a:srgbClr val="000000"/>
                  </a:outerShdw>
                </a:effectLst>
              </a:rPr>
              <a:t>Resistance to Penicillins</a:t>
            </a:r>
          </a:p>
          <a:p>
            <a:pPr marL="990600" lvl="1" indent="-533400" eaLnBrk="1" hangingPunct="1">
              <a:lnSpc>
                <a:spcPct val="80000"/>
              </a:lnSpc>
              <a:buFont typeface="Wingdings" pitchFamily="2" charset="2"/>
              <a:buChar char="Ø"/>
              <a:defRPr/>
            </a:pPr>
            <a:r>
              <a:rPr lang="en-US" sz="2400" dirty="0" smtClean="0"/>
              <a:t>Production of B – lacatamases (50 types)</a:t>
            </a:r>
          </a:p>
          <a:p>
            <a:pPr marL="990600" lvl="1" indent="-533400" eaLnBrk="1" hangingPunct="1">
              <a:lnSpc>
                <a:spcPct val="80000"/>
              </a:lnSpc>
              <a:buFont typeface="Wingdings" pitchFamily="2" charset="2"/>
              <a:buChar char="Ø"/>
              <a:defRPr/>
            </a:pPr>
            <a:r>
              <a:rPr lang="en-US" sz="2400" dirty="0" smtClean="0"/>
              <a:t>Reduced permeability of outer </a:t>
            </a:r>
            <a:r>
              <a:rPr lang="en-US" sz="2400" dirty="0" err="1" smtClean="0"/>
              <a:t>memb</a:t>
            </a:r>
            <a:r>
              <a:rPr lang="en-US" sz="2400" dirty="0" smtClean="0"/>
              <a:t>. (G –ve organisms)</a:t>
            </a:r>
          </a:p>
          <a:p>
            <a:pPr marL="990600" lvl="1" indent="-533400" eaLnBrk="1" hangingPunct="1">
              <a:lnSpc>
                <a:spcPct val="80000"/>
              </a:lnSpc>
              <a:buFont typeface="Wingdings" pitchFamily="2" charset="2"/>
              <a:buChar char="Ø"/>
              <a:defRPr/>
            </a:pPr>
            <a:r>
              <a:rPr lang="en-US" sz="2400" dirty="0" smtClean="0"/>
              <a:t>Modification of penicillin binding proteins.</a:t>
            </a:r>
          </a:p>
          <a:p>
            <a:pPr marL="990600" lvl="1" indent="-533400" eaLnBrk="1" hangingPunct="1">
              <a:lnSpc>
                <a:spcPct val="80000"/>
              </a:lnSpc>
              <a:buFont typeface="Wingdings" pitchFamily="2" charset="2"/>
              <a:buChar char="Ø"/>
              <a:defRPr/>
            </a:pPr>
            <a:r>
              <a:rPr lang="en-US" sz="2400" dirty="0" smtClean="0"/>
              <a:t>Lack of cell wall (myoplasma ).</a:t>
            </a:r>
          </a:p>
          <a:p>
            <a:pPr marL="990600" lvl="1" indent="-533400" eaLnBrk="1" hangingPunct="1">
              <a:lnSpc>
                <a:spcPct val="80000"/>
              </a:lnSpc>
              <a:buFont typeface="Wingdings" pitchFamily="2" charset="2"/>
              <a:buChar char="Ø"/>
              <a:defRPr/>
            </a:pPr>
            <a:r>
              <a:rPr lang="en-US" sz="2400" dirty="0" smtClean="0"/>
              <a:t>Efflux pump</a:t>
            </a:r>
            <a:endParaRPr lang="en-US" sz="2400" b="1" u="sng" dirty="0" smtClean="0">
              <a:solidFill>
                <a:schemeClr val="tx2"/>
              </a:solidFill>
              <a:effectLst>
                <a:outerShdw blurRad="38100" dist="38100" dir="2700000" algn="tl">
                  <a:srgbClr val="000000"/>
                </a:outerShdw>
              </a:effectLst>
            </a:endParaRPr>
          </a:p>
          <a:p>
            <a:pPr marL="609600" indent="-609600" eaLnBrk="1" hangingPunct="1">
              <a:lnSpc>
                <a:spcPct val="80000"/>
              </a:lnSpc>
              <a:buFont typeface="Wingdings" pitchFamily="2" charset="2"/>
              <a:buNone/>
              <a:defRPr/>
            </a:pPr>
            <a:endParaRPr lang="en-US" sz="2300" b="1" u="sng" dirty="0" smtClean="0">
              <a:solidFill>
                <a:schemeClr val="tx2"/>
              </a:solidFill>
              <a:effectLst>
                <a:outerShdw blurRad="38100" dist="38100" dir="2700000" algn="tl">
                  <a:srgbClr val="000000"/>
                </a:outerShdw>
              </a:effectLst>
            </a:endParaRPr>
          </a:p>
          <a:p>
            <a:pPr marL="609600" indent="-609600" eaLnBrk="1" hangingPunct="1">
              <a:lnSpc>
                <a:spcPct val="80000"/>
              </a:lnSpc>
              <a:buFont typeface="Wingdings" pitchFamily="2" charset="2"/>
              <a:buNone/>
              <a:defRPr/>
            </a:pPr>
            <a:endParaRPr lang="en-US" sz="2300" b="1" u="sng" dirty="0">
              <a:solidFill>
                <a:schemeClr val="tx2"/>
              </a:solidFill>
              <a:effectLst>
                <a:outerShdw blurRad="38100" dist="38100" dir="2700000" algn="tl">
                  <a:srgbClr val="000000"/>
                </a:outerShdw>
              </a:effectLst>
            </a:endParaRPr>
          </a:p>
          <a:p>
            <a:pPr marL="609600" indent="-609600" eaLnBrk="1" hangingPunct="1">
              <a:lnSpc>
                <a:spcPct val="80000"/>
              </a:lnSpc>
              <a:buFont typeface="Wingdings" pitchFamily="2" charset="2"/>
              <a:buNone/>
              <a:defRPr/>
            </a:pPr>
            <a:r>
              <a:rPr lang="en-US" b="1" u="sng" dirty="0" smtClean="0">
                <a:solidFill>
                  <a:schemeClr val="tx2"/>
                </a:solidFill>
                <a:effectLst>
                  <a:outerShdw blurRad="38100" dist="38100" dir="2700000" algn="tl">
                    <a:srgbClr val="000000"/>
                  </a:outerShdw>
                </a:effectLst>
              </a:rPr>
              <a:t>β – lactamase production</a:t>
            </a:r>
          </a:p>
          <a:p>
            <a:pPr marL="990600" lvl="1" indent="-533400" eaLnBrk="1" hangingPunct="1">
              <a:lnSpc>
                <a:spcPct val="80000"/>
              </a:lnSpc>
              <a:buFont typeface="Wingdings" pitchFamily="2" charset="2"/>
              <a:buNone/>
              <a:defRPr/>
            </a:pPr>
            <a:r>
              <a:rPr lang="en-US" sz="2300" b="1" u="sng" dirty="0" smtClean="0"/>
              <a:t>Organisms:</a:t>
            </a:r>
          </a:p>
          <a:p>
            <a:pPr marL="1371600" lvl="2" indent="-457200" eaLnBrk="1" hangingPunct="1">
              <a:lnSpc>
                <a:spcPct val="80000"/>
              </a:lnSpc>
              <a:buFont typeface="Wingdings" pitchFamily="2" charset="2"/>
              <a:buChar char="Ø"/>
              <a:defRPr/>
            </a:pPr>
            <a:r>
              <a:rPr lang="en-US" sz="2300" dirty="0" smtClean="0"/>
              <a:t>Staph </a:t>
            </a:r>
            <a:r>
              <a:rPr lang="en-US" sz="2300" dirty="0" err="1" smtClean="0"/>
              <a:t>aureus</a:t>
            </a:r>
            <a:endParaRPr lang="en-US" sz="2300" dirty="0" smtClean="0"/>
          </a:p>
          <a:p>
            <a:pPr marL="1371600" lvl="2" indent="-457200" eaLnBrk="1" hangingPunct="1">
              <a:lnSpc>
                <a:spcPct val="80000"/>
              </a:lnSpc>
              <a:buFont typeface="Wingdings" pitchFamily="2" charset="2"/>
              <a:buChar char="Ø"/>
              <a:defRPr/>
            </a:pPr>
            <a:r>
              <a:rPr lang="en-US" sz="2300" dirty="0" smtClean="0"/>
              <a:t>N. gonorrhea</a:t>
            </a:r>
          </a:p>
          <a:p>
            <a:pPr marL="1371600" lvl="2" indent="-457200" eaLnBrk="1" hangingPunct="1">
              <a:lnSpc>
                <a:spcPct val="80000"/>
              </a:lnSpc>
              <a:buFont typeface="Wingdings" pitchFamily="2" charset="2"/>
              <a:buChar char="Ø"/>
              <a:defRPr/>
            </a:pPr>
            <a:r>
              <a:rPr lang="en-US" sz="2300" dirty="0" smtClean="0"/>
              <a:t>Haemophilus SPP</a:t>
            </a:r>
          </a:p>
          <a:p>
            <a:pPr marL="1371600" lvl="2" indent="-457200" eaLnBrk="1" hangingPunct="1">
              <a:lnSpc>
                <a:spcPct val="80000"/>
              </a:lnSpc>
              <a:buFont typeface="Wingdings" pitchFamily="2" charset="2"/>
              <a:buChar char="Ø"/>
              <a:defRPr/>
            </a:pPr>
            <a:r>
              <a:rPr lang="en-US" sz="2300" dirty="0" smtClean="0"/>
              <a:t>E. coli</a:t>
            </a:r>
          </a:p>
          <a:p>
            <a:pPr marL="1371600" lvl="2" indent="-457200" eaLnBrk="1" hangingPunct="1">
              <a:lnSpc>
                <a:spcPct val="80000"/>
              </a:lnSpc>
              <a:buFont typeface="Wingdings" pitchFamily="2" charset="2"/>
              <a:buChar char="Ø"/>
              <a:defRPr/>
            </a:pPr>
            <a:r>
              <a:rPr lang="en-US" sz="2300" dirty="0" smtClean="0"/>
              <a:t>Proteus </a:t>
            </a:r>
          </a:p>
          <a:p>
            <a:pPr marL="1371600" lvl="2" indent="-457200" eaLnBrk="1" hangingPunct="1">
              <a:lnSpc>
                <a:spcPct val="80000"/>
              </a:lnSpc>
              <a:buFont typeface="Wingdings" pitchFamily="2" charset="2"/>
              <a:buChar char="Ø"/>
              <a:defRPr/>
            </a:pPr>
            <a:r>
              <a:rPr lang="en-US" sz="2300" dirty="0" smtClean="0"/>
              <a:t>Klebsiella (all known SPP)</a:t>
            </a:r>
          </a:p>
          <a:p>
            <a:pPr marL="990600" lvl="1" indent="-533400" eaLnBrk="1" hangingPunct="1">
              <a:lnSpc>
                <a:spcPct val="80000"/>
              </a:lnSpc>
              <a:buFont typeface="Wingdings" pitchFamily="2" charset="2"/>
              <a:buNone/>
              <a:defRPr/>
            </a:pPr>
            <a:endParaRPr lang="en-US" sz="2300" dirty="0" smtClean="0"/>
          </a:p>
        </p:txBody>
      </p:sp>
      <p:sp>
        <p:nvSpPr>
          <p:cNvPr id="4" name="Slide Number Placeholder 5"/>
          <p:cNvSpPr>
            <a:spLocks noGrp="1"/>
          </p:cNvSpPr>
          <p:nvPr>
            <p:ph type="sldNum" sz="quarter" idx="12"/>
          </p:nvPr>
        </p:nvSpPr>
        <p:spPr/>
        <p:txBody>
          <a:bodyPr/>
          <a:lstStyle/>
          <a:p>
            <a:pPr>
              <a:defRPr/>
            </a:pPr>
            <a:fld id="{037F5617-235F-461E-8DF3-512519EE0ECE}" type="slidenum">
              <a:rPr lang="en-US"/>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Mechanism of Resistance </a:t>
            </a:r>
            <a:endParaRPr lang="en-US" sz="3600" dirty="0"/>
          </a:p>
        </p:txBody>
      </p:sp>
      <p:sp>
        <p:nvSpPr>
          <p:cNvPr id="4" name="Slide Number Placeholder 3"/>
          <p:cNvSpPr>
            <a:spLocks noGrp="1"/>
          </p:cNvSpPr>
          <p:nvPr>
            <p:ph type="sldNum" sz="quarter" idx="12"/>
          </p:nvPr>
        </p:nvSpPr>
        <p:spPr/>
        <p:txBody>
          <a:bodyPr/>
          <a:lstStyle/>
          <a:p>
            <a:pPr>
              <a:defRPr/>
            </a:pPr>
            <a:fld id="{3FDF47F8-F4CF-42BA-921B-59621AD7D1D1}" type="slidenum">
              <a:rPr lang="en-US" smtClean="0"/>
              <a:pPr>
                <a:defRPr/>
              </a:pPr>
              <a:t>21</a:t>
            </a:fld>
            <a:endParaRPr lang="en-US"/>
          </a:p>
        </p:txBody>
      </p:sp>
      <p:pic>
        <p:nvPicPr>
          <p:cNvPr id="5" name="ß-Lactams Mechanisms of Action and Resistance.mp4">
            <a:hlinkClick r:id="" action="ppaction://media"/>
          </p:cNvPr>
          <p:cNvPicPr>
            <a:picLocks noGrp="1" noRot="1" noChangeAspect="1"/>
          </p:cNvPicPr>
          <p:nvPr>
            <p:ph idx="1"/>
            <a:videoFile r:link="rId1"/>
          </p:nvPr>
        </p:nvPicPr>
        <p:blipFill>
          <a:blip r:embed="rId3"/>
          <a:stretch>
            <a:fillRect/>
          </a:stretch>
        </p:blipFill>
        <p:spPr>
          <a:xfrm>
            <a:off x="1905000" y="1371600"/>
            <a:ext cx="6019800" cy="4953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lstStyle/>
          <a:p>
            <a:pPr marL="609600" indent="-609600" eaLnBrk="1" hangingPunct="1">
              <a:lnSpc>
                <a:spcPct val="80000"/>
              </a:lnSpc>
              <a:buNone/>
              <a:defRPr/>
            </a:pPr>
            <a:r>
              <a:rPr lang="en-US" b="1" u="sng" dirty="0">
                <a:solidFill>
                  <a:schemeClr val="tx2"/>
                </a:solidFill>
                <a:effectLst>
                  <a:outerShdw blurRad="38100" dist="38100" dir="2700000" algn="tl">
                    <a:srgbClr val="000000"/>
                  </a:outerShdw>
                </a:effectLst>
              </a:rPr>
              <a:t>Types:</a:t>
            </a:r>
          </a:p>
          <a:p>
            <a:pPr marL="990600" lvl="1" indent="-533400" eaLnBrk="1" hangingPunct="1">
              <a:lnSpc>
                <a:spcPct val="80000"/>
              </a:lnSpc>
              <a:defRPr/>
            </a:pPr>
            <a:r>
              <a:rPr lang="en-US" sz="2300" dirty="0"/>
              <a:t>About fifty </a:t>
            </a:r>
          </a:p>
          <a:p>
            <a:pPr marL="609600" indent="-609600" eaLnBrk="1" hangingPunct="1">
              <a:lnSpc>
                <a:spcPct val="80000"/>
              </a:lnSpc>
              <a:buNone/>
              <a:defRPr/>
            </a:pPr>
            <a:r>
              <a:rPr lang="en-US" b="1" u="sng" dirty="0" smtClean="0">
                <a:solidFill>
                  <a:schemeClr val="tx2"/>
                </a:solidFill>
                <a:effectLst>
                  <a:outerShdw blurRad="38100" dist="38100" dir="2700000" algn="tl">
                    <a:srgbClr val="000000"/>
                  </a:outerShdw>
                </a:effectLst>
              </a:rPr>
              <a:t>MOA</a:t>
            </a:r>
            <a:r>
              <a:rPr lang="en-US" b="1" u="sng" dirty="0">
                <a:solidFill>
                  <a:schemeClr val="tx2"/>
                </a:solidFill>
                <a:effectLst>
                  <a:outerShdw blurRad="38100" dist="38100" dir="2700000" algn="tl">
                    <a:srgbClr val="000000"/>
                  </a:outerShdw>
                </a:effectLst>
              </a:rPr>
              <a:t>: </a:t>
            </a:r>
          </a:p>
          <a:p>
            <a:pPr marL="990600" lvl="1" indent="-533400" eaLnBrk="1" hangingPunct="1">
              <a:lnSpc>
                <a:spcPct val="80000"/>
              </a:lnSpc>
              <a:buFont typeface="Wingdings" pitchFamily="2" charset="2"/>
              <a:buChar char="Ø"/>
              <a:defRPr/>
            </a:pPr>
            <a:r>
              <a:rPr lang="en-US" sz="2300" dirty="0"/>
              <a:t>Breaks </a:t>
            </a:r>
            <a:r>
              <a:rPr lang="en-US" sz="2300" dirty="0">
                <a:latin typeface="Symbol" pitchFamily="18" charset="2"/>
              </a:rPr>
              <a:t>b</a:t>
            </a:r>
            <a:r>
              <a:rPr lang="en-US" sz="2300" dirty="0"/>
              <a:t> – lactam ring</a:t>
            </a:r>
          </a:p>
          <a:p>
            <a:pPr marL="990600" lvl="1" indent="-533400" eaLnBrk="1" hangingPunct="1">
              <a:lnSpc>
                <a:spcPct val="80000"/>
              </a:lnSpc>
              <a:buFont typeface="Wingdings" pitchFamily="2" charset="2"/>
              <a:buChar char="Ø"/>
              <a:defRPr/>
            </a:pPr>
            <a:r>
              <a:rPr lang="en-US" sz="2300" dirty="0"/>
              <a:t>Penicillin → </a:t>
            </a:r>
            <a:r>
              <a:rPr lang="en-US" sz="2300" dirty="0" err="1"/>
              <a:t>penicilloic</a:t>
            </a:r>
            <a:r>
              <a:rPr lang="en-US" sz="2300" dirty="0"/>
              <a:t> acid (inactive</a:t>
            </a:r>
            <a:r>
              <a:rPr lang="en-US" sz="2300" dirty="0" smtClean="0"/>
              <a:t>)</a:t>
            </a:r>
          </a:p>
          <a:p>
            <a:pPr marL="457200" indent="-457200" eaLnBrk="1" hangingPunct="1">
              <a:lnSpc>
                <a:spcPct val="80000"/>
              </a:lnSpc>
              <a:buNone/>
              <a:defRPr/>
            </a:pPr>
            <a:endParaRPr lang="en-US" b="1" u="sng" dirty="0" smtClean="0">
              <a:solidFill>
                <a:schemeClr val="tx2"/>
              </a:solidFill>
              <a:effectLst>
                <a:outerShdw blurRad="38100" dist="38100" dir="2700000" algn="tl">
                  <a:srgbClr val="000000"/>
                </a:outerShdw>
              </a:effectLst>
            </a:endParaRPr>
          </a:p>
          <a:p>
            <a:pPr marL="457200" indent="-457200" eaLnBrk="1" hangingPunct="1">
              <a:lnSpc>
                <a:spcPct val="80000"/>
              </a:lnSpc>
              <a:buNone/>
              <a:defRPr/>
            </a:pPr>
            <a:r>
              <a:rPr lang="en-US" b="1" u="sng" dirty="0" smtClean="0">
                <a:solidFill>
                  <a:schemeClr val="tx2"/>
                </a:solidFill>
                <a:effectLst>
                  <a:outerShdw blurRad="38100" dist="38100" dir="2700000" algn="tl">
                    <a:srgbClr val="000000"/>
                  </a:outerShdw>
                </a:effectLst>
              </a:rPr>
              <a:t>Control </a:t>
            </a:r>
            <a:r>
              <a:rPr lang="en-US" b="1" u="sng" dirty="0">
                <a:solidFill>
                  <a:schemeClr val="tx2"/>
                </a:solidFill>
                <a:effectLst>
                  <a:outerShdw blurRad="38100" dist="38100" dir="2700000" algn="tl">
                    <a:srgbClr val="000000"/>
                  </a:outerShdw>
                </a:effectLst>
              </a:rPr>
              <a:t>of </a:t>
            </a:r>
            <a:r>
              <a:rPr lang="en-US" b="1" u="sng" dirty="0">
                <a:solidFill>
                  <a:schemeClr val="tx2"/>
                </a:solidFill>
                <a:effectLst>
                  <a:outerShdw blurRad="38100" dist="38100" dir="2700000" algn="tl">
                    <a:srgbClr val="000000"/>
                  </a:outerShdw>
                </a:effectLst>
                <a:latin typeface="Symbol" pitchFamily="18" charset="2"/>
              </a:rPr>
              <a:t>b</a:t>
            </a:r>
            <a:r>
              <a:rPr lang="en-US" b="1" u="sng" dirty="0">
                <a:solidFill>
                  <a:schemeClr val="tx2"/>
                </a:solidFill>
                <a:effectLst>
                  <a:outerShdw blurRad="38100" dist="38100" dir="2700000" algn="tl">
                    <a:srgbClr val="000000"/>
                  </a:outerShdw>
                </a:effectLst>
              </a:rPr>
              <a:t> – lactamase production:-</a:t>
            </a:r>
            <a:r>
              <a:rPr lang="en-US" dirty="0"/>
              <a:t> </a:t>
            </a:r>
          </a:p>
          <a:p>
            <a:pPr marL="457200" indent="-457200" eaLnBrk="1" hangingPunct="1">
              <a:lnSpc>
                <a:spcPct val="80000"/>
              </a:lnSpc>
              <a:buNone/>
              <a:defRPr/>
            </a:pPr>
            <a:r>
              <a:rPr lang="en-US" sz="2800" b="1" u="sng" dirty="0" smtClean="0">
                <a:solidFill>
                  <a:srgbClr val="0070C0"/>
                </a:solidFill>
                <a:effectLst>
                  <a:outerShdw blurRad="38100" dist="38100" dir="2700000" algn="tl">
                    <a:srgbClr val="000000"/>
                  </a:outerShdw>
                </a:effectLst>
              </a:rPr>
              <a:t>Genetics</a:t>
            </a:r>
            <a:r>
              <a:rPr lang="en-US" sz="2200" u="sng" dirty="0" smtClean="0">
                <a:solidFill>
                  <a:srgbClr val="FF7C80"/>
                </a:solidFill>
                <a:effectLst>
                  <a:outerShdw blurRad="38100" dist="38100" dir="2700000" algn="tl">
                    <a:srgbClr val="000000"/>
                  </a:outerShdw>
                </a:effectLst>
              </a:rPr>
              <a:t>:</a:t>
            </a:r>
            <a:r>
              <a:rPr lang="en-US" sz="2200" dirty="0" smtClean="0">
                <a:solidFill>
                  <a:srgbClr val="FF7C80"/>
                </a:solidFill>
                <a:effectLst>
                  <a:outerShdw blurRad="38100" dist="38100" dir="2700000" algn="tl">
                    <a:srgbClr val="000000"/>
                  </a:outerShdw>
                </a:effectLst>
              </a:rPr>
              <a:t>	G</a:t>
            </a:r>
            <a:r>
              <a:rPr lang="en-US" sz="2200" dirty="0" smtClean="0"/>
              <a:t>enes </a:t>
            </a:r>
            <a:r>
              <a:rPr lang="en-US" sz="2200" dirty="0"/>
              <a:t>reside in </a:t>
            </a:r>
          </a:p>
          <a:p>
            <a:pPr marL="838200" lvl="1" indent="-381000" eaLnBrk="1" hangingPunct="1">
              <a:lnSpc>
                <a:spcPct val="80000"/>
              </a:lnSpc>
              <a:buFont typeface="Wingdings" pitchFamily="2" charset="2"/>
              <a:buChar char="Ø"/>
              <a:defRPr/>
            </a:pPr>
            <a:r>
              <a:rPr lang="en-US" sz="2200" dirty="0"/>
              <a:t>Chromosomes (less common)</a:t>
            </a:r>
          </a:p>
          <a:p>
            <a:pPr marL="838200" lvl="1" indent="-381000" eaLnBrk="1" hangingPunct="1">
              <a:lnSpc>
                <a:spcPct val="80000"/>
              </a:lnSpc>
              <a:buFont typeface="Wingdings" pitchFamily="2" charset="2"/>
              <a:buChar char="Ø"/>
              <a:defRPr/>
            </a:pPr>
            <a:r>
              <a:rPr lang="en-US" sz="2200" dirty="0"/>
              <a:t>Plasmid (more common)</a:t>
            </a:r>
          </a:p>
          <a:p>
            <a:pPr marL="457200" indent="-457200" eaLnBrk="1" hangingPunct="1">
              <a:lnSpc>
                <a:spcPct val="80000"/>
              </a:lnSpc>
              <a:buNone/>
              <a:defRPr/>
            </a:pPr>
            <a:endParaRPr lang="en-US" sz="2200" u="sng" dirty="0" smtClean="0">
              <a:solidFill>
                <a:srgbClr val="FF7C80"/>
              </a:solidFill>
              <a:effectLst>
                <a:outerShdw blurRad="38100" dist="38100" dir="2700000" algn="tl">
                  <a:srgbClr val="000000"/>
                </a:outerShdw>
              </a:effectLst>
            </a:endParaRPr>
          </a:p>
          <a:p>
            <a:pPr marL="457200" indent="-457200" eaLnBrk="1" hangingPunct="1">
              <a:lnSpc>
                <a:spcPct val="80000"/>
              </a:lnSpc>
              <a:buNone/>
              <a:defRPr/>
            </a:pPr>
            <a:endParaRPr lang="en-US" sz="2200" u="sng" dirty="0">
              <a:solidFill>
                <a:srgbClr val="FF7C80"/>
              </a:solidFill>
              <a:effectLst>
                <a:outerShdw blurRad="38100" dist="38100" dir="2700000" algn="tl">
                  <a:srgbClr val="000000"/>
                </a:outerShdw>
              </a:effectLst>
            </a:endParaRPr>
          </a:p>
          <a:p>
            <a:pPr marL="457200" indent="-457200" eaLnBrk="1" hangingPunct="1">
              <a:lnSpc>
                <a:spcPct val="80000"/>
              </a:lnSpc>
              <a:buNone/>
              <a:defRPr/>
            </a:pPr>
            <a:r>
              <a:rPr lang="en-US" u="sng" dirty="0" smtClean="0">
                <a:solidFill>
                  <a:srgbClr val="0070C0"/>
                </a:solidFill>
                <a:effectLst>
                  <a:outerShdw blurRad="38100" dist="38100" dir="2700000" algn="tl">
                    <a:srgbClr val="000000"/>
                  </a:outerShdw>
                </a:effectLst>
              </a:rPr>
              <a:t>Transmission</a:t>
            </a:r>
            <a:r>
              <a:rPr lang="en-US" u="sng" dirty="0">
                <a:solidFill>
                  <a:srgbClr val="0070C0"/>
                </a:solidFill>
                <a:effectLst>
                  <a:outerShdw blurRad="38100" dist="38100" dir="2700000" algn="tl">
                    <a:srgbClr val="000000"/>
                  </a:outerShdw>
                </a:effectLst>
              </a:rPr>
              <a:t>:</a:t>
            </a:r>
            <a:r>
              <a:rPr lang="en-US" dirty="0">
                <a:solidFill>
                  <a:srgbClr val="0070C0"/>
                </a:solidFill>
                <a:effectLst>
                  <a:outerShdw blurRad="38100" dist="38100" dir="2700000" algn="tl">
                    <a:srgbClr val="000000"/>
                  </a:outerShdw>
                </a:effectLst>
              </a:rPr>
              <a:t>- </a:t>
            </a:r>
            <a:r>
              <a:rPr lang="en-US" sz="2200" dirty="0"/>
              <a:t>Mostly </a:t>
            </a:r>
            <a:r>
              <a:rPr lang="en-US" sz="2200" dirty="0" smtClean="0"/>
              <a:t>transduction</a:t>
            </a:r>
          </a:p>
          <a:p>
            <a:pPr marL="457200" indent="-457200" eaLnBrk="1" hangingPunct="1">
              <a:lnSpc>
                <a:spcPct val="80000"/>
              </a:lnSpc>
              <a:buNone/>
              <a:defRPr/>
            </a:pPr>
            <a:r>
              <a:rPr lang="en-US" sz="2200" dirty="0"/>
              <a:t>(</a:t>
            </a:r>
            <a:r>
              <a:rPr lang="en-US" sz="2200" dirty="0" smtClean="0"/>
              <a:t>Staph</a:t>
            </a:r>
            <a:r>
              <a:rPr lang="en-US" sz="2200" dirty="0"/>
              <a:t>. </a:t>
            </a:r>
            <a:r>
              <a:rPr lang="en-US" sz="2200" dirty="0" err="1"/>
              <a:t>Enz</a:t>
            </a:r>
            <a:r>
              <a:rPr lang="en-US" sz="2200" dirty="0"/>
              <a:t> → inducible ( 50 – 80 fold ↑ after exposure to sub. MIC)</a:t>
            </a:r>
          </a:p>
          <a:p>
            <a:pPr marL="990600" lvl="1" indent="-533400" eaLnBrk="1" hangingPunct="1">
              <a:lnSpc>
                <a:spcPct val="80000"/>
              </a:lnSpc>
              <a:buFont typeface="Wingdings" pitchFamily="2" charset="2"/>
              <a:buChar char="Ø"/>
              <a:defRPr/>
            </a:pPr>
            <a:endParaRPr lang="en-US" sz="2300" dirty="0">
              <a:solidFill>
                <a:schemeClr val="tx2"/>
              </a:solidFill>
              <a:effectLst>
                <a:outerShdw blurRad="38100" dist="38100" dir="2700000" algn="tl">
                  <a:srgbClr val="000000"/>
                </a:outerShdw>
              </a:effectLst>
            </a:endParaRPr>
          </a:p>
          <a:p>
            <a:endParaRPr lang="en-US" dirty="0"/>
          </a:p>
        </p:txBody>
      </p:sp>
      <p:sp>
        <p:nvSpPr>
          <p:cNvPr id="4" name="Slide Number Placeholder 3"/>
          <p:cNvSpPr>
            <a:spLocks noGrp="1"/>
          </p:cNvSpPr>
          <p:nvPr>
            <p:ph type="sldNum" sz="quarter" idx="12"/>
          </p:nvPr>
        </p:nvSpPr>
        <p:spPr/>
        <p:txBody>
          <a:bodyPr/>
          <a:lstStyle/>
          <a:p>
            <a:pPr>
              <a:defRPr/>
            </a:pPr>
            <a:fld id="{3FDF47F8-F4CF-42BA-921B-59621AD7D1D1}" type="slidenum">
              <a:rPr lang="en-US" smtClean="0"/>
              <a:pPr>
                <a:defRPr/>
              </a:pPr>
              <a:t>22</a:t>
            </a:fld>
            <a:endParaRPr lang="en-US"/>
          </a:p>
        </p:txBody>
      </p:sp>
    </p:spTree>
    <p:extLst>
      <p:ext uri="{BB962C8B-B14F-4D97-AF65-F5344CB8AC3E}">
        <p14:creationId xmlns:p14="http://schemas.microsoft.com/office/powerpoint/2010/main" xmlns="" val="29669472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idx="1"/>
          </p:nvPr>
        </p:nvSpPr>
        <p:spPr>
          <a:xfrm>
            <a:off x="152400" y="152400"/>
            <a:ext cx="8534400" cy="6477000"/>
          </a:xfrm>
        </p:spPr>
        <p:txBody>
          <a:bodyPr/>
          <a:lstStyle/>
          <a:p>
            <a:pPr marL="457200" indent="-457200" eaLnBrk="1" hangingPunct="1">
              <a:lnSpc>
                <a:spcPct val="80000"/>
              </a:lnSpc>
              <a:buNone/>
              <a:defRPr/>
            </a:pPr>
            <a:endParaRPr lang="en-US" sz="2200" u="sng" dirty="0" smtClean="0">
              <a:solidFill>
                <a:srgbClr val="FF7C80"/>
              </a:solidFill>
              <a:effectLst>
                <a:outerShdw blurRad="38100" dist="38100" dir="2700000" algn="tl">
                  <a:srgbClr val="000000"/>
                </a:outerShdw>
              </a:effectLst>
            </a:endParaRPr>
          </a:p>
          <a:p>
            <a:pPr marL="457200" indent="-457200" eaLnBrk="1" hangingPunct="1">
              <a:lnSpc>
                <a:spcPct val="80000"/>
              </a:lnSpc>
              <a:buNone/>
              <a:defRPr/>
            </a:pPr>
            <a:r>
              <a:rPr lang="en-US" u="sng" dirty="0" smtClean="0">
                <a:solidFill>
                  <a:schemeClr val="accent6">
                    <a:lumMod val="50000"/>
                  </a:schemeClr>
                </a:solidFill>
                <a:effectLst>
                  <a:outerShdw blurRad="38100" dist="38100" dir="2700000" algn="tl">
                    <a:srgbClr val="000000"/>
                  </a:outerShdw>
                </a:effectLst>
              </a:rPr>
              <a:t>G </a:t>
            </a:r>
            <a:r>
              <a:rPr lang="en-US" u="sng" dirty="0">
                <a:solidFill>
                  <a:schemeClr val="accent6">
                    <a:lumMod val="50000"/>
                  </a:schemeClr>
                </a:solidFill>
                <a:effectLst>
                  <a:outerShdw blurRad="38100" dist="38100" dir="2700000" algn="tl">
                    <a:srgbClr val="000000"/>
                  </a:outerShdw>
                </a:effectLst>
              </a:rPr>
              <a:t>–</a:t>
            </a:r>
            <a:r>
              <a:rPr lang="en-US" u="sng" dirty="0" err="1">
                <a:solidFill>
                  <a:schemeClr val="accent6">
                    <a:lumMod val="50000"/>
                  </a:schemeClr>
                </a:solidFill>
                <a:effectLst>
                  <a:outerShdw blurRad="38100" dist="38100" dir="2700000" algn="tl">
                    <a:srgbClr val="000000"/>
                  </a:outerShdw>
                </a:effectLst>
              </a:rPr>
              <a:t>ve</a:t>
            </a:r>
            <a:r>
              <a:rPr lang="en-US" u="sng" dirty="0">
                <a:solidFill>
                  <a:schemeClr val="accent6">
                    <a:lumMod val="50000"/>
                  </a:schemeClr>
                </a:solidFill>
                <a:effectLst>
                  <a:outerShdw blurRad="38100" dist="38100" dir="2700000" algn="tl">
                    <a:srgbClr val="000000"/>
                  </a:outerShdw>
                </a:effectLst>
              </a:rPr>
              <a:t> </a:t>
            </a:r>
            <a:r>
              <a:rPr lang="en-US" u="sng" dirty="0" err="1">
                <a:solidFill>
                  <a:schemeClr val="accent6">
                    <a:lumMod val="50000"/>
                  </a:schemeClr>
                </a:solidFill>
                <a:effectLst>
                  <a:outerShdw blurRad="38100" dist="38100" dir="2700000" algn="tl">
                    <a:srgbClr val="000000"/>
                  </a:outerShdw>
                </a:effectLst>
              </a:rPr>
              <a:t>bact</a:t>
            </a:r>
            <a:r>
              <a:rPr lang="en-US" u="sng" dirty="0">
                <a:solidFill>
                  <a:schemeClr val="accent6">
                    <a:lumMod val="50000"/>
                  </a:schemeClr>
                </a:solidFill>
                <a:effectLst>
                  <a:outerShdw blurRad="38100" dist="38100" dir="2700000" algn="tl">
                    <a:srgbClr val="000000"/>
                  </a:outerShdw>
                </a:effectLst>
              </a:rPr>
              <a:t>:</a:t>
            </a:r>
          </a:p>
          <a:p>
            <a:pPr marL="838200" lvl="1" indent="-381000" eaLnBrk="1" hangingPunct="1">
              <a:lnSpc>
                <a:spcPct val="80000"/>
              </a:lnSpc>
              <a:buFont typeface="Wingdings" pitchFamily="2" charset="2"/>
              <a:buChar char="Ø"/>
              <a:defRPr/>
            </a:pPr>
            <a:r>
              <a:rPr lang="en-US" sz="2400" dirty="0"/>
              <a:t>Chromosomal </a:t>
            </a:r>
            <a:r>
              <a:rPr lang="en-US" sz="2400" dirty="0" err="1"/>
              <a:t>Enz</a:t>
            </a:r>
            <a:r>
              <a:rPr lang="en-US" sz="2400" dirty="0"/>
              <a:t> →inducible </a:t>
            </a:r>
          </a:p>
          <a:p>
            <a:pPr marL="838200" lvl="1" indent="-381000" eaLnBrk="1" hangingPunct="1">
              <a:lnSpc>
                <a:spcPct val="80000"/>
              </a:lnSpc>
              <a:buFont typeface="Wingdings" pitchFamily="2" charset="2"/>
              <a:buChar char="Ø"/>
              <a:defRPr/>
            </a:pPr>
            <a:r>
              <a:rPr lang="en-US" sz="2400" dirty="0"/>
              <a:t>Plasmid </a:t>
            </a:r>
            <a:r>
              <a:rPr lang="en-US" sz="2400" dirty="0" err="1"/>
              <a:t>Enz</a:t>
            </a:r>
            <a:r>
              <a:rPr lang="en-US" sz="2400" dirty="0"/>
              <a:t> → constitutive production</a:t>
            </a:r>
          </a:p>
          <a:p>
            <a:pPr marL="838200" lvl="1" indent="-381000" eaLnBrk="1" hangingPunct="1">
              <a:lnSpc>
                <a:spcPct val="80000"/>
              </a:lnSpc>
              <a:buFont typeface="Wingdings" pitchFamily="2" charset="2"/>
              <a:buChar char="Ø"/>
              <a:defRPr/>
            </a:pPr>
            <a:r>
              <a:rPr lang="en-US" sz="2400" dirty="0"/>
              <a:t>Resistance to broader </a:t>
            </a:r>
            <a:r>
              <a:rPr lang="en-US" sz="2400" dirty="0" smtClean="0"/>
              <a:t>spectrum </a:t>
            </a:r>
            <a:r>
              <a:rPr lang="en-US" sz="2400" dirty="0"/>
              <a:t>Penicillin </a:t>
            </a:r>
          </a:p>
          <a:p>
            <a:pPr marL="838200" lvl="1" indent="-381000" eaLnBrk="1" hangingPunct="1">
              <a:lnSpc>
                <a:spcPct val="80000"/>
              </a:lnSpc>
              <a:buFont typeface="Wingdings" pitchFamily="2" charset="2"/>
              <a:buChar char="Ø"/>
              <a:defRPr/>
            </a:pPr>
            <a:r>
              <a:rPr lang="en-US" sz="2400" dirty="0"/>
              <a:t>Remains attached with cell wall </a:t>
            </a:r>
          </a:p>
          <a:p>
            <a:pPr marL="838200" lvl="1" indent="-381000" eaLnBrk="1" hangingPunct="1">
              <a:lnSpc>
                <a:spcPct val="80000"/>
              </a:lnSpc>
              <a:buFont typeface="Wingdings" pitchFamily="2" charset="2"/>
              <a:buChar char="Ø"/>
              <a:defRPr/>
            </a:pPr>
            <a:r>
              <a:rPr lang="en-US" sz="2400" dirty="0"/>
              <a:t>Prevent access to target site.</a:t>
            </a:r>
          </a:p>
          <a:p>
            <a:pPr marL="457200" indent="-457200" eaLnBrk="1" hangingPunct="1">
              <a:lnSpc>
                <a:spcPct val="80000"/>
              </a:lnSpc>
              <a:buFont typeface="Wingdings" pitchFamily="2" charset="2"/>
              <a:buNone/>
              <a:defRPr/>
            </a:pPr>
            <a:endParaRPr lang="en-US" sz="2400" u="sng" dirty="0" smtClean="0">
              <a:solidFill>
                <a:srgbClr val="FF7C80"/>
              </a:solidFill>
              <a:effectLst>
                <a:outerShdw blurRad="38100" dist="38100" dir="2700000" algn="tl">
                  <a:srgbClr val="000000"/>
                </a:outerShdw>
              </a:effectLst>
            </a:endParaRPr>
          </a:p>
          <a:p>
            <a:pPr marL="457200" indent="-457200" eaLnBrk="1" hangingPunct="1">
              <a:lnSpc>
                <a:spcPct val="80000"/>
              </a:lnSpc>
              <a:buFont typeface="Wingdings" pitchFamily="2" charset="2"/>
              <a:buNone/>
              <a:defRPr/>
            </a:pPr>
            <a:r>
              <a:rPr lang="en-US" u="sng" dirty="0" smtClean="0">
                <a:solidFill>
                  <a:schemeClr val="accent6">
                    <a:lumMod val="50000"/>
                  </a:schemeClr>
                </a:solidFill>
                <a:effectLst>
                  <a:outerShdw blurRad="38100" dist="38100" dir="2700000" algn="tl">
                    <a:srgbClr val="000000"/>
                  </a:outerShdw>
                </a:effectLst>
              </a:rPr>
              <a:t>G +ve bact:-</a:t>
            </a:r>
          </a:p>
          <a:p>
            <a:pPr marL="838200" lvl="1" indent="-381000" eaLnBrk="1" hangingPunct="1">
              <a:lnSpc>
                <a:spcPct val="80000"/>
              </a:lnSpc>
              <a:buFont typeface="Wingdings" pitchFamily="2" charset="2"/>
              <a:buNone/>
              <a:defRPr/>
            </a:pPr>
            <a:r>
              <a:rPr lang="en-US" sz="2400" dirty="0" smtClean="0"/>
              <a:t>May diffuse &amp; inactivate drug in the surrounding medium</a:t>
            </a:r>
          </a:p>
          <a:p>
            <a:pPr marL="457200" indent="-457200" eaLnBrk="1" hangingPunct="1">
              <a:lnSpc>
                <a:spcPct val="80000"/>
              </a:lnSpc>
              <a:buFont typeface="Wingdings" pitchFamily="2" charset="2"/>
              <a:buNone/>
              <a:defRPr/>
            </a:pPr>
            <a:r>
              <a:rPr lang="en-US" sz="3600" b="1" i="1" u="sng" dirty="0" smtClean="0">
                <a:solidFill>
                  <a:srgbClr val="0070C0"/>
                </a:solidFill>
                <a:effectLst/>
              </a:rPr>
              <a:t>Solution lies with:</a:t>
            </a:r>
          </a:p>
          <a:p>
            <a:pPr marL="914400" lvl="1" indent="-457200" eaLnBrk="1" hangingPunct="1">
              <a:lnSpc>
                <a:spcPct val="80000"/>
              </a:lnSpc>
              <a:buFont typeface="Wingdings" pitchFamily="2" charset="2"/>
              <a:buNone/>
              <a:defRPr/>
            </a:pPr>
            <a:r>
              <a:rPr lang="en-US" sz="2400" dirty="0" smtClean="0">
                <a:latin typeface="+mj-lt"/>
              </a:rPr>
              <a:t>a)   </a:t>
            </a:r>
            <a:r>
              <a:rPr lang="en-US" sz="2400" dirty="0" smtClean="0">
                <a:latin typeface="Symbol" pitchFamily="18" charset="2"/>
              </a:rPr>
              <a:t>b</a:t>
            </a:r>
            <a:r>
              <a:rPr lang="en-US" sz="2400" dirty="0" smtClean="0"/>
              <a:t>- lactamase resistant Penicillins </a:t>
            </a:r>
          </a:p>
          <a:p>
            <a:pPr marL="914400" lvl="1" indent="-457200" eaLnBrk="1" hangingPunct="1">
              <a:lnSpc>
                <a:spcPct val="80000"/>
              </a:lnSpc>
              <a:buFont typeface="Wingdings" pitchFamily="2" charset="2"/>
              <a:buNone/>
              <a:defRPr/>
            </a:pPr>
            <a:r>
              <a:rPr lang="en-US" sz="2400" dirty="0" smtClean="0"/>
              <a:t>b)   Beta – lactamase inhibitors</a:t>
            </a:r>
          </a:p>
          <a:p>
            <a:pPr marL="1238250" lvl="2" indent="-381000" eaLnBrk="1" hangingPunct="1">
              <a:lnSpc>
                <a:spcPct val="80000"/>
              </a:lnSpc>
              <a:buFont typeface="Wingdings" pitchFamily="2" charset="2"/>
              <a:buChar char="Ø"/>
              <a:defRPr/>
            </a:pPr>
            <a:r>
              <a:rPr lang="en-US" dirty="0" smtClean="0"/>
              <a:t>Clavulanic Acid</a:t>
            </a:r>
          </a:p>
          <a:p>
            <a:pPr marL="1238250" lvl="2" indent="-381000" eaLnBrk="1" hangingPunct="1">
              <a:lnSpc>
                <a:spcPct val="80000"/>
              </a:lnSpc>
              <a:buFont typeface="Wingdings" pitchFamily="2" charset="2"/>
              <a:buChar char="Ø"/>
              <a:defRPr/>
            </a:pPr>
            <a:r>
              <a:rPr lang="en-US" dirty="0" smtClean="0"/>
              <a:t>Sulbactam</a:t>
            </a:r>
          </a:p>
          <a:p>
            <a:pPr marL="1238250" lvl="2" indent="-381000" eaLnBrk="1" hangingPunct="1">
              <a:lnSpc>
                <a:spcPct val="80000"/>
              </a:lnSpc>
              <a:buFont typeface="Wingdings" pitchFamily="2" charset="2"/>
              <a:buChar char="Ø"/>
              <a:defRPr/>
            </a:pPr>
            <a:r>
              <a:rPr lang="en-US" dirty="0" smtClean="0"/>
              <a:t>Trazobactam </a:t>
            </a:r>
          </a:p>
        </p:txBody>
      </p:sp>
      <p:sp>
        <p:nvSpPr>
          <p:cNvPr id="4" name="Slide Number Placeholder 5"/>
          <p:cNvSpPr>
            <a:spLocks noGrp="1"/>
          </p:cNvSpPr>
          <p:nvPr>
            <p:ph type="sldNum" sz="quarter" idx="12"/>
          </p:nvPr>
        </p:nvSpPr>
        <p:spPr/>
        <p:txBody>
          <a:bodyPr/>
          <a:lstStyle/>
          <a:p>
            <a:pPr>
              <a:defRPr/>
            </a:pPr>
            <a:fld id="{FB1BB6F0-6C58-4E10-8D54-35C681970235}" type="slidenum">
              <a:rPr lang="en-US"/>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idx="1"/>
          </p:nvPr>
        </p:nvSpPr>
        <p:spPr>
          <a:xfrm>
            <a:off x="152400" y="304800"/>
            <a:ext cx="8915400" cy="6248400"/>
          </a:xfrm>
        </p:spPr>
        <p:txBody>
          <a:bodyPr/>
          <a:lstStyle/>
          <a:p>
            <a:pPr eaLnBrk="1" hangingPunct="1">
              <a:lnSpc>
                <a:spcPct val="80000"/>
              </a:lnSpc>
              <a:buFont typeface="Wingdings" pitchFamily="2" charset="2"/>
              <a:buNone/>
              <a:defRPr/>
            </a:pPr>
            <a:r>
              <a:rPr lang="en-US" sz="2800" b="1" u="sng" dirty="0" smtClean="0">
                <a:solidFill>
                  <a:schemeClr val="tx2"/>
                </a:solidFill>
                <a:effectLst>
                  <a:outerShdw blurRad="38100" dist="38100" dir="2700000" algn="tl">
                    <a:srgbClr val="000000"/>
                  </a:outerShdw>
                </a:effectLst>
              </a:rPr>
              <a:t>Anti – bacterial </a:t>
            </a:r>
            <a:r>
              <a:rPr lang="en-US" sz="4000" b="1" u="sng" dirty="0" smtClean="0">
                <a:solidFill>
                  <a:schemeClr val="tx1">
                    <a:lumMod val="85000"/>
                    <a:lumOff val="15000"/>
                  </a:schemeClr>
                </a:solidFill>
                <a:effectLst/>
              </a:rPr>
              <a:t>spectrum</a:t>
            </a:r>
            <a:r>
              <a:rPr lang="en-US" sz="2800" b="1" u="sng" dirty="0" smtClean="0">
                <a:solidFill>
                  <a:schemeClr val="tx2"/>
                </a:solidFill>
                <a:effectLst>
                  <a:outerShdw blurRad="38100" dist="38100" dir="2700000" algn="tl">
                    <a:srgbClr val="000000"/>
                  </a:outerShdw>
                </a:effectLst>
              </a:rPr>
              <a:t> of Penicillins:</a:t>
            </a:r>
          </a:p>
          <a:p>
            <a:pPr lvl="1" eaLnBrk="1" hangingPunct="1">
              <a:lnSpc>
                <a:spcPct val="80000"/>
              </a:lnSpc>
              <a:buFont typeface="Wingdings" pitchFamily="2" charset="2"/>
              <a:buNone/>
              <a:defRPr/>
            </a:pPr>
            <a:r>
              <a:rPr lang="en-US" sz="3200" b="1" dirty="0" smtClean="0">
                <a:solidFill>
                  <a:schemeClr val="tx1">
                    <a:lumMod val="85000"/>
                    <a:lumOff val="15000"/>
                  </a:schemeClr>
                </a:solidFill>
                <a:effectLst/>
              </a:rPr>
              <a:t>a) </a:t>
            </a:r>
            <a:r>
              <a:rPr lang="en-US" sz="3200" b="1" u="sng" dirty="0" smtClean="0">
                <a:solidFill>
                  <a:schemeClr val="tx1">
                    <a:lumMod val="85000"/>
                    <a:lumOff val="15000"/>
                  </a:schemeClr>
                </a:solidFill>
                <a:effectLst/>
              </a:rPr>
              <a:t>Narrow spectrum penicillins</a:t>
            </a:r>
          </a:p>
          <a:p>
            <a:pPr lvl="1" eaLnBrk="1" hangingPunct="1">
              <a:lnSpc>
                <a:spcPct val="80000"/>
              </a:lnSpc>
              <a:buFont typeface="Wingdings" pitchFamily="2" charset="2"/>
              <a:buNone/>
              <a:defRPr/>
            </a:pPr>
            <a:r>
              <a:rPr lang="en-US" sz="2300" dirty="0" smtClean="0"/>
              <a:t>   </a:t>
            </a:r>
            <a:r>
              <a:rPr lang="en-US" sz="2300" dirty="0" err="1" smtClean="0"/>
              <a:t>i</a:t>
            </a:r>
            <a:r>
              <a:rPr lang="en-US" sz="2300" dirty="0" smtClean="0"/>
              <a:t>) </a:t>
            </a:r>
            <a:r>
              <a:rPr lang="en-US" sz="2300" u="sng" dirty="0" smtClean="0"/>
              <a:t>Pen. G &amp; Pen. V (Non – B lactamase producing </a:t>
            </a:r>
            <a:r>
              <a:rPr lang="en-US" sz="2300" u="sng" dirty="0" err="1" smtClean="0"/>
              <a:t>microorg</a:t>
            </a:r>
            <a:r>
              <a:rPr lang="en-US" sz="2300" u="sng" dirty="0" smtClean="0"/>
              <a:t>)</a:t>
            </a:r>
          </a:p>
          <a:p>
            <a:pPr lvl="2" eaLnBrk="1" hangingPunct="1">
              <a:lnSpc>
                <a:spcPct val="80000"/>
              </a:lnSpc>
              <a:buFont typeface="Wingdings" pitchFamily="2" charset="2"/>
              <a:buChar char="Ø"/>
              <a:defRPr/>
            </a:pPr>
            <a:r>
              <a:rPr lang="en-US" sz="2300" dirty="0" smtClean="0"/>
              <a:t>G +ve bacteria (cocci &amp; bacilli) except β – lactamase producing staph. </a:t>
            </a:r>
            <a:r>
              <a:rPr lang="en-US" sz="2300" dirty="0" err="1" smtClean="0"/>
              <a:t>Aureus</a:t>
            </a:r>
            <a:endParaRPr lang="en-US" sz="2300" dirty="0" smtClean="0"/>
          </a:p>
          <a:p>
            <a:pPr lvl="2" eaLnBrk="1" hangingPunct="1">
              <a:lnSpc>
                <a:spcPct val="80000"/>
              </a:lnSpc>
              <a:buFont typeface="Wingdings" pitchFamily="2" charset="2"/>
              <a:buChar char="Ø"/>
              <a:defRPr/>
            </a:pPr>
            <a:r>
              <a:rPr lang="en-US" sz="2300" dirty="0" smtClean="0"/>
              <a:t>Also active against Neisseria species &amp; G –ve anaerobes NBLP (except bacteroides fragilis which is BLP).</a:t>
            </a:r>
          </a:p>
          <a:p>
            <a:pPr lvl="2" eaLnBrk="1" hangingPunct="1">
              <a:lnSpc>
                <a:spcPct val="80000"/>
              </a:lnSpc>
              <a:buFont typeface="Wingdings" pitchFamily="2" charset="2"/>
              <a:buChar char="Ø"/>
              <a:defRPr/>
            </a:pPr>
            <a:r>
              <a:rPr lang="en-US" sz="2300" dirty="0" smtClean="0"/>
              <a:t>Not active against G –ve enteric organisms. (because of nature of their cell wall) </a:t>
            </a:r>
          </a:p>
          <a:p>
            <a:pPr lvl="2" eaLnBrk="1" hangingPunct="1">
              <a:lnSpc>
                <a:spcPct val="80000"/>
              </a:lnSpc>
              <a:buFont typeface="Wingdings" pitchFamily="2" charset="2"/>
              <a:buChar char="Ø"/>
              <a:defRPr/>
            </a:pPr>
            <a:r>
              <a:rPr lang="en-US" sz="2300" dirty="0" smtClean="0"/>
              <a:t> Active against spirochetes</a:t>
            </a:r>
          </a:p>
          <a:p>
            <a:pPr lvl="1" eaLnBrk="1" hangingPunct="1">
              <a:lnSpc>
                <a:spcPct val="90000"/>
              </a:lnSpc>
              <a:buFont typeface="Wingdings" pitchFamily="2" charset="2"/>
              <a:buNone/>
              <a:defRPr/>
            </a:pPr>
            <a:endParaRPr lang="en-US" sz="2300" dirty="0" smtClean="0"/>
          </a:p>
          <a:p>
            <a:pPr lvl="1" eaLnBrk="1" hangingPunct="1">
              <a:lnSpc>
                <a:spcPct val="90000"/>
              </a:lnSpc>
              <a:buFont typeface="Wingdings" pitchFamily="2" charset="2"/>
              <a:buNone/>
              <a:defRPr/>
            </a:pPr>
            <a:r>
              <a:rPr lang="en-US" b="1" dirty="0" smtClean="0"/>
              <a:t>ii) </a:t>
            </a:r>
            <a:r>
              <a:rPr lang="en-US" b="1" u="sng" dirty="0" smtClean="0"/>
              <a:t>β – lactamase resistant </a:t>
            </a:r>
            <a:r>
              <a:rPr lang="en-US" b="1" u="sng" dirty="0" err="1" smtClean="0"/>
              <a:t>penicillins</a:t>
            </a:r>
            <a:r>
              <a:rPr lang="en-US" b="1" u="sng" dirty="0" smtClean="0"/>
              <a:t>: </a:t>
            </a:r>
          </a:p>
          <a:p>
            <a:pPr lvl="1" eaLnBrk="1" hangingPunct="1">
              <a:lnSpc>
                <a:spcPct val="90000"/>
              </a:lnSpc>
              <a:buFont typeface="Wingdings" pitchFamily="2" charset="2"/>
              <a:buNone/>
              <a:defRPr/>
            </a:pPr>
            <a:r>
              <a:rPr lang="en-US" u="sng" dirty="0" smtClean="0"/>
              <a:t>( Antistaphylococcal Pen.)</a:t>
            </a:r>
          </a:p>
          <a:p>
            <a:pPr lvl="2" eaLnBrk="1" hangingPunct="1">
              <a:lnSpc>
                <a:spcPct val="90000"/>
              </a:lnSpc>
              <a:buFont typeface="Wingdings" pitchFamily="2" charset="2"/>
              <a:buChar char="Ø"/>
              <a:defRPr/>
            </a:pPr>
            <a:r>
              <a:rPr lang="en-US" sz="2300" dirty="0" smtClean="0"/>
              <a:t>Highly active against </a:t>
            </a:r>
            <a:r>
              <a:rPr lang="en-US" sz="2300" dirty="0" err="1" smtClean="0"/>
              <a:t>Pencillinase</a:t>
            </a:r>
            <a:r>
              <a:rPr lang="en-US" sz="2300" dirty="0" smtClean="0"/>
              <a:t>. producing staph. </a:t>
            </a:r>
            <a:r>
              <a:rPr lang="en-US" sz="2300" dirty="0" err="1" smtClean="0"/>
              <a:t>aureus</a:t>
            </a:r>
            <a:endParaRPr lang="en-US" sz="2300" dirty="0" smtClean="0"/>
          </a:p>
          <a:p>
            <a:pPr lvl="2" eaLnBrk="1" hangingPunct="1">
              <a:lnSpc>
                <a:spcPct val="90000"/>
              </a:lnSpc>
              <a:buFont typeface="Wingdings" pitchFamily="2" charset="2"/>
              <a:buChar char="Ø"/>
              <a:defRPr/>
            </a:pPr>
            <a:r>
              <a:rPr lang="en-US" sz="2300" dirty="0" smtClean="0"/>
              <a:t>Much less active against other G +ve bact</a:t>
            </a:r>
          </a:p>
          <a:p>
            <a:pPr lvl="2" eaLnBrk="1" hangingPunct="1">
              <a:lnSpc>
                <a:spcPct val="90000"/>
              </a:lnSpc>
              <a:buFont typeface="Wingdings" pitchFamily="2" charset="2"/>
              <a:buChar char="Ø"/>
              <a:defRPr/>
            </a:pPr>
            <a:r>
              <a:rPr lang="en-US" sz="2300" dirty="0" smtClean="0"/>
              <a:t>Totally inactive → G –ve enteric organisms</a:t>
            </a:r>
          </a:p>
          <a:p>
            <a:pPr lvl="2" eaLnBrk="1" hangingPunct="1">
              <a:lnSpc>
                <a:spcPct val="80000"/>
              </a:lnSpc>
              <a:buFont typeface="Wingdings" pitchFamily="2" charset="2"/>
              <a:buNone/>
              <a:defRPr/>
            </a:pPr>
            <a:endParaRPr lang="en-US" sz="2300" dirty="0" smtClean="0"/>
          </a:p>
        </p:txBody>
      </p:sp>
      <p:sp>
        <p:nvSpPr>
          <p:cNvPr id="4" name="Slide Number Placeholder 5"/>
          <p:cNvSpPr>
            <a:spLocks noGrp="1"/>
          </p:cNvSpPr>
          <p:nvPr>
            <p:ph type="sldNum" sz="quarter" idx="12"/>
          </p:nvPr>
        </p:nvSpPr>
        <p:spPr/>
        <p:txBody>
          <a:bodyPr/>
          <a:lstStyle/>
          <a:p>
            <a:pPr>
              <a:defRPr/>
            </a:pPr>
            <a:fld id="{8E2ABA50-19CA-4B75-AE5E-89D655B7069C}" type="slidenum">
              <a:rPr lang="en-US"/>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458200" cy="5940425"/>
          </a:xfrm>
        </p:spPr>
        <p:txBody>
          <a:bodyPr/>
          <a:lstStyle/>
          <a:p>
            <a:pPr lvl="1" eaLnBrk="1" hangingPunct="1">
              <a:lnSpc>
                <a:spcPct val="90000"/>
              </a:lnSpc>
              <a:buFont typeface="Wingdings" pitchFamily="2" charset="2"/>
              <a:buNone/>
              <a:defRPr/>
            </a:pPr>
            <a:r>
              <a:rPr lang="en-US" sz="3200" dirty="0" smtClean="0">
                <a:solidFill>
                  <a:schemeClr val="tx1">
                    <a:lumMod val="85000"/>
                    <a:lumOff val="15000"/>
                  </a:schemeClr>
                </a:solidFill>
                <a:effectLst>
                  <a:outerShdw blurRad="38100" dist="38100" dir="2700000" algn="tl">
                    <a:srgbClr val="000000"/>
                  </a:outerShdw>
                </a:effectLst>
              </a:rPr>
              <a:t>b) Extended spectrum penicillins. </a:t>
            </a:r>
          </a:p>
          <a:p>
            <a:pPr lvl="1" eaLnBrk="1" hangingPunct="1">
              <a:lnSpc>
                <a:spcPct val="90000"/>
              </a:lnSpc>
              <a:buFont typeface="Wingdings" pitchFamily="2" charset="2"/>
              <a:buNone/>
              <a:defRPr/>
            </a:pPr>
            <a:r>
              <a:rPr lang="en-US" sz="2300" dirty="0" smtClean="0">
                <a:solidFill>
                  <a:srgbClr val="FF7C80"/>
                </a:solidFill>
                <a:effectLst>
                  <a:outerShdw blurRad="38100" dist="38100" dir="2700000" algn="tl">
                    <a:srgbClr val="000000"/>
                  </a:outerShdw>
                </a:effectLst>
              </a:rPr>
              <a:t>		</a:t>
            </a:r>
            <a:r>
              <a:rPr lang="en-US" sz="2300" u="sng" dirty="0" smtClean="0"/>
              <a:t>Aminopenicillins (amoxicillin &amp; ampicillin)</a:t>
            </a:r>
          </a:p>
          <a:p>
            <a:pPr lvl="2" eaLnBrk="1" hangingPunct="1">
              <a:lnSpc>
                <a:spcPct val="90000"/>
              </a:lnSpc>
              <a:buFont typeface="Wingdings" pitchFamily="2" charset="2"/>
              <a:buChar char="Ø"/>
              <a:defRPr/>
            </a:pPr>
            <a:r>
              <a:rPr lang="en-US" sz="2300" dirty="0" smtClean="0"/>
              <a:t>G +ve organisms</a:t>
            </a:r>
          </a:p>
          <a:p>
            <a:pPr lvl="2" eaLnBrk="1" hangingPunct="1">
              <a:lnSpc>
                <a:spcPct val="90000"/>
              </a:lnSpc>
              <a:buFont typeface="Wingdings" pitchFamily="2" charset="2"/>
              <a:buChar char="Ø"/>
              <a:defRPr/>
            </a:pPr>
            <a:r>
              <a:rPr lang="en-US" sz="2300" dirty="0" smtClean="0"/>
              <a:t>↑activity against group – D streptococci</a:t>
            </a:r>
          </a:p>
          <a:p>
            <a:pPr lvl="2" eaLnBrk="1" hangingPunct="1">
              <a:lnSpc>
                <a:spcPct val="90000"/>
              </a:lnSpc>
              <a:buFont typeface="Wingdings" pitchFamily="2" charset="2"/>
              <a:buChar char="Ø"/>
              <a:defRPr/>
            </a:pPr>
            <a:r>
              <a:rPr lang="en-US" sz="2300" dirty="0" smtClean="0"/>
              <a:t>Haemophilus sp. ( Non β – lactamase producing)</a:t>
            </a:r>
          </a:p>
          <a:p>
            <a:pPr lvl="2" eaLnBrk="1" hangingPunct="1">
              <a:lnSpc>
                <a:spcPct val="90000"/>
              </a:lnSpc>
              <a:buFont typeface="Wingdings" pitchFamily="2" charset="2"/>
              <a:buChar char="Ø"/>
              <a:defRPr/>
            </a:pPr>
            <a:r>
              <a:rPr lang="en-US" sz="2300" dirty="0" smtClean="0"/>
              <a:t>G –ve enteric organisms → E. Coli &amp; proteus</a:t>
            </a:r>
          </a:p>
          <a:p>
            <a:pPr lvl="2" eaLnBrk="1" hangingPunct="1">
              <a:lnSpc>
                <a:spcPct val="90000"/>
              </a:lnSpc>
              <a:buFont typeface="Wingdings" pitchFamily="2" charset="2"/>
              <a:buChar char="Ø"/>
              <a:defRPr/>
            </a:pPr>
            <a:r>
              <a:rPr lang="en-US" sz="2300" dirty="0" smtClean="0"/>
              <a:t>Amoxicillin + clavulanic acid → Also cover </a:t>
            </a:r>
            <a:r>
              <a:rPr lang="en-US" sz="2300" dirty="0" smtClean="0">
                <a:latin typeface="Symbol" pitchFamily="18" charset="2"/>
              </a:rPr>
              <a:t>b</a:t>
            </a:r>
            <a:r>
              <a:rPr lang="en-US" sz="2300" dirty="0" smtClean="0"/>
              <a:t> - lactamase producing enteric org.</a:t>
            </a:r>
          </a:p>
          <a:p>
            <a:pPr lvl="1" eaLnBrk="1" hangingPunct="1">
              <a:lnSpc>
                <a:spcPct val="90000"/>
              </a:lnSpc>
              <a:buFont typeface="Wingdings" pitchFamily="2" charset="2"/>
              <a:buNone/>
              <a:defRPr/>
            </a:pPr>
            <a:r>
              <a:rPr lang="en-US" sz="2300" b="1" dirty="0" smtClean="0">
                <a:solidFill>
                  <a:srgbClr val="FF7C80"/>
                </a:solidFill>
                <a:effectLst>
                  <a:outerShdw blurRad="38100" dist="38100" dir="2700000" algn="tl">
                    <a:srgbClr val="000000"/>
                  </a:outerShdw>
                </a:effectLst>
              </a:rPr>
              <a:t>    </a:t>
            </a:r>
          </a:p>
          <a:p>
            <a:pPr lvl="1" eaLnBrk="1" hangingPunct="1">
              <a:lnSpc>
                <a:spcPct val="90000"/>
              </a:lnSpc>
              <a:buFont typeface="Wingdings" pitchFamily="2" charset="2"/>
              <a:buNone/>
              <a:defRPr/>
            </a:pPr>
            <a:r>
              <a:rPr lang="en-US" sz="2300" b="1" dirty="0" smtClean="0">
                <a:solidFill>
                  <a:srgbClr val="FF7C80"/>
                </a:solidFill>
                <a:effectLst>
                  <a:outerShdw blurRad="38100" dist="38100" dir="2700000" algn="tl">
                    <a:srgbClr val="000000"/>
                  </a:outerShdw>
                </a:effectLst>
              </a:rPr>
              <a:t>  </a:t>
            </a:r>
            <a:r>
              <a:rPr lang="en-US" sz="2300" b="1" u="sng" spc="300" dirty="0" smtClean="0">
                <a:effectLst/>
              </a:rPr>
              <a:t>A</a:t>
            </a:r>
            <a:r>
              <a:rPr lang="en-US" sz="2300" b="1" u="sng" dirty="0" smtClean="0">
                <a:effectLst/>
              </a:rPr>
              <a:t>nti- </a:t>
            </a:r>
            <a:r>
              <a:rPr lang="en-US" sz="2300" b="1" u="sng" dirty="0" err="1" smtClean="0">
                <a:effectLst/>
              </a:rPr>
              <a:t>pseudomonal</a:t>
            </a:r>
            <a:r>
              <a:rPr lang="en-US" sz="2300" b="1" u="sng" dirty="0" smtClean="0">
                <a:effectLst/>
              </a:rPr>
              <a:t> penicillins</a:t>
            </a:r>
          </a:p>
          <a:p>
            <a:pPr lvl="2" eaLnBrk="1" hangingPunct="1">
              <a:lnSpc>
                <a:spcPct val="90000"/>
              </a:lnSpc>
              <a:buFont typeface="Wingdings" pitchFamily="2" charset="2"/>
              <a:buChar char="Ø"/>
              <a:defRPr/>
            </a:pPr>
            <a:r>
              <a:rPr lang="en-US" sz="2300" dirty="0" smtClean="0"/>
              <a:t>Active → pseudomonas &amp; enterobacter </a:t>
            </a:r>
          </a:p>
          <a:p>
            <a:pPr lvl="2" eaLnBrk="1" hangingPunct="1">
              <a:lnSpc>
                <a:spcPct val="90000"/>
              </a:lnSpc>
              <a:buFont typeface="Wingdings" pitchFamily="2" charset="2"/>
              <a:buChar char="Ø"/>
              <a:defRPr/>
            </a:pPr>
            <a:r>
              <a:rPr lang="en-US" sz="2300" dirty="0" smtClean="0"/>
              <a:t>Less → G +ve org.  </a:t>
            </a:r>
          </a:p>
          <a:p>
            <a:pPr eaLnBrk="1" hangingPunct="1">
              <a:lnSpc>
                <a:spcPct val="90000"/>
              </a:lnSpc>
              <a:buFont typeface="Wingdings" pitchFamily="2" charset="2"/>
              <a:buNone/>
              <a:defRPr/>
            </a:pPr>
            <a:r>
              <a:rPr lang="en-US" sz="2300" dirty="0" smtClean="0"/>
              <a:t>	</a:t>
            </a:r>
            <a:r>
              <a:rPr lang="en-US" dirty="0" smtClean="0">
                <a:solidFill>
                  <a:srgbClr val="FF0066"/>
                </a:solidFill>
              </a:rPr>
              <a:t> </a:t>
            </a:r>
          </a:p>
          <a:p>
            <a:pPr eaLnBrk="1" hangingPunct="1">
              <a:lnSpc>
                <a:spcPct val="90000"/>
              </a:lnSpc>
              <a:buFont typeface="Wingdings" pitchFamily="2" charset="2"/>
              <a:buNone/>
              <a:defRPr/>
            </a:pPr>
            <a:r>
              <a:rPr lang="en-US" dirty="0" smtClean="0">
                <a:solidFill>
                  <a:srgbClr val="FF0066"/>
                </a:solidFill>
              </a:rPr>
              <a:t> </a:t>
            </a:r>
            <a:r>
              <a:rPr lang="en-US" dirty="0" smtClean="0">
                <a:solidFill>
                  <a:srgbClr val="FF0066"/>
                </a:solidFill>
                <a:effectLst>
                  <a:outerShdw blurRad="38100" dist="38100" dir="2700000" algn="tl">
                    <a:srgbClr val="000000"/>
                  </a:outerShdw>
                </a:effectLst>
              </a:rPr>
              <a:t>c) Reversed SP. (Mecillinam):- </a:t>
            </a:r>
            <a:r>
              <a:rPr lang="en-US" sz="2300" dirty="0" smtClean="0"/>
              <a:t>G –ve organisms</a:t>
            </a:r>
          </a:p>
          <a:p>
            <a:pPr>
              <a:buFont typeface="Wingdings" pitchFamily="2" charset="2"/>
              <a:buNone/>
              <a:defRPr/>
            </a:pPr>
            <a:endParaRPr lang="en-US" sz="2300" dirty="0"/>
          </a:p>
        </p:txBody>
      </p:sp>
      <p:sp>
        <p:nvSpPr>
          <p:cNvPr id="4" name="Slide Number Placeholder 3"/>
          <p:cNvSpPr>
            <a:spLocks noGrp="1"/>
          </p:cNvSpPr>
          <p:nvPr>
            <p:ph type="sldNum" sz="quarter" idx="12"/>
          </p:nvPr>
        </p:nvSpPr>
        <p:spPr/>
        <p:txBody>
          <a:bodyPr/>
          <a:lstStyle/>
          <a:p>
            <a:pPr>
              <a:defRPr/>
            </a:pPr>
            <a:fld id="{E19C5C7D-4C32-4CCA-9822-C20891E8141C}"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idx="1"/>
          </p:nvPr>
        </p:nvSpPr>
        <p:spPr>
          <a:xfrm>
            <a:off x="457200" y="381000"/>
            <a:ext cx="8229600" cy="6172200"/>
          </a:xfrm>
          <a:solidFill>
            <a:schemeClr val="bg1"/>
          </a:solidFill>
        </p:spPr>
        <p:txBody>
          <a:bodyPr/>
          <a:lstStyle/>
          <a:p>
            <a:pPr eaLnBrk="1" hangingPunct="1">
              <a:lnSpc>
                <a:spcPct val="80000"/>
              </a:lnSpc>
              <a:buFont typeface="Wingdings" pitchFamily="2" charset="2"/>
              <a:buNone/>
              <a:defRPr/>
            </a:pPr>
            <a:endParaRPr lang="en-US" b="1" u="sng" dirty="0" smtClean="0">
              <a:solidFill>
                <a:srgbClr val="002060"/>
              </a:solidFill>
              <a:effectLst/>
            </a:endParaRPr>
          </a:p>
          <a:p>
            <a:pPr eaLnBrk="1" hangingPunct="1">
              <a:lnSpc>
                <a:spcPct val="80000"/>
              </a:lnSpc>
              <a:buFont typeface="Wingdings" pitchFamily="2" charset="2"/>
              <a:buNone/>
              <a:defRPr/>
            </a:pPr>
            <a:r>
              <a:rPr lang="en-US" b="1" u="sng" dirty="0" err="1" smtClean="0">
                <a:solidFill>
                  <a:srgbClr val="0070C0"/>
                </a:solidFill>
                <a:effectLst>
                  <a:outerShdw blurRad="38100" dist="38100" dir="2700000" algn="tl">
                    <a:srgbClr val="000000">
                      <a:alpha val="43137"/>
                    </a:srgbClr>
                  </a:outerShdw>
                </a:effectLst>
              </a:rPr>
              <a:t>Clavulanic</a:t>
            </a:r>
            <a:r>
              <a:rPr lang="en-US" b="1" u="sng" dirty="0" smtClean="0">
                <a:solidFill>
                  <a:srgbClr val="0070C0"/>
                </a:solidFill>
                <a:effectLst>
                  <a:outerShdw blurRad="38100" dist="38100" dir="2700000" algn="tl">
                    <a:srgbClr val="000000">
                      <a:alpha val="43137"/>
                    </a:srgbClr>
                  </a:outerShdw>
                </a:effectLst>
              </a:rPr>
              <a:t> acid </a:t>
            </a:r>
            <a:r>
              <a:rPr lang="en-US" b="1" u="sng" dirty="0" smtClean="0">
                <a:solidFill>
                  <a:schemeClr val="bg1">
                    <a:lumMod val="50000"/>
                  </a:schemeClr>
                </a:solidFill>
                <a:effectLst>
                  <a:outerShdw blurRad="38100" dist="38100" dir="2700000" algn="tl">
                    <a:srgbClr val="000000">
                      <a:alpha val="43137"/>
                    </a:srgbClr>
                  </a:outerShdw>
                </a:effectLst>
              </a:rPr>
              <a:t>(A suicide inhibitor)</a:t>
            </a:r>
          </a:p>
          <a:p>
            <a:pPr lvl="1" eaLnBrk="1" hangingPunct="1">
              <a:lnSpc>
                <a:spcPct val="150000"/>
              </a:lnSpc>
              <a:buFont typeface="Wingdings" pitchFamily="2" charset="2"/>
              <a:buChar char="Ø"/>
              <a:defRPr/>
            </a:pPr>
            <a:r>
              <a:rPr lang="en-US" sz="2400" dirty="0" smtClean="0"/>
              <a:t>Isolated from </a:t>
            </a:r>
            <a:r>
              <a:rPr lang="en-US" i="1" dirty="0" smtClean="0">
                <a:solidFill>
                  <a:srgbClr val="0070C0"/>
                </a:solidFill>
              </a:rPr>
              <a:t>streptomyces clavuligerus</a:t>
            </a:r>
          </a:p>
          <a:p>
            <a:pPr lvl="1" eaLnBrk="1" hangingPunct="1">
              <a:lnSpc>
                <a:spcPct val="150000"/>
              </a:lnSpc>
              <a:buFont typeface="Wingdings" pitchFamily="2" charset="2"/>
              <a:buChar char="Ø"/>
              <a:defRPr/>
            </a:pPr>
            <a:r>
              <a:rPr lang="en-US" sz="2400" dirty="0" smtClean="0"/>
              <a:t>Is a suicide inhibitor of Enz</a:t>
            </a:r>
          </a:p>
          <a:p>
            <a:pPr lvl="1" eaLnBrk="1" hangingPunct="1">
              <a:lnSpc>
                <a:spcPct val="150000"/>
              </a:lnSpc>
              <a:buFont typeface="Wingdings" pitchFamily="2" charset="2"/>
              <a:buChar char="Ø"/>
              <a:defRPr/>
            </a:pPr>
            <a:r>
              <a:rPr lang="en-US" sz="2400" dirty="0" smtClean="0"/>
              <a:t>Has  </a:t>
            </a:r>
            <a:r>
              <a:rPr lang="en-US" sz="2400" dirty="0" smtClean="0">
                <a:latin typeface="Symbol" pitchFamily="18" charset="2"/>
              </a:rPr>
              <a:t>b</a:t>
            </a:r>
            <a:r>
              <a:rPr lang="en-US" sz="2400" dirty="0" smtClean="0"/>
              <a:t> – lactam ring</a:t>
            </a:r>
          </a:p>
          <a:p>
            <a:pPr lvl="1" eaLnBrk="1" hangingPunct="1">
              <a:lnSpc>
                <a:spcPct val="150000"/>
              </a:lnSpc>
              <a:buFont typeface="Wingdings" pitchFamily="2" charset="2"/>
              <a:buChar char="Ø"/>
              <a:defRPr/>
            </a:pPr>
            <a:r>
              <a:rPr lang="en-US" sz="2400" dirty="0" smtClean="0"/>
              <a:t>Attracts &amp; binds the enz. Covalently (At or near active site)</a:t>
            </a:r>
          </a:p>
          <a:p>
            <a:pPr lvl="1" eaLnBrk="1" hangingPunct="1">
              <a:lnSpc>
                <a:spcPct val="150000"/>
              </a:lnSpc>
              <a:buFont typeface="Wingdings" pitchFamily="2" charset="2"/>
              <a:buChar char="Ø"/>
              <a:defRPr/>
            </a:pPr>
            <a:r>
              <a:rPr lang="en-US" sz="2400" dirty="0" smtClean="0"/>
              <a:t>Complex is slowly cleaved </a:t>
            </a:r>
          </a:p>
          <a:p>
            <a:pPr lvl="1" eaLnBrk="1" hangingPunct="1">
              <a:lnSpc>
                <a:spcPct val="150000"/>
              </a:lnSpc>
              <a:buFont typeface="Wingdings" pitchFamily="2" charset="2"/>
              <a:buChar char="Ø"/>
              <a:defRPr/>
            </a:pPr>
            <a:r>
              <a:rPr lang="en-US" sz="2400" dirty="0" smtClean="0"/>
              <a:t>Some </a:t>
            </a:r>
            <a:r>
              <a:rPr lang="en-US" sz="2400" dirty="0" err="1" smtClean="0"/>
              <a:t>enz</a:t>
            </a:r>
            <a:r>
              <a:rPr lang="en-US" sz="2400" dirty="0" smtClean="0"/>
              <a:t> molecules are irreversibly inactivated. </a:t>
            </a:r>
          </a:p>
          <a:p>
            <a:pPr lvl="1" eaLnBrk="1" hangingPunct="1">
              <a:lnSpc>
                <a:spcPct val="150000"/>
              </a:lnSpc>
              <a:buFont typeface="Wingdings" pitchFamily="2" charset="2"/>
              <a:buChar char="Ø"/>
              <a:defRPr/>
            </a:pPr>
            <a:r>
              <a:rPr lang="en-US" sz="2400" dirty="0" smtClean="0"/>
              <a:t> t½ → 1 hr. </a:t>
            </a:r>
            <a:r>
              <a:rPr lang="en-US" sz="2400" dirty="0" err="1" smtClean="0"/>
              <a:t>Excr</a:t>
            </a:r>
            <a:r>
              <a:rPr lang="en-US" sz="2400" dirty="0" smtClean="0"/>
              <a:t> → Gl. </a:t>
            </a:r>
            <a:r>
              <a:rPr lang="en-US" sz="2400" dirty="0" err="1" smtClean="0"/>
              <a:t>Filt</a:t>
            </a:r>
            <a:r>
              <a:rPr lang="en-US" sz="2400" dirty="0" smtClean="0"/>
              <a:t>.</a:t>
            </a:r>
          </a:p>
          <a:p>
            <a:pPr eaLnBrk="1" hangingPunct="1">
              <a:lnSpc>
                <a:spcPct val="150000"/>
              </a:lnSpc>
              <a:buFont typeface="Wingdings" pitchFamily="2" charset="2"/>
              <a:buNone/>
              <a:defRPr/>
            </a:pPr>
            <a:endParaRPr lang="en-US" sz="2400" b="1" u="sng" dirty="0" smtClean="0">
              <a:solidFill>
                <a:schemeClr val="tx2"/>
              </a:solidFill>
              <a:effectLst>
                <a:outerShdw blurRad="38100" dist="38100" dir="2700000" algn="tl">
                  <a:srgbClr val="000000"/>
                </a:outerShdw>
              </a:effectLst>
            </a:endParaRPr>
          </a:p>
          <a:p>
            <a:pPr eaLnBrk="1" hangingPunct="1">
              <a:lnSpc>
                <a:spcPct val="150000"/>
              </a:lnSpc>
              <a:buFont typeface="Wingdings" pitchFamily="2" charset="2"/>
              <a:buNone/>
              <a:defRPr/>
            </a:pPr>
            <a:endParaRPr lang="en-US" sz="2000" b="1" u="sng" dirty="0">
              <a:solidFill>
                <a:schemeClr val="tx2"/>
              </a:solidFill>
              <a:effectLst>
                <a:outerShdw blurRad="38100" dist="38100" dir="2700000" algn="tl">
                  <a:srgbClr val="000000"/>
                </a:outerShdw>
              </a:effectLst>
            </a:endParaRPr>
          </a:p>
          <a:p>
            <a:pPr eaLnBrk="1" hangingPunct="1">
              <a:lnSpc>
                <a:spcPct val="150000"/>
              </a:lnSpc>
              <a:buFont typeface="Wingdings" pitchFamily="2" charset="2"/>
              <a:buNone/>
              <a:defRPr/>
            </a:pPr>
            <a:r>
              <a:rPr lang="en-US" sz="2000" dirty="0" smtClean="0"/>
              <a:t>	</a:t>
            </a:r>
          </a:p>
        </p:txBody>
      </p:sp>
      <p:sp>
        <p:nvSpPr>
          <p:cNvPr id="4" name="Slide Number Placeholder 5"/>
          <p:cNvSpPr>
            <a:spLocks noGrp="1"/>
          </p:cNvSpPr>
          <p:nvPr>
            <p:ph type="sldNum" sz="quarter" idx="12"/>
          </p:nvPr>
        </p:nvSpPr>
        <p:spPr/>
        <p:txBody>
          <a:bodyPr/>
          <a:lstStyle/>
          <a:p>
            <a:pPr>
              <a:defRPr/>
            </a:pPr>
            <a:fld id="{596DE630-7B0B-462D-9F61-A5B06F030128}" type="slidenum">
              <a:rPr lang="en-US"/>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u="sng" dirty="0"/>
              <a:t>Combination with amoxicillin:</a:t>
            </a:r>
            <a:endParaRPr lang="en-US" dirty="0"/>
          </a:p>
        </p:txBody>
      </p:sp>
      <p:sp>
        <p:nvSpPr>
          <p:cNvPr id="3" name="Content Placeholder 2"/>
          <p:cNvSpPr>
            <a:spLocks noGrp="1"/>
          </p:cNvSpPr>
          <p:nvPr>
            <p:ph idx="1"/>
          </p:nvPr>
        </p:nvSpPr>
        <p:spPr>
          <a:xfrm>
            <a:off x="457200" y="1219200"/>
            <a:ext cx="8229600" cy="5257800"/>
          </a:xfrm>
        </p:spPr>
        <p:txBody>
          <a:bodyPr/>
          <a:lstStyle/>
          <a:p>
            <a:pPr eaLnBrk="1" hangingPunct="1">
              <a:lnSpc>
                <a:spcPct val="80000"/>
              </a:lnSpc>
              <a:buNone/>
              <a:defRPr/>
            </a:pPr>
            <a:endParaRPr lang="en-US" sz="2000" b="1" u="sng" dirty="0">
              <a:solidFill>
                <a:schemeClr val="tx2"/>
              </a:solidFill>
              <a:effectLst>
                <a:outerShdw blurRad="38100" dist="38100" dir="2700000" algn="tl">
                  <a:srgbClr val="000000"/>
                </a:outerShdw>
              </a:effectLst>
            </a:endParaRPr>
          </a:p>
          <a:p>
            <a:pPr eaLnBrk="1" hangingPunct="1">
              <a:lnSpc>
                <a:spcPct val="80000"/>
              </a:lnSpc>
              <a:buNone/>
              <a:defRPr/>
            </a:pPr>
            <a:r>
              <a:rPr lang="en-US" dirty="0">
                <a:solidFill>
                  <a:srgbClr val="FF7C80"/>
                </a:solidFill>
                <a:effectLst>
                  <a:outerShdw blurRad="38100" dist="38100" dir="2700000" algn="tl">
                    <a:srgbClr val="000000"/>
                  </a:outerShdw>
                </a:effectLst>
              </a:rPr>
              <a:t>	</a:t>
            </a:r>
            <a:r>
              <a:rPr lang="en-US" u="sng" dirty="0">
                <a:solidFill>
                  <a:schemeClr val="tx1">
                    <a:lumMod val="85000"/>
                    <a:lumOff val="15000"/>
                  </a:schemeClr>
                </a:solidFill>
                <a:effectLst>
                  <a:outerShdw blurRad="38100" dist="38100" dir="2700000" algn="tl">
                    <a:srgbClr val="000000"/>
                  </a:outerShdw>
                </a:effectLst>
              </a:rPr>
              <a:t>β – lactamase producing:</a:t>
            </a:r>
            <a:r>
              <a:rPr lang="en-US" dirty="0">
                <a:solidFill>
                  <a:schemeClr val="tx1">
                    <a:lumMod val="85000"/>
                    <a:lumOff val="15000"/>
                  </a:schemeClr>
                </a:solidFill>
              </a:rPr>
              <a:t> </a:t>
            </a:r>
          </a:p>
          <a:p>
            <a:pPr lvl="2" eaLnBrk="1" hangingPunct="1">
              <a:lnSpc>
                <a:spcPct val="150000"/>
              </a:lnSpc>
              <a:buFont typeface="Wingdings" pitchFamily="2" charset="2"/>
              <a:buChar char="Ø"/>
              <a:defRPr/>
            </a:pPr>
            <a:r>
              <a:rPr lang="en-US" sz="2800" dirty="0"/>
              <a:t>Staph </a:t>
            </a:r>
            <a:r>
              <a:rPr lang="en-US" sz="2800" dirty="0" err="1"/>
              <a:t>aureus</a:t>
            </a:r>
            <a:r>
              <a:rPr lang="en-US" sz="2800" dirty="0"/>
              <a:t> </a:t>
            </a:r>
          </a:p>
          <a:p>
            <a:pPr lvl="2" eaLnBrk="1" hangingPunct="1">
              <a:lnSpc>
                <a:spcPct val="150000"/>
              </a:lnSpc>
              <a:buFont typeface="Wingdings" pitchFamily="2" charset="2"/>
              <a:buChar char="Ø"/>
              <a:defRPr/>
            </a:pPr>
            <a:r>
              <a:rPr lang="en-US" sz="2800" dirty="0"/>
              <a:t>H– influenza</a:t>
            </a:r>
          </a:p>
          <a:p>
            <a:pPr lvl="2" eaLnBrk="1" hangingPunct="1">
              <a:lnSpc>
                <a:spcPct val="150000"/>
              </a:lnSpc>
              <a:buFont typeface="Wingdings" pitchFamily="2" charset="2"/>
              <a:buChar char="Ø"/>
              <a:defRPr/>
            </a:pPr>
            <a:r>
              <a:rPr lang="en-US" sz="2800" dirty="0"/>
              <a:t>Gonococci</a:t>
            </a:r>
          </a:p>
          <a:p>
            <a:pPr lvl="2" eaLnBrk="1" hangingPunct="1">
              <a:lnSpc>
                <a:spcPct val="150000"/>
              </a:lnSpc>
              <a:buFont typeface="Wingdings" pitchFamily="2" charset="2"/>
              <a:buChar char="Ø"/>
              <a:defRPr/>
            </a:pPr>
            <a:r>
              <a:rPr lang="en-US" sz="2800" dirty="0"/>
              <a:t>E – coli</a:t>
            </a:r>
          </a:p>
          <a:p>
            <a:pPr lvl="2" eaLnBrk="1" hangingPunct="1">
              <a:lnSpc>
                <a:spcPct val="150000"/>
              </a:lnSpc>
              <a:buFont typeface="Wingdings" pitchFamily="2" charset="2"/>
              <a:buChar char="Ø"/>
              <a:defRPr/>
            </a:pPr>
            <a:r>
              <a:rPr lang="en-US" sz="2800" dirty="0"/>
              <a:t>Proteus Mirabilis </a:t>
            </a:r>
          </a:p>
          <a:p>
            <a:pPr lvl="2" eaLnBrk="1" hangingPunct="1">
              <a:lnSpc>
                <a:spcPct val="150000"/>
              </a:lnSpc>
              <a:buFont typeface="Wingdings" pitchFamily="2" charset="2"/>
              <a:buChar char="Ø"/>
              <a:defRPr/>
            </a:pPr>
            <a:r>
              <a:rPr lang="en-US" sz="2800" dirty="0"/>
              <a:t>N. meningitides</a:t>
            </a:r>
          </a:p>
          <a:p>
            <a:pPr>
              <a:lnSpc>
                <a:spcPct val="150000"/>
              </a:lnSpc>
            </a:pPr>
            <a:endParaRPr lang="en-US" dirty="0"/>
          </a:p>
        </p:txBody>
      </p:sp>
      <p:sp>
        <p:nvSpPr>
          <p:cNvPr id="4" name="Slide Number Placeholder 3"/>
          <p:cNvSpPr>
            <a:spLocks noGrp="1"/>
          </p:cNvSpPr>
          <p:nvPr>
            <p:ph type="sldNum" sz="quarter" idx="12"/>
          </p:nvPr>
        </p:nvSpPr>
        <p:spPr/>
        <p:txBody>
          <a:bodyPr/>
          <a:lstStyle/>
          <a:p>
            <a:pPr>
              <a:defRPr/>
            </a:pPr>
            <a:fld id="{3FDF47F8-F4CF-42BA-921B-59621AD7D1D1}" type="slidenum">
              <a:rPr lang="en-US" smtClean="0"/>
              <a:pPr>
                <a:defRPr/>
              </a:pPr>
              <a:t>27</a:t>
            </a:fld>
            <a:endParaRPr lang="en-US"/>
          </a:p>
        </p:txBody>
      </p:sp>
    </p:spTree>
    <p:extLst>
      <p:ext uri="{BB962C8B-B14F-4D97-AF65-F5344CB8AC3E}">
        <p14:creationId xmlns:p14="http://schemas.microsoft.com/office/powerpoint/2010/main" xmlns="" val="39214587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eaLnBrk="1" hangingPunct="1">
              <a:lnSpc>
                <a:spcPct val="80000"/>
              </a:lnSpc>
              <a:defRPr/>
            </a:pPr>
            <a:r>
              <a:rPr lang="en-US" sz="3200" u="sng" dirty="0" smtClean="0"/>
              <a:t/>
            </a:r>
            <a:br>
              <a:rPr lang="en-US" sz="3200" u="sng" dirty="0" smtClean="0"/>
            </a:br>
            <a:r>
              <a:rPr lang="en-US" sz="3200" u="sng" dirty="0" smtClean="0"/>
              <a:t>Clinical </a:t>
            </a:r>
            <a:r>
              <a:rPr lang="en-US" sz="3200" u="sng" dirty="0"/>
              <a:t>indications of </a:t>
            </a:r>
            <a:r>
              <a:rPr lang="en-US" sz="3200" u="sng" dirty="0" smtClean="0"/>
              <a:t>combination</a:t>
            </a:r>
            <a:r>
              <a:rPr lang="en-US" sz="3200" u="sng" dirty="0"/>
              <a:t/>
            </a:r>
            <a:br>
              <a:rPr lang="en-US" sz="3200" u="sng" dirty="0"/>
            </a:br>
            <a:r>
              <a:rPr lang="en-US" sz="3200" dirty="0"/>
              <a:t/>
            </a:r>
            <a:br>
              <a:rPr lang="en-US" sz="3200" dirty="0"/>
            </a:br>
            <a:endParaRPr lang="en-US" sz="3200" dirty="0"/>
          </a:p>
        </p:txBody>
      </p:sp>
      <p:sp>
        <p:nvSpPr>
          <p:cNvPr id="3" name="Content Placeholder 2"/>
          <p:cNvSpPr>
            <a:spLocks noGrp="1"/>
          </p:cNvSpPr>
          <p:nvPr>
            <p:ph idx="1"/>
          </p:nvPr>
        </p:nvSpPr>
        <p:spPr/>
        <p:txBody>
          <a:bodyPr/>
          <a:lstStyle/>
          <a:p>
            <a:pPr lvl="1" eaLnBrk="1" hangingPunct="1">
              <a:lnSpc>
                <a:spcPct val="80000"/>
              </a:lnSpc>
              <a:buFont typeface="Wingdings" pitchFamily="2" charset="2"/>
              <a:buChar char="Ø"/>
              <a:defRPr/>
            </a:pPr>
            <a:endParaRPr lang="en-US" sz="2000" dirty="0"/>
          </a:p>
          <a:p>
            <a:pPr lvl="1" eaLnBrk="1" hangingPunct="1">
              <a:lnSpc>
                <a:spcPct val="80000"/>
              </a:lnSpc>
              <a:buFont typeface="Wingdings" pitchFamily="2" charset="2"/>
              <a:buChar char="Ø"/>
              <a:defRPr/>
            </a:pPr>
            <a:r>
              <a:rPr lang="en-US" sz="2400" dirty="0" smtClean="0"/>
              <a:t>Lower </a:t>
            </a:r>
            <a:r>
              <a:rPr lang="en-US" sz="2400" dirty="0"/>
              <a:t>resp. tract inf. caused by H . </a:t>
            </a:r>
            <a:r>
              <a:rPr lang="en-US" sz="2400" dirty="0" err="1"/>
              <a:t>Infl</a:t>
            </a:r>
            <a:r>
              <a:rPr lang="en-US" sz="2400" dirty="0"/>
              <a:t> &amp; Catt (BLP)</a:t>
            </a:r>
          </a:p>
          <a:p>
            <a:pPr lvl="1" eaLnBrk="1" hangingPunct="1">
              <a:lnSpc>
                <a:spcPct val="80000"/>
              </a:lnSpc>
              <a:buFont typeface="Wingdings" pitchFamily="2" charset="2"/>
              <a:buChar char="Ø"/>
              <a:defRPr/>
            </a:pPr>
            <a:endParaRPr lang="en-US" sz="2400" dirty="0" smtClean="0"/>
          </a:p>
          <a:p>
            <a:pPr lvl="1" eaLnBrk="1" hangingPunct="1">
              <a:lnSpc>
                <a:spcPct val="80000"/>
              </a:lnSpc>
              <a:buFont typeface="Wingdings" pitchFamily="2" charset="2"/>
              <a:buChar char="Ø"/>
              <a:defRPr/>
            </a:pPr>
            <a:r>
              <a:rPr lang="en-US" sz="2400" dirty="0" smtClean="0"/>
              <a:t>Otitis </a:t>
            </a:r>
            <a:r>
              <a:rPr lang="en-US" sz="2400" dirty="0"/>
              <a:t>media ---- H. </a:t>
            </a:r>
            <a:r>
              <a:rPr lang="en-US" sz="2400" dirty="0" err="1"/>
              <a:t>infl</a:t>
            </a:r>
            <a:r>
              <a:rPr lang="en-US" sz="2400" dirty="0"/>
              <a:t> &amp; N. Cat (BLP)</a:t>
            </a:r>
          </a:p>
          <a:p>
            <a:pPr lvl="1" eaLnBrk="1" hangingPunct="1">
              <a:lnSpc>
                <a:spcPct val="80000"/>
              </a:lnSpc>
              <a:buFont typeface="Wingdings" pitchFamily="2" charset="2"/>
              <a:buChar char="Ø"/>
              <a:defRPr/>
            </a:pPr>
            <a:endParaRPr lang="en-US" sz="2400" dirty="0" smtClean="0"/>
          </a:p>
          <a:p>
            <a:pPr lvl="1" eaLnBrk="1" hangingPunct="1">
              <a:lnSpc>
                <a:spcPct val="80000"/>
              </a:lnSpc>
              <a:buFont typeface="Wingdings" pitchFamily="2" charset="2"/>
              <a:buChar char="Ø"/>
              <a:defRPr/>
            </a:pPr>
            <a:r>
              <a:rPr lang="en-US" sz="2400" dirty="0" smtClean="0"/>
              <a:t>Sinusitis</a:t>
            </a:r>
            <a:endParaRPr lang="en-US" sz="2400" dirty="0"/>
          </a:p>
          <a:p>
            <a:pPr lvl="1" eaLnBrk="1" hangingPunct="1">
              <a:lnSpc>
                <a:spcPct val="80000"/>
              </a:lnSpc>
              <a:buFont typeface="Wingdings" pitchFamily="2" charset="2"/>
              <a:buChar char="Ø"/>
              <a:defRPr/>
            </a:pPr>
            <a:endParaRPr lang="en-US" sz="2400" dirty="0" smtClean="0"/>
          </a:p>
          <a:p>
            <a:pPr lvl="1" eaLnBrk="1" hangingPunct="1">
              <a:lnSpc>
                <a:spcPct val="80000"/>
              </a:lnSpc>
              <a:buFont typeface="Wingdings" pitchFamily="2" charset="2"/>
              <a:buChar char="Ø"/>
              <a:defRPr/>
            </a:pPr>
            <a:r>
              <a:rPr lang="en-US" sz="2400" dirty="0" smtClean="0"/>
              <a:t>Skin</a:t>
            </a:r>
            <a:r>
              <a:rPr lang="en-US" sz="2400" dirty="0"/>
              <a:t>, Soft tissue, Lungs &amp; blood infection (BLP) caused by E. coli </a:t>
            </a:r>
            <a:r>
              <a:rPr lang="en-US" sz="2400" dirty="0" err="1"/>
              <a:t>kelibsiella</a:t>
            </a:r>
            <a:r>
              <a:rPr lang="en-US" sz="2400" dirty="0"/>
              <a:t> </a:t>
            </a:r>
          </a:p>
          <a:p>
            <a:pPr lvl="1" eaLnBrk="1" hangingPunct="1">
              <a:lnSpc>
                <a:spcPct val="80000"/>
              </a:lnSpc>
              <a:buFont typeface="Wingdings" pitchFamily="2" charset="2"/>
              <a:buChar char="Ø"/>
              <a:defRPr/>
            </a:pPr>
            <a:endParaRPr lang="en-US" sz="2400" dirty="0" smtClean="0"/>
          </a:p>
          <a:p>
            <a:pPr lvl="1" eaLnBrk="1" hangingPunct="1">
              <a:lnSpc>
                <a:spcPct val="80000"/>
              </a:lnSpc>
              <a:buFont typeface="Wingdings" pitchFamily="2" charset="2"/>
              <a:buChar char="Ø"/>
              <a:defRPr/>
            </a:pPr>
            <a:r>
              <a:rPr lang="en-US" sz="2400" dirty="0" smtClean="0"/>
              <a:t>UTI  ……..   E</a:t>
            </a:r>
            <a:r>
              <a:rPr lang="en-US" sz="2400" dirty="0"/>
              <a:t>. Coli, </a:t>
            </a:r>
            <a:r>
              <a:rPr lang="en-US" sz="2400" dirty="0" err="1"/>
              <a:t>Klebsiella</a:t>
            </a:r>
            <a:r>
              <a:rPr lang="en-US" sz="2400" dirty="0"/>
              <a:t> &amp; </a:t>
            </a:r>
            <a:r>
              <a:rPr lang="en-US" sz="2400" dirty="0" err="1"/>
              <a:t>enterobacter</a:t>
            </a:r>
            <a:r>
              <a:rPr lang="en-US" sz="2400" dirty="0"/>
              <a:t> (BLP)</a:t>
            </a:r>
          </a:p>
          <a:p>
            <a:endParaRPr lang="en-US" sz="2400" dirty="0"/>
          </a:p>
        </p:txBody>
      </p:sp>
      <p:sp>
        <p:nvSpPr>
          <p:cNvPr id="4" name="Slide Number Placeholder 3"/>
          <p:cNvSpPr>
            <a:spLocks noGrp="1"/>
          </p:cNvSpPr>
          <p:nvPr>
            <p:ph type="sldNum" sz="quarter" idx="12"/>
          </p:nvPr>
        </p:nvSpPr>
        <p:spPr/>
        <p:txBody>
          <a:bodyPr/>
          <a:lstStyle/>
          <a:p>
            <a:pPr>
              <a:defRPr/>
            </a:pPr>
            <a:fld id="{3FDF47F8-F4CF-42BA-921B-59621AD7D1D1}" type="slidenum">
              <a:rPr lang="en-US" smtClean="0"/>
              <a:pPr>
                <a:defRPr/>
              </a:pPr>
              <a:t>28</a:t>
            </a:fld>
            <a:endParaRPr lang="en-US"/>
          </a:p>
        </p:txBody>
      </p:sp>
    </p:spTree>
    <p:extLst>
      <p:ext uri="{BB962C8B-B14F-4D97-AF65-F5344CB8AC3E}">
        <p14:creationId xmlns:p14="http://schemas.microsoft.com/office/powerpoint/2010/main" xmlns="" val="32227739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idx="1"/>
          </p:nvPr>
        </p:nvSpPr>
        <p:spPr>
          <a:xfrm>
            <a:off x="381000" y="609600"/>
            <a:ext cx="8305800" cy="5749925"/>
          </a:xfrm>
        </p:spPr>
        <p:txBody>
          <a:bodyPr/>
          <a:lstStyle/>
          <a:p>
            <a:pPr eaLnBrk="1" hangingPunct="1">
              <a:buFont typeface="Wingdings" pitchFamily="2" charset="2"/>
              <a:buNone/>
              <a:defRPr/>
            </a:pPr>
            <a:r>
              <a:rPr lang="en-US" b="1" u="sng" dirty="0" smtClean="0">
                <a:solidFill>
                  <a:schemeClr val="tx2"/>
                </a:solidFill>
                <a:effectLst>
                  <a:outerShdw blurRad="38100" dist="38100" dir="2700000" algn="tl">
                    <a:srgbClr val="000000"/>
                  </a:outerShdw>
                </a:effectLst>
              </a:rPr>
              <a:t>Available prep:</a:t>
            </a:r>
          </a:p>
          <a:p>
            <a:pPr lvl="1" eaLnBrk="1" hangingPunct="1">
              <a:buFont typeface="Wingdings" pitchFamily="2" charset="2"/>
              <a:buNone/>
              <a:defRPr/>
            </a:pPr>
            <a:endParaRPr lang="en-US" b="1" u="sng" dirty="0" smtClean="0">
              <a:solidFill>
                <a:schemeClr val="tx1">
                  <a:lumMod val="85000"/>
                  <a:lumOff val="15000"/>
                </a:schemeClr>
              </a:solidFill>
              <a:effectLst>
                <a:outerShdw blurRad="38100" dist="38100" dir="2700000" algn="tl">
                  <a:srgbClr val="000000"/>
                </a:outerShdw>
              </a:effectLst>
            </a:endParaRPr>
          </a:p>
          <a:p>
            <a:pPr lvl="1" eaLnBrk="1" hangingPunct="1">
              <a:buFont typeface="Wingdings" pitchFamily="2" charset="2"/>
              <a:buNone/>
              <a:defRPr/>
            </a:pPr>
            <a:r>
              <a:rPr lang="en-US" b="1" u="sng" dirty="0" smtClean="0">
                <a:solidFill>
                  <a:schemeClr val="tx1">
                    <a:lumMod val="85000"/>
                    <a:lumOff val="15000"/>
                  </a:schemeClr>
                </a:solidFill>
                <a:effectLst>
                  <a:outerShdw blurRad="38100" dist="38100" dir="2700000" algn="tl">
                    <a:srgbClr val="000000"/>
                  </a:outerShdw>
                </a:effectLst>
              </a:rPr>
              <a:t>Augmentin:</a:t>
            </a:r>
          </a:p>
          <a:p>
            <a:pPr lvl="2" eaLnBrk="1" hangingPunct="1">
              <a:buFont typeface="Wingdings" pitchFamily="2" charset="2"/>
              <a:buChar char="Ø"/>
              <a:defRPr/>
            </a:pPr>
            <a:r>
              <a:rPr lang="en-US" sz="2300" dirty="0" smtClean="0"/>
              <a:t>Amoxicillin = 250 mg &amp; 500mg P.O &amp; I/V</a:t>
            </a:r>
          </a:p>
          <a:p>
            <a:pPr lvl="2" eaLnBrk="1" hangingPunct="1">
              <a:buFont typeface="Wingdings" pitchFamily="2" charset="2"/>
              <a:buChar char="Ø"/>
              <a:defRPr/>
            </a:pPr>
            <a:r>
              <a:rPr lang="en-US" sz="2300" dirty="0" smtClean="0"/>
              <a:t>Clavulanic acid = 125 mg</a:t>
            </a:r>
            <a:endParaRPr lang="en-US" sz="2300" dirty="0" smtClean="0">
              <a:solidFill>
                <a:schemeClr val="tx2"/>
              </a:solidFill>
              <a:effectLst>
                <a:outerShdw blurRad="38100" dist="38100" dir="2700000" algn="tl">
                  <a:srgbClr val="000000"/>
                </a:outerShdw>
              </a:effectLst>
            </a:endParaRPr>
          </a:p>
          <a:p>
            <a:pPr eaLnBrk="1" hangingPunct="1">
              <a:buFont typeface="Wingdings" pitchFamily="2" charset="2"/>
              <a:buNone/>
              <a:defRPr/>
            </a:pPr>
            <a:endParaRPr lang="en-US" sz="2300" u="sng" dirty="0" smtClean="0">
              <a:solidFill>
                <a:schemeClr val="tx2"/>
              </a:solidFill>
              <a:effectLst>
                <a:outerShdw blurRad="38100" dist="38100" dir="2700000" algn="tl">
                  <a:srgbClr val="000000"/>
                </a:outerShdw>
              </a:effectLst>
            </a:endParaRPr>
          </a:p>
          <a:p>
            <a:pPr eaLnBrk="1" hangingPunct="1">
              <a:buFont typeface="Wingdings" pitchFamily="2" charset="2"/>
              <a:buNone/>
              <a:defRPr/>
            </a:pPr>
            <a:r>
              <a:rPr lang="en-US" sz="4000" u="sng" dirty="0" smtClean="0">
                <a:solidFill>
                  <a:srgbClr val="C00000"/>
                </a:solidFill>
                <a:effectLst>
                  <a:outerShdw blurRad="38100" dist="38100" dir="2700000" algn="tl">
                    <a:srgbClr val="000000"/>
                  </a:outerShdw>
                </a:effectLst>
              </a:rPr>
              <a:t>Caution</a:t>
            </a:r>
          </a:p>
          <a:p>
            <a:pPr eaLnBrk="1" hangingPunct="1">
              <a:buFont typeface="Wingdings" pitchFamily="2" charset="2"/>
              <a:buNone/>
              <a:defRPr/>
            </a:pPr>
            <a:r>
              <a:rPr lang="en-US" sz="2400" b="1" i="1" dirty="0" smtClean="0">
                <a:solidFill>
                  <a:srgbClr val="C00000"/>
                </a:solidFill>
                <a:effectLst/>
              </a:rPr>
              <a:t>a.	Should not be </a:t>
            </a:r>
            <a:r>
              <a:rPr lang="en-US" sz="2400" b="1" i="1" dirty="0" err="1" smtClean="0">
                <a:solidFill>
                  <a:srgbClr val="C00000"/>
                </a:solidFill>
                <a:effectLst/>
              </a:rPr>
              <a:t>adm</a:t>
            </a:r>
            <a:r>
              <a:rPr lang="en-US" sz="2400" b="1" i="1" dirty="0" smtClean="0">
                <a:solidFill>
                  <a:srgbClr val="C00000"/>
                </a:solidFill>
                <a:effectLst/>
              </a:rPr>
              <a:t> with </a:t>
            </a:r>
            <a:r>
              <a:rPr lang="en-US" sz="2400" b="1" i="1" dirty="0" err="1" smtClean="0">
                <a:solidFill>
                  <a:srgbClr val="C00000"/>
                </a:solidFill>
                <a:effectLst/>
              </a:rPr>
              <a:t>antabuse</a:t>
            </a:r>
            <a:endParaRPr lang="en-US" sz="2400" b="1" i="1" dirty="0" smtClean="0">
              <a:solidFill>
                <a:srgbClr val="C00000"/>
              </a:solidFill>
              <a:effectLst/>
            </a:endParaRPr>
          </a:p>
          <a:p>
            <a:pPr eaLnBrk="1" hangingPunct="1">
              <a:buFont typeface="Wingdings" pitchFamily="2" charset="2"/>
              <a:buNone/>
              <a:defRPr/>
            </a:pPr>
            <a:endParaRPr lang="en-US" sz="2400" b="1" i="1" dirty="0" smtClean="0">
              <a:solidFill>
                <a:srgbClr val="C00000"/>
              </a:solidFill>
              <a:effectLst/>
            </a:endParaRPr>
          </a:p>
          <a:p>
            <a:pPr eaLnBrk="1" hangingPunct="1">
              <a:buFont typeface="Wingdings" pitchFamily="2" charset="2"/>
              <a:buNone/>
              <a:defRPr/>
            </a:pPr>
            <a:r>
              <a:rPr lang="en-US" sz="2400" b="1" i="1" dirty="0" smtClean="0">
                <a:solidFill>
                  <a:srgbClr val="C00000"/>
                </a:solidFill>
                <a:effectLst/>
              </a:rPr>
              <a:t>b.	False +ve glucose test in urine using clinitest, Benedict’s sol &amp; </a:t>
            </a:r>
            <a:r>
              <a:rPr lang="en-US" sz="2400" b="1" i="1" dirty="0" err="1" smtClean="0">
                <a:solidFill>
                  <a:srgbClr val="C00000"/>
                </a:solidFill>
                <a:effectLst/>
              </a:rPr>
              <a:t>fehling's</a:t>
            </a:r>
            <a:r>
              <a:rPr lang="en-US" sz="2400" b="1" i="1" dirty="0" smtClean="0">
                <a:solidFill>
                  <a:srgbClr val="C00000"/>
                </a:solidFill>
                <a:effectLst/>
              </a:rPr>
              <a:t> sol,</a:t>
            </a:r>
            <a:r>
              <a:rPr lang="en-US" sz="2400" b="1" i="1" dirty="0">
                <a:solidFill>
                  <a:srgbClr val="C00000"/>
                </a:solidFill>
                <a:effectLst/>
              </a:rPr>
              <a:t> </a:t>
            </a:r>
            <a:r>
              <a:rPr lang="en-US" sz="2400" b="1" i="1" dirty="0" smtClean="0">
                <a:solidFill>
                  <a:srgbClr val="C00000"/>
                </a:solidFill>
                <a:effectLst/>
              </a:rPr>
              <a:t>So glucose test should be passed on enzymatic glucose oxidase reaction &amp; “ </a:t>
            </a:r>
            <a:r>
              <a:rPr lang="en-US" sz="2400" b="1" i="1" dirty="0" err="1" smtClean="0">
                <a:solidFill>
                  <a:srgbClr val="C00000"/>
                </a:solidFill>
                <a:effectLst/>
              </a:rPr>
              <a:t>clinistix</a:t>
            </a:r>
            <a:r>
              <a:rPr lang="en-US" sz="2300" dirty="0" smtClean="0"/>
              <a:t>”   </a:t>
            </a:r>
          </a:p>
        </p:txBody>
      </p:sp>
      <p:sp>
        <p:nvSpPr>
          <p:cNvPr id="4" name="Slide Number Placeholder 5"/>
          <p:cNvSpPr>
            <a:spLocks noGrp="1"/>
          </p:cNvSpPr>
          <p:nvPr>
            <p:ph type="sldNum" sz="quarter" idx="12"/>
          </p:nvPr>
        </p:nvSpPr>
        <p:spPr/>
        <p:txBody>
          <a:bodyPr/>
          <a:lstStyle/>
          <a:p>
            <a:pPr>
              <a:defRPr/>
            </a:pPr>
            <a:fld id="{0819BCD0-8B4C-40BF-9895-65D8A60DC915}" type="slidenum">
              <a:rPr lang="en-US"/>
              <a:pPr>
                <a:defRPr/>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sz="quarter"/>
          </p:nvPr>
        </p:nvSpPr>
        <p:spPr/>
        <p:txBody>
          <a:bodyPr/>
          <a:lstStyle/>
          <a:p>
            <a:r>
              <a:rPr lang="en-US" i="1" dirty="0">
                <a:solidFill>
                  <a:schemeClr val="tx1"/>
                </a:solidFill>
                <a:effectLst>
                  <a:outerShdw blurRad="38100" dist="38100" dir="2700000" algn="tl">
                    <a:srgbClr val="FFFFFF"/>
                  </a:outerShdw>
                </a:effectLst>
              </a:rPr>
              <a:t>β-Lactam Antibiotics</a:t>
            </a:r>
            <a:br>
              <a:rPr lang="en-US" i="1" dirty="0">
                <a:solidFill>
                  <a:schemeClr val="tx1"/>
                </a:solidFill>
                <a:effectLst>
                  <a:outerShdw blurRad="38100" dist="38100" dir="2700000" algn="tl">
                    <a:srgbClr val="FFFFFF"/>
                  </a:outerShdw>
                </a:effectLst>
              </a:rPr>
            </a:br>
            <a:endParaRPr lang="en-US" dirty="0"/>
          </a:p>
        </p:txBody>
      </p:sp>
      <p:sp>
        <p:nvSpPr>
          <p:cNvPr id="6" name="Subtitle 5"/>
          <p:cNvSpPr>
            <a:spLocks noGrp="1"/>
          </p:cNvSpPr>
          <p:nvPr>
            <p:ph type="subTitle" sz="quarter" idx="1"/>
          </p:nvPr>
        </p:nvSpPr>
        <p:spPr>
          <a:xfrm>
            <a:off x="1371600" y="3200400"/>
            <a:ext cx="6400800" cy="2819400"/>
          </a:xfrm>
        </p:spPr>
        <p:style>
          <a:lnRef idx="0">
            <a:schemeClr val="accent6"/>
          </a:lnRef>
          <a:fillRef idx="3">
            <a:schemeClr val="accent6"/>
          </a:fillRef>
          <a:effectRef idx="3">
            <a:schemeClr val="accent6"/>
          </a:effectRef>
          <a:fontRef idx="minor">
            <a:schemeClr val="lt1"/>
          </a:fontRef>
        </p:style>
        <p:txBody>
          <a:bodyPr anchor="ctr"/>
          <a:lstStyle/>
          <a:p>
            <a:pPr lvl="1" eaLnBrk="1" hangingPunct="1">
              <a:lnSpc>
                <a:spcPct val="90000"/>
              </a:lnSpc>
              <a:buFont typeface="Wingdings" pitchFamily="2" charset="2"/>
              <a:buChar char="Ø"/>
              <a:defRPr/>
            </a:pPr>
            <a:endParaRPr lang="en-US" sz="3200" dirty="0" smtClean="0">
              <a:solidFill>
                <a:schemeClr val="tx1">
                  <a:lumMod val="95000"/>
                  <a:lumOff val="5000"/>
                </a:schemeClr>
              </a:solidFill>
              <a:effectLst/>
            </a:endParaRPr>
          </a:p>
          <a:p>
            <a:pPr lvl="1" eaLnBrk="1" hangingPunct="1">
              <a:lnSpc>
                <a:spcPct val="90000"/>
              </a:lnSpc>
              <a:buFont typeface="Wingdings" pitchFamily="2" charset="2"/>
              <a:buChar char="Ø"/>
              <a:defRPr/>
            </a:pPr>
            <a:r>
              <a:rPr lang="en-US" sz="3200" dirty="0" err="1" smtClean="0">
                <a:solidFill>
                  <a:schemeClr val="tx1">
                    <a:lumMod val="95000"/>
                    <a:lumOff val="5000"/>
                  </a:schemeClr>
                </a:solidFill>
                <a:effectLst/>
              </a:rPr>
              <a:t>Penicillins</a:t>
            </a:r>
            <a:endParaRPr lang="en-US" sz="3200" dirty="0">
              <a:solidFill>
                <a:schemeClr val="tx1">
                  <a:lumMod val="95000"/>
                  <a:lumOff val="5000"/>
                </a:schemeClr>
              </a:solidFill>
              <a:effectLst/>
            </a:endParaRPr>
          </a:p>
          <a:p>
            <a:pPr lvl="1" eaLnBrk="1" hangingPunct="1">
              <a:lnSpc>
                <a:spcPct val="90000"/>
              </a:lnSpc>
              <a:buFont typeface="Wingdings" pitchFamily="2" charset="2"/>
              <a:buChar char="Ø"/>
              <a:defRPr/>
            </a:pPr>
            <a:r>
              <a:rPr lang="en-US" sz="3200" dirty="0" err="1">
                <a:solidFill>
                  <a:schemeClr val="tx1">
                    <a:lumMod val="95000"/>
                    <a:lumOff val="5000"/>
                  </a:schemeClr>
                </a:solidFill>
                <a:effectLst/>
              </a:rPr>
              <a:t>Cephalosporins</a:t>
            </a:r>
            <a:endParaRPr lang="en-US" sz="3200" dirty="0">
              <a:solidFill>
                <a:schemeClr val="tx1">
                  <a:lumMod val="95000"/>
                  <a:lumOff val="5000"/>
                </a:schemeClr>
              </a:solidFill>
              <a:effectLst/>
            </a:endParaRPr>
          </a:p>
          <a:p>
            <a:pPr lvl="1" eaLnBrk="1" hangingPunct="1">
              <a:lnSpc>
                <a:spcPct val="90000"/>
              </a:lnSpc>
              <a:buFont typeface="Wingdings" pitchFamily="2" charset="2"/>
              <a:buChar char="Ø"/>
              <a:defRPr/>
            </a:pPr>
            <a:r>
              <a:rPr lang="en-US" sz="3200" dirty="0" err="1">
                <a:solidFill>
                  <a:schemeClr val="tx1">
                    <a:lumMod val="95000"/>
                    <a:lumOff val="5000"/>
                  </a:schemeClr>
                </a:solidFill>
                <a:effectLst/>
              </a:rPr>
              <a:t>Monobatams</a:t>
            </a:r>
            <a:endParaRPr lang="en-US" sz="3200" dirty="0">
              <a:solidFill>
                <a:schemeClr val="tx1">
                  <a:lumMod val="95000"/>
                  <a:lumOff val="5000"/>
                </a:schemeClr>
              </a:solidFill>
              <a:effectLst/>
            </a:endParaRPr>
          </a:p>
          <a:p>
            <a:pPr lvl="1" eaLnBrk="1" hangingPunct="1">
              <a:lnSpc>
                <a:spcPct val="90000"/>
              </a:lnSpc>
              <a:buFont typeface="Wingdings" pitchFamily="2" charset="2"/>
              <a:buChar char="Ø"/>
              <a:defRPr/>
            </a:pPr>
            <a:r>
              <a:rPr lang="en-US" sz="3200" dirty="0" err="1">
                <a:solidFill>
                  <a:schemeClr val="tx1">
                    <a:lumMod val="95000"/>
                    <a:lumOff val="5000"/>
                  </a:schemeClr>
                </a:solidFill>
                <a:effectLst/>
              </a:rPr>
              <a:t>Carbapenems</a:t>
            </a:r>
            <a:endParaRPr lang="en-US" sz="3200" dirty="0">
              <a:solidFill>
                <a:schemeClr val="tx1">
                  <a:lumMod val="95000"/>
                  <a:lumOff val="5000"/>
                </a:schemeClr>
              </a:solidFill>
              <a:effectLst/>
            </a:endParaRPr>
          </a:p>
        </p:txBody>
      </p:sp>
      <p:sp>
        <p:nvSpPr>
          <p:cNvPr id="4" name="Slide Number Placeholder 3"/>
          <p:cNvSpPr>
            <a:spLocks noGrp="1"/>
          </p:cNvSpPr>
          <p:nvPr>
            <p:ph type="sldNum" sz="quarter" idx="12"/>
          </p:nvPr>
        </p:nvSpPr>
        <p:spPr/>
        <p:txBody>
          <a:bodyPr/>
          <a:lstStyle/>
          <a:p>
            <a:pPr>
              <a:defRPr/>
            </a:pPr>
            <a:fld id="{3FDF47F8-F4CF-42BA-921B-59621AD7D1D1}" type="slidenum">
              <a:rPr lang="en-US" smtClean="0"/>
              <a:pPr>
                <a:defRPr/>
              </a:pPr>
              <a:t>3</a:t>
            </a:fld>
            <a:endParaRPr lang="en-US"/>
          </a:p>
        </p:txBody>
      </p:sp>
    </p:spTree>
    <p:extLst>
      <p:ext uri="{BB962C8B-B14F-4D97-AF65-F5344CB8AC3E}">
        <p14:creationId xmlns:p14="http://schemas.microsoft.com/office/powerpoint/2010/main" xmlns="" val="37546782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534400" cy="6019800"/>
          </a:xfrm>
        </p:spPr>
        <p:txBody>
          <a:bodyPr/>
          <a:lstStyle/>
          <a:p>
            <a:pPr eaLnBrk="1" hangingPunct="1">
              <a:lnSpc>
                <a:spcPct val="80000"/>
              </a:lnSpc>
              <a:buFont typeface="Wingdings" pitchFamily="2" charset="2"/>
              <a:buNone/>
              <a:defRPr/>
            </a:pPr>
            <a:r>
              <a:rPr lang="en-US" sz="2800" b="1" u="sng" dirty="0" err="1" smtClean="0">
                <a:effectLst>
                  <a:outerShdw blurRad="38100" dist="38100" dir="2700000" algn="tl">
                    <a:srgbClr val="000000"/>
                  </a:outerShdw>
                </a:effectLst>
              </a:rPr>
              <a:t>Fortacin</a:t>
            </a:r>
            <a:endParaRPr lang="en-US" sz="2800" b="1" u="sng" dirty="0" smtClean="0">
              <a:effectLst>
                <a:outerShdw blurRad="38100" dist="38100" dir="2700000" algn="tl">
                  <a:srgbClr val="000000"/>
                </a:outerShdw>
              </a:effectLst>
            </a:endParaRPr>
          </a:p>
          <a:p>
            <a:pPr lvl="1" eaLnBrk="1" hangingPunct="1">
              <a:lnSpc>
                <a:spcPct val="80000"/>
              </a:lnSpc>
              <a:buFont typeface="Wingdings" pitchFamily="2" charset="2"/>
              <a:buChar char="Ø"/>
              <a:defRPr/>
            </a:pPr>
            <a:r>
              <a:rPr lang="en-US" sz="2300" dirty="0" smtClean="0"/>
              <a:t>Amoxicillin = 500 mg</a:t>
            </a:r>
          </a:p>
          <a:p>
            <a:pPr lvl="1" eaLnBrk="1" hangingPunct="1">
              <a:lnSpc>
                <a:spcPct val="80000"/>
              </a:lnSpc>
              <a:buFont typeface="Wingdings" pitchFamily="2" charset="2"/>
              <a:buChar char="Ø"/>
              <a:defRPr/>
            </a:pPr>
            <a:r>
              <a:rPr lang="en-US" sz="2300" dirty="0" smtClean="0"/>
              <a:t>Clavulanic acid =125 mg</a:t>
            </a:r>
          </a:p>
          <a:p>
            <a:pPr eaLnBrk="1" hangingPunct="1">
              <a:lnSpc>
                <a:spcPct val="80000"/>
              </a:lnSpc>
              <a:buFont typeface="Wingdings" pitchFamily="2" charset="2"/>
              <a:buNone/>
              <a:defRPr/>
            </a:pPr>
            <a:r>
              <a:rPr lang="en-US" sz="2800" b="1" dirty="0" err="1" smtClean="0">
                <a:effectLst/>
              </a:rPr>
              <a:t>Timentin</a:t>
            </a:r>
            <a:r>
              <a:rPr lang="en-US" sz="2800" dirty="0" smtClean="0">
                <a:effectLst/>
              </a:rPr>
              <a:t>:</a:t>
            </a:r>
          </a:p>
          <a:p>
            <a:pPr lvl="1" eaLnBrk="1" hangingPunct="1">
              <a:lnSpc>
                <a:spcPct val="80000"/>
              </a:lnSpc>
              <a:buFont typeface="Wingdings" pitchFamily="2" charset="2"/>
              <a:buChar char="Ø"/>
              <a:defRPr/>
            </a:pPr>
            <a:r>
              <a:rPr lang="en-US" sz="2300" dirty="0" smtClean="0"/>
              <a:t>Ticarcillin = 300 mg</a:t>
            </a:r>
          </a:p>
          <a:p>
            <a:pPr lvl="1" eaLnBrk="1" hangingPunct="1">
              <a:lnSpc>
                <a:spcPct val="80000"/>
              </a:lnSpc>
              <a:buFont typeface="Wingdings" pitchFamily="2" charset="2"/>
              <a:buChar char="Ø"/>
              <a:defRPr/>
            </a:pPr>
            <a:r>
              <a:rPr lang="en-US" sz="2300" dirty="0" smtClean="0"/>
              <a:t>Clavulanic acid = 100 mg </a:t>
            </a:r>
          </a:p>
          <a:p>
            <a:pPr eaLnBrk="1" hangingPunct="1">
              <a:lnSpc>
                <a:spcPct val="80000"/>
              </a:lnSpc>
              <a:buFont typeface="Wingdings" pitchFamily="2" charset="2"/>
              <a:buNone/>
              <a:defRPr/>
            </a:pPr>
            <a:endParaRPr lang="en-US" sz="2800" b="1" u="sng" dirty="0" smtClean="0">
              <a:solidFill>
                <a:schemeClr val="tx1">
                  <a:lumMod val="85000"/>
                  <a:lumOff val="15000"/>
                </a:schemeClr>
              </a:solidFill>
              <a:effectLst>
                <a:outerShdw blurRad="38100" dist="38100" dir="2700000" algn="tl">
                  <a:srgbClr val="000000"/>
                </a:outerShdw>
              </a:effectLst>
            </a:endParaRPr>
          </a:p>
          <a:p>
            <a:pPr eaLnBrk="1" hangingPunct="1">
              <a:lnSpc>
                <a:spcPct val="80000"/>
              </a:lnSpc>
              <a:buFont typeface="Wingdings" pitchFamily="2" charset="2"/>
              <a:buNone/>
              <a:defRPr/>
            </a:pPr>
            <a:endParaRPr lang="en-US" sz="2800" b="1" u="sng" dirty="0">
              <a:solidFill>
                <a:schemeClr val="tx1">
                  <a:lumMod val="85000"/>
                  <a:lumOff val="15000"/>
                </a:schemeClr>
              </a:solidFill>
              <a:effectLst>
                <a:outerShdw blurRad="38100" dist="38100" dir="2700000" algn="tl">
                  <a:srgbClr val="000000"/>
                </a:outerShdw>
              </a:effectLst>
            </a:endParaRPr>
          </a:p>
          <a:p>
            <a:pPr eaLnBrk="1" hangingPunct="1">
              <a:lnSpc>
                <a:spcPct val="80000"/>
              </a:lnSpc>
              <a:buFont typeface="Wingdings" pitchFamily="2" charset="2"/>
              <a:buNone/>
              <a:defRPr/>
            </a:pPr>
            <a:r>
              <a:rPr lang="en-US" sz="2800" b="1" u="sng" dirty="0" err="1" smtClean="0">
                <a:solidFill>
                  <a:schemeClr val="tx1">
                    <a:lumMod val="85000"/>
                    <a:lumOff val="15000"/>
                  </a:schemeClr>
                </a:solidFill>
                <a:effectLst/>
              </a:rPr>
              <a:t>Sulbactam</a:t>
            </a:r>
            <a:r>
              <a:rPr lang="en-US" sz="2800" b="1" u="sng" dirty="0" smtClean="0">
                <a:solidFill>
                  <a:schemeClr val="tx1">
                    <a:lumMod val="85000"/>
                    <a:lumOff val="15000"/>
                  </a:schemeClr>
                </a:solidFill>
                <a:effectLst/>
              </a:rPr>
              <a:t>:</a:t>
            </a:r>
          </a:p>
          <a:p>
            <a:pPr lvl="1" eaLnBrk="1" hangingPunct="1">
              <a:lnSpc>
                <a:spcPct val="80000"/>
              </a:lnSpc>
              <a:buFont typeface="Wingdings" pitchFamily="2" charset="2"/>
              <a:buChar char="Ø"/>
              <a:defRPr/>
            </a:pPr>
            <a:r>
              <a:rPr lang="en-US" sz="2300" dirty="0" smtClean="0"/>
              <a:t>Similar to Clavulanic Acid</a:t>
            </a:r>
          </a:p>
          <a:p>
            <a:pPr eaLnBrk="1" hangingPunct="1">
              <a:lnSpc>
                <a:spcPct val="80000"/>
              </a:lnSpc>
              <a:buFont typeface="Wingdings" pitchFamily="2" charset="2"/>
              <a:buNone/>
              <a:defRPr/>
            </a:pPr>
            <a:r>
              <a:rPr lang="en-US" u="sng" dirty="0" err="1" smtClean="0">
                <a:solidFill>
                  <a:schemeClr val="tx1">
                    <a:lumMod val="85000"/>
                    <a:lumOff val="15000"/>
                  </a:schemeClr>
                </a:solidFill>
                <a:effectLst/>
              </a:rPr>
              <a:t>Unasyn</a:t>
            </a:r>
            <a:r>
              <a:rPr lang="en-US" u="sng" dirty="0" smtClean="0">
                <a:solidFill>
                  <a:schemeClr val="tx1">
                    <a:lumMod val="85000"/>
                    <a:lumOff val="15000"/>
                  </a:schemeClr>
                </a:solidFill>
                <a:effectLst/>
              </a:rPr>
              <a:t>:</a:t>
            </a:r>
          </a:p>
          <a:p>
            <a:pPr lvl="1" eaLnBrk="1" hangingPunct="1">
              <a:lnSpc>
                <a:spcPct val="80000"/>
              </a:lnSpc>
              <a:buFont typeface="Wingdings" pitchFamily="2" charset="2"/>
              <a:buChar char="Ø"/>
              <a:defRPr/>
            </a:pPr>
            <a:r>
              <a:rPr lang="en-US" sz="2300" dirty="0" smtClean="0"/>
              <a:t>Ampicillin = 1 – 2 gm </a:t>
            </a:r>
          </a:p>
          <a:p>
            <a:pPr lvl="1" eaLnBrk="1" hangingPunct="1">
              <a:lnSpc>
                <a:spcPct val="80000"/>
              </a:lnSpc>
              <a:buFont typeface="Wingdings" pitchFamily="2" charset="2"/>
              <a:buChar char="Ø"/>
              <a:defRPr/>
            </a:pPr>
            <a:r>
              <a:rPr lang="en-US" sz="2300" dirty="0" smtClean="0"/>
              <a:t>Sulbactam = 0.5 – 1 gm</a:t>
            </a:r>
          </a:p>
          <a:p>
            <a:pPr>
              <a:buFont typeface="Wingdings" pitchFamily="2" charset="2"/>
              <a:buNone/>
              <a:defRPr/>
            </a:pPr>
            <a:endParaRPr lang="en-US" sz="2300" dirty="0"/>
          </a:p>
        </p:txBody>
      </p:sp>
      <p:sp>
        <p:nvSpPr>
          <p:cNvPr id="4" name="Slide Number Placeholder 3"/>
          <p:cNvSpPr>
            <a:spLocks noGrp="1"/>
          </p:cNvSpPr>
          <p:nvPr>
            <p:ph type="sldNum" sz="quarter" idx="12"/>
          </p:nvPr>
        </p:nvSpPr>
        <p:spPr/>
        <p:txBody>
          <a:bodyPr/>
          <a:lstStyle/>
          <a:p>
            <a:pPr>
              <a:defRPr/>
            </a:pPr>
            <a:fld id="{C26834F3-E4EC-43C9-ADCF-4A5F81C1A889}" type="slidenum">
              <a:rPr lang="en-US" smtClean="0"/>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txBody>
          <a:bodyPr/>
          <a:lstStyle/>
          <a:p>
            <a:pPr algn="l" eaLnBrk="1" hangingPunct="1">
              <a:lnSpc>
                <a:spcPct val="80000"/>
              </a:lnSpc>
              <a:defRPr/>
            </a:pPr>
            <a:r>
              <a:rPr lang="en-US" sz="3600" u="sng" dirty="0" smtClean="0"/>
              <a:t/>
            </a:r>
            <a:br>
              <a:rPr lang="en-US" sz="3600" u="sng" dirty="0" smtClean="0"/>
            </a:br>
            <a:r>
              <a:rPr lang="en-US" sz="3600" u="sng" dirty="0" smtClean="0"/>
              <a:t>Pharmacokinetics</a:t>
            </a:r>
            <a:r>
              <a:rPr lang="en-US" sz="3600" u="sng" dirty="0"/>
              <a:t>:-</a:t>
            </a:r>
            <a:br>
              <a:rPr lang="en-US" sz="3600" u="sng" dirty="0"/>
            </a:br>
            <a:r>
              <a:rPr lang="en-US" sz="3600" u="sng" dirty="0" smtClean="0"/>
              <a:t/>
            </a:r>
            <a:br>
              <a:rPr lang="en-US" sz="3600" u="sng" dirty="0" smtClean="0"/>
            </a:br>
            <a:r>
              <a:rPr lang="en-US" sz="3200" dirty="0" smtClean="0">
                <a:solidFill>
                  <a:schemeClr val="accent6">
                    <a:lumMod val="50000"/>
                  </a:schemeClr>
                </a:solidFill>
              </a:rPr>
              <a:t>a</a:t>
            </a:r>
            <a:r>
              <a:rPr lang="en-US" sz="3200" dirty="0">
                <a:solidFill>
                  <a:schemeClr val="accent6">
                    <a:lumMod val="50000"/>
                  </a:schemeClr>
                </a:solidFill>
              </a:rPr>
              <a:t>) </a:t>
            </a:r>
            <a:r>
              <a:rPr lang="en-US" sz="3200" u="sng" dirty="0">
                <a:solidFill>
                  <a:schemeClr val="accent6">
                    <a:lumMod val="50000"/>
                  </a:schemeClr>
                </a:solidFill>
              </a:rPr>
              <a:t>Absorption</a:t>
            </a:r>
            <a:r>
              <a:rPr lang="en-US" sz="3200" dirty="0">
                <a:solidFill>
                  <a:schemeClr val="accent6">
                    <a:lumMod val="50000"/>
                  </a:schemeClr>
                </a:solidFill>
              </a:rPr>
              <a:t> </a:t>
            </a:r>
            <a:br>
              <a:rPr lang="en-US" sz="3200" dirty="0">
                <a:solidFill>
                  <a:schemeClr val="accent6">
                    <a:lumMod val="50000"/>
                  </a:schemeClr>
                </a:solidFill>
              </a:rPr>
            </a:br>
            <a:r>
              <a:rPr lang="en-US" sz="3200" dirty="0"/>
              <a:t>  </a:t>
            </a:r>
            <a:br>
              <a:rPr lang="en-US" sz="3200" dirty="0"/>
            </a:br>
            <a:endParaRPr lang="en-US" sz="3200" dirty="0"/>
          </a:p>
        </p:txBody>
      </p:sp>
      <p:sp>
        <p:nvSpPr>
          <p:cNvPr id="54275" name="Rectangle 3"/>
          <p:cNvSpPr>
            <a:spLocks noGrp="1" noChangeArrowheads="1"/>
          </p:cNvSpPr>
          <p:nvPr>
            <p:ph idx="1"/>
          </p:nvPr>
        </p:nvSpPr>
        <p:spPr>
          <a:xfrm>
            <a:off x="457200" y="1600200"/>
            <a:ext cx="8458200" cy="5029200"/>
          </a:xfrm>
        </p:spPr>
        <p:txBody>
          <a:bodyPr anchor="ctr"/>
          <a:lstStyle/>
          <a:p>
            <a:pPr eaLnBrk="1" hangingPunct="1">
              <a:lnSpc>
                <a:spcPct val="80000"/>
              </a:lnSpc>
              <a:buFont typeface="Wingdings" pitchFamily="2" charset="2"/>
              <a:buNone/>
              <a:defRPr/>
            </a:pPr>
            <a:r>
              <a:rPr lang="en-US" sz="2400" b="1" dirty="0" smtClean="0"/>
              <a:t>i) </a:t>
            </a:r>
            <a:r>
              <a:rPr lang="en-US" sz="2400" b="1" u="sng" dirty="0" smtClean="0"/>
              <a:t>Acid stable</a:t>
            </a:r>
            <a:r>
              <a:rPr lang="en-US" sz="2400" b="1" dirty="0" smtClean="0"/>
              <a:t> </a:t>
            </a:r>
          </a:p>
          <a:p>
            <a:pPr lvl="2" eaLnBrk="1" hangingPunct="1">
              <a:buFont typeface="Wingdings" pitchFamily="2" charset="2"/>
              <a:buChar char="Ø"/>
              <a:defRPr/>
            </a:pPr>
            <a:r>
              <a:rPr lang="en-US" dirty="0" smtClean="0"/>
              <a:t>P.O absorption</a:t>
            </a:r>
          </a:p>
          <a:p>
            <a:pPr lvl="2" eaLnBrk="1" hangingPunct="1">
              <a:buFont typeface="Wingdings" pitchFamily="2" charset="2"/>
              <a:buChar char="Ø"/>
              <a:defRPr/>
            </a:pPr>
            <a:r>
              <a:rPr lang="en-US" dirty="0" smtClean="0"/>
              <a:t>Amoxicillin &amp; Pen .V → 50%</a:t>
            </a:r>
          </a:p>
          <a:p>
            <a:pPr lvl="2" eaLnBrk="1" hangingPunct="1">
              <a:buFont typeface="Wingdings" pitchFamily="2" charset="2"/>
              <a:buChar char="Ø"/>
              <a:defRPr/>
            </a:pPr>
            <a:r>
              <a:rPr lang="en-US" dirty="0" smtClean="0"/>
              <a:t>Abs. of amoxicillin →↑ “OH” in side chain</a:t>
            </a:r>
          </a:p>
          <a:p>
            <a:pPr lvl="2" eaLnBrk="1" hangingPunct="1">
              <a:buFont typeface="Wingdings" pitchFamily="2" charset="2"/>
              <a:buChar char="Ø"/>
              <a:defRPr/>
            </a:pPr>
            <a:r>
              <a:rPr lang="en-US" dirty="0" smtClean="0"/>
              <a:t>Oxacillin →↑ Cloxacillin ↑↑ Dicloxacillin</a:t>
            </a:r>
          </a:p>
          <a:p>
            <a:pPr lvl="2" eaLnBrk="1" hangingPunct="1">
              <a:buFont typeface="Wingdings" pitchFamily="2" charset="2"/>
              <a:buChar char="Ø"/>
              <a:defRPr/>
            </a:pPr>
            <a:r>
              <a:rPr lang="en-US" dirty="0" smtClean="0"/>
              <a:t>Should be given before meals</a:t>
            </a:r>
          </a:p>
          <a:p>
            <a:pPr lvl="1" eaLnBrk="1" hangingPunct="1">
              <a:buFont typeface="Wingdings" pitchFamily="2" charset="2"/>
              <a:buNone/>
              <a:defRPr/>
            </a:pPr>
            <a:r>
              <a:rPr lang="en-US" sz="2400" dirty="0" smtClean="0">
                <a:solidFill>
                  <a:srgbClr val="FF7C80"/>
                </a:solidFill>
                <a:effectLst>
                  <a:outerShdw blurRad="38100" dist="38100" dir="2700000" algn="tl">
                    <a:srgbClr val="000000"/>
                  </a:outerShdw>
                </a:effectLst>
              </a:rPr>
              <a:t>  </a:t>
            </a:r>
            <a:r>
              <a:rPr lang="en-US" sz="2400" dirty="0" smtClean="0"/>
              <a:t>ii) </a:t>
            </a:r>
            <a:r>
              <a:rPr lang="en-US" sz="2400" u="sng" dirty="0" smtClean="0"/>
              <a:t>Acid labile → poor abs.</a:t>
            </a:r>
          </a:p>
          <a:p>
            <a:pPr lvl="1" eaLnBrk="1" hangingPunct="1">
              <a:buFont typeface="Wingdings" pitchFamily="2" charset="2"/>
              <a:buNone/>
              <a:defRPr/>
            </a:pPr>
            <a:r>
              <a:rPr lang="en-US" sz="2400" dirty="0" smtClean="0"/>
              <a:t> iii) </a:t>
            </a:r>
            <a:r>
              <a:rPr lang="en-US" sz="2400" u="sng" dirty="0" smtClean="0"/>
              <a:t>Parentral </a:t>
            </a:r>
            <a:r>
              <a:rPr lang="en-US" sz="2400" u="sng" dirty="0" err="1" smtClean="0"/>
              <a:t>adm</a:t>
            </a:r>
            <a:r>
              <a:rPr lang="en-US" sz="2400" u="sng" dirty="0" smtClean="0"/>
              <a:t>:</a:t>
            </a:r>
          </a:p>
          <a:p>
            <a:pPr lvl="1" eaLnBrk="1" hangingPunct="1">
              <a:buFont typeface="Wingdings" pitchFamily="2" charset="2"/>
              <a:buNone/>
              <a:defRPr/>
            </a:pPr>
            <a:r>
              <a:rPr lang="en-US" sz="2400" dirty="0" smtClean="0"/>
              <a:t> iv) </a:t>
            </a:r>
            <a:r>
              <a:rPr lang="en-US" sz="2400" u="sng" dirty="0" smtClean="0"/>
              <a:t>Repository prep:</a:t>
            </a:r>
          </a:p>
          <a:p>
            <a:pPr lvl="1" eaLnBrk="1" hangingPunct="1">
              <a:buFont typeface="Wingdings" pitchFamily="2" charset="2"/>
              <a:buNone/>
              <a:defRPr/>
            </a:pPr>
            <a:r>
              <a:rPr lang="en-US" sz="2400" dirty="0" smtClean="0"/>
              <a:t>  v) </a:t>
            </a:r>
            <a:r>
              <a:rPr lang="en-US" sz="2400" u="sng" dirty="0" smtClean="0"/>
              <a:t>Esters</a:t>
            </a:r>
          </a:p>
        </p:txBody>
      </p:sp>
      <p:sp>
        <p:nvSpPr>
          <p:cNvPr id="4" name="Slide Number Placeholder 5"/>
          <p:cNvSpPr>
            <a:spLocks noGrp="1"/>
          </p:cNvSpPr>
          <p:nvPr>
            <p:ph type="sldNum" sz="quarter" idx="12"/>
          </p:nvPr>
        </p:nvSpPr>
        <p:spPr/>
        <p:txBody>
          <a:bodyPr/>
          <a:lstStyle/>
          <a:p>
            <a:pPr>
              <a:defRPr/>
            </a:pPr>
            <a:fld id="{8E61DE6B-6788-44B4-A6CA-AB137979FF13}" type="slidenum">
              <a:rPr lang="en-US"/>
              <a:pPr>
                <a:defRPr/>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a:r>
              <a:rPr lang="en-US" sz="3200" dirty="0">
                <a:solidFill>
                  <a:schemeClr val="accent6">
                    <a:lumMod val="50000"/>
                  </a:schemeClr>
                </a:solidFill>
              </a:rPr>
              <a:t>b) </a:t>
            </a:r>
            <a:r>
              <a:rPr lang="en-US" sz="3200" u="sng" dirty="0">
                <a:solidFill>
                  <a:schemeClr val="accent6">
                    <a:lumMod val="50000"/>
                  </a:schemeClr>
                </a:solidFill>
              </a:rPr>
              <a:t>Distribution:-</a:t>
            </a:r>
            <a:br>
              <a:rPr lang="en-US" sz="3200" u="sng" dirty="0">
                <a:solidFill>
                  <a:schemeClr val="accent6">
                    <a:lumMod val="50000"/>
                  </a:schemeClr>
                </a:solidFill>
              </a:rPr>
            </a:br>
            <a:endParaRPr lang="en-US" dirty="0"/>
          </a:p>
        </p:txBody>
      </p:sp>
      <p:sp>
        <p:nvSpPr>
          <p:cNvPr id="3" name="Content Placeholder 2"/>
          <p:cNvSpPr>
            <a:spLocks noGrp="1"/>
          </p:cNvSpPr>
          <p:nvPr>
            <p:ph idx="1"/>
          </p:nvPr>
        </p:nvSpPr>
        <p:spPr/>
        <p:txBody>
          <a:bodyPr/>
          <a:lstStyle/>
          <a:p>
            <a:pPr lvl="1" eaLnBrk="1" hangingPunct="1">
              <a:lnSpc>
                <a:spcPct val="80000"/>
              </a:lnSpc>
              <a:buFont typeface="Wingdings" pitchFamily="2" charset="2"/>
              <a:buChar char="Ø"/>
              <a:defRPr/>
            </a:pPr>
            <a:endParaRPr lang="en-US" sz="2400" dirty="0"/>
          </a:p>
          <a:p>
            <a:pPr lvl="1" eaLnBrk="1" hangingPunct="1">
              <a:lnSpc>
                <a:spcPct val="150000"/>
              </a:lnSpc>
              <a:buFont typeface="Wingdings" pitchFamily="2" charset="2"/>
              <a:buChar char="Ø"/>
              <a:defRPr/>
            </a:pPr>
            <a:r>
              <a:rPr lang="en-US" sz="2400" dirty="0" smtClean="0"/>
              <a:t>Plasma </a:t>
            </a:r>
            <a:r>
              <a:rPr lang="en-US" sz="2400" dirty="0"/>
              <a:t>protein binding 20% → ampicillin &amp; amoxicillin more than 90%     → </a:t>
            </a:r>
            <a:r>
              <a:rPr lang="en-US" sz="2400" dirty="0" err="1"/>
              <a:t>nafcillin</a:t>
            </a:r>
            <a:r>
              <a:rPr lang="en-US" sz="2400" dirty="0"/>
              <a:t> &amp; </a:t>
            </a:r>
            <a:r>
              <a:rPr lang="en-US" sz="2400" dirty="0" err="1"/>
              <a:t>isoxazolyl</a:t>
            </a:r>
            <a:r>
              <a:rPr lang="en-US" sz="2400" dirty="0"/>
              <a:t> </a:t>
            </a:r>
            <a:r>
              <a:rPr lang="en-US" sz="2400" dirty="0" err="1"/>
              <a:t>penicillins</a:t>
            </a:r>
            <a:endParaRPr lang="en-US" sz="2400" dirty="0"/>
          </a:p>
          <a:p>
            <a:pPr lvl="1" eaLnBrk="1" hangingPunct="1">
              <a:lnSpc>
                <a:spcPct val="150000"/>
              </a:lnSpc>
              <a:buFont typeface="Wingdings" pitchFamily="2" charset="2"/>
              <a:buChar char="Ø"/>
              <a:defRPr/>
            </a:pPr>
            <a:r>
              <a:rPr lang="en-US" sz="2400" dirty="0"/>
              <a:t>Poor penetration of cell &amp; BBB </a:t>
            </a:r>
          </a:p>
          <a:p>
            <a:pPr lvl="1" eaLnBrk="1" hangingPunct="1">
              <a:lnSpc>
                <a:spcPct val="150000"/>
              </a:lnSpc>
              <a:buFont typeface="Wingdings" pitchFamily="2" charset="2"/>
              <a:buChar char="Ø"/>
              <a:defRPr/>
            </a:pPr>
            <a:r>
              <a:rPr lang="en-US" sz="2400" dirty="0"/>
              <a:t>Well </a:t>
            </a:r>
            <a:r>
              <a:rPr lang="en-US" sz="2400" dirty="0" err="1"/>
              <a:t>distrib</a:t>
            </a:r>
            <a:r>
              <a:rPr lang="en-US" sz="2400" dirty="0"/>
              <a:t> → body fluids &amp; spaces</a:t>
            </a:r>
          </a:p>
          <a:p>
            <a:pPr lvl="1" eaLnBrk="1" hangingPunct="1">
              <a:lnSpc>
                <a:spcPct val="150000"/>
              </a:lnSpc>
              <a:buFont typeface="Wingdings" pitchFamily="2" charset="2"/>
              <a:buChar char="Ø"/>
              <a:defRPr/>
            </a:pPr>
            <a:r>
              <a:rPr lang="en-US" sz="2400" dirty="0"/>
              <a:t> t½  =15 min – 1.3 </a:t>
            </a:r>
            <a:r>
              <a:rPr lang="en-US" sz="2400" dirty="0" err="1"/>
              <a:t>hrs</a:t>
            </a:r>
            <a:r>
              <a:rPr lang="en-US" sz="2400" dirty="0"/>
              <a:t> ↑20 </a:t>
            </a:r>
            <a:r>
              <a:rPr lang="en-US" sz="2400" dirty="0" err="1"/>
              <a:t>hrs</a:t>
            </a:r>
            <a:r>
              <a:rPr lang="en-US" sz="2400" dirty="0"/>
              <a:t> → in </a:t>
            </a:r>
            <a:r>
              <a:rPr lang="en-US" sz="2400" dirty="0" err="1"/>
              <a:t>anuric</a:t>
            </a:r>
            <a:r>
              <a:rPr lang="en-US" sz="2400" dirty="0"/>
              <a:t> pts.</a:t>
            </a:r>
          </a:p>
          <a:p>
            <a:pPr>
              <a:lnSpc>
                <a:spcPct val="150000"/>
              </a:lnSpc>
            </a:pPr>
            <a:endParaRPr lang="en-US" sz="2400" dirty="0"/>
          </a:p>
        </p:txBody>
      </p:sp>
      <p:sp>
        <p:nvSpPr>
          <p:cNvPr id="4" name="Slide Number Placeholder 3"/>
          <p:cNvSpPr>
            <a:spLocks noGrp="1"/>
          </p:cNvSpPr>
          <p:nvPr>
            <p:ph type="sldNum" sz="quarter" idx="12"/>
          </p:nvPr>
        </p:nvSpPr>
        <p:spPr/>
        <p:txBody>
          <a:bodyPr/>
          <a:lstStyle/>
          <a:p>
            <a:pPr>
              <a:defRPr/>
            </a:pPr>
            <a:fld id="{3FDF47F8-F4CF-42BA-921B-59621AD7D1D1}" type="slidenum">
              <a:rPr lang="en-US" smtClean="0"/>
              <a:pPr>
                <a:defRPr/>
              </a:pPr>
              <a:t>32</a:t>
            </a:fld>
            <a:endParaRPr lang="en-US"/>
          </a:p>
        </p:txBody>
      </p:sp>
    </p:spTree>
    <p:extLst>
      <p:ext uri="{BB962C8B-B14F-4D97-AF65-F5344CB8AC3E}">
        <p14:creationId xmlns:p14="http://schemas.microsoft.com/office/powerpoint/2010/main" xmlns="" val="5885115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u="sng" dirty="0" smtClean="0"/>
              <a:t/>
            </a:r>
            <a:br>
              <a:rPr lang="en-US" u="sng" dirty="0" smtClean="0"/>
            </a:br>
            <a:r>
              <a:rPr lang="en-US" u="sng" dirty="0" smtClean="0"/>
              <a:t>Metabolism </a:t>
            </a:r>
            <a:r>
              <a:rPr lang="en-US" u="sng" dirty="0"/>
              <a:t>&amp; </a:t>
            </a:r>
            <a:r>
              <a:rPr lang="en-US" u="sng" dirty="0" err="1"/>
              <a:t>Exc</a:t>
            </a:r>
            <a:r>
              <a:rPr lang="en-US" u="sng" dirty="0"/>
              <a:t>:-</a:t>
            </a:r>
            <a:br>
              <a:rPr lang="en-US" u="sng" dirty="0"/>
            </a:br>
            <a:endParaRPr lang="en-US" dirty="0"/>
          </a:p>
        </p:txBody>
      </p:sp>
      <p:sp>
        <p:nvSpPr>
          <p:cNvPr id="55299" name="Rectangle 3"/>
          <p:cNvSpPr>
            <a:spLocks noGrp="1" noChangeArrowheads="1"/>
          </p:cNvSpPr>
          <p:nvPr>
            <p:ph idx="1"/>
          </p:nvPr>
        </p:nvSpPr>
        <p:spPr>
          <a:xfrm>
            <a:off x="457200" y="1295400"/>
            <a:ext cx="8229600" cy="4835525"/>
          </a:xfrm>
        </p:spPr>
        <p:txBody>
          <a:bodyPr/>
          <a:lstStyle/>
          <a:p>
            <a:pPr eaLnBrk="1" hangingPunct="1">
              <a:lnSpc>
                <a:spcPct val="90000"/>
              </a:lnSpc>
              <a:buFont typeface="Wingdings" pitchFamily="2" charset="2"/>
              <a:buNone/>
              <a:defRPr/>
            </a:pPr>
            <a:endParaRPr lang="en-US" sz="2300" b="1" u="sng" dirty="0">
              <a:solidFill>
                <a:schemeClr val="tx2"/>
              </a:solidFill>
              <a:effectLst>
                <a:outerShdw blurRad="38100" dist="38100" dir="2700000" algn="tl">
                  <a:srgbClr val="000000"/>
                </a:outerShdw>
              </a:effectLst>
            </a:endParaRPr>
          </a:p>
          <a:p>
            <a:pPr lvl="1" eaLnBrk="1" hangingPunct="1">
              <a:lnSpc>
                <a:spcPct val="150000"/>
              </a:lnSpc>
              <a:buFont typeface="Wingdings" pitchFamily="2" charset="2"/>
              <a:buChar char="Ø"/>
              <a:defRPr/>
            </a:pPr>
            <a:r>
              <a:rPr lang="en-US" dirty="0" smtClean="0"/>
              <a:t>No significant metabolism</a:t>
            </a:r>
          </a:p>
          <a:p>
            <a:pPr lvl="1" eaLnBrk="1" hangingPunct="1">
              <a:lnSpc>
                <a:spcPct val="150000"/>
              </a:lnSpc>
              <a:buFont typeface="Wingdings" pitchFamily="2" charset="2"/>
              <a:buChar char="Ø"/>
              <a:defRPr/>
            </a:pPr>
            <a:r>
              <a:rPr lang="en-US" dirty="0" err="1" smtClean="0"/>
              <a:t>Exc</a:t>
            </a:r>
            <a:r>
              <a:rPr lang="en-US" dirty="0" smtClean="0"/>
              <a:t> – kidney ---- 90 % tub. Sec &amp; 10”% Glomerular </a:t>
            </a:r>
            <a:r>
              <a:rPr lang="en-US" dirty="0" err="1" smtClean="0"/>
              <a:t>Fil</a:t>
            </a:r>
            <a:endParaRPr lang="en-US" dirty="0" smtClean="0"/>
          </a:p>
          <a:p>
            <a:pPr lvl="1" eaLnBrk="1" hangingPunct="1">
              <a:lnSpc>
                <a:spcPct val="150000"/>
              </a:lnSpc>
              <a:buFont typeface="Wingdings" pitchFamily="2" charset="2"/>
              <a:buChar char="Ø"/>
              <a:defRPr/>
            </a:pPr>
            <a:r>
              <a:rPr lang="en-US" dirty="0" smtClean="0"/>
              <a:t>Liver (Bile → Ampicillin)</a:t>
            </a:r>
          </a:p>
          <a:p>
            <a:pPr lvl="1" eaLnBrk="1" hangingPunct="1">
              <a:lnSpc>
                <a:spcPct val="150000"/>
              </a:lnSpc>
              <a:buFont typeface="Wingdings" pitchFamily="2" charset="2"/>
              <a:buChar char="Ø"/>
              <a:defRPr/>
            </a:pPr>
            <a:r>
              <a:rPr lang="en-US" dirty="0" smtClean="0"/>
              <a:t>Milk </a:t>
            </a:r>
          </a:p>
          <a:p>
            <a:pPr lvl="1" eaLnBrk="1" hangingPunct="1">
              <a:lnSpc>
                <a:spcPct val="150000"/>
              </a:lnSpc>
              <a:buFont typeface="Wingdings" pitchFamily="2" charset="2"/>
              <a:buChar char="Ø"/>
              <a:defRPr/>
            </a:pPr>
            <a:r>
              <a:rPr lang="en-US" dirty="0" smtClean="0"/>
              <a:t>Renal </a:t>
            </a:r>
            <a:r>
              <a:rPr lang="en-US" dirty="0" err="1" smtClean="0"/>
              <a:t>exc</a:t>
            </a:r>
            <a:r>
              <a:rPr lang="en-US" dirty="0" smtClean="0"/>
              <a:t> →↓↓ by probenicid</a:t>
            </a:r>
          </a:p>
          <a:p>
            <a:pPr lvl="1" eaLnBrk="1" hangingPunct="1">
              <a:lnSpc>
                <a:spcPct val="150000"/>
              </a:lnSpc>
              <a:buNone/>
              <a:defRPr/>
            </a:pPr>
            <a:endParaRPr lang="en-US" dirty="0" smtClean="0">
              <a:solidFill>
                <a:srgbClr val="FF7C80"/>
              </a:solidFill>
              <a:effectLst>
                <a:outerShdw blurRad="38100" dist="38100" dir="2700000" algn="tl">
                  <a:srgbClr val="000000"/>
                </a:outerShdw>
              </a:effectLst>
            </a:endParaRPr>
          </a:p>
          <a:p>
            <a:pPr lvl="1" eaLnBrk="1" hangingPunct="1">
              <a:lnSpc>
                <a:spcPct val="150000"/>
              </a:lnSpc>
              <a:buNone/>
              <a:defRPr/>
            </a:pPr>
            <a:endParaRPr lang="en-US" dirty="0">
              <a:solidFill>
                <a:srgbClr val="FF7C80"/>
              </a:solidFill>
              <a:effectLst>
                <a:outerShdw blurRad="38100" dist="38100" dir="2700000" algn="tl">
                  <a:srgbClr val="000000"/>
                </a:outerShdw>
              </a:effectLst>
            </a:endParaRPr>
          </a:p>
          <a:p>
            <a:pPr lvl="1" eaLnBrk="1" hangingPunct="1">
              <a:lnSpc>
                <a:spcPct val="150000"/>
              </a:lnSpc>
              <a:buNone/>
              <a:defRPr/>
            </a:pPr>
            <a:r>
              <a:rPr lang="en-US" dirty="0" smtClean="0"/>
              <a:t>.</a:t>
            </a:r>
            <a:endParaRPr lang="en-US" dirty="0"/>
          </a:p>
        </p:txBody>
      </p:sp>
      <p:sp>
        <p:nvSpPr>
          <p:cNvPr id="4" name="Slide Number Placeholder 5"/>
          <p:cNvSpPr>
            <a:spLocks noGrp="1"/>
          </p:cNvSpPr>
          <p:nvPr>
            <p:ph type="sldNum" sz="quarter" idx="12"/>
          </p:nvPr>
        </p:nvSpPr>
        <p:spPr/>
        <p:txBody>
          <a:bodyPr/>
          <a:lstStyle/>
          <a:p>
            <a:pPr>
              <a:defRPr/>
            </a:pPr>
            <a:fld id="{70438A97-6D70-40FC-9DC0-EB6727EEBB28}" type="slidenum">
              <a:rPr lang="en-US"/>
              <a:pPr>
                <a:defRPr/>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u="sng" dirty="0"/>
              <a:t>Clinical uses:-</a:t>
            </a:r>
            <a:br>
              <a:rPr lang="en-US" u="sng" dirty="0"/>
            </a:br>
            <a:endParaRPr lang="en-US" dirty="0"/>
          </a:p>
        </p:txBody>
      </p:sp>
      <p:sp>
        <p:nvSpPr>
          <p:cNvPr id="56323" name="Rectangle 3"/>
          <p:cNvSpPr>
            <a:spLocks noGrp="1" noChangeArrowheads="1"/>
          </p:cNvSpPr>
          <p:nvPr>
            <p:ph idx="1"/>
          </p:nvPr>
        </p:nvSpPr>
        <p:spPr>
          <a:xfrm>
            <a:off x="457200" y="1066800"/>
            <a:ext cx="8229600" cy="5410200"/>
          </a:xfrm>
        </p:spPr>
        <p:txBody>
          <a:bodyPr/>
          <a:lstStyle/>
          <a:p>
            <a:pPr lvl="1" eaLnBrk="1" hangingPunct="1">
              <a:lnSpc>
                <a:spcPct val="80000"/>
              </a:lnSpc>
              <a:buFont typeface="Wingdings" pitchFamily="2" charset="2"/>
              <a:buNone/>
              <a:defRPr/>
            </a:pPr>
            <a:r>
              <a:rPr lang="en-US" dirty="0" smtClean="0">
                <a:solidFill>
                  <a:schemeClr val="accent6">
                    <a:lumMod val="50000"/>
                  </a:schemeClr>
                </a:solidFill>
                <a:effectLst>
                  <a:outerShdw blurRad="38100" dist="38100" dir="2700000" algn="tl">
                    <a:srgbClr val="000000"/>
                  </a:outerShdw>
                </a:effectLst>
              </a:rPr>
              <a:t>a) </a:t>
            </a:r>
            <a:r>
              <a:rPr lang="en-US" u="sng" dirty="0" smtClean="0">
                <a:solidFill>
                  <a:schemeClr val="accent6">
                    <a:lumMod val="50000"/>
                  </a:schemeClr>
                </a:solidFill>
                <a:effectLst>
                  <a:outerShdw blurRad="38100" dist="38100" dir="2700000" algn="tl">
                    <a:srgbClr val="000000"/>
                  </a:outerShdw>
                </a:effectLst>
              </a:rPr>
              <a:t>Streptococcal inf:-</a:t>
            </a:r>
          </a:p>
          <a:p>
            <a:pPr lvl="2" eaLnBrk="1" hangingPunct="1">
              <a:lnSpc>
                <a:spcPct val="80000"/>
              </a:lnSpc>
              <a:buFont typeface="Wingdings" pitchFamily="2" charset="2"/>
              <a:buNone/>
              <a:defRPr/>
            </a:pPr>
            <a:endParaRPr lang="en-US" sz="2300" dirty="0" smtClean="0"/>
          </a:p>
          <a:p>
            <a:pPr lvl="2" eaLnBrk="1" hangingPunct="1">
              <a:lnSpc>
                <a:spcPct val="80000"/>
              </a:lnSpc>
              <a:buFont typeface="Wingdings" pitchFamily="2" charset="2"/>
              <a:buNone/>
              <a:defRPr/>
            </a:pPr>
            <a:r>
              <a:rPr lang="en-US" sz="2800" dirty="0" smtClean="0"/>
              <a:t>i)   </a:t>
            </a:r>
            <a:r>
              <a:rPr lang="en-US" sz="2800" u="sng" dirty="0" smtClean="0"/>
              <a:t>Ac. Tonsillitis &amp; </a:t>
            </a:r>
            <a:r>
              <a:rPr lang="en-US" sz="2800" u="sng" dirty="0" err="1" smtClean="0"/>
              <a:t>Pharyngitis</a:t>
            </a:r>
            <a:r>
              <a:rPr lang="en-US" sz="2800" u="sng" dirty="0" smtClean="0"/>
              <a:t> :-</a:t>
            </a:r>
          </a:p>
          <a:p>
            <a:pPr lvl="3" eaLnBrk="1" hangingPunct="1">
              <a:lnSpc>
                <a:spcPct val="80000"/>
              </a:lnSpc>
              <a:buFont typeface="Wingdings" pitchFamily="2" charset="2"/>
              <a:buChar char="Ø"/>
              <a:defRPr/>
            </a:pPr>
            <a:r>
              <a:rPr lang="en-US" sz="2300" dirty="0" smtClean="0"/>
              <a:t>St. pyogenes – pen. G of Pen. V (10 days)</a:t>
            </a:r>
          </a:p>
          <a:p>
            <a:pPr lvl="2" eaLnBrk="1" hangingPunct="1">
              <a:lnSpc>
                <a:spcPct val="80000"/>
              </a:lnSpc>
              <a:buFont typeface="Wingdings" pitchFamily="2" charset="2"/>
              <a:buNone/>
              <a:defRPr/>
            </a:pPr>
            <a:endParaRPr lang="en-US" sz="2300" dirty="0" smtClean="0"/>
          </a:p>
          <a:p>
            <a:pPr lvl="2" eaLnBrk="1" hangingPunct="1">
              <a:lnSpc>
                <a:spcPct val="80000"/>
              </a:lnSpc>
              <a:buFont typeface="Wingdings" pitchFamily="2" charset="2"/>
              <a:buNone/>
              <a:defRPr/>
            </a:pPr>
            <a:endParaRPr lang="en-US" sz="2300" dirty="0"/>
          </a:p>
          <a:p>
            <a:pPr lvl="2" eaLnBrk="1" hangingPunct="1">
              <a:lnSpc>
                <a:spcPct val="80000"/>
              </a:lnSpc>
              <a:buFont typeface="Wingdings" pitchFamily="2" charset="2"/>
              <a:buNone/>
              <a:defRPr/>
            </a:pPr>
            <a:r>
              <a:rPr lang="en-US" dirty="0" smtClean="0"/>
              <a:t>ii)  </a:t>
            </a:r>
            <a:r>
              <a:rPr lang="en-US" u="sng" dirty="0" smtClean="0"/>
              <a:t>Bact. Endocarditis (SBE):- (</a:t>
            </a:r>
            <a:r>
              <a:rPr lang="en-US" u="sng" dirty="0" err="1" smtClean="0"/>
              <a:t>Strept</a:t>
            </a:r>
            <a:r>
              <a:rPr lang="en-US" u="sng" dirty="0" smtClean="0"/>
              <a:t>. </a:t>
            </a:r>
            <a:r>
              <a:rPr lang="en-US" u="sng" dirty="0" err="1" smtClean="0"/>
              <a:t>viridans</a:t>
            </a:r>
            <a:r>
              <a:rPr lang="en-US" u="sng" dirty="0" smtClean="0"/>
              <a:t>)</a:t>
            </a:r>
          </a:p>
          <a:p>
            <a:pPr lvl="3" eaLnBrk="1" hangingPunct="1">
              <a:lnSpc>
                <a:spcPct val="80000"/>
              </a:lnSpc>
              <a:buFont typeface="Wingdings" pitchFamily="2" charset="2"/>
              <a:buChar char="Ø"/>
              <a:defRPr/>
            </a:pPr>
            <a:r>
              <a:rPr lang="en-US" sz="2300" dirty="0" smtClean="0"/>
              <a:t>Benzyl Pen I/V 2.5 – 5 mega units  QID for o4 wks</a:t>
            </a:r>
          </a:p>
          <a:p>
            <a:pPr lvl="3" eaLnBrk="1" hangingPunct="1">
              <a:lnSpc>
                <a:spcPct val="80000"/>
              </a:lnSpc>
              <a:buFont typeface="Wingdings" pitchFamily="2" charset="2"/>
              <a:buNone/>
              <a:defRPr/>
            </a:pPr>
            <a:r>
              <a:rPr lang="en-US" sz="2300" dirty="0" smtClean="0"/>
              <a:t>   Or 2 wks I/V pen + 2 wks oral Pen -V</a:t>
            </a:r>
          </a:p>
          <a:p>
            <a:pPr lvl="2" eaLnBrk="1" hangingPunct="1">
              <a:lnSpc>
                <a:spcPct val="80000"/>
              </a:lnSpc>
              <a:buFont typeface="Wingdings" pitchFamily="2" charset="2"/>
              <a:buNone/>
              <a:defRPr/>
            </a:pPr>
            <a:endParaRPr lang="en-US" sz="2300" dirty="0" smtClean="0"/>
          </a:p>
          <a:p>
            <a:pPr lvl="2" eaLnBrk="1" hangingPunct="1">
              <a:lnSpc>
                <a:spcPct val="80000"/>
              </a:lnSpc>
              <a:buFont typeface="Wingdings" pitchFamily="2" charset="2"/>
              <a:buNone/>
              <a:defRPr/>
            </a:pPr>
            <a:r>
              <a:rPr lang="en-US" sz="2800" dirty="0" smtClean="0"/>
              <a:t>iii) </a:t>
            </a:r>
            <a:r>
              <a:rPr lang="en-US" sz="2800" u="sng" dirty="0" err="1" smtClean="0"/>
              <a:t>Enterococcal</a:t>
            </a:r>
            <a:r>
              <a:rPr lang="en-US" sz="2800" u="sng" dirty="0" smtClean="0"/>
              <a:t> endocarditis</a:t>
            </a:r>
          </a:p>
          <a:p>
            <a:pPr lvl="3" eaLnBrk="1" hangingPunct="1">
              <a:lnSpc>
                <a:spcPct val="80000"/>
              </a:lnSpc>
              <a:buClr>
                <a:srgbClr val="FF7C80"/>
              </a:buClr>
              <a:buFont typeface="Wingdings" pitchFamily="2" charset="2"/>
              <a:buChar char="Ø"/>
              <a:defRPr/>
            </a:pPr>
            <a:r>
              <a:rPr lang="en-US" sz="2300" dirty="0" smtClean="0"/>
              <a:t>Pen - G or ampicillin + an aminoglycoside (gentacyn)           for 4 wks (synergistic effect)</a:t>
            </a:r>
          </a:p>
        </p:txBody>
      </p:sp>
      <p:sp>
        <p:nvSpPr>
          <p:cNvPr id="4" name="Slide Number Placeholder 5"/>
          <p:cNvSpPr>
            <a:spLocks noGrp="1"/>
          </p:cNvSpPr>
          <p:nvPr>
            <p:ph type="sldNum" sz="quarter" idx="12"/>
          </p:nvPr>
        </p:nvSpPr>
        <p:spPr/>
        <p:txBody>
          <a:bodyPr/>
          <a:lstStyle/>
          <a:p>
            <a:pPr>
              <a:defRPr/>
            </a:pPr>
            <a:fld id="{F7745D09-7E5E-4663-968A-C539745EA3F8}" type="slidenum">
              <a:rPr lang="en-US"/>
              <a:pPr>
                <a:defRPr/>
              </a:pPr>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5125"/>
          </a:xfrm>
        </p:spPr>
        <p:txBody>
          <a:bodyPr/>
          <a:lstStyle/>
          <a:p>
            <a:pPr lvl="1" eaLnBrk="1" hangingPunct="1">
              <a:lnSpc>
                <a:spcPct val="80000"/>
              </a:lnSpc>
              <a:buNone/>
              <a:defRPr/>
            </a:pPr>
            <a:r>
              <a:rPr lang="en-US" sz="3600" dirty="0">
                <a:solidFill>
                  <a:srgbClr val="FF7C80"/>
                </a:solidFill>
                <a:effectLst>
                  <a:outerShdw blurRad="38100" dist="38100" dir="2700000" algn="tl">
                    <a:srgbClr val="000000"/>
                  </a:outerShdw>
                </a:effectLst>
              </a:rPr>
              <a:t>b) </a:t>
            </a:r>
            <a:r>
              <a:rPr lang="en-US" sz="3600" u="sng" dirty="0">
                <a:solidFill>
                  <a:srgbClr val="FF7C80"/>
                </a:solidFill>
                <a:effectLst>
                  <a:outerShdw blurRad="38100" dist="38100" dir="2700000" algn="tl">
                    <a:srgbClr val="000000"/>
                  </a:outerShdw>
                </a:effectLst>
              </a:rPr>
              <a:t>Staph. </a:t>
            </a:r>
            <a:r>
              <a:rPr lang="en-US" sz="3600" u="sng" dirty="0" err="1">
                <a:solidFill>
                  <a:srgbClr val="FF7C80"/>
                </a:solidFill>
                <a:effectLst>
                  <a:outerShdw blurRad="38100" dist="38100" dir="2700000" algn="tl">
                    <a:srgbClr val="000000"/>
                  </a:outerShdw>
                </a:effectLst>
              </a:rPr>
              <a:t>inf</a:t>
            </a:r>
            <a:r>
              <a:rPr lang="en-US" sz="3600" u="sng" dirty="0">
                <a:solidFill>
                  <a:srgbClr val="FF7C80"/>
                </a:solidFill>
                <a:effectLst>
                  <a:outerShdw blurRad="38100" dist="38100" dir="2700000" algn="tl">
                    <a:srgbClr val="000000"/>
                  </a:outerShdw>
                </a:effectLst>
              </a:rPr>
              <a:t>:-</a:t>
            </a:r>
          </a:p>
          <a:p>
            <a:pPr lvl="2" eaLnBrk="1" hangingPunct="1">
              <a:lnSpc>
                <a:spcPct val="80000"/>
              </a:lnSpc>
              <a:buFont typeface="Wingdings" pitchFamily="2" charset="2"/>
              <a:buChar char="Ø"/>
              <a:defRPr/>
            </a:pPr>
            <a:r>
              <a:rPr lang="en-US" dirty="0"/>
              <a:t>Local abscess, osteomyelitis, bacteremia </a:t>
            </a:r>
            <a:r>
              <a:rPr lang="en-US" dirty="0" err="1"/>
              <a:t>etc</a:t>
            </a:r>
            <a:endParaRPr lang="en-US" dirty="0"/>
          </a:p>
          <a:p>
            <a:pPr lvl="2" eaLnBrk="1" hangingPunct="1">
              <a:lnSpc>
                <a:spcPct val="80000"/>
              </a:lnSpc>
              <a:buFont typeface="Wingdings" pitchFamily="2" charset="2"/>
              <a:buChar char="Ø"/>
              <a:defRPr/>
            </a:pPr>
            <a:r>
              <a:rPr lang="en-US" dirty="0" err="1"/>
              <a:t>Penicillinase</a:t>
            </a:r>
            <a:r>
              <a:rPr lang="en-US" dirty="0"/>
              <a:t> resistant </a:t>
            </a:r>
            <a:r>
              <a:rPr lang="en-US" dirty="0" err="1"/>
              <a:t>penicillins</a:t>
            </a:r>
            <a:r>
              <a:rPr lang="en-US" dirty="0"/>
              <a:t> → </a:t>
            </a:r>
            <a:r>
              <a:rPr lang="en-US" dirty="0" err="1"/>
              <a:t>Flucloxacillin</a:t>
            </a:r>
            <a:r>
              <a:rPr lang="en-US" dirty="0"/>
              <a:t>.</a:t>
            </a:r>
          </a:p>
          <a:p>
            <a:pPr lvl="2" eaLnBrk="1" hangingPunct="1">
              <a:lnSpc>
                <a:spcPct val="80000"/>
              </a:lnSpc>
              <a:buNone/>
              <a:defRPr/>
            </a:pPr>
            <a:r>
              <a:rPr lang="en-US" dirty="0"/>
              <a:t>   or Penicillin (</a:t>
            </a:r>
            <a:r>
              <a:rPr lang="en-US" dirty="0" err="1"/>
              <a:t>Amoxycillin</a:t>
            </a:r>
            <a:r>
              <a:rPr lang="en-US" dirty="0"/>
              <a:t>) + </a:t>
            </a:r>
            <a:r>
              <a:rPr lang="en-US" dirty="0" err="1"/>
              <a:t>clavulanic</a:t>
            </a:r>
            <a:r>
              <a:rPr lang="en-US" dirty="0"/>
              <a:t> acid</a:t>
            </a:r>
          </a:p>
          <a:p>
            <a:pPr lvl="1" eaLnBrk="1" hangingPunct="1">
              <a:lnSpc>
                <a:spcPct val="80000"/>
              </a:lnSpc>
              <a:buNone/>
              <a:defRPr/>
            </a:pPr>
            <a:endParaRPr lang="en-US" sz="2400" dirty="0" smtClean="0">
              <a:solidFill>
                <a:srgbClr val="FF7C80"/>
              </a:solidFill>
              <a:effectLst>
                <a:outerShdw blurRad="38100" dist="38100" dir="2700000" algn="tl">
                  <a:srgbClr val="000000"/>
                </a:outerShdw>
              </a:effectLst>
            </a:endParaRPr>
          </a:p>
          <a:p>
            <a:pPr lvl="1" eaLnBrk="1" hangingPunct="1">
              <a:lnSpc>
                <a:spcPct val="80000"/>
              </a:lnSpc>
              <a:buNone/>
              <a:defRPr/>
            </a:pPr>
            <a:endParaRPr lang="en-US" sz="2400" dirty="0">
              <a:solidFill>
                <a:srgbClr val="FF7C80"/>
              </a:solidFill>
              <a:effectLst>
                <a:outerShdw blurRad="38100" dist="38100" dir="2700000" algn="tl">
                  <a:srgbClr val="000000"/>
                </a:outerShdw>
              </a:effectLst>
            </a:endParaRPr>
          </a:p>
          <a:p>
            <a:pPr lvl="1" eaLnBrk="1" hangingPunct="1">
              <a:lnSpc>
                <a:spcPct val="80000"/>
              </a:lnSpc>
              <a:buNone/>
              <a:defRPr/>
            </a:pPr>
            <a:r>
              <a:rPr lang="en-US" sz="3600" dirty="0" smtClean="0">
                <a:solidFill>
                  <a:srgbClr val="FF7C80"/>
                </a:solidFill>
                <a:effectLst>
                  <a:outerShdw blurRad="38100" dist="38100" dir="2700000" algn="tl">
                    <a:srgbClr val="000000"/>
                  </a:outerShdw>
                </a:effectLst>
              </a:rPr>
              <a:t>c</a:t>
            </a:r>
            <a:r>
              <a:rPr lang="en-US" sz="3600" dirty="0">
                <a:solidFill>
                  <a:srgbClr val="FF7C80"/>
                </a:solidFill>
                <a:effectLst>
                  <a:outerShdw blurRad="38100" dist="38100" dir="2700000" algn="tl">
                    <a:srgbClr val="000000"/>
                  </a:outerShdw>
                </a:effectLst>
              </a:rPr>
              <a:t>)</a:t>
            </a:r>
            <a:r>
              <a:rPr lang="en-US" sz="3600" dirty="0"/>
              <a:t> </a:t>
            </a:r>
            <a:r>
              <a:rPr lang="en-US" sz="3600" u="sng" dirty="0">
                <a:solidFill>
                  <a:srgbClr val="FF7C80"/>
                </a:solidFill>
                <a:effectLst>
                  <a:outerShdw blurRad="38100" dist="38100" dir="2700000" algn="tl">
                    <a:srgbClr val="000000"/>
                  </a:outerShdw>
                </a:effectLst>
              </a:rPr>
              <a:t>Pneumococcal </a:t>
            </a:r>
            <a:r>
              <a:rPr lang="en-US" sz="3600" u="sng" dirty="0" err="1">
                <a:solidFill>
                  <a:srgbClr val="FF7C80"/>
                </a:solidFill>
                <a:effectLst>
                  <a:outerShdw blurRad="38100" dist="38100" dir="2700000" algn="tl">
                    <a:srgbClr val="000000"/>
                  </a:outerShdw>
                </a:effectLst>
              </a:rPr>
              <a:t>inf</a:t>
            </a:r>
            <a:r>
              <a:rPr lang="en-US" sz="3600" u="sng" dirty="0">
                <a:solidFill>
                  <a:srgbClr val="FF7C80"/>
                </a:solidFill>
                <a:effectLst>
                  <a:outerShdw blurRad="38100" dist="38100" dir="2700000" algn="tl">
                    <a:srgbClr val="000000"/>
                  </a:outerShdw>
                </a:effectLst>
              </a:rPr>
              <a:t>:-</a:t>
            </a:r>
          </a:p>
          <a:p>
            <a:pPr lvl="1" eaLnBrk="1" hangingPunct="1">
              <a:lnSpc>
                <a:spcPct val="80000"/>
              </a:lnSpc>
              <a:buNone/>
              <a:defRPr/>
            </a:pPr>
            <a:r>
              <a:rPr lang="en-US" sz="2300" dirty="0"/>
              <a:t>     i</a:t>
            </a:r>
            <a:r>
              <a:rPr lang="en-US" sz="2400" dirty="0"/>
              <a:t>)  </a:t>
            </a:r>
            <a:r>
              <a:rPr lang="en-US" sz="2400" u="sng" dirty="0" err="1"/>
              <a:t>Pn</a:t>
            </a:r>
            <a:r>
              <a:rPr lang="en-US" sz="2400" u="sng" dirty="0"/>
              <a:t>. Pneumonia:-</a:t>
            </a:r>
          </a:p>
          <a:p>
            <a:pPr lvl="3" eaLnBrk="1" hangingPunct="1">
              <a:lnSpc>
                <a:spcPct val="80000"/>
              </a:lnSpc>
              <a:buClr>
                <a:schemeClr val="tx2"/>
              </a:buClr>
              <a:buFont typeface="Wingdings" pitchFamily="2" charset="2"/>
              <a:buChar char="Ø"/>
              <a:defRPr/>
            </a:pPr>
            <a:r>
              <a:rPr lang="en-US" sz="2400" dirty="0"/>
              <a:t>Pen - G, Pen- V or Amp/ </a:t>
            </a:r>
            <a:r>
              <a:rPr lang="en-US" sz="2400" dirty="0" err="1"/>
              <a:t>amoxycilln</a:t>
            </a:r>
            <a:endParaRPr lang="en-US" sz="2400" dirty="0"/>
          </a:p>
          <a:p>
            <a:pPr lvl="1" eaLnBrk="1" hangingPunct="1">
              <a:lnSpc>
                <a:spcPct val="80000"/>
              </a:lnSpc>
              <a:buNone/>
              <a:defRPr/>
            </a:pPr>
            <a:r>
              <a:rPr lang="en-US" sz="2400" dirty="0"/>
              <a:t>      ii) </a:t>
            </a:r>
            <a:r>
              <a:rPr lang="en-US" sz="2400" u="sng" dirty="0"/>
              <a:t>Otitis media &amp; CH. bronchitis:- ( H. </a:t>
            </a:r>
            <a:r>
              <a:rPr lang="en-US" sz="2400" u="sng" dirty="0" err="1"/>
              <a:t>infl</a:t>
            </a:r>
            <a:r>
              <a:rPr lang="en-US" sz="2400" u="sng" dirty="0"/>
              <a:t> → contaminant)</a:t>
            </a:r>
          </a:p>
          <a:p>
            <a:pPr lvl="3" eaLnBrk="1" hangingPunct="1">
              <a:lnSpc>
                <a:spcPct val="80000"/>
              </a:lnSpc>
              <a:buClr>
                <a:schemeClr val="tx2"/>
              </a:buClr>
              <a:buFont typeface="Wingdings" pitchFamily="2" charset="2"/>
              <a:buChar char="Ø"/>
              <a:defRPr/>
            </a:pPr>
            <a:r>
              <a:rPr lang="en-US" sz="2400" dirty="0"/>
              <a:t>Ampicillin or amoxicillin</a:t>
            </a:r>
          </a:p>
          <a:p>
            <a:endParaRPr lang="en-US" sz="2400" dirty="0"/>
          </a:p>
        </p:txBody>
      </p:sp>
      <p:sp>
        <p:nvSpPr>
          <p:cNvPr id="4" name="Slide Number Placeholder 3"/>
          <p:cNvSpPr>
            <a:spLocks noGrp="1"/>
          </p:cNvSpPr>
          <p:nvPr>
            <p:ph type="sldNum" sz="quarter" idx="12"/>
          </p:nvPr>
        </p:nvSpPr>
        <p:spPr/>
        <p:txBody>
          <a:bodyPr/>
          <a:lstStyle/>
          <a:p>
            <a:pPr>
              <a:defRPr/>
            </a:pPr>
            <a:fld id="{3FDF47F8-F4CF-42BA-921B-59621AD7D1D1}" type="slidenum">
              <a:rPr lang="en-US" smtClean="0"/>
              <a:pPr>
                <a:defRPr/>
              </a:pPr>
              <a:t>35</a:t>
            </a:fld>
            <a:endParaRPr lang="en-US"/>
          </a:p>
        </p:txBody>
      </p:sp>
    </p:spTree>
    <p:extLst>
      <p:ext uri="{BB962C8B-B14F-4D97-AF65-F5344CB8AC3E}">
        <p14:creationId xmlns:p14="http://schemas.microsoft.com/office/powerpoint/2010/main" xmlns="" val="304289533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a:xfrm>
            <a:off x="228600" y="228600"/>
            <a:ext cx="8915400" cy="6629400"/>
          </a:xfrm>
        </p:spPr>
        <p:txBody>
          <a:bodyPr/>
          <a:lstStyle/>
          <a:p>
            <a:pPr lvl="1" eaLnBrk="1" hangingPunct="1">
              <a:lnSpc>
                <a:spcPct val="90000"/>
              </a:lnSpc>
              <a:buFont typeface="Wingdings" pitchFamily="2" charset="2"/>
              <a:buNone/>
              <a:defRPr/>
            </a:pPr>
            <a:endParaRPr lang="en-US" sz="2300" dirty="0" smtClean="0">
              <a:solidFill>
                <a:srgbClr val="FF7C80"/>
              </a:solidFill>
              <a:effectLst>
                <a:outerShdw blurRad="38100" dist="38100" dir="2700000" algn="tl">
                  <a:srgbClr val="000000"/>
                </a:outerShdw>
              </a:effectLst>
            </a:endParaRPr>
          </a:p>
          <a:p>
            <a:pPr lvl="1" eaLnBrk="1" hangingPunct="1">
              <a:lnSpc>
                <a:spcPct val="90000"/>
              </a:lnSpc>
              <a:buFont typeface="Wingdings" pitchFamily="2" charset="2"/>
              <a:buNone/>
              <a:defRPr/>
            </a:pPr>
            <a:endParaRPr lang="en-US" sz="2300" dirty="0">
              <a:solidFill>
                <a:srgbClr val="FF7C80"/>
              </a:solidFill>
              <a:effectLst>
                <a:outerShdw blurRad="38100" dist="38100" dir="2700000" algn="tl">
                  <a:srgbClr val="000000"/>
                </a:outerShdw>
              </a:effectLst>
            </a:endParaRPr>
          </a:p>
          <a:p>
            <a:pPr lvl="1" eaLnBrk="1" hangingPunct="1">
              <a:lnSpc>
                <a:spcPct val="90000"/>
              </a:lnSpc>
              <a:buFont typeface="Wingdings" pitchFamily="2" charset="2"/>
              <a:buNone/>
              <a:defRPr/>
            </a:pPr>
            <a:r>
              <a:rPr lang="en-US" sz="3600" dirty="0" smtClean="0">
                <a:solidFill>
                  <a:srgbClr val="FF7C80"/>
                </a:solidFill>
                <a:effectLst>
                  <a:outerShdw blurRad="38100" dist="38100" dir="2700000" algn="tl">
                    <a:srgbClr val="000000"/>
                  </a:outerShdw>
                </a:effectLst>
              </a:rPr>
              <a:t>d) </a:t>
            </a:r>
            <a:r>
              <a:rPr lang="en-US" sz="3600" u="sng" dirty="0" smtClean="0">
                <a:solidFill>
                  <a:srgbClr val="FF7C80"/>
                </a:solidFill>
                <a:effectLst>
                  <a:outerShdw blurRad="38100" dist="38100" dir="2700000" algn="tl">
                    <a:srgbClr val="000000"/>
                  </a:outerShdw>
                </a:effectLst>
              </a:rPr>
              <a:t>Gonococcal inf:-</a:t>
            </a:r>
          </a:p>
          <a:p>
            <a:pPr lvl="2" eaLnBrk="1" hangingPunct="1">
              <a:lnSpc>
                <a:spcPct val="90000"/>
              </a:lnSpc>
              <a:buFont typeface="Wingdings" pitchFamily="2" charset="2"/>
              <a:buChar char="Ø"/>
              <a:defRPr/>
            </a:pPr>
            <a:r>
              <a:rPr lang="en-US" sz="2300" dirty="0" smtClean="0"/>
              <a:t>4.8 mega units procaine Pen → divided &amp; given at two sites   </a:t>
            </a:r>
            <a:r>
              <a:rPr lang="en-US" sz="2300" dirty="0" err="1" smtClean="0"/>
              <a:t>i</a:t>
            </a:r>
            <a:r>
              <a:rPr lang="en-US" sz="2300" dirty="0" smtClean="0"/>
              <a:t>/m + 1gm probenicid  ½ hr before </a:t>
            </a:r>
          </a:p>
          <a:p>
            <a:pPr lvl="2" eaLnBrk="1" hangingPunct="1">
              <a:lnSpc>
                <a:spcPct val="90000"/>
              </a:lnSpc>
              <a:buFont typeface="Wingdings" pitchFamily="2" charset="2"/>
              <a:buNone/>
              <a:defRPr/>
            </a:pPr>
            <a:r>
              <a:rPr lang="en-US" sz="2300" u="sng" dirty="0" smtClean="0"/>
              <a:t>Complications:-</a:t>
            </a:r>
          </a:p>
          <a:p>
            <a:pPr lvl="2" eaLnBrk="1" hangingPunct="1">
              <a:lnSpc>
                <a:spcPct val="90000"/>
              </a:lnSpc>
              <a:buFont typeface="Wingdings" pitchFamily="2" charset="2"/>
              <a:buChar char="Ø"/>
              <a:defRPr/>
            </a:pPr>
            <a:r>
              <a:rPr lang="en-US" sz="2300" dirty="0" smtClean="0"/>
              <a:t>Prolong treatment or amp – 3.5g or amoxicillin 3g P.O  </a:t>
            </a:r>
          </a:p>
          <a:p>
            <a:pPr lvl="1" eaLnBrk="1" hangingPunct="1">
              <a:lnSpc>
                <a:spcPct val="90000"/>
              </a:lnSpc>
              <a:buFont typeface="Wingdings" pitchFamily="2" charset="2"/>
              <a:buNone/>
              <a:defRPr/>
            </a:pPr>
            <a:endParaRPr lang="en-US" sz="2300" dirty="0" smtClean="0">
              <a:solidFill>
                <a:srgbClr val="FF7C80"/>
              </a:solidFill>
              <a:effectLst>
                <a:outerShdw blurRad="38100" dist="38100" dir="2700000" algn="tl">
                  <a:srgbClr val="000000"/>
                </a:outerShdw>
              </a:effectLst>
            </a:endParaRPr>
          </a:p>
          <a:p>
            <a:pPr lvl="1" eaLnBrk="1" hangingPunct="1">
              <a:lnSpc>
                <a:spcPct val="90000"/>
              </a:lnSpc>
              <a:buFont typeface="Wingdings" pitchFamily="2" charset="2"/>
              <a:buNone/>
              <a:defRPr/>
            </a:pPr>
            <a:endParaRPr lang="en-US" sz="2300" dirty="0">
              <a:solidFill>
                <a:srgbClr val="FF7C80"/>
              </a:solidFill>
              <a:effectLst>
                <a:outerShdw blurRad="38100" dist="38100" dir="2700000" algn="tl">
                  <a:srgbClr val="000000"/>
                </a:outerShdw>
              </a:effectLst>
            </a:endParaRPr>
          </a:p>
          <a:p>
            <a:pPr lvl="1" eaLnBrk="1" hangingPunct="1">
              <a:lnSpc>
                <a:spcPct val="90000"/>
              </a:lnSpc>
              <a:buFont typeface="Wingdings" pitchFamily="2" charset="2"/>
              <a:buNone/>
              <a:defRPr/>
            </a:pPr>
            <a:endParaRPr lang="en-US" sz="2300" dirty="0" smtClean="0"/>
          </a:p>
        </p:txBody>
      </p:sp>
      <p:sp>
        <p:nvSpPr>
          <p:cNvPr id="4" name="Slide Number Placeholder 5"/>
          <p:cNvSpPr>
            <a:spLocks noGrp="1"/>
          </p:cNvSpPr>
          <p:nvPr>
            <p:ph type="sldNum" sz="quarter" idx="12"/>
          </p:nvPr>
        </p:nvSpPr>
        <p:spPr/>
        <p:txBody>
          <a:bodyPr/>
          <a:lstStyle/>
          <a:p>
            <a:pPr>
              <a:defRPr/>
            </a:pPr>
            <a:fld id="{6EB0217A-F5EA-48BA-BE68-CA9F1A72047A}" type="slidenum">
              <a:rPr lang="en-US"/>
              <a:pPr>
                <a:defRPr/>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eaLnBrk="1" hangingPunct="1">
              <a:lnSpc>
                <a:spcPct val="90000"/>
              </a:lnSpc>
              <a:buNone/>
              <a:defRPr/>
            </a:pPr>
            <a:r>
              <a:rPr lang="en-US" sz="3200" dirty="0">
                <a:solidFill>
                  <a:schemeClr val="accent6">
                    <a:lumMod val="50000"/>
                  </a:schemeClr>
                </a:solidFill>
                <a:effectLst>
                  <a:outerShdw blurRad="38100" dist="38100" dir="2700000" algn="tl">
                    <a:srgbClr val="000000"/>
                  </a:outerShdw>
                </a:effectLst>
              </a:rPr>
              <a:t>f) </a:t>
            </a:r>
            <a:r>
              <a:rPr lang="en-US" sz="3200" u="sng" dirty="0">
                <a:solidFill>
                  <a:schemeClr val="accent6">
                    <a:lumMod val="50000"/>
                  </a:schemeClr>
                </a:solidFill>
                <a:effectLst>
                  <a:outerShdw blurRad="38100" dist="38100" dir="2700000" algn="tl">
                    <a:srgbClr val="000000"/>
                  </a:outerShdw>
                </a:effectLst>
              </a:rPr>
              <a:t>Syphilitic </a:t>
            </a:r>
            <a:r>
              <a:rPr lang="en-US" sz="3200" u="sng" dirty="0" err="1">
                <a:solidFill>
                  <a:schemeClr val="accent6">
                    <a:lumMod val="50000"/>
                  </a:schemeClr>
                </a:solidFill>
                <a:effectLst>
                  <a:outerShdw blurRad="38100" dist="38100" dir="2700000" algn="tl">
                    <a:srgbClr val="000000"/>
                  </a:outerShdw>
                </a:effectLst>
              </a:rPr>
              <a:t>inf</a:t>
            </a:r>
            <a:r>
              <a:rPr lang="en-US" sz="3200" u="sng" dirty="0">
                <a:solidFill>
                  <a:schemeClr val="accent6">
                    <a:lumMod val="50000"/>
                  </a:schemeClr>
                </a:solidFill>
                <a:effectLst>
                  <a:outerShdw blurRad="38100" dist="38100" dir="2700000" algn="tl">
                    <a:srgbClr val="000000"/>
                  </a:outerShdw>
                </a:effectLst>
              </a:rPr>
              <a:t>:-</a:t>
            </a:r>
          </a:p>
          <a:p>
            <a:pPr lvl="2" eaLnBrk="1" hangingPunct="1">
              <a:lnSpc>
                <a:spcPct val="90000"/>
              </a:lnSpc>
              <a:buFont typeface="Wingdings" pitchFamily="2" charset="2"/>
              <a:buChar char="Ø"/>
              <a:defRPr/>
            </a:pPr>
            <a:r>
              <a:rPr lang="en-US" sz="2300" dirty="0"/>
              <a:t>Primary, secondary of latent. </a:t>
            </a:r>
            <a:r>
              <a:rPr lang="en-US" sz="2300" dirty="0" err="1"/>
              <a:t>Inf</a:t>
            </a:r>
            <a:r>
              <a:rPr lang="en-US" sz="2300" dirty="0"/>
              <a:t>:-</a:t>
            </a:r>
          </a:p>
          <a:p>
            <a:pPr lvl="2" eaLnBrk="1" hangingPunct="1">
              <a:lnSpc>
                <a:spcPct val="90000"/>
              </a:lnSpc>
              <a:buFont typeface="Wingdings" pitchFamily="2" charset="2"/>
              <a:buChar char="Ø"/>
              <a:defRPr/>
            </a:pPr>
            <a:r>
              <a:rPr lang="en-US" sz="2300" dirty="0"/>
              <a:t>Single I/M </a:t>
            </a:r>
            <a:r>
              <a:rPr lang="en-US" sz="2300" dirty="0" err="1"/>
              <a:t>inj</a:t>
            </a:r>
            <a:r>
              <a:rPr lang="en-US" sz="2300" dirty="0"/>
              <a:t> 2.4mega units </a:t>
            </a:r>
            <a:r>
              <a:rPr lang="en-US" sz="2300" dirty="0" err="1"/>
              <a:t>benzathine</a:t>
            </a:r>
            <a:r>
              <a:rPr lang="en-US" sz="2300" dirty="0"/>
              <a:t> Pen</a:t>
            </a:r>
          </a:p>
          <a:p>
            <a:pPr lvl="2" eaLnBrk="1" hangingPunct="1">
              <a:lnSpc>
                <a:spcPct val="90000"/>
              </a:lnSpc>
              <a:buFont typeface="Wingdings" pitchFamily="2" charset="2"/>
              <a:buChar char="Ø"/>
              <a:defRPr/>
            </a:pPr>
            <a:r>
              <a:rPr lang="en-US" sz="2300" dirty="0"/>
              <a:t>Or 600,000 units of procaine Pen daily x 08 days</a:t>
            </a:r>
          </a:p>
          <a:p>
            <a:pPr lvl="2" eaLnBrk="1" hangingPunct="1">
              <a:lnSpc>
                <a:spcPct val="90000"/>
              </a:lnSpc>
              <a:buFont typeface="Wingdings" pitchFamily="2" charset="2"/>
              <a:buChar char="Ø"/>
              <a:defRPr/>
            </a:pPr>
            <a:r>
              <a:rPr lang="en-US" sz="2300" dirty="0" err="1"/>
              <a:t>Cardiovasc</a:t>
            </a:r>
            <a:r>
              <a:rPr lang="en-US" sz="2300" dirty="0"/>
              <a:t> or </a:t>
            </a:r>
            <a:r>
              <a:rPr lang="en-US" sz="2300" dirty="0" err="1"/>
              <a:t>neurosyph</a:t>
            </a:r>
            <a:r>
              <a:rPr lang="en-US" sz="2300" dirty="0"/>
              <a:t>:- longer duration</a:t>
            </a:r>
          </a:p>
          <a:p>
            <a:pPr lvl="1" eaLnBrk="1" hangingPunct="1">
              <a:lnSpc>
                <a:spcPct val="90000"/>
              </a:lnSpc>
              <a:buNone/>
              <a:defRPr/>
            </a:pPr>
            <a:endParaRPr lang="en-US" sz="3200" dirty="0" smtClean="0">
              <a:solidFill>
                <a:schemeClr val="accent6">
                  <a:lumMod val="50000"/>
                </a:schemeClr>
              </a:solidFill>
              <a:effectLst>
                <a:outerShdw blurRad="38100" dist="38100" dir="2700000" algn="tl">
                  <a:srgbClr val="000000"/>
                </a:outerShdw>
              </a:effectLst>
            </a:endParaRPr>
          </a:p>
          <a:p>
            <a:pPr lvl="1" eaLnBrk="1" hangingPunct="1">
              <a:lnSpc>
                <a:spcPct val="90000"/>
              </a:lnSpc>
              <a:buNone/>
              <a:defRPr/>
            </a:pPr>
            <a:r>
              <a:rPr lang="en-US" sz="3200" dirty="0" smtClean="0">
                <a:solidFill>
                  <a:schemeClr val="accent6">
                    <a:lumMod val="50000"/>
                  </a:schemeClr>
                </a:solidFill>
                <a:effectLst>
                  <a:outerShdw blurRad="38100" dist="38100" dir="2700000" algn="tl">
                    <a:srgbClr val="000000"/>
                  </a:outerShdw>
                </a:effectLst>
              </a:rPr>
              <a:t>g</a:t>
            </a:r>
            <a:r>
              <a:rPr lang="en-US" sz="3200" dirty="0">
                <a:solidFill>
                  <a:schemeClr val="accent6">
                    <a:lumMod val="50000"/>
                  </a:schemeClr>
                </a:solidFill>
                <a:effectLst>
                  <a:outerShdw blurRad="38100" dist="38100" dir="2700000" algn="tl">
                    <a:srgbClr val="000000"/>
                  </a:outerShdw>
                </a:effectLst>
              </a:rPr>
              <a:t>) </a:t>
            </a:r>
            <a:r>
              <a:rPr lang="en-US" sz="3200" u="sng" dirty="0">
                <a:solidFill>
                  <a:schemeClr val="accent6">
                    <a:lumMod val="50000"/>
                  </a:schemeClr>
                </a:solidFill>
                <a:effectLst>
                  <a:outerShdw blurRad="38100" dist="38100" dir="2700000" algn="tl">
                    <a:srgbClr val="000000"/>
                  </a:outerShdw>
                </a:effectLst>
              </a:rPr>
              <a:t>Anaerobic </a:t>
            </a:r>
            <a:r>
              <a:rPr lang="en-US" sz="3200" u="sng" dirty="0" err="1">
                <a:solidFill>
                  <a:schemeClr val="accent6">
                    <a:lumMod val="50000"/>
                  </a:schemeClr>
                </a:solidFill>
                <a:effectLst>
                  <a:outerShdw blurRad="38100" dist="38100" dir="2700000" algn="tl">
                    <a:srgbClr val="000000"/>
                  </a:outerShdw>
                </a:effectLst>
              </a:rPr>
              <a:t>inf</a:t>
            </a:r>
            <a:r>
              <a:rPr lang="en-US" sz="3200" u="sng" dirty="0">
                <a:solidFill>
                  <a:schemeClr val="accent6">
                    <a:lumMod val="50000"/>
                  </a:schemeClr>
                </a:solidFill>
                <a:effectLst>
                  <a:outerShdw blurRad="38100" dist="38100" dir="2700000" algn="tl">
                    <a:srgbClr val="000000"/>
                  </a:outerShdw>
                </a:effectLst>
              </a:rPr>
              <a:t>:- (Pen – G)</a:t>
            </a:r>
          </a:p>
          <a:p>
            <a:pPr lvl="2" eaLnBrk="1" hangingPunct="1">
              <a:lnSpc>
                <a:spcPct val="90000"/>
              </a:lnSpc>
              <a:buFont typeface="Wingdings" pitchFamily="2" charset="2"/>
              <a:buChar char="Ø"/>
              <a:defRPr/>
            </a:pPr>
            <a:r>
              <a:rPr lang="en-US" sz="2300" dirty="0" err="1"/>
              <a:t>Actinomycosis</a:t>
            </a:r>
            <a:r>
              <a:rPr lang="en-US" sz="2300" dirty="0"/>
              <a:t> </a:t>
            </a:r>
          </a:p>
          <a:p>
            <a:pPr lvl="2" eaLnBrk="1" hangingPunct="1">
              <a:lnSpc>
                <a:spcPct val="90000"/>
              </a:lnSpc>
              <a:buFont typeface="Wingdings" pitchFamily="2" charset="2"/>
              <a:buChar char="Ø"/>
              <a:defRPr/>
            </a:pPr>
            <a:r>
              <a:rPr lang="en-US" sz="2300" dirty="0" err="1"/>
              <a:t>Clostridial</a:t>
            </a:r>
            <a:r>
              <a:rPr lang="en-US" sz="2300" dirty="0"/>
              <a:t> </a:t>
            </a:r>
            <a:r>
              <a:rPr lang="en-US" sz="2300" dirty="0" err="1"/>
              <a:t>inf</a:t>
            </a:r>
            <a:endParaRPr lang="en-US" sz="2300" dirty="0"/>
          </a:p>
          <a:p>
            <a:pPr lvl="2" eaLnBrk="1" hangingPunct="1">
              <a:lnSpc>
                <a:spcPct val="90000"/>
              </a:lnSpc>
              <a:buFont typeface="Wingdings" pitchFamily="2" charset="2"/>
              <a:buChar char="Ø"/>
              <a:defRPr/>
            </a:pPr>
            <a:r>
              <a:rPr lang="en-US" sz="2300" dirty="0"/>
              <a:t>Trench mouth (Fuso </a:t>
            </a:r>
            <a:r>
              <a:rPr lang="en-US" sz="2300" dirty="0" err="1"/>
              <a:t>bact</a:t>
            </a:r>
            <a:r>
              <a:rPr lang="en-US" sz="2300" dirty="0"/>
              <a:t>)</a:t>
            </a:r>
          </a:p>
          <a:p>
            <a:endParaRPr lang="en-US" dirty="0"/>
          </a:p>
        </p:txBody>
      </p:sp>
      <p:sp>
        <p:nvSpPr>
          <p:cNvPr id="4" name="Slide Number Placeholder 3"/>
          <p:cNvSpPr>
            <a:spLocks noGrp="1"/>
          </p:cNvSpPr>
          <p:nvPr>
            <p:ph type="sldNum" sz="quarter" idx="12"/>
          </p:nvPr>
        </p:nvSpPr>
        <p:spPr/>
        <p:txBody>
          <a:bodyPr/>
          <a:lstStyle/>
          <a:p>
            <a:pPr>
              <a:defRPr/>
            </a:pPr>
            <a:fld id="{3FDF47F8-F4CF-42BA-921B-59621AD7D1D1}" type="slidenum">
              <a:rPr lang="en-US" smtClean="0"/>
              <a:pPr>
                <a:defRPr/>
              </a:pPr>
              <a:t>37</a:t>
            </a:fld>
            <a:endParaRPr lang="en-US"/>
          </a:p>
        </p:txBody>
      </p:sp>
    </p:spTree>
    <p:extLst>
      <p:ext uri="{BB962C8B-B14F-4D97-AF65-F5344CB8AC3E}">
        <p14:creationId xmlns:p14="http://schemas.microsoft.com/office/powerpoint/2010/main" xmlns="" val="396527237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idx="1"/>
          </p:nvPr>
        </p:nvSpPr>
        <p:spPr>
          <a:xfrm>
            <a:off x="0" y="228600"/>
            <a:ext cx="8686800" cy="6629400"/>
          </a:xfrm>
        </p:spPr>
        <p:txBody>
          <a:bodyPr/>
          <a:lstStyle/>
          <a:p>
            <a:pPr lvl="1" eaLnBrk="1" hangingPunct="1">
              <a:lnSpc>
                <a:spcPct val="80000"/>
              </a:lnSpc>
              <a:buFont typeface="Wingdings" pitchFamily="2" charset="2"/>
              <a:buNone/>
              <a:defRPr/>
            </a:pPr>
            <a:endParaRPr lang="en-US" sz="2050" dirty="0" smtClean="0">
              <a:solidFill>
                <a:srgbClr val="FF7C80"/>
              </a:solidFill>
              <a:effectLst>
                <a:outerShdw blurRad="38100" dist="38100" dir="2700000" algn="tl">
                  <a:srgbClr val="000000"/>
                </a:outerShdw>
              </a:effectLst>
            </a:endParaRPr>
          </a:p>
          <a:p>
            <a:pPr lvl="1" eaLnBrk="1" hangingPunct="1">
              <a:lnSpc>
                <a:spcPct val="80000"/>
              </a:lnSpc>
              <a:buFont typeface="Wingdings" pitchFamily="2" charset="2"/>
              <a:buNone/>
              <a:defRPr/>
            </a:pPr>
            <a:r>
              <a:rPr lang="en-US" dirty="0" smtClean="0">
                <a:solidFill>
                  <a:schemeClr val="bg1">
                    <a:lumMod val="10000"/>
                  </a:schemeClr>
                </a:solidFill>
                <a:effectLst/>
              </a:rPr>
              <a:t>h) </a:t>
            </a:r>
            <a:r>
              <a:rPr lang="en-US" u="sng" dirty="0" smtClean="0">
                <a:solidFill>
                  <a:schemeClr val="bg1">
                    <a:lumMod val="10000"/>
                  </a:schemeClr>
                </a:solidFill>
                <a:effectLst/>
              </a:rPr>
              <a:t>Haemophilus </a:t>
            </a:r>
            <a:r>
              <a:rPr lang="en-US" u="sng" dirty="0" err="1" smtClean="0">
                <a:solidFill>
                  <a:schemeClr val="bg1">
                    <a:lumMod val="10000"/>
                  </a:schemeClr>
                </a:solidFill>
                <a:effectLst/>
              </a:rPr>
              <a:t>influenzae</a:t>
            </a:r>
            <a:r>
              <a:rPr lang="en-US" u="sng" dirty="0" smtClean="0">
                <a:solidFill>
                  <a:schemeClr val="bg1">
                    <a:lumMod val="10000"/>
                  </a:schemeClr>
                </a:solidFill>
                <a:effectLst/>
              </a:rPr>
              <a:t> inf:- (Ampicillin I/V 400mg /kg / day)</a:t>
            </a:r>
          </a:p>
          <a:p>
            <a:pPr lvl="2" eaLnBrk="1" hangingPunct="1">
              <a:lnSpc>
                <a:spcPct val="80000"/>
              </a:lnSpc>
              <a:buFont typeface="Wingdings" pitchFamily="2" charset="2"/>
              <a:buChar char="Ø"/>
              <a:defRPr/>
            </a:pPr>
            <a:r>
              <a:rPr lang="en-US" dirty="0" smtClean="0"/>
              <a:t>Meningitis </a:t>
            </a:r>
          </a:p>
          <a:p>
            <a:pPr lvl="2" eaLnBrk="1" hangingPunct="1">
              <a:lnSpc>
                <a:spcPct val="80000"/>
              </a:lnSpc>
              <a:buFont typeface="Wingdings" pitchFamily="2" charset="2"/>
              <a:buChar char="Ø"/>
              <a:defRPr/>
            </a:pPr>
            <a:r>
              <a:rPr lang="en-US" dirty="0" smtClean="0"/>
              <a:t>Osteomyelitis</a:t>
            </a:r>
          </a:p>
          <a:p>
            <a:pPr lvl="2" eaLnBrk="1" hangingPunct="1">
              <a:lnSpc>
                <a:spcPct val="80000"/>
              </a:lnSpc>
              <a:buFont typeface="Wingdings" pitchFamily="2" charset="2"/>
              <a:buChar char="Ø"/>
              <a:defRPr/>
            </a:pPr>
            <a:r>
              <a:rPr lang="en-US" dirty="0" smtClean="0"/>
              <a:t>Pneumonia</a:t>
            </a:r>
          </a:p>
          <a:p>
            <a:pPr lvl="2" eaLnBrk="1" hangingPunct="1">
              <a:lnSpc>
                <a:spcPct val="80000"/>
              </a:lnSpc>
              <a:buFont typeface="Wingdings" pitchFamily="2" charset="2"/>
              <a:buChar char="Ø"/>
              <a:defRPr/>
            </a:pPr>
            <a:r>
              <a:rPr lang="en-US" dirty="0" smtClean="0"/>
              <a:t>Arthritis</a:t>
            </a:r>
          </a:p>
          <a:p>
            <a:pPr lvl="2" eaLnBrk="1" hangingPunct="1">
              <a:lnSpc>
                <a:spcPct val="80000"/>
              </a:lnSpc>
              <a:buFont typeface="Wingdings" pitchFamily="2" charset="2"/>
              <a:buChar char="Ø"/>
              <a:defRPr/>
            </a:pPr>
            <a:r>
              <a:rPr lang="en-US" dirty="0" smtClean="0"/>
              <a:t>Epiglotitis</a:t>
            </a:r>
          </a:p>
          <a:p>
            <a:pPr lvl="2" eaLnBrk="1" hangingPunct="1">
              <a:lnSpc>
                <a:spcPct val="80000"/>
              </a:lnSpc>
              <a:buFont typeface="Wingdings" pitchFamily="2" charset="2"/>
              <a:buChar char="Ø"/>
              <a:defRPr/>
            </a:pPr>
            <a:r>
              <a:rPr lang="en-US" dirty="0" smtClean="0"/>
              <a:t>Otitis media ----- Ampicillin or Amoxicillin</a:t>
            </a:r>
          </a:p>
          <a:p>
            <a:pPr lvl="2" eaLnBrk="1" hangingPunct="1">
              <a:lnSpc>
                <a:spcPct val="80000"/>
              </a:lnSpc>
              <a:buFont typeface="Wingdings" pitchFamily="2" charset="2"/>
              <a:buChar char="Ø"/>
              <a:defRPr/>
            </a:pPr>
            <a:r>
              <a:rPr lang="en-US" dirty="0" smtClean="0"/>
              <a:t>Sinusitis       ----- Ampicillin or Amoxicillin</a:t>
            </a:r>
          </a:p>
          <a:p>
            <a:pPr lvl="2" eaLnBrk="1" hangingPunct="1">
              <a:lnSpc>
                <a:spcPct val="80000"/>
              </a:lnSpc>
              <a:buFont typeface="Wingdings" pitchFamily="2" charset="2"/>
              <a:buNone/>
              <a:defRPr/>
            </a:pPr>
            <a:r>
              <a:rPr lang="en-US" dirty="0" smtClean="0"/>
              <a:t>if org is β – lactamase producing → amoxicillin + clavulanic acid </a:t>
            </a:r>
          </a:p>
          <a:p>
            <a:pPr lvl="2" eaLnBrk="1" hangingPunct="1">
              <a:lnSpc>
                <a:spcPct val="80000"/>
              </a:lnSpc>
              <a:buFont typeface="Wingdings" pitchFamily="2" charset="2"/>
              <a:buNone/>
              <a:defRPr/>
            </a:pPr>
            <a:r>
              <a:rPr lang="en-US" dirty="0" smtClean="0"/>
              <a:t>or </a:t>
            </a:r>
            <a:r>
              <a:rPr lang="en-US" dirty="0" err="1" smtClean="0"/>
              <a:t>chloramphenicol</a:t>
            </a:r>
            <a:r>
              <a:rPr lang="en-US" dirty="0" smtClean="0"/>
              <a:t> or cefuroxime</a:t>
            </a:r>
            <a:r>
              <a:rPr lang="en-US" sz="2050" dirty="0" smtClean="0"/>
              <a:t>.</a:t>
            </a:r>
          </a:p>
          <a:p>
            <a:pPr lvl="1" eaLnBrk="1" hangingPunct="1">
              <a:lnSpc>
                <a:spcPct val="80000"/>
              </a:lnSpc>
              <a:buFont typeface="Wingdings" pitchFamily="2" charset="2"/>
              <a:buNone/>
              <a:defRPr/>
            </a:pPr>
            <a:endParaRPr lang="en-US" sz="2400" dirty="0" smtClean="0">
              <a:solidFill>
                <a:schemeClr val="bg1">
                  <a:lumMod val="10000"/>
                </a:schemeClr>
              </a:solidFill>
              <a:effectLst/>
            </a:endParaRPr>
          </a:p>
          <a:p>
            <a:pPr lvl="1" eaLnBrk="1" hangingPunct="1">
              <a:lnSpc>
                <a:spcPct val="80000"/>
              </a:lnSpc>
              <a:buFont typeface="Wingdings" pitchFamily="2" charset="2"/>
              <a:buNone/>
              <a:defRPr/>
            </a:pPr>
            <a:r>
              <a:rPr lang="en-US" sz="2400" dirty="0" smtClean="0">
                <a:solidFill>
                  <a:schemeClr val="bg1">
                    <a:lumMod val="10000"/>
                  </a:schemeClr>
                </a:solidFill>
                <a:effectLst/>
              </a:rPr>
              <a:t>i) </a:t>
            </a:r>
            <a:r>
              <a:rPr lang="en-US" sz="2400" u="sng" dirty="0" smtClean="0">
                <a:solidFill>
                  <a:schemeClr val="bg1">
                    <a:lumMod val="10000"/>
                  </a:schemeClr>
                </a:solidFill>
                <a:effectLst/>
              </a:rPr>
              <a:t>Diphtheria:-</a:t>
            </a:r>
          </a:p>
          <a:p>
            <a:pPr lvl="1" eaLnBrk="1" hangingPunct="1">
              <a:lnSpc>
                <a:spcPct val="80000"/>
              </a:lnSpc>
              <a:buFont typeface="Wingdings" pitchFamily="2" charset="2"/>
              <a:buNone/>
              <a:defRPr/>
            </a:pPr>
            <a:endParaRPr lang="en-US" sz="2400" dirty="0" smtClean="0">
              <a:solidFill>
                <a:schemeClr val="bg1">
                  <a:lumMod val="10000"/>
                </a:schemeClr>
              </a:solidFill>
              <a:effectLst/>
            </a:endParaRPr>
          </a:p>
          <a:p>
            <a:pPr lvl="1" eaLnBrk="1" hangingPunct="1">
              <a:lnSpc>
                <a:spcPct val="80000"/>
              </a:lnSpc>
              <a:buFont typeface="Wingdings" pitchFamily="2" charset="2"/>
              <a:buNone/>
              <a:defRPr/>
            </a:pPr>
            <a:r>
              <a:rPr lang="en-US" sz="2400" dirty="0" smtClean="0">
                <a:solidFill>
                  <a:schemeClr val="bg1">
                    <a:lumMod val="10000"/>
                  </a:schemeClr>
                </a:solidFill>
                <a:effectLst/>
              </a:rPr>
              <a:t>j) </a:t>
            </a:r>
            <a:r>
              <a:rPr lang="en-US" sz="2400" u="sng" dirty="0" smtClean="0">
                <a:solidFill>
                  <a:schemeClr val="bg1">
                    <a:lumMod val="10000"/>
                  </a:schemeClr>
                </a:solidFill>
                <a:effectLst/>
              </a:rPr>
              <a:t>Typhoid &amp; Paratyphoid:-</a:t>
            </a:r>
          </a:p>
          <a:p>
            <a:pPr lvl="1" eaLnBrk="1" hangingPunct="1">
              <a:lnSpc>
                <a:spcPct val="80000"/>
              </a:lnSpc>
              <a:buFont typeface="Wingdings" pitchFamily="2" charset="2"/>
              <a:buNone/>
              <a:defRPr/>
            </a:pPr>
            <a:r>
              <a:rPr lang="en-US" sz="2400" dirty="0" smtClean="0">
                <a:solidFill>
                  <a:srgbClr val="FF7C80"/>
                </a:solidFill>
                <a:effectLst>
                  <a:outerShdw blurRad="38100" dist="38100" dir="2700000" algn="tl">
                    <a:srgbClr val="000000"/>
                  </a:outerShdw>
                </a:effectLst>
              </a:rPr>
              <a:t>	</a:t>
            </a:r>
            <a:r>
              <a:rPr lang="en-US" sz="2400" dirty="0" smtClean="0"/>
              <a:t>Shigellosis</a:t>
            </a:r>
            <a:r>
              <a:rPr lang="en-US" sz="2400" dirty="0" smtClean="0">
                <a:solidFill>
                  <a:srgbClr val="FF7C80"/>
                </a:solidFill>
                <a:effectLst>
                  <a:outerShdw blurRad="38100" dist="38100" dir="2700000" algn="tl">
                    <a:srgbClr val="000000"/>
                  </a:outerShdw>
                </a:effectLst>
              </a:rPr>
              <a:t> </a:t>
            </a:r>
            <a:r>
              <a:rPr lang="en-US" sz="2400" dirty="0" smtClean="0"/>
              <a:t>→ Ampicillin</a:t>
            </a:r>
            <a:endParaRPr lang="en-US" sz="2400" dirty="0" smtClean="0">
              <a:solidFill>
                <a:srgbClr val="FF7C80"/>
              </a:solidFill>
              <a:effectLst>
                <a:outerShdw blurRad="38100" dist="38100" dir="2700000" algn="tl">
                  <a:srgbClr val="000000"/>
                </a:outerShdw>
              </a:effectLst>
            </a:endParaRPr>
          </a:p>
        </p:txBody>
      </p:sp>
      <p:sp>
        <p:nvSpPr>
          <p:cNvPr id="4" name="Slide Number Placeholder 5"/>
          <p:cNvSpPr>
            <a:spLocks noGrp="1"/>
          </p:cNvSpPr>
          <p:nvPr>
            <p:ph type="sldNum" sz="quarter" idx="12"/>
          </p:nvPr>
        </p:nvSpPr>
        <p:spPr/>
        <p:txBody>
          <a:bodyPr/>
          <a:lstStyle/>
          <a:p>
            <a:pPr>
              <a:defRPr/>
            </a:pPr>
            <a:fld id="{501C9018-8A62-499A-974A-A05CFEBF4B9E}" type="slidenum">
              <a:rPr lang="en-US"/>
              <a:pPr>
                <a:defRPr/>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a:r>
              <a:rPr lang="en-US" sz="3200" dirty="0" smtClean="0">
                <a:solidFill>
                  <a:srgbClr val="FF7C80"/>
                </a:solidFill>
              </a:rPr>
              <a:t/>
            </a:r>
            <a:br>
              <a:rPr lang="en-US" sz="3200" dirty="0" smtClean="0">
                <a:solidFill>
                  <a:srgbClr val="FF7C80"/>
                </a:solidFill>
              </a:rPr>
            </a:br>
            <a:r>
              <a:rPr lang="en-US" sz="3200" dirty="0">
                <a:solidFill>
                  <a:srgbClr val="FF7C80"/>
                </a:solidFill>
              </a:rPr>
              <a:t/>
            </a:r>
            <a:br>
              <a:rPr lang="en-US" sz="3200" dirty="0">
                <a:solidFill>
                  <a:srgbClr val="FF7C80"/>
                </a:solidFill>
              </a:rPr>
            </a:br>
            <a:r>
              <a:rPr lang="en-US" sz="3200" dirty="0" smtClean="0">
                <a:solidFill>
                  <a:schemeClr val="bg1">
                    <a:lumMod val="10000"/>
                  </a:schemeClr>
                </a:solidFill>
                <a:effectLst/>
              </a:rPr>
              <a:t>k</a:t>
            </a:r>
            <a:r>
              <a:rPr lang="en-US" sz="3200" dirty="0">
                <a:solidFill>
                  <a:schemeClr val="bg1">
                    <a:lumMod val="10000"/>
                  </a:schemeClr>
                </a:solidFill>
                <a:effectLst/>
              </a:rPr>
              <a:t>) </a:t>
            </a:r>
            <a:r>
              <a:rPr lang="en-US" sz="3200" u="sng" dirty="0">
                <a:solidFill>
                  <a:schemeClr val="bg1">
                    <a:lumMod val="10000"/>
                  </a:schemeClr>
                </a:solidFill>
                <a:effectLst/>
              </a:rPr>
              <a:t>UTI + lungs &amp; blood </a:t>
            </a:r>
            <a:r>
              <a:rPr lang="en-US" sz="3200" u="sng" dirty="0" err="1">
                <a:solidFill>
                  <a:schemeClr val="bg1">
                    <a:lumMod val="10000"/>
                  </a:schemeClr>
                </a:solidFill>
                <a:effectLst/>
              </a:rPr>
              <a:t>inf</a:t>
            </a:r>
            <a:r>
              <a:rPr lang="en-US" sz="3200" u="sng" dirty="0">
                <a:solidFill>
                  <a:schemeClr val="bg1">
                    <a:lumMod val="10000"/>
                  </a:schemeClr>
                </a:solidFill>
                <a:effectLst/>
              </a:rPr>
              <a:t>:-</a:t>
            </a:r>
            <a:r>
              <a:rPr lang="en-US" sz="3200" u="sng" dirty="0">
                <a:solidFill>
                  <a:srgbClr val="FF7C80"/>
                </a:solidFill>
              </a:rPr>
              <a:t/>
            </a:r>
            <a:br>
              <a:rPr lang="en-US" sz="3200" u="sng" dirty="0">
                <a:solidFill>
                  <a:srgbClr val="FF7C80"/>
                </a:solidFill>
              </a:rPr>
            </a:br>
            <a:endParaRPr lang="en-US" dirty="0"/>
          </a:p>
        </p:txBody>
      </p:sp>
      <p:sp>
        <p:nvSpPr>
          <p:cNvPr id="3" name="Content Placeholder 2"/>
          <p:cNvSpPr>
            <a:spLocks noGrp="1"/>
          </p:cNvSpPr>
          <p:nvPr>
            <p:ph idx="1"/>
          </p:nvPr>
        </p:nvSpPr>
        <p:spPr/>
        <p:txBody>
          <a:bodyPr/>
          <a:lstStyle/>
          <a:p>
            <a:pPr lvl="2" eaLnBrk="1" hangingPunct="1">
              <a:lnSpc>
                <a:spcPct val="80000"/>
              </a:lnSpc>
              <a:buFont typeface="Wingdings" pitchFamily="2" charset="2"/>
              <a:buChar char="Ø"/>
              <a:defRPr/>
            </a:pPr>
            <a:r>
              <a:rPr lang="en-US" dirty="0" smtClean="0"/>
              <a:t>E</a:t>
            </a:r>
            <a:r>
              <a:rPr lang="en-US" dirty="0"/>
              <a:t>. Coli                   → Amp</a:t>
            </a:r>
          </a:p>
          <a:p>
            <a:pPr lvl="2" eaLnBrk="1" hangingPunct="1">
              <a:lnSpc>
                <a:spcPct val="80000"/>
              </a:lnSpc>
              <a:buFont typeface="Wingdings" pitchFamily="2" charset="2"/>
              <a:buChar char="Ø"/>
              <a:defRPr/>
            </a:pPr>
            <a:r>
              <a:rPr lang="en-US" dirty="0"/>
              <a:t>Proteus mirabilis    → Amp</a:t>
            </a:r>
          </a:p>
          <a:p>
            <a:pPr lvl="2" eaLnBrk="1" hangingPunct="1">
              <a:lnSpc>
                <a:spcPct val="80000"/>
              </a:lnSpc>
              <a:buFont typeface="Wingdings" pitchFamily="2" charset="2"/>
              <a:buChar char="Ø"/>
              <a:defRPr/>
            </a:pPr>
            <a:r>
              <a:rPr lang="en-US" dirty="0"/>
              <a:t>Enterococci            → Amp</a:t>
            </a:r>
          </a:p>
          <a:p>
            <a:pPr lvl="2" eaLnBrk="1" hangingPunct="1">
              <a:lnSpc>
                <a:spcPct val="80000"/>
              </a:lnSpc>
              <a:buFont typeface="Wingdings" pitchFamily="2" charset="2"/>
              <a:buChar char="Ø"/>
              <a:defRPr/>
            </a:pPr>
            <a:r>
              <a:rPr lang="en-US" dirty="0"/>
              <a:t>Pseudomonas </a:t>
            </a:r>
            <a:r>
              <a:rPr lang="en-US" dirty="0" err="1"/>
              <a:t>inf</a:t>
            </a:r>
            <a:r>
              <a:rPr lang="en-US" dirty="0"/>
              <a:t>          → </a:t>
            </a:r>
            <a:r>
              <a:rPr lang="en-US" dirty="0" err="1"/>
              <a:t>Carbenicillin</a:t>
            </a:r>
            <a:r>
              <a:rPr lang="en-US" dirty="0"/>
              <a:t> </a:t>
            </a:r>
            <a:r>
              <a:rPr lang="en-US" dirty="0" err="1"/>
              <a:t>indanyl</a:t>
            </a:r>
            <a:r>
              <a:rPr lang="en-US" dirty="0"/>
              <a:t> – Na ( Ester of </a:t>
            </a:r>
          </a:p>
          <a:p>
            <a:pPr lvl="2" eaLnBrk="1" hangingPunct="1">
              <a:lnSpc>
                <a:spcPct val="80000"/>
              </a:lnSpc>
              <a:buFont typeface="Wingdings" pitchFamily="2" charset="2"/>
              <a:buChar char="Ø"/>
              <a:defRPr/>
            </a:pPr>
            <a:r>
              <a:rPr lang="en-US" dirty="0" err="1"/>
              <a:t>Indole</a:t>
            </a:r>
            <a:r>
              <a:rPr lang="en-US" dirty="0"/>
              <a:t> positive </a:t>
            </a:r>
            <a:r>
              <a:rPr lang="en-US" dirty="0" err="1"/>
              <a:t>proteus</a:t>
            </a:r>
            <a:r>
              <a:rPr lang="en-US" dirty="0"/>
              <a:t> → </a:t>
            </a:r>
            <a:r>
              <a:rPr lang="en-US" dirty="0" err="1"/>
              <a:t>Carbenicillin</a:t>
            </a:r>
            <a:r>
              <a:rPr lang="en-US" dirty="0"/>
              <a:t> </a:t>
            </a:r>
            <a:r>
              <a:rPr lang="en-US" dirty="0" err="1"/>
              <a:t>indanyl</a:t>
            </a:r>
            <a:r>
              <a:rPr lang="en-US" dirty="0"/>
              <a:t> – Na ( Ester of </a:t>
            </a:r>
          </a:p>
          <a:p>
            <a:pPr eaLnBrk="1" hangingPunct="1">
              <a:lnSpc>
                <a:spcPct val="80000"/>
              </a:lnSpc>
              <a:buNone/>
              <a:defRPr/>
            </a:pPr>
            <a:r>
              <a:rPr lang="en-US" sz="3600" b="1" i="1" u="sng" dirty="0" smtClean="0">
                <a:effectLst/>
              </a:rPr>
              <a:t>More </a:t>
            </a:r>
            <a:r>
              <a:rPr lang="en-US" sz="3600" b="1" i="1" u="sng" dirty="0">
                <a:effectLst/>
              </a:rPr>
              <a:t>serious </a:t>
            </a:r>
            <a:r>
              <a:rPr lang="en-US" sz="3600" b="1" i="1" u="sng" dirty="0" err="1">
                <a:effectLst/>
              </a:rPr>
              <a:t>inf</a:t>
            </a:r>
            <a:r>
              <a:rPr lang="en-US" sz="3600" b="1" i="1" u="sng" dirty="0">
                <a:effectLst/>
              </a:rPr>
              <a:t>:-</a:t>
            </a:r>
            <a:r>
              <a:rPr lang="en-US" sz="3600" b="1" i="1" dirty="0">
                <a:effectLst/>
              </a:rPr>
              <a:t> </a:t>
            </a:r>
            <a:r>
              <a:rPr lang="en-US" dirty="0" err="1"/>
              <a:t>mezlocillin</a:t>
            </a:r>
            <a:r>
              <a:rPr lang="en-US" dirty="0"/>
              <a:t> &amp; </a:t>
            </a:r>
            <a:r>
              <a:rPr lang="en-US" dirty="0" err="1"/>
              <a:t>piperacillin</a:t>
            </a:r>
            <a:endParaRPr lang="en-US" dirty="0"/>
          </a:p>
          <a:p>
            <a:pPr lvl="2" eaLnBrk="1" hangingPunct="1">
              <a:lnSpc>
                <a:spcPct val="80000"/>
              </a:lnSpc>
              <a:buNone/>
              <a:defRPr/>
            </a:pPr>
            <a:r>
              <a:rPr lang="en-US" dirty="0"/>
              <a:t>    Pseudomonas </a:t>
            </a:r>
            <a:r>
              <a:rPr lang="en-US" dirty="0" err="1"/>
              <a:t>inf</a:t>
            </a:r>
            <a:r>
              <a:rPr lang="en-US" dirty="0"/>
              <a:t> outside urinary tract → anti-</a:t>
            </a:r>
            <a:r>
              <a:rPr lang="en-US" dirty="0" err="1"/>
              <a:t>pseudomonal</a:t>
            </a:r>
            <a:r>
              <a:rPr lang="en-US" dirty="0"/>
              <a:t> Pen in comb. with Aminoglycoside or </a:t>
            </a:r>
            <a:r>
              <a:rPr lang="en-US" dirty="0" err="1"/>
              <a:t>Fluoroquinolone</a:t>
            </a:r>
            <a:r>
              <a:rPr lang="en-US" dirty="0"/>
              <a:t>  </a:t>
            </a:r>
          </a:p>
          <a:p>
            <a:endParaRPr lang="en-US" sz="2400" dirty="0"/>
          </a:p>
        </p:txBody>
      </p:sp>
      <p:sp>
        <p:nvSpPr>
          <p:cNvPr id="4" name="Slide Number Placeholder 3"/>
          <p:cNvSpPr>
            <a:spLocks noGrp="1"/>
          </p:cNvSpPr>
          <p:nvPr>
            <p:ph type="sldNum" sz="quarter" idx="12"/>
          </p:nvPr>
        </p:nvSpPr>
        <p:spPr/>
        <p:txBody>
          <a:bodyPr/>
          <a:lstStyle/>
          <a:p>
            <a:pPr>
              <a:defRPr/>
            </a:pPr>
            <a:fld id="{3FDF47F8-F4CF-42BA-921B-59621AD7D1D1}" type="slidenum">
              <a:rPr lang="en-US" smtClean="0"/>
              <a:pPr>
                <a:defRPr/>
              </a:pPr>
              <a:t>39</a:t>
            </a:fld>
            <a:endParaRPr lang="en-US"/>
          </a:p>
        </p:txBody>
      </p:sp>
    </p:spTree>
    <p:extLst>
      <p:ext uri="{BB962C8B-B14F-4D97-AF65-F5344CB8AC3E}">
        <p14:creationId xmlns:p14="http://schemas.microsoft.com/office/powerpoint/2010/main" xmlns="" val="2867038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err="1" smtClean="0"/>
              <a:t>Penicillins</a:t>
            </a:r>
            <a:r>
              <a:rPr lang="en-US" dirty="0" smtClean="0"/>
              <a:t> </a:t>
            </a:r>
            <a:endParaRPr lang="en-US" dirty="0"/>
          </a:p>
        </p:txBody>
      </p:sp>
      <p:sp>
        <p:nvSpPr>
          <p:cNvPr id="3" name="Subtitle 2"/>
          <p:cNvSpPr>
            <a:spLocks noGrp="1"/>
          </p:cNvSpPr>
          <p:nvPr>
            <p:ph type="subTitle" sz="quarter" idx="1"/>
          </p:nvPr>
        </p:nvSpPr>
        <p:spPr/>
        <p:txBody>
          <a:bodyPr/>
          <a:lstStyle/>
          <a:p>
            <a:r>
              <a:rPr lang="en-US" dirty="0" smtClean="0"/>
              <a:t>Short History </a:t>
            </a:r>
            <a:endParaRPr lang="en-US" dirty="0"/>
          </a:p>
        </p:txBody>
      </p:sp>
      <p:sp>
        <p:nvSpPr>
          <p:cNvPr id="4" name="Slide Number Placeholder 3"/>
          <p:cNvSpPr>
            <a:spLocks noGrp="1"/>
          </p:cNvSpPr>
          <p:nvPr>
            <p:ph type="sldNum" sz="quarter" idx="12"/>
          </p:nvPr>
        </p:nvSpPr>
        <p:spPr/>
        <p:txBody>
          <a:bodyPr/>
          <a:lstStyle/>
          <a:p>
            <a:pPr>
              <a:defRPr/>
            </a:pPr>
            <a:fld id="{E6C77EB6-6A33-40A7-8BEA-2AA6631E966A}" type="slidenum">
              <a:rPr lang="en-US" smtClean="0"/>
              <a:pPr>
                <a:defRPr/>
              </a:pPr>
              <a:t>4</a:t>
            </a:fld>
            <a:endParaRPr lang="en-US"/>
          </a:p>
        </p:txBody>
      </p:sp>
    </p:spTree>
    <p:extLst>
      <p:ext uri="{BB962C8B-B14F-4D97-AF65-F5344CB8AC3E}">
        <p14:creationId xmlns:p14="http://schemas.microsoft.com/office/powerpoint/2010/main" xmlns="" val="5884039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idx="1"/>
          </p:nvPr>
        </p:nvSpPr>
        <p:spPr>
          <a:xfrm>
            <a:off x="304800" y="228600"/>
            <a:ext cx="8382000" cy="6400800"/>
          </a:xfrm>
        </p:spPr>
        <p:txBody>
          <a:bodyPr/>
          <a:lstStyle/>
          <a:p>
            <a:pPr lvl="1" eaLnBrk="1" hangingPunct="1">
              <a:lnSpc>
                <a:spcPct val="80000"/>
              </a:lnSpc>
              <a:buFont typeface="Wingdings" pitchFamily="2" charset="2"/>
              <a:buNone/>
              <a:defRPr/>
            </a:pPr>
            <a:r>
              <a:rPr lang="en-US" sz="3200" dirty="0" smtClean="0">
                <a:solidFill>
                  <a:srgbClr val="FF7C80"/>
                </a:solidFill>
                <a:effectLst>
                  <a:outerShdw blurRad="38100" dist="38100" dir="2700000" algn="tl">
                    <a:srgbClr val="000000"/>
                  </a:outerShdw>
                </a:effectLst>
              </a:rPr>
              <a:t>l) </a:t>
            </a:r>
            <a:r>
              <a:rPr lang="en-US" sz="3200" u="sng" dirty="0" smtClean="0">
                <a:solidFill>
                  <a:srgbClr val="FF7C80"/>
                </a:solidFill>
                <a:effectLst>
                  <a:outerShdw blurRad="38100" dist="38100" dir="2700000" algn="tl">
                    <a:srgbClr val="000000"/>
                  </a:outerShdw>
                </a:effectLst>
              </a:rPr>
              <a:t>Other inf:-</a:t>
            </a:r>
          </a:p>
          <a:p>
            <a:pPr lvl="2" eaLnBrk="1" hangingPunct="1">
              <a:lnSpc>
                <a:spcPct val="150000"/>
              </a:lnSpc>
              <a:buFont typeface="Wingdings" pitchFamily="2" charset="2"/>
              <a:buChar char="Ø"/>
              <a:defRPr/>
            </a:pPr>
            <a:r>
              <a:rPr lang="en-US" sz="2300" dirty="0" smtClean="0"/>
              <a:t>Leptospirosis    → Pen - G</a:t>
            </a:r>
          </a:p>
          <a:p>
            <a:pPr lvl="2" eaLnBrk="1" hangingPunct="1">
              <a:lnSpc>
                <a:spcPct val="150000"/>
              </a:lnSpc>
              <a:buFont typeface="Wingdings" pitchFamily="2" charset="2"/>
              <a:buChar char="Ø"/>
              <a:defRPr/>
            </a:pPr>
            <a:r>
              <a:rPr lang="en-US" sz="2300" dirty="0" smtClean="0"/>
              <a:t>Pasteurella        → Pen - G</a:t>
            </a:r>
          </a:p>
          <a:p>
            <a:pPr lvl="2" eaLnBrk="1" hangingPunct="1">
              <a:lnSpc>
                <a:spcPct val="150000"/>
              </a:lnSpc>
              <a:buFont typeface="Wingdings" pitchFamily="2" charset="2"/>
              <a:buChar char="Ø"/>
              <a:defRPr/>
            </a:pPr>
            <a:r>
              <a:rPr lang="en-US" sz="2300" dirty="0" smtClean="0"/>
              <a:t>Rat bite fever    → Pen - G</a:t>
            </a:r>
          </a:p>
          <a:p>
            <a:pPr lvl="2" eaLnBrk="1" hangingPunct="1">
              <a:lnSpc>
                <a:spcPct val="150000"/>
              </a:lnSpc>
              <a:buFont typeface="Wingdings" pitchFamily="2" charset="2"/>
              <a:buChar char="Ø"/>
              <a:defRPr/>
            </a:pPr>
            <a:r>
              <a:rPr lang="en-US" sz="2300" dirty="0" err="1" smtClean="0"/>
              <a:t>Listeria</a:t>
            </a:r>
            <a:r>
              <a:rPr lang="en-US" sz="2300" dirty="0" smtClean="0"/>
              <a:t>              → Ampicillin</a:t>
            </a:r>
          </a:p>
          <a:p>
            <a:pPr eaLnBrk="1" hangingPunct="1">
              <a:lnSpc>
                <a:spcPct val="80000"/>
              </a:lnSpc>
              <a:buFont typeface="Wingdings" pitchFamily="2" charset="2"/>
              <a:buNone/>
              <a:defRPr/>
            </a:pPr>
            <a:r>
              <a:rPr lang="en-US" b="1" u="sng" dirty="0" smtClean="0">
                <a:solidFill>
                  <a:srgbClr val="00B0F0"/>
                </a:solidFill>
                <a:effectLst>
                  <a:outerShdw blurRad="38100" dist="38100" dir="2700000" algn="tl">
                    <a:srgbClr val="000000"/>
                  </a:outerShdw>
                </a:effectLst>
              </a:rPr>
              <a:t>Prophylactic uses:-</a:t>
            </a:r>
          </a:p>
          <a:p>
            <a:pPr lvl="1" eaLnBrk="1" hangingPunct="1">
              <a:lnSpc>
                <a:spcPct val="150000"/>
              </a:lnSpc>
              <a:buFont typeface="Wingdings" pitchFamily="2" charset="2"/>
              <a:buChar char="Ø"/>
              <a:defRPr/>
            </a:pPr>
            <a:r>
              <a:rPr lang="en-US" sz="2300" dirty="0" err="1" smtClean="0"/>
              <a:t>Rh</a:t>
            </a:r>
            <a:r>
              <a:rPr lang="en-US" sz="2300" dirty="0" smtClean="0"/>
              <a:t>. Fever</a:t>
            </a:r>
          </a:p>
          <a:p>
            <a:pPr lvl="1" eaLnBrk="1" hangingPunct="1">
              <a:lnSpc>
                <a:spcPct val="150000"/>
              </a:lnSpc>
              <a:buFont typeface="Wingdings" pitchFamily="2" charset="2"/>
              <a:buChar char="Ø"/>
              <a:defRPr/>
            </a:pPr>
            <a:r>
              <a:rPr lang="en-US" sz="2300" dirty="0" smtClean="0"/>
              <a:t>Bact. Endocarditis</a:t>
            </a:r>
          </a:p>
          <a:p>
            <a:pPr lvl="1" eaLnBrk="1" hangingPunct="1">
              <a:lnSpc>
                <a:spcPct val="150000"/>
              </a:lnSpc>
              <a:buFont typeface="Wingdings" pitchFamily="2" charset="2"/>
              <a:buChar char="Ø"/>
              <a:defRPr/>
            </a:pPr>
            <a:r>
              <a:rPr lang="en-US" sz="2300" dirty="0" smtClean="0"/>
              <a:t>Prosthetic heart valves</a:t>
            </a:r>
          </a:p>
          <a:p>
            <a:pPr lvl="1" eaLnBrk="1" hangingPunct="1">
              <a:lnSpc>
                <a:spcPct val="150000"/>
              </a:lnSpc>
              <a:buFont typeface="Wingdings" pitchFamily="2" charset="2"/>
              <a:buChar char="Ø"/>
              <a:defRPr/>
            </a:pPr>
            <a:r>
              <a:rPr lang="en-US" sz="2300" dirty="0" smtClean="0"/>
              <a:t>Joint prosthesis</a:t>
            </a:r>
          </a:p>
          <a:p>
            <a:pPr lvl="1" eaLnBrk="1" hangingPunct="1">
              <a:lnSpc>
                <a:spcPct val="150000"/>
              </a:lnSpc>
              <a:buFont typeface="Wingdings" pitchFamily="2" charset="2"/>
              <a:buChar char="Ø"/>
              <a:defRPr/>
            </a:pPr>
            <a:r>
              <a:rPr lang="en-US" sz="2300" dirty="0" smtClean="0"/>
              <a:t>Leg amputation ---- risk of gas gangrene</a:t>
            </a:r>
          </a:p>
        </p:txBody>
      </p:sp>
      <p:sp>
        <p:nvSpPr>
          <p:cNvPr id="4" name="Slide Number Placeholder 5"/>
          <p:cNvSpPr>
            <a:spLocks noGrp="1"/>
          </p:cNvSpPr>
          <p:nvPr>
            <p:ph type="sldNum" sz="quarter" idx="12"/>
          </p:nvPr>
        </p:nvSpPr>
        <p:spPr/>
        <p:txBody>
          <a:bodyPr/>
          <a:lstStyle/>
          <a:p>
            <a:pPr>
              <a:defRPr/>
            </a:pPr>
            <a:fld id="{54E933FA-FD7B-46EB-96D4-62E5DA6CC787}" type="slidenum">
              <a:rPr lang="en-US"/>
              <a:pPr>
                <a:defRPr/>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u="sng" dirty="0">
                <a:solidFill>
                  <a:schemeClr val="folHlink"/>
                </a:solidFill>
              </a:rPr>
              <a:t>Drug </a:t>
            </a:r>
            <a:r>
              <a:rPr lang="en-US" u="sng" dirty="0" smtClean="0">
                <a:solidFill>
                  <a:schemeClr val="folHlink"/>
                </a:solidFill>
              </a:rPr>
              <a:t>interactions</a:t>
            </a:r>
            <a:r>
              <a:rPr lang="en-US" u="sng" dirty="0">
                <a:solidFill>
                  <a:schemeClr val="folHlink"/>
                </a:solidFill>
              </a:rPr>
              <a:t/>
            </a:r>
            <a:br>
              <a:rPr lang="en-US" u="sng" dirty="0">
                <a:solidFill>
                  <a:schemeClr val="folHlink"/>
                </a:solidFill>
              </a:rPr>
            </a:br>
            <a:endParaRPr lang="en-US" dirty="0"/>
          </a:p>
        </p:txBody>
      </p:sp>
      <p:sp>
        <p:nvSpPr>
          <p:cNvPr id="3" name="Content Placeholder 2"/>
          <p:cNvSpPr>
            <a:spLocks noGrp="1"/>
          </p:cNvSpPr>
          <p:nvPr>
            <p:ph idx="1"/>
          </p:nvPr>
        </p:nvSpPr>
        <p:spPr/>
        <p:txBody>
          <a:bodyPr/>
          <a:lstStyle/>
          <a:p>
            <a:pPr lvl="1" eaLnBrk="1" hangingPunct="1">
              <a:lnSpc>
                <a:spcPct val="200000"/>
              </a:lnSpc>
              <a:buFont typeface="Wingdings" pitchFamily="2" charset="2"/>
              <a:buChar char="Ø"/>
              <a:defRPr/>
            </a:pPr>
            <a:r>
              <a:rPr lang="en-US" dirty="0" err="1" smtClean="0"/>
              <a:t>Penicillins</a:t>
            </a:r>
            <a:r>
              <a:rPr lang="en-US" dirty="0" smtClean="0"/>
              <a:t> </a:t>
            </a:r>
            <a:r>
              <a:rPr lang="en-US" dirty="0"/>
              <a:t>&amp; Aminoglycosides</a:t>
            </a:r>
          </a:p>
          <a:p>
            <a:pPr lvl="1" eaLnBrk="1" hangingPunct="1">
              <a:lnSpc>
                <a:spcPct val="200000"/>
              </a:lnSpc>
              <a:buFont typeface="Wingdings" pitchFamily="2" charset="2"/>
              <a:buChar char="Ø"/>
              <a:defRPr/>
            </a:pPr>
            <a:r>
              <a:rPr lang="en-US" dirty="0" smtClean="0"/>
              <a:t>Penicillin </a:t>
            </a:r>
            <a:r>
              <a:rPr lang="en-US" dirty="0"/>
              <a:t>&amp; bacteriostatic drugs</a:t>
            </a:r>
          </a:p>
          <a:p>
            <a:pPr lvl="1" eaLnBrk="1" hangingPunct="1">
              <a:lnSpc>
                <a:spcPct val="200000"/>
              </a:lnSpc>
              <a:buFont typeface="Wingdings" pitchFamily="2" charset="2"/>
              <a:buChar char="Ø"/>
              <a:defRPr/>
            </a:pPr>
            <a:r>
              <a:rPr lang="en-US" dirty="0" err="1"/>
              <a:t>Probenicid</a:t>
            </a:r>
            <a:r>
              <a:rPr lang="en-US" dirty="0"/>
              <a:t>, indomethacin, </a:t>
            </a:r>
            <a:r>
              <a:rPr lang="en-US" dirty="0" err="1"/>
              <a:t>sulfinpyrzaone</a:t>
            </a:r>
            <a:endParaRPr lang="en-US" dirty="0"/>
          </a:p>
          <a:p>
            <a:pPr lvl="1" eaLnBrk="1" hangingPunct="1">
              <a:lnSpc>
                <a:spcPct val="200000"/>
              </a:lnSpc>
              <a:buFont typeface="Wingdings" pitchFamily="2" charset="2"/>
              <a:buChar char="Ø"/>
              <a:defRPr/>
            </a:pPr>
            <a:r>
              <a:rPr lang="en-US" dirty="0"/>
              <a:t>Ampicillin &amp; allopurinol → </a:t>
            </a:r>
            <a:r>
              <a:rPr lang="en-US" dirty="0" smtClean="0"/>
              <a:t>increased</a:t>
            </a:r>
            <a:r>
              <a:rPr lang="en-US" dirty="0" smtClean="0"/>
              <a:t> incidence of rashes</a:t>
            </a:r>
            <a:endParaRPr lang="en-US" dirty="0"/>
          </a:p>
          <a:p>
            <a:pPr>
              <a:lnSpc>
                <a:spcPct val="200000"/>
              </a:lnSpc>
            </a:pPr>
            <a:endParaRPr lang="en-US" sz="2800" dirty="0"/>
          </a:p>
        </p:txBody>
      </p:sp>
      <p:sp>
        <p:nvSpPr>
          <p:cNvPr id="4" name="Slide Number Placeholder 3"/>
          <p:cNvSpPr>
            <a:spLocks noGrp="1"/>
          </p:cNvSpPr>
          <p:nvPr>
            <p:ph type="sldNum" sz="quarter" idx="12"/>
          </p:nvPr>
        </p:nvSpPr>
        <p:spPr/>
        <p:txBody>
          <a:bodyPr/>
          <a:lstStyle/>
          <a:p>
            <a:pPr>
              <a:defRPr/>
            </a:pPr>
            <a:fld id="{3FDF47F8-F4CF-42BA-921B-59621AD7D1D1}" type="slidenum">
              <a:rPr lang="en-US" smtClean="0"/>
              <a:pPr>
                <a:defRPr/>
              </a:pPr>
              <a:t>41</a:t>
            </a:fld>
            <a:endParaRPr lang="en-US"/>
          </a:p>
        </p:txBody>
      </p:sp>
    </p:spTree>
    <p:extLst>
      <p:ext uri="{BB962C8B-B14F-4D97-AF65-F5344CB8AC3E}">
        <p14:creationId xmlns:p14="http://schemas.microsoft.com/office/powerpoint/2010/main" xmlns="" val="387760787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0" u="sng" dirty="0">
                <a:solidFill>
                  <a:srgbClr val="FF0000"/>
                </a:solidFill>
              </a:rPr>
              <a:t>Adverse </a:t>
            </a:r>
            <a:r>
              <a:rPr lang="en-US" b="0" u="sng" dirty="0" err="1">
                <a:solidFill>
                  <a:srgbClr val="FF0000"/>
                </a:solidFill>
              </a:rPr>
              <a:t>eff</a:t>
            </a:r>
            <a:r>
              <a:rPr lang="en-US" b="0" u="sng" dirty="0">
                <a:solidFill>
                  <a:srgbClr val="FF0000"/>
                </a:solidFill>
              </a:rPr>
              <a:t> of </a:t>
            </a:r>
            <a:r>
              <a:rPr lang="en-US" b="0" u="sng" dirty="0" err="1" smtClean="0">
                <a:solidFill>
                  <a:srgbClr val="FF0000"/>
                </a:solidFill>
              </a:rPr>
              <a:t>Penicillins</a:t>
            </a:r>
            <a:r>
              <a:rPr lang="en-US" b="0" u="sng" dirty="0">
                <a:solidFill>
                  <a:srgbClr val="FF0000"/>
                </a:solidFill>
              </a:rPr>
              <a:t/>
            </a:r>
            <a:br>
              <a:rPr lang="en-US" b="0" u="sng" dirty="0">
                <a:solidFill>
                  <a:srgbClr val="FF0000"/>
                </a:solidFill>
              </a:rPr>
            </a:br>
            <a:endParaRPr lang="en-US" b="0" dirty="0">
              <a:solidFill>
                <a:srgbClr val="FF0000"/>
              </a:solidFill>
            </a:endParaRPr>
          </a:p>
        </p:txBody>
      </p:sp>
      <p:sp>
        <p:nvSpPr>
          <p:cNvPr id="60419" name="Rectangle 3"/>
          <p:cNvSpPr>
            <a:spLocks noGrp="1" noChangeArrowheads="1"/>
          </p:cNvSpPr>
          <p:nvPr>
            <p:ph idx="1"/>
          </p:nvPr>
        </p:nvSpPr>
        <p:spPr bwMode="blackWhite">
          <a:xfrm>
            <a:off x="457200" y="990600"/>
            <a:ext cx="8229600" cy="5715000"/>
          </a:xfrm>
        </p:spPr>
        <p:txBody>
          <a:bodyPr/>
          <a:lstStyle/>
          <a:p>
            <a:pPr lvl="1" eaLnBrk="1" hangingPunct="1">
              <a:lnSpc>
                <a:spcPct val="150000"/>
              </a:lnSpc>
              <a:buFont typeface="Wingdings" pitchFamily="2" charset="2"/>
              <a:buNone/>
              <a:defRPr/>
            </a:pPr>
            <a:r>
              <a:rPr lang="en-US" dirty="0" smtClean="0">
                <a:solidFill>
                  <a:srgbClr val="FF0066"/>
                </a:solidFill>
              </a:rPr>
              <a:t>a) Hypersensitivity reactions </a:t>
            </a:r>
          </a:p>
          <a:p>
            <a:pPr lvl="1" eaLnBrk="1" hangingPunct="1">
              <a:lnSpc>
                <a:spcPct val="150000"/>
              </a:lnSpc>
              <a:buFont typeface="Wingdings" pitchFamily="2" charset="2"/>
              <a:buNone/>
              <a:defRPr/>
            </a:pPr>
            <a:r>
              <a:rPr lang="en-US" dirty="0" smtClean="0">
                <a:solidFill>
                  <a:srgbClr val="FF0066"/>
                </a:solidFill>
              </a:rPr>
              <a:t>b) Toxic </a:t>
            </a:r>
            <a:r>
              <a:rPr lang="en-US" dirty="0" smtClean="0">
                <a:solidFill>
                  <a:srgbClr val="FF0066"/>
                </a:solidFill>
              </a:rPr>
              <a:t>effects</a:t>
            </a:r>
            <a:endParaRPr lang="en-US" dirty="0" smtClean="0">
              <a:solidFill>
                <a:srgbClr val="FF0066"/>
              </a:solidFill>
            </a:endParaRPr>
          </a:p>
          <a:p>
            <a:pPr eaLnBrk="1" hangingPunct="1">
              <a:lnSpc>
                <a:spcPct val="80000"/>
              </a:lnSpc>
              <a:buFont typeface="Wingdings" pitchFamily="2" charset="2"/>
              <a:buNone/>
              <a:defRPr/>
            </a:pPr>
            <a:r>
              <a:rPr lang="en-US" sz="2800" dirty="0" smtClean="0">
                <a:solidFill>
                  <a:srgbClr val="FF0066"/>
                </a:solidFill>
                <a:effectLst>
                  <a:outerShdw blurRad="38100" dist="38100" dir="2700000" algn="tl">
                    <a:srgbClr val="000000"/>
                  </a:outerShdw>
                </a:effectLst>
              </a:rPr>
              <a:t> </a:t>
            </a:r>
            <a:r>
              <a:rPr lang="en-US" sz="3600" b="1" dirty="0" smtClean="0">
                <a:solidFill>
                  <a:srgbClr val="00B0F0"/>
                </a:solidFill>
                <a:effectLst>
                  <a:outerShdw blurRad="38100" dist="38100" dir="2700000" algn="tl">
                    <a:srgbClr val="000000">
                      <a:alpha val="43137"/>
                    </a:srgbClr>
                  </a:outerShdw>
                </a:effectLst>
              </a:rPr>
              <a:t>a</a:t>
            </a:r>
            <a:r>
              <a:rPr lang="en-US" sz="3600" b="1" dirty="0" smtClean="0">
                <a:solidFill>
                  <a:srgbClr val="00B0F0"/>
                </a:solidFill>
                <a:effectLst>
                  <a:outerShdw blurRad="38100" dist="38100" dir="2700000" algn="tl">
                    <a:srgbClr val="000000">
                      <a:alpha val="43137"/>
                    </a:srgbClr>
                  </a:outerShdw>
                </a:effectLst>
              </a:rPr>
              <a:t>) </a:t>
            </a:r>
            <a:r>
              <a:rPr lang="en-US" sz="3600" b="1" u="sng" dirty="0" smtClean="0">
                <a:solidFill>
                  <a:srgbClr val="00B0F0"/>
                </a:solidFill>
                <a:effectLst>
                  <a:outerShdw blurRad="38100" dist="38100" dir="2700000" algn="tl">
                    <a:srgbClr val="000000">
                      <a:alpha val="43137"/>
                    </a:srgbClr>
                  </a:outerShdw>
                </a:effectLst>
              </a:rPr>
              <a:t>Hypersensitivity</a:t>
            </a:r>
          </a:p>
          <a:p>
            <a:pPr lvl="1" eaLnBrk="1" hangingPunct="1">
              <a:lnSpc>
                <a:spcPct val="80000"/>
              </a:lnSpc>
              <a:buFont typeface="Wingdings" pitchFamily="2" charset="2"/>
              <a:buNone/>
              <a:defRPr/>
            </a:pPr>
            <a:endParaRPr lang="en-US" sz="2400" dirty="0" smtClean="0"/>
          </a:p>
          <a:p>
            <a:pPr lvl="1" eaLnBrk="1" hangingPunct="1">
              <a:lnSpc>
                <a:spcPct val="80000"/>
              </a:lnSpc>
              <a:buFont typeface="Wingdings" pitchFamily="2" charset="2"/>
              <a:buNone/>
              <a:defRPr/>
            </a:pPr>
            <a:r>
              <a:rPr lang="en-US" sz="2400" dirty="0" smtClean="0"/>
              <a:t>i)   </a:t>
            </a:r>
            <a:r>
              <a:rPr lang="en-US" sz="2400" b="1" u="sng" dirty="0" smtClean="0"/>
              <a:t>Immediate (with in 20 – 30 min)</a:t>
            </a:r>
          </a:p>
          <a:p>
            <a:pPr lvl="2" eaLnBrk="1" hangingPunct="1">
              <a:lnSpc>
                <a:spcPct val="80000"/>
              </a:lnSpc>
              <a:buFont typeface="Wingdings" pitchFamily="2" charset="2"/>
              <a:buChar char="Ø"/>
              <a:defRPr/>
            </a:pPr>
            <a:r>
              <a:rPr lang="en-US" dirty="0" smtClean="0"/>
              <a:t>Acute anaphylaxis (incidence 0.01% of Pen administered pts)</a:t>
            </a:r>
          </a:p>
          <a:p>
            <a:pPr lvl="2" eaLnBrk="1" hangingPunct="1">
              <a:lnSpc>
                <a:spcPct val="80000"/>
              </a:lnSpc>
              <a:buFont typeface="Wingdings" pitchFamily="2" charset="2"/>
              <a:buChar char="Ø"/>
              <a:defRPr/>
            </a:pPr>
            <a:r>
              <a:rPr lang="en-US" dirty="0" smtClean="0"/>
              <a:t>Acute Urticaria</a:t>
            </a:r>
          </a:p>
          <a:p>
            <a:pPr lvl="2" eaLnBrk="1" hangingPunct="1">
              <a:lnSpc>
                <a:spcPct val="80000"/>
              </a:lnSpc>
              <a:buFont typeface="Wingdings" pitchFamily="2" charset="2"/>
              <a:buChar char="Ø"/>
              <a:defRPr/>
            </a:pPr>
            <a:r>
              <a:rPr lang="en-US" dirty="0" smtClean="0"/>
              <a:t>Angioedema</a:t>
            </a:r>
          </a:p>
          <a:p>
            <a:pPr lvl="1" eaLnBrk="1" hangingPunct="1">
              <a:lnSpc>
                <a:spcPct val="80000"/>
              </a:lnSpc>
              <a:buFont typeface="Wingdings" pitchFamily="2" charset="2"/>
              <a:buNone/>
              <a:defRPr/>
            </a:pPr>
            <a:endParaRPr lang="en-US" sz="2400" dirty="0"/>
          </a:p>
          <a:p>
            <a:pPr lvl="1" eaLnBrk="1" hangingPunct="1">
              <a:lnSpc>
                <a:spcPct val="80000"/>
              </a:lnSpc>
              <a:buFont typeface="Wingdings" pitchFamily="2" charset="2"/>
              <a:buNone/>
              <a:defRPr/>
            </a:pPr>
            <a:r>
              <a:rPr lang="en-US" sz="2400" dirty="0" smtClean="0"/>
              <a:t>ii)  </a:t>
            </a:r>
            <a:r>
              <a:rPr lang="en-US" sz="2400" b="1" u="sng" dirty="0" smtClean="0"/>
              <a:t>Accelerated:- (1 -48 hrs)</a:t>
            </a:r>
          </a:p>
          <a:p>
            <a:pPr lvl="2" eaLnBrk="1" hangingPunct="1">
              <a:lnSpc>
                <a:spcPct val="80000"/>
              </a:lnSpc>
              <a:buFont typeface="Wingdings" pitchFamily="2" charset="2"/>
              <a:buChar char="Ø"/>
              <a:defRPr/>
            </a:pPr>
            <a:r>
              <a:rPr lang="en-US" dirty="0" smtClean="0"/>
              <a:t>Urticaria &amp; </a:t>
            </a:r>
            <a:r>
              <a:rPr lang="en-US" dirty="0" err="1" smtClean="0"/>
              <a:t>angioneurotic</a:t>
            </a:r>
            <a:r>
              <a:rPr lang="en-US" dirty="0" smtClean="0"/>
              <a:t> </a:t>
            </a:r>
            <a:r>
              <a:rPr lang="en-US" dirty="0" err="1" smtClean="0"/>
              <a:t>oedema</a:t>
            </a:r>
            <a:endParaRPr lang="en-US" dirty="0" smtClean="0"/>
          </a:p>
        </p:txBody>
      </p:sp>
      <p:sp>
        <p:nvSpPr>
          <p:cNvPr id="4" name="Slide Number Placeholder 5"/>
          <p:cNvSpPr>
            <a:spLocks noGrp="1"/>
          </p:cNvSpPr>
          <p:nvPr>
            <p:ph type="sldNum" sz="quarter" idx="12"/>
          </p:nvPr>
        </p:nvSpPr>
        <p:spPr/>
        <p:txBody>
          <a:bodyPr/>
          <a:lstStyle/>
          <a:p>
            <a:pPr>
              <a:defRPr/>
            </a:pPr>
            <a:fld id="{51674861-E309-42F7-9767-93B2CFF9F5C5}" type="slidenum">
              <a:rPr lang="en-US"/>
              <a:pPr>
                <a:defRPr/>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0"/>
            <a:ext cx="8229600" cy="4530725"/>
          </a:xfrm>
        </p:spPr>
        <p:txBody>
          <a:bodyPr/>
          <a:lstStyle/>
          <a:p>
            <a:pPr lvl="1" eaLnBrk="1" hangingPunct="1">
              <a:lnSpc>
                <a:spcPct val="80000"/>
              </a:lnSpc>
              <a:buNone/>
              <a:defRPr/>
            </a:pPr>
            <a:r>
              <a:rPr lang="en-US" dirty="0"/>
              <a:t>iii) </a:t>
            </a:r>
            <a:r>
              <a:rPr lang="en-US" b="1" u="sng" dirty="0"/>
              <a:t>Late ( after 48 </a:t>
            </a:r>
            <a:r>
              <a:rPr lang="en-US" b="1" u="sng" dirty="0" err="1"/>
              <a:t>hrs</a:t>
            </a:r>
            <a:r>
              <a:rPr lang="en-US" b="1" u="sng" dirty="0"/>
              <a:t>)</a:t>
            </a:r>
          </a:p>
          <a:p>
            <a:pPr lvl="2" eaLnBrk="1" hangingPunct="1">
              <a:lnSpc>
                <a:spcPct val="80000"/>
              </a:lnSpc>
              <a:buFont typeface="Wingdings" pitchFamily="2" charset="2"/>
              <a:buChar char="Ø"/>
              <a:defRPr/>
            </a:pPr>
            <a:endParaRPr lang="en-US" sz="2300" dirty="0" smtClean="0"/>
          </a:p>
          <a:p>
            <a:pPr lvl="2" eaLnBrk="1" hangingPunct="1">
              <a:lnSpc>
                <a:spcPct val="150000"/>
              </a:lnSpc>
              <a:buFont typeface="Wingdings" pitchFamily="2" charset="2"/>
              <a:buChar char="Ø"/>
              <a:defRPr/>
            </a:pPr>
            <a:r>
              <a:rPr lang="en-US" dirty="0" smtClean="0"/>
              <a:t>Skin </a:t>
            </a:r>
            <a:r>
              <a:rPr lang="en-US" dirty="0"/>
              <a:t>rashes </a:t>
            </a:r>
          </a:p>
          <a:p>
            <a:pPr lvl="2" eaLnBrk="1" hangingPunct="1">
              <a:lnSpc>
                <a:spcPct val="150000"/>
              </a:lnSpc>
              <a:buFont typeface="Wingdings" pitchFamily="2" charset="2"/>
              <a:buChar char="Ø"/>
              <a:defRPr/>
            </a:pPr>
            <a:r>
              <a:rPr lang="en-US" dirty="0"/>
              <a:t>Comb +</a:t>
            </a:r>
            <a:r>
              <a:rPr lang="en-US" dirty="0" err="1"/>
              <a:t>ve</a:t>
            </a:r>
            <a:r>
              <a:rPr lang="en-US" dirty="0"/>
              <a:t> hemolytic anemia</a:t>
            </a:r>
          </a:p>
          <a:p>
            <a:pPr lvl="2" eaLnBrk="1" hangingPunct="1">
              <a:lnSpc>
                <a:spcPct val="150000"/>
              </a:lnSpc>
              <a:buFont typeface="Wingdings" pitchFamily="2" charset="2"/>
              <a:buChar char="Ø"/>
              <a:defRPr/>
            </a:pPr>
            <a:r>
              <a:rPr lang="en-US" dirty="0"/>
              <a:t>Eosinophilia </a:t>
            </a:r>
          </a:p>
          <a:p>
            <a:pPr lvl="2" eaLnBrk="1" hangingPunct="1">
              <a:lnSpc>
                <a:spcPct val="150000"/>
              </a:lnSpc>
              <a:buFont typeface="Wingdings" pitchFamily="2" charset="2"/>
              <a:buChar char="Ø"/>
              <a:defRPr/>
            </a:pPr>
            <a:r>
              <a:rPr lang="en-US" dirty="0"/>
              <a:t>Interstitial nephritis</a:t>
            </a:r>
          </a:p>
          <a:p>
            <a:pPr lvl="2" eaLnBrk="1" hangingPunct="1">
              <a:lnSpc>
                <a:spcPct val="150000"/>
              </a:lnSpc>
              <a:buFont typeface="Wingdings" pitchFamily="2" charset="2"/>
              <a:buChar char="Ø"/>
              <a:defRPr/>
            </a:pPr>
            <a:r>
              <a:rPr lang="en-US" dirty="0"/>
              <a:t>Contact dermatitis</a:t>
            </a:r>
          </a:p>
          <a:p>
            <a:pPr>
              <a:lnSpc>
                <a:spcPct val="150000"/>
              </a:lnSpc>
            </a:pPr>
            <a:endParaRPr lang="en-US" sz="2400" dirty="0"/>
          </a:p>
        </p:txBody>
      </p:sp>
      <p:sp>
        <p:nvSpPr>
          <p:cNvPr id="4" name="Slide Number Placeholder 3"/>
          <p:cNvSpPr>
            <a:spLocks noGrp="1"/>
          </p:cNvSpPr>
          <p:nvPr>
            <p:ph type="sldNum" sz="quarter" idx="12"/>
          </p:nvPr>
        </p:nvSpPr>
        <p:spPr/>
        <p:txBody>
          <a:bodyPr/>
          <a:lstStyle/>
          <a:p>
            <a:pPr>
              <a:defRPr/>
            </a:pPr>
            <a:fld id="{3FDF47F8-F4CF-42BA-921B-59621AD7D1D1}" type="slidenum">
              <a:rPr lang="en-US" smtClean="0"/>
              <a:pPr>
                <a:defRPr/>
              </a:pPr>
              <a:t>43</a:t>
            </a:fld>
            <a:endParaRPr lang="en-US"/>
          </a:p>
        </p:txBody>
      </p:sp>
    </p:spTree>
    <p:extLst>
      <p:ext uri="{BB962C8B-B14F-4D97-AF65-F5344CB8AC3E}">
        <p14:creationId xmlns:p14="http://schemas.microsoft.com/office/powerpoint/2010/main" xmlns="" val="55656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idx="1"/>
          </p:nvPr>
        </p:nvSpPr>
        <p:spPr>
          <a:xfrm>
            <a:off x="152400" y="304800"/>
            <a:ext cx="8763000" cy="6324600"/>
          </a:xfrm>
        </p:spPr>
        <p:txBody>
          <a:bodyPr/>
          <a:lstStyle/>
          <a:p>
            <a:pPr lvl="1" eaLnBrk="1" hangingPunct="1">
              <a:buFont typeface="Wingdings" pitchFamily="2" charset="2"/>
              <a:buNone/>
              <a:defRPr/>
            </a:pPr>
            <a:r>
              <a:rPr lang="en-US" sz="4000" b="1" dirty="0" smtClean="0">
                <a:solidFill>
                  <a:srgbClr val="FF0000"/>
                </a:solidFill>
                <a:effectLst>
                  <a:outerShdw blurRad="38100" dist="38100" dir="2700000" algn="tl">
                    <a:srgbClr val="000000">
                      <a:alpha val="43137"/>
                    </a:srgbClr>
                  </a:outerShdw>
                </a:effectLst>
              </a:rPr>
              <a:t>b) </a:t>
            </a:r>
            <a:r>
              <a:rPr lang="en-US" sz="4000" b="1" u="sng" dirty="0" smtClean="0">
                <a:solidFill>
                  <a:srgbClr val="FF0000"/>
                </a:solidFill>
                <a:effectLst>
                  <a:outerShdw blurRad="38100" dist="38100" dir="2700000" algn="tl">
                    <a:srgbClr val="000000">
                      <a:alpha val="43137"/>
                    </a:srgbClr>
                  </a:outerShdw>
                </a:effectLst>
              </a:rPr>
              <a:t>Toxic effects</a:t>
            </a:r>
          </a:p>
          <a:p>
            <a:pPr eaLnBrk="1" hangingPunct="1">
              <a:buFont typeface="Wingdings" pitchFamily="2" charset="2"/>
              <a:buChar char="Ø"/>
              <a:defRPr/>
            </a:pPr>
            <a:r>
              <a:rPr lang="en-US" sz="2400" dirty="0" smtClean="0"/>
              <a:t>Neurotoxicity           → Convulsions (1/</a:t>
            </a:r>
            <a:r>
              <a:rPr lang="en-US" sz="2400" dirty="0" err="1" smtClean="0"/>
              <a:t>th</a:t>
            </a:r>
            <a:r>
              <a:rPr lang="en-US" sz="2400" dirty="0" smtClean="0"/>
              <a:t>  </a:t>
            </a:r>
            <a:r>
              <a:rPr lang="en-US" sz="2400" dirty="0" err="1" smtClean="0"/>
              <a:t>adm</a:t>
            </a:r>
            <a:r>
              <a:rPr lang="en-US" sz="2400" dirty="0" smtClean="0"/>
              <a:t>)</a:t>
            </a:r>
          </a:p>
          <a:p>
            <a:pPr eaLnBrk="1" hangingPunct="1">
              <a:buFont typeface="Wingdings" pitchFamily="2" charset="2"/>
              <a:buChar char="Ø"/>
              <a:defRPr/>
            </a:pPr>
            <a:r>
              <a:rPr lang="en-US" sz="2400" dirty="0" smtClean="0"/>
              <a:t>Super inf                  → Amp. → colitis Sec inf. Like 			  			  oropharangeal &amp; Vaginal 				    		Candidiasis, </a:t>
            </a:r>
            <a:r>
              <a:rPr lang="en-US" sz="2400" dirty="0" err="1" smtClean="0"/>
              <a:t>Psendomembranous</a:t>
            </a:r>
            <a:r>
              <a:rPr lang="en-US" sz="2400" dirty="0" smtClean="0"/>
              <a:t> colitis</a:t>
            </a:r>
          </a:p>
          <a:p>
            <a:pPr eaLnBrk="1" hangingPunct="1">
              <a:buFont typeface="Wingdings" pitchFamily="2" charset="2"/>
              <a:buChar char="Ø"/>
              <a:defRPr/>
            </a:pPr>
            <a:r>
              <a:rPr lang="en-US" sz="2400" dirty="0" smtClean="0"/>
              <a:t>GIT upset                → </a:t>
            </a:r>
            <a:r>
              <a:rPr lang="en-US" sz="2400" dirty="0" err="1" smtClean="0"/>
              <a:t>Diarrhoea</a:t>
            </a:r>
            <a:r>
              <a:rPr lang="en-US" sz="2400" dirty="0" smtClean="0"/>
              <a:t> &amp; NV</a:t>
            </a:r>
          </a:p>
          <a:p>
            <a:pPr eaLnBrk="1" hangingPunct="1">
              <a:buFont typeface="Wingdings" pitchFamily="2" charset="2"/>
              <a:buChar char="Ø"/>
              <a:defRPr/>
            </a:pPr>
            <a:r>
              <a:rPr lang="en-US" sz="2400" dirty="0" smtClean="0"/>
              <a:t>Hepatitis                  → Oxacillin </a:t>
            </a:r>
          </a:p>
          <a:p>
            <a:pPr eaLnBrk="1" hangingPunct="1">
              <a:buFont typeface="Wingdings" pitchFamily="2" charset="2"/>
              <a:buChar char="Ø"/>
              <a:defRPr/>
            </a:pPr>
            <a:r>
              <a:rPr lang="en-US" sz="2400" dirty="0" smtClean="0"/>
              <a:t>Hypokalemia           → Carbenecillin</a:t>
            </a:r>
          </a:p>
          <a:p>
            <a:pPr eaLnBrk="1" hangingPunct="1">
              <a:buFont typeface="Wingdings" pitchFamily="2" charset="2"/>
              <a:buChar char="Ø"/>
              <a:defRPr/>
            </a:pPr>
            <a:r>
              <a:rPr lang="en-US" sz="2400" dirty="0" smtClean="0"/>
              <a:t>Na + overloading    → Carbenecillin + other Na salts</a:t>
            </a:r>
          </a:p>
          <a:p>
            <a:pPr eaLnBrk="1" hangingPunct="1">
              <a:buFont typeface="Wingdings" pitchFamily="2" charset="2"/>
              <a:buChar char="Ø"/>
              <a:defRPr/>
            </a:pPr>
            <a:r>
              <a:rPr lang="en-US" sz="2400" dirty="0" smtClean="0"/>
              <a:t>Granucocytopenia   → Nafcillin</a:t>
            </a:r>
          </a:p>
          <a:p>
            <a:pPr eaLnBrk="1" hangingPunct="1">
              <a:buFont typeface="Wingdings" pitchFamily="2" charset="2"/>
              <a:buChar char="Ø"/>
              <a:defRPr/>
            </a:pPr>
            <a:r>
              <a:rPr lang="en-US" sz="2400" dirty="0" smtClean="0"/>
              <a:t>Interstitial </a:t>
            </a:r>
            <a:r>
              <a:rPr lang="en-US" sz="2400" dirty="0" err="1" smtClean="0"/>
              <a:t>nephriti</a:t>
            </a:r>
            <a:r>
              <a:rPr lang="en-US" sz="2400" dirty="0" smtClean="0"/>
              <a:t>   → Methicillin</a:t>
            </a:r>
          </a:p>
          <a:p>
            <a:pPr eaLnBrk="1" hangingPunct="1">
              <a:buFont typeface="Wingdings" pitchFamily="2" charset="2"/>
              <a:buChar char="Ø"/>
              <a:defRPr/>
            </a:pPr>
            <a:r>
              <a:rPr lang="en-US" sz="2400" dirty="0" smtClean="0"/>
              <a:t>Decr. platelet </a:t>
            </a:r>
            <a:r>
              <a:rPr lang="en-US" sz="2400" dirty="0" err="1" smtClean="0"/>
              <a:t>agg</a:t>
            </a:r>
            <a:r>
              <a:rPr lang="en-US" sz="2400" dirty="0" smtClean="0"/>
              <a:t>.   → Bleeding diathesis more with 			  			 </a:t>
            </a:r>
            <a:r>
              <a:rPr lang="en-US" sz="2400" dirty="0" err="1" smtClean="0"/>
              <a:t>Carbenecillin</a:t>
            </a:r>
            <a:r>
              <a:rPr lang="en-US" sz="2400" dirty="0" smtClean="0"/>
              <a:t> &amp; Ticarcillin</a:t>
            </a:r>
            <a:r>
              <a:rPr lang="en-US" sz="3100" dirty="0" smtClean="0"/>
              <a:t>.</a:t>
            </a:r>
          </a:p>
        </p:txBody>
      </p:sp>
      <p:sp>
        <p:nvSpPr>
          <p:cNvPr id="4" name="Slide Number Placeholder 5"/>
          <p:cNvSpPr>
            <a:spLocks noGrp="1"/>
          </p:cNvSpPr>
          <p:nvPr>
            <p:ph type="sldNum" sz="quarter" idx="12"/>
          </p:nvPr>
        </p:nvSpPr>
        <p:spPr/>
        <p:txBody>
          <a:bodyPr/>
          <a:lstStyle/>
          <a:p>
            <a:pPr>
              <a:defRPr/>
            </a:pPr>
            <a:fld id="{34AB298B-158D-4922-8D8D-92623E2DBC1E}" type="slidenum">
              <a:rPr lang="en-US"/>
              <a:pPr>
                <a:defRPr/>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5800" y="1219200"/>
            <a:ext cx="7772400" cy="5181599"/>
          </a:xfrm>
        </p:spPr>
        <p:txBody>
          <a:bodyPr/>
          <a:lstStyle/>
          <a:p>
            <a:r>
              <a:rPr lang="en-US" dirty="0" smtClean="0"/>
              <a:t>Thanks for </a:t>
            </a:r>
            <a:r>
              <a:rPr lang="en-US" dirty="0" err="1" smtClean="0"/>
              <a:t>Penicillins</a:t>
            </a:r>
            <a:r>
              <a:rPr lang="en-US" dirty="0" smtClean="0"/>
              <a:t>.</a:t>
            </a:r>
            <a:br>
              <a:rPr lang="en-US" dirty="0" smtClean="0"/>
            </a:br>
            <a:r>
              <a:rPr lang="en-US" dirty="0" smtClean="0"/>
              <a:t>Now switch over to </a:t>
            </a:r>
            <a:r>
              <a:rPr lang="en-US" dirty="0" err="1" smtClean="0">
                <a:solidFill>
                  <a:srgbClr val="002060"/>
                </a:solidFill>
              </a:rPr>
              <a:t>Cephalosporins</a:t>
            </a:r>
            <a:r>
              <a:rPr lang="en-US" dirty="0" smtClean="0"/>
              <a:t/>
            </a:r>
            <a:br>
              <a:rPr lang="en-US" dirty="0" smtClean="0"/>
            </a:br>
            <a:r>
              <a:rPr lang="en-US" dirty="0" smtClean="0"/>
              <a:t>May Allah (</a:t>
            </a:r>
            <a:r>
              <a:rPr lang="en-US" dirty="0" err="1" smtClean="0"/>
              <a:t>js</a:t>
            </a:r>
            <a:r>
              <a:rPr lang="en-US" dirty="0" smtClean="0"/>
              <a:t>) bless you with Sound Health &amp; Eternal Peace</a:t>
            </a:r>
            <a:endParaRPr lang="en-US" dirty="0"/>
          </a:p>
        </p:txBody>
      </p:sp>
      <p:sp>
        <p:nvSpPr>
          <p:cNvPr id="4" name="Slide Number Placeholder 3"/>
          <p:cNvSpPr>
            <a:spLocks noGrp="1"/>
          </p:cNvSpPr>
          <p:nvPr>
            <p:ph type="sldNum" sz="quarter" idx="12"/>
          </p:nvPr>
        </p:nvSpPr>
        <p:spPr/>
        <p:txBody>
          <a:bodyPr/>
          <a:lstStyle/>
          <a:p>
            <a:pPr>
              <a:defRPr/>
            </a:pPr>
            <a:fld id="{E6C77EB6-6A33-40A7-8BEA-2AA6631E966A}" type="slidenum">
              <a:rPr lang="en-US" smtClean="0"/>
              <a:pPr>
                <a:defRPr/>
              </a:pPr>
              <a:t>45</a:t>
            </a:fld>
            <a:endParaRPr lang="en-US"/>
          </a:p>
        </p:txBody>
      </p:sp>
    </p:spTree>
    <p:extLst>
      <p:ext uri="{BB962C8B-B14F-4D97-AF65-F5344CB8AC3E}">
        <p14:creationId xmlns:p14="http://schemas.microsoft.com/office/powerpoint/2010/main" xmlns="" val="36287454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Reverse spectrum </a:t>
            </a:r>
            <a:r>
              <a:rPr lang="en-US" dirty="0" err="1"/>
              <a:t>Penicillins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 </a:t>
            </a:r>
            <a:r>
              <a:rPr lang="en-US" dirty="0"/>
              <a:t>Inhibit PBP-2 instead of PBP-1 and PBP-3 inhibited by other </a:t>
            </a:r>
            <a:r>
              <a:rPr lang="en-US" dirty="0" err="1"/>
              <a:t>penicillins</a:t>
            </a:r>
            <a:endParaRPr lang="en-US" dirty="0"/>
          </a:p>
          <a:p>
            <a:r>
              <a:rPr lang="en-US" dirty="0"/>
              <a:t> • </a:t>
            </a:r>
            <a:r>
              <a:rPr lang="en-US" dirty="0" err="1"/>
              <a:t>Mecillinam</a:t>
            </a:r>
            <a:r>
              <a:rPr lang="en-US" dirty="0"/>
              <a:t> (</a:t>
            </a:r>
            <a:r>
              <a:rPr lang="en-US" dirty="0" err="1"/>
              <a:t>Amdinocillin</a:t>
            </a:r>
            <a:r>
              <a:rPr lang="en-US" dirty="0"/>
              <a:t>) and </a:t>
            </a:r>
            <a:r>
              <a:rPr lang="en-US" dirty="0" err="1"/>
              <a:t>Pivmecillinam</a:t>
            </a:r>
            <a:r>
              <a:rPr lang="en-US" dirty="0"/>
              <a:t> (</a:t>
            </a:r>
            <a:r>
              <a:rPr lang="en-US" dirty="0" err="1"/>
              <a:t>Prodrug</a:t>
            </a:r>
            <a:r>
              <a:rPr lang="en-US" dirty="0"/>
              <a:t> – can be given orally) are examples</a:t>
            </a:r>
          </a:p>
          <a:p>
            <a:r>
              <a:rPr lang="en-US" dirty="0"/>
              <a:t> • Prevents cell elongation causing spherical forms of bacteria.</a:t>
            </a:r>
          </a:p>
          <a:p>
            <a:r>
              <a:rPr lang="en-US" dirty="0"/>
              <a:t> • Active mainly against gram-negative bacilli</a:t>
            </a:r>
          </a:p>
        </p:txBody>
      </p:sp>
      <p:sp>
        <p:nvSpPr>
          <p:cNvPr id="4" name="Slide Number Placeholder 3"/>
          <p:cNvSpPr>
            <a:spLocks noGrp="1"/>
          </p:cNvSpPr>
          <p:nvPr>
            <p:ph type="sldNum" sz="quarter" idx="12"/>
          </p:nvPr>
        </p:nvSpPr>
        <p:spPr/>
        <p:txBody>
          <a:bodyPr/>
          <a:lstStyle/>
          <a:p>
            <a:pPr>
              <a:defRPr/>
            </a:pPr>
            <a:fld id="{3FDF47F8-F4CF-42BA-921B-59621AD7D1D1}" type="slidenum">
              <a:rPr lang="en-US" smtClean="0"/>
              <a:pPr>
                <a:defRPr/>
              </a:pPr>
              <a:t>46</a:t>
            </a:fld>
            <a:endParaRPr lang="en-US"/>
          </a:p>
        </p:txBody>
      </p:sp>
    </p:spTree>
    <p:extLst>
      <p:ext uri="{BB962C8B-B14F-4D97-AF65-F5344CB8AC3E}">
        <p14:creationId xmlns:p14="http://schemas.microsoft.com/office/powerpoint/2010/main" xmlns="" val="491349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en-US" dirty="0" smtClean="0"/>
              <a:t>Brief History</a:t>
            </a:r>
            <a:endParaRPr lang="en-US" dirty="0"/>
          </a:p>
        </p:txBody>
      </p:sp>
      <p:sp>
        <p:nvSpPr>
          <p:cNvPr id="3" name="Content Placeholder 2"/>
          <p:cNvSpPr>
            <a:spLocks noGrp="1"/>
          </p:cNvSpPr>
          <p:nvPr>
            <p:ph idx="1"/>
          </p:nvPr>
        </p:nvSpPr>
        <p:spPr/>
        <p:txBody>
          <a:bodyPr/>
          <a:lstStyle/>
          <a:p>
            <a:pPr marL="0" indent="0">
              <a:buNone/>
            </a:pPr>
            <a:endParaRPr lang="en-US" sz="2000" dirty="0"/>
          </a:p>
          <a:p>
            <a:r>
              <a:rPr lang="en-US" sz="2000" b="1" dirty="0"/>
              <a:t>Paul Ehrlich </a:t>
            </a:r>
            <a:r>
              <a:rPr lang="en-US" sz="2000" dirty="0"/>
              <a:t>(1854 – 1915) coined the word ‘Chemotherapy’ and said that in order to use chemotherapy successfully we must search for a substance which has affinity for the cells of the parasites and a power of killing or suppressing their growth without harming the host. </a:t>
            </a:r>
          </a:p>
          <a:p>
            <a:endParaRPr lang="en-US" sz="2000" b="1" dirty="0" smtClean="0"/>
          </a:p>
          <a:p>
            <a:r>
              <a:rPr lang="en-US" sz="2000" b="1" dirty="0" smtClean="0"/>
              <a:t>Alexander </a:t>
            </a:r>
            <a:r>
              <a:rPr lang="en-US" sz="2000" b="1" dirty="0"/>
              <a:t>Fleming </a:t>
            </a:r>
            <a:r>
              <a:rPr lang="en-US" sz="2000" dirty="0"/>
              <a:t>(1928) discovered </a:t>
            </a:r>
            <a:r>
              <a:rPr lang="en-US" sz="2000" dirty="0" err="1"/>
              <a:t>penicillium</a:t>
            </a:r>
            <a:r>
              <a:rPr lang="en-US" sz="2000" dirty="0"/>
              <a:t> fungi which suppressed the bacterial growth in culture. </a:t>
            </a:r>
          </a:p>
          <a:p>
            <a:endParaRPr lang="en-US" sz="2000" b="1" dirty="0" smtClean="0"/>
          </a:p>
          <a:p>
            <a:r>
              <a:rPr lang="en-US" sz="2000" b="1" dirty="0" err="1" smtClean="0"/>
              <a:t>Gerherd</a:t>
            </a:r>
            <a:r>
              <a:rPr lang="en-US" sz="2000" b="1" dirty="0" smtClean="0"/>
              <a:t> </a:t>
            </a:r>
            <a:r>
              <a:rPr lang="en-US" sz="2000" b="1" dirty="0"/>
              <a:t>Domagk </a:t>
            </a:r>
            <a:r>
              <a:rPr lang="en-US" sz="2000" dirty="0"/>
              <a:t>1935 linked </a:t>
            </a:r>
            <a:r>
              <a:rPr lang="en-US" sz="2000" dirty="0" err="1"/>
              <a:t>sulphonamide</a:t>
            </a:r>
            <a:r>
              <a:rPr lang="en-US" sz="2000" dirty="0"/>
              <a:t> to </a:t>
            </a:r>
            <a:r>
              <a:rPr lang="en-US" sz="2000" dirty="0" err="1"/>
              <a:t>prontosil</a:t>
            </a:r>
            <a:r>
              <a:rPr lang="en-US" sz="2000" dirty="0"/>
              <a:t> dye. </a:t>
            </a:r>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3FDF47F8-F4CF-42BA-921B-59621AD7D1D1}" type="slidenum">
              <a:rPr lang="en-US" smtClean="0"/>
              <a:pPr>
                <a:defRPr/>
              </a:pPr>
              <a:t>5</a:t>
            </a:fld>
            <a:endParaRPr lang="en-US"/>
          </a:p>
        </p:txBody>
      </p:sp>
    </p:spTree>
    <p:extLst>
      <p:ext uri="{BB962C8B-B14F-4D97-AF65-F5344CB8AC3E}">
        <p14:creationId xmlns:p14="http://schemas.microsoft.com/office/powerpoint/2010/main" xmlns="" val="2752806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Antibiotics</a:t>
            </a:r>
          </a:p>
        </p:txBody>
      </p:sp>
      <p:sp>
        <p:nvSpPr>
          <p:cNvPr id="3" name="Content Placeholder 2"/>
          <p:cNvSpPr>
            <a:spLocks noGrp="1"/>
          </p:cNvSpPr>
          <p:nvPr>
            <p:ph idx="1"/>
          </p:nvPr>
        </p:nvSpPr>
        <p:spPr/>
        <p:txBody>
          <a:bodyPr/>
          <a:lstStyle/>
          <a:p>
            <a:r>
              <a:rPr lang="en-US" sz="2400" dirty="0" smtClean="0"/>
              <a:t>are </a:t>
            </a:r>
            <a:r>
              <a:rPr lang="en-US" sz="2400" dirty="0"/>
              <a:t>substances produced by microorganisms that are antagonistic to the growth or life of other microorganisms. At present many antibiotics in use are either fully synthetic or are produced by chemical modification of natural products and are hence known as </a:t>
            </a:r>
            <a:r>
              <a:rPr lang="en-US" sz="2400" b="1" dirty="0"/>
              <a:t>antimicrobial agents (AMA). </a:t>
            </a:r>
            <a:endParaRPr lang="en-US" sz="2400" dirty="0"/>
          </a:p>
          <a:p>
            <a:endParaRPr lang="en-US" sz="2400" b="1" dirty="0" smtClean="0"/>
          </a:p>
          <a:p>
            <a:r>
              <a:rPr lang="en-US" sz="2400" b="1" dirty="0" smtClean="0"/>
              <a:t>Antimicrobial </a:t>
            </a:r>
            <a:r>
              <a:rPr lang="en-US" sz="2400" b="1" dirty="0"/>
              <a:t>agents </a:t>
            </a:r>
            <a:r>
              <a:rPr lang="en-US" sz="2400" dirty="0"/>
              <a:t>can be </a:t>
            </a:r>
          </a:p>
          <a:p>
            <a:r>
              <a:rPr lang="en-US" sz="2400" dirty="0"/>
              <a:t>a) Antibacterial agents/drugs </a:t>
            </a:r>
          </a:p>
          <a:p>
            <a:r>
              <a:rPr lang="en-US" sz="2400" dirty="0"/>
              <a:t>b) Antiviral agents/drugs </a:t>
            </a:r>
          </a:p>
          <a:p>
            <a:r>
              <a:rPr lang="en-US" sz="2400" dirty="0"/>
              <a:t>c) Antifungal agents/drugs </a:t>
            </a:r>
          </a:p>
          <a:p>
            <a:endParaRPr lang="en-US" dirty="0"/>
          </a:p>
        </p:txBody>
      </p:sp>
      <p:sp>
        <p:nvSpPr>
          <p:cNvPr id="4" name="Slide Number Placeholder 3"/>
          <p:cNvSpPr>
            <a:spLocks noGrp="1"/>
          </p:cNvSpPr>
          <p:nvPr>
            <p:ph type="sldNum" sz="quarter" idx="12"/>
          </p:nvPr>
        </p:nvSpPr>
        <p:spPr/>
        <p:txBody>
          <a:bodyPr/>
          <a:lstStyle/>
          <a:p>
            <a:pPr>
              <a:defRPr/>
            </a:pPr>
            <a:fld id="{3FDF47F8-F4CF-42BA-921B-59621AD7D1D1}" type="slidenum">
              <a:rPr lang="en-US" smtClean="0"/>
              <a:pPr>
                <a:defRPr/>
              </a:pPr>
              <a:t>6</a:t>
            </a:fld>
            <a:endParaRPr lang="en-US"/>
          </a:p>
        </p:txBody>
      </p:sp>
    </p:spTree>
    <p:extLst>
      <p:ext uri="{BB962C8B-B14F-4D97-AF65-F5344CB8AC3E}">
        <p14:creationId xmlns:p14="http://schemas.microsoft.com/office/powerpoint/2010/main" xmlns="" val="3433576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4B8B114-4BC7-4FAB-8260-32B31A22CC4B}" type="slidenum">
              <a:rPr lang="en-US" smtClean="0"/>
              <a:pPr>
                <a:defRPr/>
              </a:pPr>
              <a:t>7</a:t>
            </a:fld>
            <a:endParaRPr lang="en-US"/>
          </a:p>
        </p:txBody>
      </p:sp>
      <p:sp>
        <p:nvSpPr>
          <p:cNvPr id="3" name="Rectangle 25"/>
          <p:cNvSpPr txBox="1">
            <a:spLocks noChangeArrowheads="1"/>
          </p:cNvSpPr>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buClrTx/>
              <a:buSzTx/>
              <a:buFontTx/>
              <a:buNone/>
              <a:defRPr sz="1400" kern="1200">
                <a:solidFill>
                  <a:schemeClr val="tx1"/>
                </a:solidFill>
                <a:effectLst>
                  <a:outerShdw blurRad="38100" dist="38100" dir="2700000" algn="tl">
                    <a:srgbClr val="FFFFFF"/>
                  </a:outerShdw>
                </a:effectLst>
                <a:latin typeface="Times New Roman" pitchFamily="18" charset="0"/>
                <a:ea typeface="+mn-ea"/>
                <a:cs typeface="+mn-cs"/>
              </a:defRPr>
            </a:lvl1pPr>
            <a:lvl2pPr marL="457200" algn="l" rtl="0" fontAlgn="base">
              <a:spcBef>
                <a:spcPct val="20000"/>
              </a:spcBef>
              <a:spcAft>
                <a:spcPct val="0"/>
              </a:spcAft>
              <a:buClr>
                <a:schemeClr val="hlink"/>
              </a:buClr>
              <a:buSzPct val="60000"/>
              <a:buFont typeface="Wingdings" pitchFamily="2" charset="2"/>
              <a:defRPr sz="3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fontAlgn="base">
              <a:spcBef>
                <a:spcPct val="20000"/>
              </a:spcBef>
              <a:spcAft>
                <a:spcPct val="0"/>
              </a:spcAft>
              <a:buClr>
                <a:schemeClr val="hlink"/>
              </a:buClr>
              <a:buSzPct val="60000"/>
              <a:buFont typeface="Wingdings" pitchFamily="2" charset="2"/>
              <a:defRPr sz="3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fontAlgn="base">
              <a:spcBef>
                <a:spcPct val="20000"/>
              </a:spcBef>
              <a:spcAft>
                <a:spcPct val="0"/>
              </a:spcAft>
              <a:buClr>
                <a:schemeClr val="hlink"/>
              </a:buClr>
              <a:buSzPct val="60000"/>
              <a:buFont typeface="Wingdings" pitchFamily="2" charset="2"/>
              <a:defRPr sz="3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fontAlgn="base">
              <a:spcBef>
                <a:spcPct val="20000"/>
              </a:spcBef>
              <a:spcAft>
                <a:spcPct val="0"/>
              </a:spcAft>
              <a:buClr>
                <a:schemeClr val="hlink"/>
              </a:buClr>
              <a:buSzPct val="60000"/>
              <a:buFont typeface="Wingdings" pitchFamily="2" charset="2"/>
              <a:defRPr sz="3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3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3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3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3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a:lstStyle>
          <a:p>
            <a:pPr>
              <a:defRPr/>
            </a:pPr>
            <a:fld id="{787CFA41-F051-4980-BD5A-295E8070ADD0}" type="slidenum">
              <a:rPr lang="en-US" smtClean="0"/>
              <a:pPr>
                <a:defRPr/>
              </a:pPr>
              <a:t>7</a:t>
            </a:fld>
            <a:endParaRPr lang="en-US"/>
          </a:p>
        </p:txBody>
      </p:sp>
      <p:sp>
        <p:nvSpPr>
          <p:cNvPr id="4" name="Rectangle 2"/>
          <p:cNvSpPr txBox="1">
            <a:spLocks noChangeArrowheads="1"/>
          </p:cNvSpPr>
          <p:nvPr/>
        </p:nvSpPr>
        <p:spPr>
          <a:xfrm>
            <a:off x="0" y="0"/>
            <a:ext cx="8991600" cy="914400"/>
          </a:xfrm>
          <a:prstGeom prst="rect">
            <a:avLst/>
          </a:prstGeom>
        </p:spPr>
        <p:txBody>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a:lstStyle>
          <a:p>
            <a:pPr eaLnBrk="1" hangingPunct="1">
              <a:defRPr/>
            </a:pPr>
            <a:endParaRPr lang="en-US" i="1" dirty="0" smtClean="0">
              <a:solidFill>
                <a:schemeClr val="tx1"/>
              </a:solidFill>
              <a:effectLst>
                <a:outerShdw blurRad="38100" dist="38100" dir="2700000" algn="tl">
                  <a:srgbClr val="FFFFFF"/>
                </a:outerShdw>
              </a:effectLst>
            </a:endParaRPr>
          </a:p>
        </p:txBody>
      </p:sp>
      <p:sp>
        <p:nvSpPr>
          <p:cNvPr id="5" name="Text Box 4"/>
          <p:cNvSpPr txBox="1">
            <a:spLocks noChangeArrowheads="1"/>
          </p:cNvSpPr>
          <p:nvPr/>
        </p:nvSpPr>
        <p:spPr bwMode="auto">
          <a:xfrm>
            <a:off x="1546225" y="3954463"/>
            <a:ext cx="2035175" cy="584200"/>
          </a:xfrm>
          <a:prstGeom prst="rect">
            <a:avLst/>
          </a:prstGeom>
          <a:noFill/>
          <a:ln w="9525" algn="ctr">
            <a:noFill/>
            <a:miter lim="800000"/>
            <a:headEnd/>
            <a:tailEnd/>
          </a:ln>
          <a:effectLst/>
        </p:spPr>
        <p:txBody>
          <a:bodyPr>
            <a:spAutoFit/>
          </a:bodyPr>
          <a:lstStyle/>
          <a:p>
            <a:pPr>
              <a:spcBef>
                <a:spcPct val="50000"/>
              </a:spcBef>
              <a:defRPr/>
            </a:pPr>
            <a:endParaRPr lang="en-US">
              <a:effectLst>
                <a:outerShdw blurRad="38100" dist="38100" dir="2700000" algn="tl">
                  <a:srgbClr val="FFFFFF"/>
                </a:outerShdw>
              </a:effectLst>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6200" y="1981201"/>
            <a:ext cx="4571999" cy="30194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2312371" y="375117"/>
            <a:ext cx="4953000" cy="707886"/>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4000" b="1" dirty="0" err="1" smtClean="0">
                <a:solidFill>
                  <a:schemeClr val="tx1">
                    <a:lumMod val="95000"/>
                    <a:lumOff val="5000"/>
                  </a:schemeClr>
                </a:solidFill>
              </a:rPr>
              <a:t>Pencillinic</a:t>
            </a:r>
            <a:r>
              <a:rPr lang="en-US" sz="4000" b="1" dirty="0" smtClean="0">
                <a:solidFill>
                  <a:schemeClr val="tx1">
                    <a:lumMod val="95000"/>
                    <a:lumOff val="5000"/>
                  </a:schemeClr>
                </a:solidFill>
              </a:rPr>
              <a:t> Acid</a:t>
            </a:r>
            <a:endParaRPr lang="en-US" sz="4000" b="1" dirty="0">
              <a:solidFill>
                <a:schemeClr val="tx1">
                  <a:lumMod val="95000"/>
                  <a:lumOff val="5000"/>
                </a:schemeClr>
              </a:solidFill>
            </a:endParaRP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29200" y="1981202"/>
            <a:ext cx="3810000" cy="294957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516133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4B8B114-4BC7-4FAB-8260-32B31A22CC4B}" type="slidenum">
              <a:rPr lang="en-US" smtClean="0"/>
              <a:pPr>
                <a:defRPr/>
              </a:pPr>
              <a:t>8</a:t>
            </a:fld>
            <a:endParaRPr lang="en-US"/>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33400" y="2057400"/>
            <a:ext cx="8381999" cy="2619375"/>
          </a:xfrm>
          <a:prstGeom prst="rect">
            <a:avLst/>
          </a:prstGeom>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0">
            <a:schemeClr val="accent1"/>
          </a:lnRef>
          <a:fillRef idx="3">
            <a:schemeClr val="accent1"/>
          </a:fillRef>
          <a:effectRef idx="3">
            <a:schemeClr val="accent1"/>
          </a:effectRef>
          <a:fontRef idx="minor">
            <a:schemeClr val="lt1"/>
          </a:fontRef>
        </p:style>
      </p:pic>
      <p:sp>
        <p:nvSpPr>
          <p:cNvPr id="4" name="TextBox 3"/>
          <p:cNvSpPr txBox="1"/>
          <p:nvPr/>
        </p:nvSpPr>
        <p:spPr>
          <a:xfrm>
            <a:off x="1600413" y="304800"/>
            <a:ext cx="6095574" cy="1077218"/>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dirty="0" smtClean="0">
                <a:solidFill>
                  <a:schemeClr val="bg1">
                    <a:lumMod val="10000"/>
                  </a:schemeClr>
                </a:solidFill>
              </a:rPr>
              <a:t>GENERAL STRUCTURE OF PENICILLINS</a:t>
            </a:r>
            <a:endParaRPr lang="en-US" dirty="0">
              <a:solidFill>
                <a:schemeClr val="bg1">
                  <a:lumMod val="10000"/>
                </a:schemeClr>
              </a:solidFill>
            </a:endParaRPr>
          </a:p>
        </p:txBody>
      </p:sp>
      <p:sp>
        <p:nvSpPr>
          <p:cNvPr id="5" name="Rectangle 4"/>
          <p:cNvSpPr/>
          <p:nvPr/>
        </p:nvSpPr>
        <p:spPr bwMode="auto">
          <a:xfrm>
            <a:off x="2971800" y="5410200"/>
            <a:ext cx="3352800" cy="310629"/>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Tree>
    <p:extLst>
      <p:ext uri="{BB962C8B-B14F-4D97-AF65-F5344CB8AC3E}">
        <p14:creationId xmlns:p14="http://schemas.microsoft.com/office/powerpoint/2010/main" xmlns="" val="3174006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a:xfrm>
            <a:off x="381000" y="457200"/>
            <a:ext cx="8305800" cy="5673725"/>
          </a:xfrm>
        </p:spPr>
        <p:txBody>
          <a:bodyPr/>
          <a:lstStyle/>
          <a:p>
            <a:pPr eaLnBrk="1" hangingPunct="1">
              <a:lnSpc>
                <a:spcPct val="90000"/>
              </a:lnSpc>
              <a:buFont typeface="Wingdings" pitchFamily="2" charset="2"/>
              <a:buNone/>
              <a:defRPr/>
            </a:pPr>
            <a:r>
              <a:rPr lang="en-US" sz="2800" b="1" u="sng" dirty="0" smtClean="0">
                <a:solidFill>
                  <a:schemeClr val="bg1">
                    <a:lumMod val="10000"/>
                  </a:schemeClr>
                </a:solidFill>
                <a:effectLst/>
                <a:latin typeface="Symbol" pitchFamily="18" charset="2"/>
              </a:rPr>
              <a:t>b </a:t>
            </a:r>
            <a:r>
              <a:rPr lang="en-US" sz="2800" b="1" u="sng" dirty="0" smtClean="0">
                <a:solidFill>
                  <a:schemeClr val="bg1">
                    <a:lumMod val="10000"/>
                  </a:schemeClr>
                </a:solidFill>
                <a:effectLst/>
              </a:rPr>
              <a:t>– lactam ring </a:t>
            </a:r>
          </a:p>
          <a:p>
            <a:pPr lvl="1" eaLnBrk="1" hangingPunct="1">
              <a:lnSpc>
                <a:spcPct val="90000"/>
              </a:lnSpc>
              <a:buClr>
                <a:schemeClr val="folHlink"/>
              </a:buClr>
              <a:buFont typeface="Wingdings" pitchFamily="2" charset="2"/>
              <a:buChar char="Ø"/>
              <a:defRPr/>
            </a:pPr>
            <a:r>
              <a:rPr lang="en-US" sz="2400" dirty="0" smtClean="0">
                <a:effectLst/>
              </a:rPr>
              <a:t>Anti-bact activity </a:t>
            </a:r>
          </a:p>
          <a:p>
            <a:pPr lvl="1" eaLnBrk="1" hangingPunct="1">
              <a:lnSpc>
                <a:spcPct val="90000"/>
              </a:lnSpc>
              <a:buClr>
                <a:schemeClr val="folHlink"/>
              </a:buClr>
              <a:buFont typeface="Wingdings" pitchFamily="2" charset="2"/>
              <a:buChar char="Ø"/>
              <a:defRPr/>
            </a:pPr>
            <a:r>
              <a:rPr lang="en-US" sz="2400" dirty="0" smtClean="0">
                <a:effectLst/>
              </a:rPr>
              <a:t>Instability in acid medium</a:t>
            </a:r>
            <a:endParaRPr lang="en-US" sz="2400" u="sng" dirty="0" smtClean="0">
              <a:solidFill>
                <a:schemeClr val="tx2"/>
              </a:solidFill>
              <a:effectLst/>
              <a:cs typeface="Times New Roman" pitchFamily="18" charset="0"/>
            </a:endParaRPr>
          </a:p>
          <a:p>
            <a:pPr eaLnBrk="1" hangingPunct="1">
              <a:lnSpc>
                <a:spcPct val="90000"/>
              </a:lnSpc>
              <a:buFont typeface="Wingdings" pitchFamily="2" charset="2"/>
              <a:buNone/>
              <a:defRPr/>
            </a:pPr>
            <a:endParaRPr lang="en-US" sz="2400" u="sng" dirty="0" smtClean="0">
              <a:solidFill>
                <a:schemeClr val="tx2"/>
              </a:solidFill>
              <a:effectLst/>
            </a:endParaRPr>
          </a:p>
          <a:p>
            <a:pPr eaLnBrk="1" hangingPunct="1">
              <a:lnSpc>
                <a:spcPct val="90000"/>
              </a:lnSpc>
              <a:buFont typeface="Wingdings" pitchFamily="2" charset="2"/>
              <a:buNone/>
              <a:defRPr/>
            </a:pPr>
            <a:r>
              <a:rPr lang="en-US" sz="2400" u="sng" dirty="0" smtClean="0">
                <a:solidFill>
                  <a:schemeClr val="tx2"/>
                </a:solidFill>
                <a:effectLst/>
              </a:rPr>
              <a:t>Side chain group determines:</a:t>
            </a:r>
          </a:p>
          <a:p>
            <a:pPr lvl="1" eaLnBrk="1" hangingPunct="1">
              <a:lnSpc>
                <a:spcPct val="90000"/>
              </a:lnSpc>
              <a:buClr>
                <a:schemeClr val="folHlink"/>
              </a:buClr>
              <a:buFont typeface="Wingdings" pitchFamily="2" charset="2"/>
              <a:buChar char="Ø"/>
              <a:defRPr/>
            </a:pPr>
            <a:r>
              <a:rPr lang="en-US" sz="2400" dirty="0" smtClean="0">
                <a:effectLst/>
              </a:rPr>
              <a:t>Acid stability</a:t>
            </a:r>
          </a:p>
          <a:p>
            <a:pPr lvl="1" eaLnBrk="1" hangingPunct="1">
              <a:lnSpc>
                <a:spcPct val="90000"/>
              </a:lnSpc>
              <a:buClr>
                <a:schemeClr val="folHlink"/>
              </a:buClr>
              <a:buFont typeface="Wingdings" pitchFamily="2" charset="2"/>
              <a:buChar char="Ø"/>
              <a:defRPr/>
            </a:pPr>
            <a:r>
              <a:rPr lang="en-US" sz="2400" dirty="0" smtClean="0">
                <a:effectLst/>
              </a:rPr>
              <a:t>Susceptibility to penicillinases</a:t>
            </a:r>
          </a:p>
          <a:p>
            <a:pPr lvl="1" eaLnBrk="1" hangingPunct="1">
              <a:lnSpc>
                <a:spcPct val="90000"/>
              </a:lnSpc>
              <a:buClr>
                <a:schemeClr val="folHlink"/>
              </a:buClr>
              <a:buFont typeface="Wingdings" pitchFamily="2" charset="2"/>
              <a:buChar char="Ø"/>
              <a:defRPr/>
            </a:pPr>
            <a:r>
              <a:rPr lang="en-US" sz="2400" dirty="0" smtClean="0">
                <a:effectLst/>
              </a:rPr>
              <a:t>Other pharmacological characteristics</a:t>
            </a:r>
          </a:p>
          <a:p>
            <a:pPr lvl="1" eaLnBrk="1" hangingPunct="1">
              <a:lnSpc>
                <a:spcPct val="90000"/>
              </a:lnSpc>
              <a:buClr>
                <a:schemeClr val="folHlink"/>
              </a:buClr>
              <a:buFont typeface="Wingdings" pitchFamily="2" charset="2"/>
              <a:buChar char="Ø"/>
              <a:defRPr/>
            </a:pPr>
            <a:r>
              <a:rPr lang="en-US" sz="2400" dirty="0" smtClean="0">
                <a:effectLst/>
              </a:rPr>
              <a:t>Diff. Semisynth. Penicillins are formed → by diff . groups at </a:t>
            </a:r>
            <a:endParaRPr lang="en-US" sz="2400" dirty="0" smtClean="0">
              <a:effectLst/>
              <a:cs typeface="Times New Roman" pitchFamily="18" charset="0"/>
            </a:endParaRPr>
          </a:p>
          <a:p>
            <a:pPr eaLnBrk="1" hangingPunct="1">
              <a:lnSpc>
                <a:spcPct val="90000"/>
              </a:lnSpc>
              <a:buFont typeface="Wingdings" pitchFamily="2" charset="2"/>
              <a:buNone/>
              <a:defRPr/>
            </a:pPr>
            <a:r>
              <a:rPr lang="en-US" sz="2400" u="sng" dirty="0" smtClean="0">
                <a:solidFill>
                  <a:schemeClr val="tx2"/>
                </a:solidFill>
                <a:effectLst/>
              </a:rPr>
              <a:t>Free “COOH” carboxyl group:</a:t>
            </a:r>
          </a:p>
          <a:p>
            <a:pPr lvl="1" eaLnBrk="1" hangingPunct="1">
              <a:lnSpc>
                <a:spcPct val="90000"/>
              </a:lnSpc>
              <a:buClr>
                <a:schemeClr val="folHlink"/>
              </a:buClr>
              <a:buFont typeface="Wingdings" pitchFamily="2" charset="2"/>
              <a:buNone/>
              <a:defRPr/>
            </a:pPr>
            <a:r>
              <a:rPr lang="en-US" sz="2400" dirty="0" smtClean="0">
                <a:effectLst/>
              </a:rPr>
              <a:t>Replaced by amines e.g.</a:t>
            </a:r>
          </a:p>
          <a:p>
            <a:pPr lvl="1" eaLnBrk="1" hangingPunct="1">
              <a:lnSpc>
                <a:spcPct val="90000"/>
              </a:lnSpc>
              <a:buClr>
                <a:schemeClr val="folHlink"/>
              </a:buClr>
              <a:buFont typeface="Wingdings" pitchFamily="2" charset="2"/>
              <a:buChar char="Ø"/>
              <a:defRPr/>
            </a:pPr>
            <a:r>
              <a:rPr lang="en-US" sz="2400" dirty="0" smtClean="0">
                <a:effectLst/>
              </a:rPr>
              <a:t>Procaine → procaine Penicillin</a:t>
            </a:r>
          </a:p>
          <a:p>
            <a:pPr lvl="1" eaLnBrk="1" hangingPunct="1">
              <a:lnSpc>
                <a:spcPct val="90000"/>
              </a:lnSpc>
              <a:buClr>
                <a:schemeClr val="folHlink"/>
              </a:buClr>
              <a:buFont typeface="Wingdings" pitchFamily="2" charset="2"/>
              <a:buChar char="Ø"/>
              <a:defRPr/>
            </a:pPr>
            <a:r>
              <a:rPr lang="en-US" sz="2400" dirty="0" smtClean="0">
                <a:effectLst/>
              </a:rPr>
              <a:t>Benzathine → benzathine Penicillin </a:t>
            </a:r>
          </a:p>
        </p:txBody>
      </p:sp>
      <p:sp>
        <p:nvSpPr>
          <p:cNvPr id="4" name="Slide Number Placeholder 5"/>
          <p:cNvSpPr>
            <a:spLocks noGrp="1"/>
          </p:cNvSpPr>
          <p:nvPr>
            <p:ph type="sldNum" sz="quarter" idx="12"/>
          </p:nvPr>
        </p:nvSpPr>
        <p:spPr/>
        <p:txBody>
          <a:bodyPr/>
          <a:lstStyle/>
          <a:p>
            <a:pPr>
              <a:defRPr/>
            </a:pPr>
            <a:fld id="{FBC9A19A-2742-4BE5-8B29-257855CB0C43}" type="slidenum">
              <a:rPr lang="en-US"/>
              <a:pPr>
                <a:defRPr/>
              </a:pPr>
              <a:t>9</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248400" y="226325"/>
            <a:ext cx="2076450" cy="20633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aple">
  <a:themeElements>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fontScheme name="Map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def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def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Mapl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Mapl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Mapl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1375</TotalTime>
  <Words>1798</Words>
  <Application>Microsoft Office PowerPoint</Application>
  <PresentationFormat>On-screen Show (4:3)</PresentationFormat>
  <Paragraphs>440</Paragraphs>
  <Slides>46</Slides>
  <Notes>0</Notes>
  <HiddenSlides>0</HiddenSlides>
  <MMClips>3</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Maple</vt:lpstr>
      <vt:lpstr>Slide 1</vt:lpstr>
      <vt:lpstr>Slide 2</vt:lpstr>
      <vt:lpstr>β-Lactam Antibiotics </vt:lpstr>
      <vt:lpstr>Penicillins </vt:lpstr>
      <vt:lpstr>Brief History</vt:lpstr>
      <vt:lpstr>Antibiotics</vt:lpstr>
      <vt:lpstr>Slide 7</vt:lpstr>
      <vt:lpstr>Slide 8</vt:lpstr>
      <vt:lpstr>Slide 9</vt:lpstr>
      <vt:lpstr>Slide 10</vt:lpstr>
      <vt:lpstr>Slide 11</vt:lpstr>
      <vt:lpstr>Slide 12</vt:lpstr>
      <vt:lpstr>c) Anti pseudomonal Penicillins </vt:lpstr>
      <vt:lpstr>Slide 14</vt:lpstr>
      <vt:lpstr>Slide 15</vt:lpstr>
      <vt:lpstr>Structure of bacterial cell wall</vt:lpstr>
      <vt:lpstr>Slide 17</vt:lpstr>
      <vt:lpstr>Slide 18</vt:lpstr>
      <vt:lpstr>Summary of Mechanism of action of Penicillins </vt:lpstr>
      <vt:lpstr>Slide 20</vt:lpstr>
      <vt:lpstr>Mechanism of Resistance </vt:lpstr>
      <vt:lpstr>Slide 22</vt:lpstr>
      <vt:lpstr>Slide 23</vt:lpstr>
      <vt:lpstr>Slide 24</vt:lpstr>
      <vt:lpstr>Slide 25</vt:lpstr>
      <vt:lpstr>Slide 26</vt:lpstr>
      <vt:lpstr>Combination with amoxicillin:</vt:lpstr>
      <vt:lpstr> Clinical indications of combination  </vt:lpstr>
      <vt:lpstr>Slide 29</vt:lpstr>
      <vt:lpstr>Slide 30</vt:lpstr>
      <vt:lpstr> Pharmacokinetics:-  a) Absorption     </vt:lpstr>
      <vt:lpstr>b) Distribution:- </vt:lpstr>
      <vt:lpstr> Metabolism &amp; Exc:- </vt:lpstr>
      <vt:lpstr>Clinical uses:- </vt:lpstr>
      <vt:lpstr>Slide 35</vt:lpstr>
      <vt:lpstr>Slide 36</vt:lpstr>
      <vt:lpstr>Slide 37</vt:lpstr>
      <vt:lpstr>Slide 38</vt:lpstr>
      <vt:lpstr>  k) UTI + lungs &amp; blood inf:- </vt:lpstr>
      <vt:lpstr>Slide 40</vt:lpstr>
      <vt:lpstr>Drug interactions </vt:lpstr>
      <vt:lpstr>Adverse eff of Penicillins </vt:lpstr>
      <vt:lpstr>Slide 43</vt:lpstr>
      <vt:lpstr>Slide 44</vt:lpstr>
      <vt:lpstr>Thanks for Penicillins. Now switch over to Cephalosporins May Allah (js) bless you with Sound Health &amp; Eternal Peace</vt:lpstr>
      <vt:lpstr>Reverse spectrum Penicillins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M. Munir A Khan</dc:creator>
  <cp:lastModifiedBy>IT</cp:lastModifiedBy>
  <cp:revision>448</cp:revision>
  <cp:lastPrinted>1601-01-01T00:00:00Z</cp:lastPrinted>
  <dcterms:created xsi:type="dcterms:W3CDTF">1601-01-01T00:00:00Z</dcterms:created>
  <dcterms:modified xsi:type="dcterms:W3CDTF">2012-06-13T03:58:17Z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