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46"/>
  </p:notesMasterIdLst>
  <p:sldIdLst>
    <p:sldId id="256" r:id="rId2"/>
    <p:sldId id="265" r:id="rId3"/>
    <p:sldId id="257" r:id="rId4"/>
    <p:sldId id="307" r:id="rId5"/>
    <p:sldId id="308" r:id="rId6"/>
    <p:sldId id="259" r:id="rId7"/>
    <p:sldId id="285" r:id="rId8"/>
    <p:sldId id="269" r:id="rId9"/>
    <p:sldId id="282" r:id="rId10"/>
    <p:sldId id="275" r:id="rId11"/>
    <p:sldId id="276" r:id="rId12"/>
    <p:sldId id="260" r:id="rId13"/>
    <p:sldId id="270" r:id="rId14"/>
    <p:sldId id="272" r:id="rId15"/>
    <p:sldId id="274" r:id="rId16"/>
    <p:sldId id="280" r:id="rId17"/>
    <p:sldId id="261" r:id="rId18"/>
    <p:sldId id="277" r:id="rId19"/>
    <p:sldId id="311" r:id="rId20"/>
    <p:sldId id="283" r:id="rId21"/>
    <p:sldId id="284" r:id="rId22"/>
    <p:sldId id="278" r:id="rId23"/>
    <p:sldId id="310" r:id="rId24"/>
    <p:sldId id="262" r:id="rId25"/>
    <p:sldId id="294" r:id="rId26"/>
    <p:sldId id="295" r:id="rId27"/>
    <p:sldId id="263" r:id="rId28"/>
    <p:sldId id="286" r:id="rId29"/>
    <p:sldId id="304" r:id="rId30"/>
    <p:sldId id="305" r:id="rId31"/>
    <p:sldId id="299" r:id="rId32"/>
    <p:sldId id="302" r:id="rId33"/>
    <p:sldId id="300" r:id="rId34"/>
    <p:sldId id="309" r:id="rId35"/>
    <p:sldId id="303" r:id="rId36"/>
    <p:sldId id="264" r:id="rId37"/>
    <p:sldId id="288" r:id="rId38"/>
    <p:sldId id="289" r:id="rId39"/>
    <p:sldId id="291" r:id="rId40"/>
    <p:sldId id="287" r:id="rId41"/>
    <p:sldId id="292" r:id="rId42"/>
    <p:sldId id="293" r:id="rId43"/>
    <p:sldId id="296" r:id="rId44"/>
    <p:sldId id="312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6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E26A0-6CDF-451B-B52B-43103E88C2D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C94DD-0BD4-4EDE-A1B6-BC2F0BEC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C94DD-0BD4-4EDE-A1B6-BC2F0BEC714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C94DD-0BD4-4EDE-A1B6-BC2F0BEC714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C94DD-0BD4-4EDE-A1B6-BC2F0BEC7147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200" dirty="0" smtClean="0"/>
              <a:t>Note: Amoxicillin is the number one antibiotic sold in U.S.</a:t>
            </a:r>
          </a:p>
          <a:p>
            <a:r>
              <a:rPr lang="en-US" sz="1200" dirty="0" smtClean="0"/>
              <a:t>1. Otitis Media - still drug of choice.</a:t>
            </a:r>
          </a:p>
          <a:p>
            <a:r>
              <a:rPr lang="en-US" sz="1200" dirty="0" smtClean="0"/>
              <a:t>• Strep. </a:t>
            </a:r>
            <a:r>
              <a:rPr lang="en-US" sz="1200" dirty="0" err="1" smtClean="0"/>
              <a:t>pneumoniaeresistance</a:t>
            </a:r>
            <a:r>
              <a:rPr lang="en-US" sz="1200" dirty="0" smtClean="0"/>
              <a:t> is increasing. Vaccine should reduce incidence of</a:t>
            </a:r>
          </a:p>
          <a:p>
            <a:r>
              <a:rPr lang="en-US" sz="1200" dirty="0" smtClean="0"/>
              <a:t>invasive infections but may not be effective vs. all </a:t>
            </a:r>
            <a:r>
              <a:rPr lang="en-US" sz="1200" dirty="0" err="1" smtClean="0"/>
              <a:t>otitis</a:t>
            </a:r>
            <a:r>
              <a:rPr lang="en-US" sz="1200" dirty="0" smtClean="0"/>
              <a:t> media strains.</a:t>
            </a:r>
          </a:p>
          <a:p>
            <a:r>
              <a:rPr lang="en-US" sz="1200" dirty="0" smtClean="0"/>
              <a:t>• </a:t>
            </a:r>
            <a:r>
              <a:rPr lang="en-US" sz="1200" dirty="0" err="1" smtClean="0"/>
              <a:t>Haemophilustype</a:t>
            </a:r>
            <a:r>
              <a:rPr lang="en-US" sz="1200" dirty="0" smtClean="0"/>
              <a:t> b infections are rapidly decreasing due to vaccination, but</a:t>
            </a:r>
          </a:p>
          <a:p>
            <a:r>
              <a:rPr lang="en-US" sz="1200" dirty="0" smtClean="0"/>
              <a:t>vaccine is directed against capsular antigens. </a:t>
            </a:r>
            <a:r>
              <a:rPr lang="en-US" sz="1200" dirty="0" err="1" smtClean="0"/>
              <a:t>Haemophilussp</a:t>
            </a:r>
            <a:r>
              <a:rPr lang="en-US" sz="1200" dirty="0" smtClean="0"/>
              <a:t>. that cause </a:t>
            </a:r>
            <a:r>
              <a:rPr lang="en-US" sz="1200" dirty="0" err="1" smtClean="0"/>
              <a:t>otitis</a:t>
            </a:r>
            <a:endParaRPr lang="en-US" sz="1200" dirty="0" smtClean="0"/>
          </a:p>
          <a:p>
            <a:r>
              <a:rPr lang="en-US" sz="1200" dirty="0" smtClean="0"/>
              <a:t>media are not encapsulated, vaccine is not effective. 40-50% are </a:t>
            </a:r>
            <a:r>
              <a:rPr lang="en-US" sz="1200" dirty="0" err="1" smtClean="0"/>
              <a:t>penicillinase</a:t>
            </a:r>
            <a:r>
              <a:rPr lang="en-US" sz="1200" dirty="0" smtClean="0"/>
              <a:t> +</a:t>
            </a:r>
          </a:p>
          <a:p>
            <a:r>
              <a:rPr lang="en-US" sz="1200" dirty="0" smtClean="0"/>
              <a:t>• </a:t>
            </a:r>
            <a:r>
              <a:rPr lang="en-US" sz="1200" dirty="0" err="1" smtClean="0"/>
              <a:t>Moraxella</a:t>
            </a:r>
            <a:r>
              <a:rPr lang="en-US" sz="1200" dirty="0" smtClean="0"/>
              <a:t> </a:t>
            </a:r>
            <a:r>
              <a:rPr lang="en-US" sz="1200" dirty="0" err="1" smtClean="0"/>
              <a:t>catarrhalisstrains</a:t>
            </a:r>
            <a:r>
              <a:rPr lang="en-US" sz="1200" dirty="0" smtClean="0"/>
              <a:t> are b-lactamase positive and are resistant.</a:t>
            </a:r>
          </a:p>
          <a:p>
            <a:r>
              <a:rPr lang="en-US" sz="1200" dirty="0" smtClean="0"/>
              <a:t>2. Bronchitis/Pneumonia – may be used, but resistance is a problem.</a:t>
            </a:r>
          </a:p>
          <a:p>
            <a:r>
              <a:rPr lang="en-US" sz="1200" dirty="0" smtClean="0"/>
              <a:t>3. Enterococcal endocarditis (ampicillin or </a:t>
            </a:r>
            <a:r>
              <a:rPr lang="en-US" sz="1200" dirty="0" err="1" smtClean="0"/>
              <a:t>PenG</a:t>
            </a:r>
            <a:r>
              <a:rPr lang="en-US" sz="1200" dirty="0" smtClean="0"/>
              <a:t> + </a:t>
            </a:r>
            <a:r>
              <a:rPr lang="en-US" sz="1200" dirty="0" err="1" smtClean="0"/>
              <a:t>aminoglycoside</a:t>
            </a:r>
            <a:r>
              <a:rPr lang="en-US" sz="1200" dirty="0" smtClean="0"/>
              <a:t> is DOC)</a:t>
            </a:r>
          </a:p>
          <a:p>
            <a:r>
              <a:rPr lang="en-US" sz="1200" dirty="0" smtClean="0"/>
              <a:t>4. Meningitis – Ampicillin - alternative choice to 2nd gen. </a:t>
            </a:r>
            <a:r>
              <a:rPr lang="en-US" sz="1200" dirty="0" err="1" smtClean="0"/>
              <a:t>cephalosporins</a:t>
            </a:r>
            <a:r>
              <a:rPr lang="en-US" sz="1200" dirty="0" smtClean="0"/>
              <a:t> (+</a:t>
            </a:r>
          </a:p>
          <a:p>
            <a:r>
              <a:rPr lang="en-US" sz="1200" dirty="0" err="1" smtClean="0"/>
              <a:t>chloramphenicol</a:t>
            </a:r>
            <a:r>
              <a:rPr lang="en-US" sz="1200" dirty="0" smtClean="0"/>
              <a:t>).</a:t>
            </a:r>
          </a:p>
          <a:p>
            <a:r>
              <a:rPr lang="en-US" sz="1200" dirty="0" smtClean="0"/>
              <a:t>• Infant meningitis – Ampicillin covers Strep. </a:t>
            </a:r>
            <a:r>
              <a:rPr lang="en-US" sz="1200" dirty="0" err="1" smtClean="0"/>
              <a:t>pneumoniae</a:t>
            </a:r>
            <a:r>
              <a:rPr lang="en-US" sz="1200" dirty="0" smtClean="0"/>
              <a:t>, N. </a:t>
            </a:r>
            <a:r>
              <a:rPr lang="en-US" sz="1200" dirty="0" err="1" smtClean="0"/>
              <a:t>meningitidis</a:t>
            </a:r>
            <a:r>
              <a:rPr lang="en-US" sz="1200" dirty="0" smtClean="0"/>
              <a:t>, H.</a:t>
            </a:r>
          </a:p>
          <a:p>
            <a:r>
              <a:rPr lang="en-US" sz="1200" dirty="0" smtClean="0"/>
              <a:t>influenzae</a:t>
            </a:r>
          </a:p>
          <a:p>
            <a:r>
              <a:rPr lang="en-US" sz="1200" dirty="0" smtClean="0"/>
              <a:t>• Neonatal meningitis - group B Strep., Listeria, &amp; E. coli. (the most common</a:t>
            </a:r>
          </a:p>
          <a:p>
            <a:r>
              <a:rPr lang="en-US" sz="1200" dirty="0" smtClean="0"/>
              <a:t>causative organisms)</a:t>
            </a:r>
          </a:p>
          <a:p>
            <a:r>
              <a:rPr lang="en-US" sz="1200" dirty="0" smtClean="0"/>
              <a:t>• Some strains of Strep. </a:t>
            </a:r>
            <a:r>
              <a:rPr lang="en-US" sz="1200" dirty="0" err="1" smtClean="0"/>
              <a:t>pneumoniae</a:t>
            </a:r>
            <a:r>
              <a:rPr lang="en-US" sz="1200" dirty="0" smtClean="0"/>
              <a:t>, H. influenzae &amp; E. </a:t>
            </a:r>
            <a:r>
              <a:rPr lang="en-US" sz="1200" dirty="0" err="1" smtClean="0"/>
              <a:t>coliare</a:t>
            </a:r>
            <a:r>
              <a:rPr lang="en-US" sz="1200" dirty="0" smtClean="0"/>
              <a:t> resistant. DOC</a:t>
            </a:r>
          </a:p>
          <a:p>
            <a:r>
              <a:rPr lang="en-US" sz="1200" dirty="0" smtClean="0"/>
              <a:t>for </a:t>
            </a:r>
            <a:r>
              <a:rPr lang="en-US" sz="1200" dirty="0" err="1" smtClean="0"/>
              <a:t>Listeria</a:t>
            </a:r>
            <a:r>
              <a:rPr lang="en-US" sz="1200" dirty="0" smtClean="0"/>
              <a:t>(in combo with gentamicin). Note: </a:t>
            </a:r>
            <a:r>
              <a:rPr lang="en-US" sz="1200" dirty="0" err="1" smtClean="0"/>
              <a:t>cephs</a:t>
            </a:r>
            <a:r>
              <a:rPr lang="en-US" sz="1200" dirty="0" smtClean="0"/>
              <a:t> are not active vs. Listeria</a:t>
            </a:r>
          </a:p>
          <a:p>
            <a:r>
              <a:rPr lang="en-US" sz="1200" dirty="0" smtClean="0"/>
              <a:t>5. Urinary Tract Infections - Covers three most common organisms</a:t>
            </a:r>
          </a:p>
          <a:p>
            <a:r>
              <a:rPr lang="en-US" sz="1200" dirty="0" smtClean="0"/>
              <a:t>E. coli, Proteus mirabilis, &amp; Staph. </a:t>
            </a:r>
            <a:r>
              <a:rPr lang="en-US" sz="1200" dirty="0" err="1" smtClean="0"/>
              <a:t>Saprophyticus</a:t>
            </a:r>
            <a:r>
              <a:rPr lang="en-US" sz="1200" dirty="0" smtClean="0"/>
              <a:t> but resistance is common in E. coli</a:t>
            </a:r>
          </a:p>
          <a:p>
            <a:r>
              <a:rPr lang="en-US" sz="1200" dirty="0" smtClean="0"/>
              <a:t>6. Prophylaxis for bacterial endocarditis - 2 gm 1 h prior to dental procedures - DOC</a:t>
            </a:r>
          </a:p>
          <a:p>
            <a:r>
              <a:rPr lang="en-US" sz="1200" dirty="0" smtClean="0"/>
              <a:t>7. Lyme Disease (Borrelia burgdorferi) and </a:t>
            </a:r>
            <a:r>
              <a:rPr lang="en-US" sz="1200" dirty="0" err="1" smtClean="0"/>
              <a:t>Erlichiosis</a:t>
            </a:r>
            <a:r>
              <a:rPr lang="en-US" sz="1200" dirty="0" smtClean="0"/>
              <a:t> (</a:t>
            </a:r>
            <a:r>
              <a:rPr lang="en-US" sz="1200" dirty="0" err="1" smtClean="0"/>
              <a:t>Erlichia</a:t>
            </a:r>
            <a:r>
              <a:rPr lang="en-US" sz="1200" dirty="0" smtClean="0"/>
              <a:t> </a:t>
            </a:r>
            <a:r>
              <a:rPr lang="en-US" sz="1200" dirty="0" err="1" smtClean="0"/>
              <a:t>chaffeinsis</a:t>
            </a:r>
            <a:r>
              <a:rPr lang="en-US" sz="1200" dirty="0" smtClean="0"/>
              <a:t>) - alternate to </a:t>
            </a:r>
          </a:p>
          <a:p>
            <a:r>
              <a:rPr lang="en-US" sz="1200" dirty="0" err="1" smtClean="0"/>
              <a:t>doxycycline</a:t>
            </a:r>
            <a:r>
              <a:rPr lang="en-US" sz="1200" dirty="0" smtClean="0"/>
              <a:t> (1 g amoxicillin + 0.5 g </a:t>
            </a:r>
            <a:r>
              <a:rPr lang="en-US" sz="1200" dirty="0" err="1" smtClean="0"/>
              <a:t>probenicid</a:t>
            </a:r>
            <a:r>
              <a:rPr lang="en-US" sz="1200" dirty="0" smtClean="0"/>
              <a:t> q 8 h)</a:t>
            </a:r>
          </a:p>
          <a:p>
            <a:r>
              <a:rPr lang="en-US" sz="1200" dirty="0" smtClean="0"/>
              <a:t>8. Alternate for susceptible strains of N. </a:t>
            </a:r>
            <a:r>
              <a:rPr lang="en-US" sz="1200" dirty="0" err="1" smtClean="0"/>
              <a:t>gonorrheae</a:t>
            </a:r>
            <a:r>
              <a:rPr lang="en-US" sz="1200" dirty="0" smtClean="0"/>
              <a:t>(3.5 g oral ampicillin or </a:t>
            </a:r>
          </a:p>
          <a:p>
            <a:r>
              <a:rPr lang="en-US" sz="1200" dirty="0" smtClean="0"/>
              <a:t>amoxicillin + 1 g </a:t>
            </a:r>
            <a:r>
              <a:rPr lang="en-US" sz="1200" dirty="0" err="1" smtClean="0"/>
              <a:t>probenecid</a:t>
            </a:r>
            <a:r>
              <a:rPr lang="en-US" sz="1200" dirty="0" smtClean="0"/>
              <a:t>.)</a:t>
            </a:r>
          </a:p>
          <a:p>
            <a:r>
              <a:rPr lang="en-US" sz="1200" dirty="0" smtClean="0"/>
              <a:t>G. SPECTRUM OF BROAD-SPECTRUM PENICILLINS</a:t>
            </a:r>
          </a:p>
          <a:p>
            <a:r>
              <a:rPr lang="en-US" sz="1200" dirty="0" smtClean="0"/>
              <a:t>1. Pseudomonas aeruginosa- </a:t>
            </a:r>
            <a:r>
              <a:rPr lang="en-US" sz="1200" dirty="0" err="1" smtClean="0"/>
              <a:t>Ticarcillin</a:t>
            </a:r>
            <a:r>
              <a:rPr lang="en-US" sz="1200" dirty="0" smtClean="0"/>
              <a:t> 2-4 x better than </a:t>
            </a:r>
            <a:r>
              <a:rPr lang="en-US" sz="1200" dirty="0" err="1" smtClean="0"/>
              <a:t>carbenicillin</a:t>
            </a:r>
            <a:r>
              <a:rPr lang="en-US" sz="1200" dirty="0" smtClean="0"/>
              <a:t> (rarely used).</a:t>
            </a:r>
          </a:p>
          <a:p>
            <a:r>
              <a:rPr lang="en-US" sz="1200" dirty="0" err="1" smtClean="0"/>
              <a:t>Piperacillin</a:t>
            </a:r>
            <a:r>
              <a:rPr lang="en-US" sz="1200" dirty="0" smtClean="0"/>
              <a:t> 4-8x more potent, but more expensive.</a:t>
            </a:r>
          </a:p>
          <a:p>
            <a:r>
              <a:rPr lang="en-US" sz="1200" dirty="0" smtClean="0"/>
              <a:t>2. </a:t>
            </a:r>
            <a:r>
              <a:rPr lang="en-US" sz="1200" dirty="0" err="1" smtClean="0"/>
              <a:t>Enterobacteriaceae</a:t>
            </a:r>
            <a:r>
              <a:rPr lang="en-US" sz="1200" dirty="0" smtClean="0"/>
              <a:t> (see Table 15) - activity is generally OK for urinary tract infections </a:t>
            </a:r>
          </a:p>
          <a:p>
            <a:r>
              <a:rPr lang="en-US" sz="1200" dirty="0" smtClean="0"/>
              <a:t>(typical MIC values are 2-16 µg/ml). </a:t>
            </a:r>
            <a:r>
              <a:rPr lang="en-US" sz="1200" dirty="0" err="1" smtClean="0"/>
              <a:t>Piperacillin</a:t>
            </a:r>
            <a:r>
              <a:rPr lang="en-US" sz="1200" dirty="0" smtClean="0"/>
              <a:t> has activity vs. </a:t>
            </a:r>
            <a:r>
              <a:rPr lang="en-US" sz="1200" dirty="0" err="1" smtClean="0"/>
              <a:t>Klebsiella</a:t>
            </a:r>
            <a:r>
              <a:rPr lang="en-US" sz="1200" dirty="0" smtClean="0"/>
              <a:t>. </a:t>
            </a:r>
          </a:p>
          <a:p>
            <a:r>
              <a:rPr lang="en-US" sz="1200" dirty="0" err="1" smtClean="0"/>
              <a:t>Piperacillin</a:t>
            </a:r>
            <a:r>
              <a:rPr lang="en-US" sz="1200" dirty="0" smtClean="0"/>
              <a:t> generally more potent against other Gm - bacteria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C94DD-0BD4-4EDE-A1B6-BC2F0BEC7147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88641-6039-4CA4-8FAC-607670D7214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9E58-BC3A-42A9-A568-C459E4D3A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88641-6039-4CA4-8FAC-607670D7214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9E58-BC3A-42A9-A568-C459E4D3A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88641-6039-4CA4-8FAC-607670D7214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9E58-BC3A-42A9-A568-C459E4D3A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88641-6039-4CA4-8FAC-607670D7214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9E58-BC3A-42A9-A568-C459E4D3A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88641-6039-4CA4-8FAC-607670D7214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9E58-BC3A-42A9-A568-C459E4D3A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88641-6039-4CA4-8FAC-607670D7214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9E58-BC3A-42A9-A568-C459E4D3A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88641-6039-4CA4-8FAC-607670D7214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9E58-BC3A-42A9-A568-C459E4D3A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88641-6039-4CA4-8FAC-607670D7214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9E58-BC3A-42A9-A568-C459E4D3A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88641-6039-4CA4-8FAC-607670D7214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9E58-BC3A-42A9-A568-C459E4D3A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88641-6039-4CA4-8FAC-607670D7214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9E58-BC3A-42A9-A568-C459E4D3A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88641-6039-4CA4-8FAC-607670D7214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9E58-BC3A-42A9-A568-C459E4D3A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88641-6039-4CA4-8FAC-607670D7214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D9E58-BC3A-42A9-A568-C459E4D3A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924050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PENICILLINS</a:t>
            </a:r>
            <a:endParaRPr lang="en-US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5400" b="1" dirty="0" smtClean="0">
                <a:solidFill>
                  <a:schemeClr val="tx2">
                    <a:lumMod val="10000"/>
                  </a:schemeClr>
                </a:solidFill>
                <a:latin typeface="Palace Script MT" pitchFamily="66" charset="0"/>
              </a:rPr>
              <a:t>Dr. Naila Abrar</a:t>
            </a:r>
            <a:endParaRPr lang="en-US" sz="5400" b="1" dirty="0">
              <a:solidFill>
                <a:schemeClr val="tx2">
                  <a:lumMod val="10000"/>
                </a:schemeClr>
              </a:solidFill>
              <a:latin typeface="Palace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2192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PENICILLIN UNITS &amp; FORMULATIONS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4572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Penicillin G – units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Specific penicillin activity contained in 0.6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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g of the crystalline sodium salt of penicillin G</a:t>
            </a:r>
            <a:endParaRPr lang="en-US" sz="3200" dirty="0" smtClean="0"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1mg of pure penicillin G Na = 1667 units</a:t>
            </a:r>
          </a:p>
          <a:p>
            <a:pPr>
              <a:spcBef>
                <a:spcPts val="0"/>
              </a:spcBef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1unit</a:t>
            </a:r>
            <a:r>
              <a:rPr lang="en-US" sz="32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     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 0.6</a:t>
            </a:r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</a:t>
            </a:r>
          </a:p>
          <a:p>
            <a:pPr>
              <a:spcBef>
                <a:spcPts val="0"/>
              </a:spcBef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 million units	= 0.6g</a:t>
            </a:r>
          </a:p>
          <a:p>
            <a:pPr>
              <a:spcBef>
                <a:spcPts val="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 gm of penicillin-1.6 million units of penicillin 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CLASSIFICATION</a:t>
            </a:r>
            <a:endParaRPr lang="en-US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Clr>
                <a:srgbClr val="C00000"/>
              </a:buClr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Penicillins</a:t>
            </a:r>
          </a:p>
          <a:p>
            <a:pPr lvl="1">
              <a:spcBef>
                <a:spcPts val="0"/>
              </a:spcBef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Natural</a:t>
            </a:r>
          </a:p>
          <a:p>
            <a:pPr lvl="2">
              <a:spcBef>
                <a:spcPts val="0"/>
              </a:spcBef>
              <a:buClr>
                <a:srgbClr val="00B050"/>
              </a:buClr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Short acting</a:t>
            </a:r>
          </a:p>
          <a:p>
            <a:pPr lvl="2">
              <a:spcBef>
                <a:spcPts val="0"/>
              </a:spcBef>
              <a:buClr>
                <a:srgbClr val="00B050"/>
              </a:buClr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Long acting</a:t>
            </a:r>
          </a:p>
          <a:p>
            <a:pPr lvl="1">
              <a:spcBef>
                <a:spcPts val="0"/>
              </a:spcBef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Semisynthetic </a:t>
            </a:r>
          </a:p>
          <a:p>
            <a:pPr>
              <a:spcBef>
                <a:spcPts val="0"/>
              </a:spcBef>
              <a:buClr>
                <a:srgbClr val="C00000"/>
              </a:buClr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Antistaphylococcal penicillins</a:t>
            </a:r>
          </a:p>
          <a:p>
            <a:pPr>
              <a:spcBef>
                <a:spcPts val="0"/>
              </a:spcBef>
              <a:buClr>
                <a:srgbClr val="C00000"/>
              </a:buClr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Extended spectrum penicillins</a:t>
            </a:r>
          </a:p>
          <a:p>
            <a:pPr lvl="1">
              <a:spcBef>
                <a:spcPts val="0"/>
              </a:spcBef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Aminopenicillins</a:t>
            </a:r>
          </a:p>
          <a:p>
            <a:pPr lvl="1">
              <a:spcBef>
                <a:spcPts val="0"/>
              </a:spcBef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Carboxypenicillins</a:t>
            </a:r>
          </a:p>
          <a:p>
            <a:pPr lvl="1">
              <a:spcBef>
                <a:spcPts val="0"/>
              </a:spcBef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Ureidopenicillins</a:t>
            </a:r>
            <a:endParaRPr lang="en-US" sz="3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Clr>
                <a:srgbClr val="C00000"/>
              </a:buClr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Reverse spectrum penicillins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0" y="5410200"/>
            <a:ext cx="3810000" cy="762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Antipseudomonal Penicillins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CLASSIFICATION</a:t>
            </a:r>
            <a:endParaRPr lang="en-US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4876800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buNone/>
              <a:defRPr/>
            </a:pP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Penicillins</a:t>
            </a:r>
          </a:p>
          <a:p>
            <a:pPr>
              <a:spcBef>
                <a:spcPts val="300"/>
              </a:spcBef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600" b="1" u="sng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Natural</a:t>
            </a:r>
            <a:r>
              <a:rPr lang="en-US" sz="36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300"/>
              </a:spcBef>
              <a:buNone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Benzyl penicillin or crystalline penicillin (Pen - G) ---- Acid labile</a:t>
            </a:r>
          </a:p>
          <a:p>
            <a:pPr>
              <a:spcBef>
                <a:spcPts val="300"/>
              </a:spcBef>
              <a:buNone/>
              <a:defRPr/>
            </a:pPr>
            <a:r>
              <a:rPr lang="en-US" sz="32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Congeners of Penicillin G</a:t>
            </a:r>
          </a:p>
          <a:p>
            <a:pPr>
              <a:spcBef>
                <a:spcPts val="300"/>
              </a:spcBef>
              <a:buNone/>
              <a:defRPr/>
            </a:pP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Short acting:</a:t>
            </a:r>
          </a:p>
          <a:p>
            <a:pPr>
              <a:spcBef>
                <a:spcPts val="300"/>
              </a:spcBef>
              <a:buNone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Phenoxymethyl penicillin (Pen-V) ---- Acid stable</a:t>
            </a:r>
          </a:p>
          <a:p>
            <a:pPr>
              <a:spcBef>
                <a:spcPts val="300"/>
              </a:spcBef>
              <a:buNone/>
              <a:defRPr/>
            </a:pP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Long acting:</a:t>
            </a:r>
          </a:p>
          <a:p>
            <a:pPr>
              <a:spcBef>
                <a:spcPts val="300"/>
              </a:spcBef>
              <a:buNone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Procaine Penicillin    ----  Acid Labile</a:t>
            </a:r>
          </a:p>
          <a:p>
            <a:pPr>
              <a:spcBef>
                <a:spcPts val="300"/>
              </a:spcBef>
              <a:buNone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Benzathine Penicillin ---- Acid labile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5486400"/>
          </a:xfrm>
        </p:spPr>
        <p:txBody>
          <a:bodyPr>
            <a:noAutofit/>
          </a:bodyPr>
          <a:lstStyle/>
          <a:p>
            <a:pPr marL="457200" indent="-457200">
              <a:lnSpc>
                <a:spcPct val="80000"/>
              </a:lnSpc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sz="3600" b="1" u="sng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Semi synthetic Penicillin</a:t>
            </a:r>
            <a:endParaRPr lang="en-US" sz="3600" b="1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-457200">
              <a:spcBef>
                <a:spcPts val="1200"/>
              </a:spcBef>
              <a:buNone/>
              <a:defRPr/>
            </a:pPr>
            <a:r>
              <a:rPr lang="en-US" sz="36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 Anti-staphylococcal penicillins  (Penicillinase resistant penicillins)</a:t>
            </a:r>
          </a:p>
          <a:p>
            <a:pPr marL="457200" lvl="2" indent="-457200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Nafcillin --------------------- Acid stable</a:t>
            </a:r>
          </a:p>
          <a:p>
            <a:pPr marL="457200" lvl="2" indent="-457200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Methicillin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------------------ Acid Labile</a:t>
            </a:r>
          </a:p>
          <a:p>
            <a:pPr marL="457200" lvl="2" indent="-457200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Isoxazolyl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Penicillins: -----Acid stable</a:t>
            </a:r>
          </a:p>
          <a:p>
            <a:pPr marL="457200" lvl="4" indent="-457200">
              <a:spcBef>
                <a:spcPts val="600"/>
              </a:spcBef>
              <a:buClr>
                <a:schemeClr val="accent2">
                  <a:lumMod val="40000"/>
                  <a:lumOff val="60000"/>
                </a:schemeClr>
              </a:buClr>
              <a:buFont typeface="Wingdings" pitchFamily="2" charset="2"/>
              <a:buChar char="ü"/>
              <a:defRPr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Oxacillin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4" indent="-457200">
              <a:spcBef>
                <a:spcPts val="600"/>
              </a:spcBef>
              <a:buClr>
                <a:schemeClr val="accent2">
                  <a:lumMod val="40000"/>
                  <a:lumOff val="60000"/>
                </a:schemeClr>
              </a:buClr>
              <a:buFont typeface="Wingdings" pitchFamily="2" charset="2"/>
              <a:buChar char="ü"/>
              <a:defRPr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Cloxacillin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4" indent="-457200">
              <a:spcBef>
                <a:spcPts val="600"/>
              </a:spcBef>
              <a:buClr>
                <a:schemeClr val="accent2">
                  <a:lumMod val="40000"/>
                  <a:lumOff val="60000"/>
                </a:schemeClr>
              </a:buClr>
              <a:buFont typeface="Wingdings" pitchFamily="2" charset="2"/>
              <a:buChar char="ü"/>
              <a:defRPr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Dicloxacillin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4" indent="-457200">
              <a:spcBef>
                <a:spcPts val="600"/>
              </a:spcBef>
              <a:buClr>
                <a:schemeClr val="accent2">
                  <a:lumMod val="40000"/>
                  <a:lumOff val="60000"/>
                </a:schemeClr>
              </a:buClr>
              <a:buFont typeface="Wingdings" pitchFamily="2" charset="2"/>
              <a:buChar char="ü"/>
              <a:defRPr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Flucloxacillin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2" indent="-457200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rgbClr val="FF7C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971A9C6A-ED59-4994-BD73-31934AE640E5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304800"/>
            <a:ext cx="8382000" cy="5826125"/>
          </a:xfrm>
        </p:spPr>
        <p:txBody>
          <a:bodyPr>
            <a:noAutofit/>
          </a:bodyPr>
          <a:lstStyle/>
          <a:p>
            <a:pPr marL="0" eaLnBrk="1" hangingPunct="1"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ii) Extended spectrum penicillins </a:t>
            </a:r>
          </a:p>
          <a:p>
            <a:pPr marL="0" lvl="1" eaLnBrk="1" hangingPunct="1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a) Aminopenicillins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---- acid stable</a:t>
            </a:r>
          </a:p>
          <a:p>
            <a:pPr marL="0" lvl="2" indent="-457200" eaLnBrk="1" hangingPunct="1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Ampicillin</a:t>
            </a:r>
          </a:p>
          <a:p>
            <a:pPr marL="0" lvl="2" indent="-457200" eaLnBrk="1" hangingPunct="1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Amoxicillin</a:t>
            </a:r>
          </a:p>
          <a:p>
            <a:pPr marL="0" lvl="1" indent="-457200">
              <a:lnSpc>
                <a:spcPct val="80000"/>
              </a:lnSpc>
              <a:buNone/>
              <a:defRPr/>
            </a:pPr>
            <a:r>
              <a:rPr lang="en-US" sz="3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b) Carboxypenicillins</a:t>
            </a:r>
          </a:p>
          <a:p>
            <a:pPr marL="0" lvl="2" indent="-457200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Carbenecillin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----- acid labile</a:t>
            </a:r>
          </a:p>
          <a:p>
            <a:pPr marL="0" lvl="2" indent="-457200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Ticarcillin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----- acid labile</a:t>
            </a:r>
          </a:p>
          <a:p>
            <a:pPr marL="0" lvl="2" indent="-457200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Carfecillin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------ acid stable</a:t>
            </a:r>
          </a:p>
          <a:p>
            <a:pPr marL="0" lvl="1" indent="-457200">
              <a:lnSpc>
                <a:spcPct val="80000"/>
              </a:lnSpc>
              <a:buNone/>
              <a:defRPr/>
            </a:pPr>
            <a:r>
              <a:rPr lang="en-US" sz="3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c) Ureidopenicillins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------ acid labile</a:t>
            </a:r>
          </a:p>
          <a:p>
            <a:pPr marL="0" lvl="2" indent="-457200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Azlocillin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2" indent="-457200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Mezlocillin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2" indent="-457200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Piperacillin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2" indent="-457200" eaLnBrk="1" hangingPunct="1">
              <a:buClr>
                <a:schemeClr val="accent2">
                  <a:lumMod val="40000"/>
                  <a:lumOff val="60000"/>
                </a:schemeClr>
              </a:buClr>
              <a:buFont typeface="Wingdings" pitchFamily="2" charset="2"/>
              <a:buChar char="Ø"/>
              <a:defRPr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9705753-6249-4B46-AEDB-FAC88D40C7E6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6781800" y="2667000"/>
            <a:ext cx="228600" cy="3352800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086600" y="2590800"/>
            <a:ext cx="1143000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Antipseudomonal penicillins</a:t>
            </a:r>
            <a:endParaRPr lang="en-US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304800"/>
            <a:ext cx="8382000" cy="54864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endParaRPr lang="en-US" sz="32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000" b="1" u="sng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Reversed spectrum Penicillins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lvl="1" indent="-457200" eaLnBrk="1" hangingPunct="1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Mecillinam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(amidinocillin) ----- acid labile</a:t>
            </a:r>
          </a:p>
          <a:p>
            <a:pPr marL="274320" lvl="1" indent="-457200" eaLnBrk="1" hangingPunct="1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Pivmecillinam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--------------------- acid stable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endParaRPr lang="en-US" sz="3200" b="1" u="sng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0E78402-6811-40D0-9159-5F064C41C878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D:\nyla\Pharmacology Books\Katzung basis and clinical pharmacology 11th Ed 2009\Chapter 43_files\loadBinary_008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5000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MECHANISM OF ACTION</a:t>
            </a:r>
            <a:endParaRPr lang="en-US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Inhibit bacterial cell wall synthesis – inhibit bacterial growth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Bacterial cell wall-------- normal structure &amp; synthesis !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Bactericidal – cell death</a:t>
            </a:r>
          </a:p>
          <a:p>
            <a:pPr>
              <a:spcBef>
                <a:spcPts val="0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Mechanism:</a:t>
            </a:r>
          </a:p>
          <a:p>
            <a:pPr marL="514350" indent="-514350"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Binding to PBP</a:t>
            </a:r>
          </a:p>
          <a:p>
            <a:pPr marL="514350" indent="-514350"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Inhibition of transpeptidation reaction</a:t>
            </a:r>
          </a:p>
          <a:p>
            <a:pPr marL="514350" indent="-514350"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Disruption of cell wall morphogenesis </a:t>
            </a:r>
          </a:p>
          <a:p>
            <a:pPr marL="514350" indent="-514350"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Autolysins </a:t>
            </a:r>
          </a:p>
          <a:p>
            <a:pPr>
              <a:spcBef>
                <a:spcPts val="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nyla\Pharmacology Books\Katzung basis and clinical pharmacology 11th Ed 2009\Chapter 43_files\loadBinary_002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83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\Pictures\walls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28600"/>
            <a:ext cx="7543799" cy="632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LEARNING OBJECTIVES</a:t>
            </a:r>
            <a:endParaRPr lang="en-US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0"/>
              </a:spcBef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this session you should be able to:</a:t>
            </a:r>
          </a:p>
          <a:p>
            <a:pPr marL="457200" indent="-457200"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know the source &amp; chemistry of penicillins;</a:t>
            </a:r>
          </a:p>
          <a:p>
            <a:pPr marL="457200" indent="-457200"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recall the morphology of bacterial cell wall;</a:t>
            </a:r>
          </a:p>
          <a:p>
            <a:pPr marL="457200" indent="-457200"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lassify penicillins;</a:t>
            </a:r>
          </a:p>
          <a:p>
            <a:pPr marL="457200" indent="-457200"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familiar with the unit of penicillin;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describe the salient pharmacokinetic features of various penicillins; and</a:t>
            </a:r>
          </a:p>
          <a:p>
            <a:pPr marL="457200" indent="-457200"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describe the spectrum of activity, clinical uses of penicillins and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adverse effects of penicillins.</a:t>
            </a:r>
          </a:p>
          <a:p>
            <a:pPr marL="457200" indent="-457200" algn="just">
              <a:spcBef>
                <a:spcPts val="0"/>
              </a:spcBef>
              <a:buFont typeface="Wingdings" pitchFamily="2" charset="2"/>
              <a:buChar char="Ø"/>
              <a:defRPr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D:\nyla\Pharmacology Books\Goodman &amp;amp; Gilman_s The Pharmacological Basis of Therapeutics - 12th Ed\VII. Chemotherapy of Microbial Diseases\53._files\loadBinary_026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83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D:\nyla\Pharmacology Books\Goodman &amp;amp; Gilman_s The Pharmacological Basis of Therapeutics - 12th Ed\VII. Chemotherapy of Microbial Diseases\53._files\loadBinary_048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10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D:\nyla\Pharmacology Books\Katzung basis and clinical pharmacology 11th Ed 2009\Chapter 43_files\loadBinary_003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33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MECHANISM OF ACTION</a:t>
            </a:r>
            <a:endParaRPr lang="en-US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Mechanism:</a:t>
            </a:r>
          </a:p>
          <a:p>
            <a:pPr marL="514350" indent="-514350"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Binding to PBP</a:t>
            </a:r>
          </a:p>
          <a:p>
            <a:pPr marL="514350" indent="-514350"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Inhibition of transpeptidation reaction</a:t>
            </a:r>
          </a:p>
          <a:p>
            <a:pPr marL="514350" indent="-514350"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Disruption of cell wall morphogenesis </a:t>
            </a:r>
          </a:p>
          <a:p>
            <a:pPr marL="514350" indent="-514350"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Autolysins-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murein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hydrolases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Non-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lytic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killing: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holin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-like proteins in bacterial membrane that collapses the membrane potential</a:t>
            </a:r>
          </a:p>
          <a:p>
            <a:pPr>
              <a:spcBef>
                <a:spcPts val="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RESISTANCE</a:t>
            </a:r>
            <a:endParaRPr lang="en-US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Inactivation of antibiotic by </a:t>
            </a:r>
            <a:r>
              <a:rPr lang="en-US" sz="3200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-lactamases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Modification of target PBPs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Impaired penetration of drug to target PBPs -reduced permeability of outer membrane (G-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organisms)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Efflux 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Lack of cell wall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mycoplasma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990600" lvl="1" indent="-533400">
              <a:lnSpc>
                <a:spcPct val="80000"/>
              </a:lnSpc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102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None/>
              <a:defRPr/>
            </a:pP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β – lactamase producing o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rganisms:</a:t>
            </a:r>
          </a:p>
          <a:p>
            <a:pPr marL="640080" indent="-457200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aureus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640080" indent="-457200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N. gonorrhea</a:t>
            </a:r>
          </a:p>
          <a:p>
            <a:pPr marL="640080" indent="-457200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Haemophilus species</a:t>
            </a:r>
          </a:p>
          <a:p>
            <a:pPr marL="640080" indent="-457200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E. coli</a:t>
            </a:r>
          </a:p>
          <a:p>
            <a:pPr marL="640080" indent="-457200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Proteus </a:t>
            </a:r>
          </a:p>
          <a:p>
            <a:pPr marL="640080" indent="-457200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Klebsiella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(all known species)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10200"/>
          </a:xfrm>
        </p:spPr>
        <p:txBody>
          <a:bodyPr>
            <a:noAutofit/>
          </a:bodyPr>
          <a:lstStyle/>
          <a:p>
            <a:pPr marL="609600" indent="-609600">
              <a:lnSpc>
                <a:spcPct val="80000"/>
              </a:lnSpc>
              <a:buNone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Types:</a:t>
            </a:r>
          </a:p>
          <a:p>
            <a:pPr marL="990600" lvl="1" indent="-533400">
              <a:lnSpc>
                <a:spcPct val="80000"/>
              </a:lnSpc>
              <a:defRPr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About fifty (A, B, C, D)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MOA: 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Breaks </a:t>
            </a:r>
            <a:r>
              <a:rPr lang="en-US" sz="3200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lactam ring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Penicillin →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penicilloic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acid (inactive)</a:t>
            </a:r>
          </a:p>
          <a:p>
            <a:pPr marL="457200" indent="-457200">
              <a:lnSpc>
                <a:spcPct val="80000"/>
              </a:lnSpc>
              <a:buNone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Control of </a:t>
            </a:r>
            <a:r>
              <a:rPr lang="en-US" sz="3200" b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– lactamase production:-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lnSpc>
                <a:spcPct val="80000"/>
              </a:lnSpc>
              <a:buNone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Genetics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	Genes reside in </a:t>
            </a:r>
          </a:p>
          <a:p>
            <a:pPr marL="838200" lvl="1" indent="-38100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Chromosomes (less common)</a:t>
            </a:r>
          </a:p>
          <a:p>
            <a:pPr marL="838200" lvl="1" indent="-38100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Plasmid (more common)</a:t>
            </a:r>
          </a:p>
          <a:p>
            <a:pPr marL="457200" indent="-457200">
              <a:lnSpc>
                <a:spcPct val="80000"/>
              </a:lnSpc>
              <a:buNone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Transmission:-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Mostly transduction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(Staph. enzyme → inducible , 50 - 80 fold ↑ after exposure to sub. MIC)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PHARMACOKINETICS</a:t>
            </a:r>
            <a:endParaRPr lang="en-US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6783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Oral absorption depends on acid stability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Absorption of most penicillins EXCEPT amoxicillin is impaired by food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I/V route preferred over I/M for penicillin G because of irritation &amp; local pain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Lower free drug concentration of highly protein bound penicillins like nafcillin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Widely distributed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Penetration into eyes, CNS and prostate is poor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Polar molecules so I/C concentrations below E/C</a:t>
            </a:r>
          </a:p>
          <a:p>
            <a:pPr>
              <a:spcBef>
                <a:spcPts val="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Benzathine and procaine penicillins are formulated for prolonged action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Benzathine penicillin- 3-4wks (once monthly for rheumatic fever prophylaxis)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Procaine penicillin- 24hrs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BENZYL PENICILLIN</a:t>
            </a:r>
            <a:br>
              <a:rPr lang="en-US" sz="4000" b="1" dirty="0" smtClean="0">
                <a:solidFill>
                  <a:srgbClr val="C00000"/>
                </a:solidFill>
              </a:rPr>
            </a:br>
            <a:r>
              <a:rPr lang="en-US" sz="4000" b="1" dirty="0" smtClean="0">
                <a:solidFill>
                  <a:srgbClr val="C00000"/>
                </a:solidFill>
              </a:rPr>
              <a:t>SPECTRUM OF ACTIVITY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ClrTx/>
            </a:pP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Gram positive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cocci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(Streptococci,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pneumococci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non b-lactamase producing staphylococci)</a:t>
            </a:r>
          </a:p>
          <a:p>
            <a:pPr>
              <a:spcBef>
                <a:spcPts val="0"/>
              </a:spcBef>
              <a:buClrTx/>
            </a:pP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Gram negative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cocci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Meningococci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gonococci)</a:t>
            </a:r>
          </a:p>
          <a:p>
            <a:pPr>
              <a:spcBef>
                <a:spcPts val="0"/>
              </a:spcBef>
              <a:buClrTx/>
            </a:pP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Gram positive bacilli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(Bacillus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anthracis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corynebacterium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diphtheria clostridia)</a:t>
            </a:r>
          </a:p>
          <a:p>
            <a:pPr>
              <a:spcBef>
                <a:spcPts val="0"/>
              </a:spcBef>
              <a:buClrTx/>
            </a:pP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Spirochetes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Treponema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pallidum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ts val="0"/>
              </a:spcBef>
              <a:buClrTx/>
            </a:pP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Others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actinomyces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israeli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pasturella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multocida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listeria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monocytogenes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24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Beta-Lactam Antibiotics</a:t>
            </a:r>
            <a:endParaRPr lang="en-US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67200"/>
          </a:xfrm>
        </p:spPr>
        <p:txBody>
          <a:bodyPr>
            <a:noAutofit/>
          </a:bodyPr>
          <a:lstStyle/>
          <a:p>
            <a:pPr marL="274320" lvl="1" indent="-54864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Penicillins</a:t>
            </a:r>
          </a:p>
          <a:p>
            <a:pPr marL="274320" lvl="1" indent="-54864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Cephalosporins</a:t>
            </a:r>
          </a:p>
          <a:p>
            <a:pPr marL="274320" lvl="1" indent="-54864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Monobactams</a:t>
            </a:r>
          </a:p>
          <a:p>
            <a:pPr marL="274320" lvl="1" indent="-54864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Carbapenems</a:t>
            </a:r>
          </a:p>
          <a:p>
            <a:pPr marL="274320" lvl="1" indent="-54864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lactamase inhibitors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USES OF BENZYL PENICILLIN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5181600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buClrTx/>
              <a:buAutoNum type="arabicPeriod"/>
            </a:pPr>
            <a:r>
              <a:rPr lang="en-US" sz="2800" b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-hemolytic streptococcal infections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(tonsillitis, acute pharyngitis, endocarditis, meningitis, skin &amp; bone infections)</a:t>
            </a:r>
          </a:p>
          <a:p>
            <a:pPr marL="514350" indent="-514350">
              <a:spcBef>
                <a:spcPts val="0"/>
              </a:spcBef>
              <a:buClrTx/>
              <a:buAutoNum type="arabi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Pneumococcal infections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(pneumonia, meningitis)</a:t>
            </a:r>
          </a:p>
          <a:p>
            <a:pPr marL="514350" indent="-514350">
              <a:spcBef>
                <a:spcPts val="0"/>
              </a:spcBef>
              <a:buClrTx/>
              <a:buAutoNum type="arabi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Meningococcal infections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(meningitis-large doses)</a:t>
            </a:r>
          </a:p>
          <a:p>
            <a:pPr marL="514350" indent="-514350">
              <a:spcBef>
                <a:spcPts val="0"/>
              </a:spcBef>
              <a:buClrTx/>
              <a:buAutoNum type="arabi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Staphylococcal infections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(infections of soft tissues, bone and skin--non </a:t>
            </a:r>
            <a:r>
              <a:rPr lang="en-US" sz="2800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-lactamase producing)</a:t>
            </a:r>
          </a:p>
          <a:p>
            <a:pPr marL="514350" indent="-514350">
              <a:spcBef>
                <a:spcPts val="0"/>
              </a:spcBef>
              <a:buClrTx/>
              <a:buAutoNum type="arabi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Anaerobic infections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(excluding due to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B.fragilis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spcBef>
                <a:spcPts val="0"/>
              </a:spcBef>
              <a:buClrTx/>
              <a:buAutoNum type="arabi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Syphilis</a:t>
            </a:r>
          </a:p>
          <a:p>
            <a:pPr marL="514350" indent="-514350">
              <a:spcBef>
                <a:spcPts val="0"/>
              </a:spcBef>
              <a:buClrTx/>
              <a:buAutoNum type="arabi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Actinomycosis</a:t>
            </a:r>
          </a:p>
          <a:p>
            <a:pPr marL="514350" indent="-514350">
              <a:spcBef>
                <a:spcPts val="0"/>
              </a:spcBef>
              <a:buClrTx/>
              <a:buAutoNum type="arabi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Anthrax</a:t>
            </a:r>
          </a:p>
          <a:p>
            <a:pPr marL="514350" indent="-514350">
              <a:spcBef>
                <a:spcPts val="0"/>
              </a:spcBef>
              <a:buClrTx/>
              <a:buAutoNum type="arabi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Leptospirosis (Weil’s disease)</a:t>
            </a:r>
          </a:p>
          <a:p>
            <a:pPr marL="514350" indent="-514350">
              <a:spcBef>
                <a:spcPts val="0"/>
              </a:spcBef>
              <a:buClrTx/>
              <a:buAutoNum type="arabi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Prophylaxis of rheumatic fever</a:t>
            </a:r>
          </a:p>
          <a:p>
            <a:pPr marL="514350" indent="-514350">
              <a:spcBef>
                <a:spcPts val="0"/>
              </a:spcBef>
              <a:buClrTx/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002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SPECTRUM &amp; USES OF PENICILLINASE-RESISTANT PENICILLINS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1. Staphylococcal Infections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 Spectrum similar to Pen G, but includes staph.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aureus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&amp; staph.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epidermidis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 Staphylococci cause skin infections (impetigo),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abcesses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 many organs, pneumonias, prosthetic joint, catheter, and artificial valve infections, endocarditis, meningitis (rare), &amp; bone infections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osteomyelitis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Osteomyelitis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may require months of therapy.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2. Streptococcal infections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(use when staph. is also a possibility) – almost as active as Pen V.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SPECTRUM OF AMINO-PENICILLINS (Amoxicillin &amp; Ampicillin)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Have similar Gram + spectrum to Penicillin V &amp; K (slightly less active)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 coli, Proteus mirabilis - especially for UTIs (however 25-50% make ß-lactamase)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Haemophilus influenzae- resistance is common (30-40%) &amp; Neisseria sp., Listeria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Shigella &amp; Salmonella- usually treat with ampicillin for GI infections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USES OF AMINO-PENICILLINS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 Otitis Media - still drug of choice.</a:t>
            </a:r>
          </a:p>
          <a:p>
            <a:pPr>
              <a:spcBef>
                <a:spcPts val="0"/>
              </a:spcBef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 Bronchitis/Pneumonia</a:t>
            </a:r>
          </a:p>
          <a:p>
            <a:pPr>
              <a:spcBef>
                <a:spcPts val="0"/>
              </a:spcBef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3. Enterococcal endocarditis</a:t>
            </a:r>
          </a:p>
          <a:p>
            <a:pPr>
              <a:spcBef>
                <a:spcPts val="0"/>
              </a:spcBef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4. Meningitis</a:t>
            </a:r>
          </a:p>
          <a:p>
            <a:pPr>
              <a:spcBef>
                <a:spcPts val="0"/>
              </a:spcBef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5. Urinary Tract Infections</a:t>
            </a:r>
          </a:p>
          <a:p>
            <a:pPr>
              <a:spcBef>
                <a:spcPts val="0"/>
              </a:spcBef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6. Prophylaxis for bacterial endocarditis</a:t>
            </a:r>
          </a:p>
          <a:p>
            <a:pPr>
              <a:spcBef>
                <a:spcPts val="0"/>
              </a:spcBef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7. Lyme Disease (Borrelia burgdorferi)</a:t>
            </a:r>
          </a:p>
          <a:p>
            <a:pPr>
              <a:spcBef>
                <a:spcPts val="0"/>
              </a:spcBef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8. Alternate for susceptible strains of N. gonorrhea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Prophylactic use of long acting penicillins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Prevention of secondary &amp; tertiary syphilis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Rheumatic  fever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Endocarditis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SPECTRUM OF EXTENDED SPECTRUM PENICILLINS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Pseudomonas aeruginosa </a:t>
            </a:r>
          </a:p>
          <a:p>
            <a:pPr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Ticarcillin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2-4 x better than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carbenicillin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(rarely used).</a:t>
            </a:r>
          </a:p>
          <a:p>
            <a:pPr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Piperacillin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4-8x more potent, but more expensive.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Enterobacteriaceae</a:t>
            </a:r>
            <a:endParaRPr lang="en-US" b="1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Piperacillin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has activity vs.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Klebsiella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Piperacillin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generally more potent against other Gm - bacteria</a:t>
            </a:r>
          </a:p>
          <a:p>
            <a:pPr>
              <a:spcBef>
                <a:spcPts val="0"/>
              </a:spcBef>
              <a:buNone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ADVERSE EFFECTS</a:t>
            </a:r>
            <a:endParaRPr lang="en-US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Hypersensitivity reactions</a:t>
            </a:r>
          </a:p>
          <a:p>
            <a:pPr>
              <a:spcBef>
                <a:spcPts val="0"/>
              </a:spcBef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Anaphylaxis,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angioedema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eosinophilia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serum sickness, SJ syndrome, skin rashes,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erythema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nodosum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oral lesions, fever, interstitial nephritis,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vasculitis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hemolytic anemia</a:t>
            </a:r>
          </a:p>
          <a:p>
            <a:pPr>
              <a:spcBef>
                <a:spcPts val="0"/>
              </a:spcBef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Penicilloyl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moeity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hapten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IgE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antibodies</a:t>
            </a:r>
          </a:p>
          <a:p>
            <a:pPr>
              <a:spcBef>
                <a:spcPts val="0"/>
              </a:spcBef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Desensitization - test dose </a:t>
            </a:r>
          </a:p>
          <a:p>
            <a:pPr>
              <a:spcBef>
                <a:spcPts val="0"/>
              </a:spcBef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Management –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epinephrine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Clr>
                <a:srgbClr val="FFC000"/>
              </a:buClr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Patients of renal failure, hyponatremia &amp; CNS lesions: seizures in high doses parenterally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Methicillin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interstitial nephritis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Aminopenicillins: non-allergic skin reactions</a:t>
            </a:r>
          </a:p>
          <a:p>
            <a:pPr>
              <a:lnSpc>
                <a:spcPct val="150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rgbClr val="C00000"/>
              </a:buClr>
              <a:buNone/>
            </a:pP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Related to administration</a:t>
            </a:r>
          </a:p>
          <a:p>
            <a:pPr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GI upset with larger doses-NVD</a:t>
            </a:r>
          </a:p>
          <a:p>
            <a:pPr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Injection in sciatic nerve: severe pain &amp; dysfunction</a:t>
            </a:r>
          </a:p>
          <a:p>
            <a:pPr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Pain &amp; sterile inflammatory reactions at site of I/M injection</a:t>
            </a:r>
          </a:p>
          <a:p>
            <a:pPr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Penicillin G potassium: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hyperkalemia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Penicillin G procaine: hallucinations, seizures</a:t>
            </a:r>
          </a:p>
          <a:p>
            <a:pPr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Pseudomembranous colitis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Decreased microflora in the GIT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Superinfection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Clostridium difficile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Treatment: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metronidazole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vancomycin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HISTORY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Alexander Fleming  - 1928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Deep fermentation - 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Jarisch Herxheimer Reaction</a:t>
            </a:r>
          </a:p>
          <a:p>
            <a:pPr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Penicillin treatment of syphilis &amp; spirochetes</a:t>
            </a:r>
          </a:p>
          <a:p>
            <a:pPr algn="just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Fever, chills, rigor, hypotension, headache, tachycardia, hyperventilation, vasodilation with flushing, myalgia &amp; exacerbation of skin lesions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rgbClr val="C00000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en-US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-LACTAMASE INHIBITORS</a:t>
            </a:r>
            <a:endParaRPr lang="en-US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19200"/>
            <a:ext cx="8458200" cy="4906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-lactam antibiotics require </a:t>
            </a:r>
            <a:r>
              <a:rPr lang="en-US" dirty="0">
                <a:latin typeface="Symbol" pitchFamily="18" charset="2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-lactam ring for activity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Symbol" pitchFamily="18" charset="2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lactamases destroy this ring and inactivate the drug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Symbol" pitchFamily="18" charset="2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-lactamase inhibitors resemble </a:t>
            </a:r>
            <a:r>
              <a:rPr lang="en-US" dirty="0">
                <a:latin typeface="Symbol" pitchFamily="18" charset="2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-lactam molecules and inactivate </a:t>
            </a:r>
            <a:r>
              <a:rPr lang="en-US" dirty="0">
                <a:latin typeface="Symbol" pitchFamily="18" charset="2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-lactamases, thereby preventing destruction of </a:t>
            </a:r>
            <a:r>
              <a:rPr lang="en-US" dirty="0">
                <a:latin typeface="Symbol" pitchFamily="18" charset="2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-lactam drugs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 active against plasmid encoded ambler class A </a:t>
            </a:r>
            <a:r>
              <a:rPr lang="en-US" dirty="0">
                <a:latin typeface="Symbol" pitchFamily="18" charset="2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-lactamases such as those produced by staphylococci,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H.influenza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N. gonorrhea, salmonella,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shigella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E. coli, K.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pneumoniae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Clavulanic Acid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Sulbactam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Tazobactam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Combinations:</a:t>
            </a:r>
          </a:p>
          <a:p>
            <a:pPr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Amoxicillin +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clavulinic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acid (oral)</a:t>
            </a:r>
          </a:p>
          <a:p>
            <a:pPr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Ticarcillin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clavulinic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acid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parenteral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Ampicillin +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sulbactam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Piperacillin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tazobactam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CLAVULANIC ACID</a:t>
            </a:r>
            <a:endParaRPr lang="en-US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4320" lvl="1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en-US" sz="3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(A suicide inhibitor)</a:t>
            </a:r>
            <a:endParaRPr lang="en-US" sz="32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lvl="1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Isolated from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streptomyces</a:t>
            </a:r>
            <a:r>
              <a:rPr lang="en-US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clavuligerus</a:t>
            </a:r>
            <a:endParaRPr lang="en-US" sz="32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lvl="1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a suicide inhibitor of enzyme</a:t>
            </a:r>
          </a:p>
          <a:p>
            <a:pPr marL="274320" lvl="1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Has  </a:t>
            </a:r>
            <a:r>
              <a:rPr lang="en-US" sz="3200" dirty="0">
                <a:latin typeface="Symbol" pitchFamily="18" charset="2"/>
                <a:cs typeface="Times New Roman" pitchFamily="18" charset="0"/>
              </a:rPr>
              <a:t>b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-lactam ring</a:t>
            </a:r>
          </a:p>
          <a:p>
            <a:pPr marL="274320" lvl="1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Attracts &amp; binds the enzyme covalently (at or near active site)</a:t>
            </a:r>
          </a:p>
          <a:p>
            <a:pPr marL="274320" lvl="1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Complex is slowly cleaved </a:t>
            </a:r>
          </a:p>
          <a:p>
            <a:pPr marL="274320" lvl="1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Some enzyme molecules are irreversibly inactivated. </a:t>
            </a:r>
          </a:p>
          <a:p>
            <a:pPr marL="274320" lvl="1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t½ → 1 hr. excretion → Glom.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ilt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C00000"/>
                </a:solidFill>
                <a:latin typeface="Algerian" pitchFamily="82" charset="0"/>
              </a:rPr>
              <a:t>Thank you!</a:t>
            </a:r>
            <a:endParaRPr lang="en-US" sz="6000" dirty="0">
              <a:solidFill>
                <a:srgbClr val="C0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SOURCE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Penicillium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notatum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Penicillium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chrysogenum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Semisynthetic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CHEMISTRY</a:t>
            </a:r>
            <a:endParaRPr lang="en-US" sz="5400" b="1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28762" y="2553494"/>
            <a:ext cx="6086475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CHEMISTRY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267200" cy="4572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Thiazolidine ring (A)</a:t>
            </a:r>
          </a:p>
          <a:p>
            <a:r>
              <a:rPr lang="en-US" sz="3200" b="1" dirty="0" smtClean="0">
                <a:solidFill>
                  <a:srgbClr val="FFFFFF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en-US" sz="3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-lactam ring (B)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Secondary amino group (RNH-)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Substituent (R) can be attached to amino group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D:\nyla\Pharmacology Books\Katzung basis and clinical pharmacology 11th Ed 2009\Chapter 43_files\loadBinary_006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b="5000"/>
          <a:stretch>
            <a:fillRect/>
          </a:stretch>
        </p:blipFill>
        <p:spPr bwMode="auto">
          <a:xfrm>
            <a:off x="4953000" y="0"/>
            <a:ext cx="4191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28600"/>
            <a:ext cx="8305800" cy="5902325"/>
          </a:xfrm>
        </p:spPr>
        <p:txBody>
          <a:bodyPr>
            <a:noAutofit/>
          </a:bodyPr>
          <a:lstStyle/>
          <a:p>
            <a:pPr marL="0" indent="-365760" eaLnBrk="1" hangingPunct="1">
              <a:spcBef>
                <a:spcPts val="0"/>
              </a:spcBef>
              <a:buClr>
                <a:srgbClr val="C00000"/>
              </a:buClr>
              <a:buSzPct val="80000"/>
              <a:buFont typeface="Wingdings" pitchFamily="2" charset="2"/>
              <a:buNone/>
              <a:defRPr/>
            </a:pPr>
            <a:r>
              <a:rPr lang="en-US" b="1" u="sng" dirty="0" smtClean="0">
                <a:effectLst/>
                <a:latin typeface="Symbol" pitchFamily="18" charset="2"/>
                <a:cs typeface="Times New Roman" pitchFamily="18" charset="0"/>
              </a:rPr>
              <a:t>b</a:t>
            </a:r>
            <a:r>
              <a:rPr lang="en-US" b="1" u="sng" dirty="0" smtClean="0">
                <a:effectLst/>
                <a:latin typeface="Times New Roman" pitchFamily="18" charset="0"/>
                <a:cs typeface="Times New Roman" pitchFamily="18" charset="0"/>
              </a:rPr>
              <a:t> – lactam ring </a:t>
            </a:r>
          </a:p>
          <a:p>
            <a:pPr marL="0" lvl="1" indent="-365760" eaLnBrk="1" hangingPunct="1">
              <a:spcBef>
                <a:spcPts val="0"/>
              </a:spcBef>
              <a:buClr>
                <a:srgbClr val="C000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Anti-bact activity </a:t>
            </a:r>
          </a:p>
          <a:p>
            <a:pPr marL="0" lvl="1" indent="-365760" eaLnBrk="1" hangingPunct="1">
              <a:spcBef>
                <a:spcPts val="0"/>
              </a:spcBef>
              <a:buClr>
                <a:srgbClr val="C000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Instability in acid medium</a:t>
            </a:r>
            <a:endParaRPr lang="en-US" sz="3200" u="sng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-365760" eaLnBrk="1" hangingPunct="1">
              <a:spcBef>
                <a:spcPts val="0"/>
              </a:spcBef>
              <a:buClr>
                <a:srgbClr val="C00000"/>
              </a:buClr>
              <a:buSzPct val="80000"/>
              <a:buFont typeface="Wingdings" pitchFamily="2" charset="2"/>
              <a:buNone/>
              <a:defRPr/>
            </a:pPr>
            <a:r>
              <a:rPr lang="en-US" b="1" u="sng" dirty="0" smtClean="0">
                <a:effectLst/>
                <a:latin typeface="Times New Roman" pitchFamily="18" charset="0"/>
                <a:cs typeface="Times New Roman" pitchFamily="18" charset="0"/>
              </a:rPr>
              <a:t>Side chain group determines:</a:t>
            </a:r>
          </a:p>
          <a:p>
            <a:pPr marL="274320" lvl="1" eaLnBrk="1" hangingPunct="1">
              <a:spcBef>
                <a:spcPts val="0"/>
              </a:spcBef>
              <a:buClr>
                <a:srgbClr val="C000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Acid stability</a:t>
            </a:r>
          </a:p>
          <a:p>
            <a:pPr marL="274320" lvl="1" eaLnBrk="1" hangingPunct="1">
              <a:spcBef>
                <a:spcPts val="0"/>
              </a:spcBef>
              <a:buClr>
                <a:srgbClr val="C000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Susceptibility to penicillinases</a:t>
            </a:r>
          </a:p>
          <a:p>
            <a:pPr marL="274320" lvl="1" eaLnBrk="1" hangingPunct="1">
              <a:spcBef>
                <a:spcPts val="0"/>
              </a:spcBef>
              <a:buClr>
                <a:srgbClr val="C000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Other pharmacological characteristics</a:t>
            </a:r>
          </a:p>
          <a:p>
            <a:pPr marL="274320" lvl="1" eaLnBrk="1" hangingPunct="1">
              <a:spcBef>
                <a:spcPts val="0"/>
              </a:spcBef>
              <a:buClr>
                <a:srgbClr val="C000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Different semisynth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etic 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penicillins are formed by different groups at the side chain</a:t>
            </a:r>
          </a:p>
          <a:p>
            <a:pPr marL="0" indent="-365760" eaLnBrk="1" hangingPunct="1">
              <a:spcBef>
                <a:spcPts val="0"/>
              </a:spcBef>
              <a:buClr>
                <a:srgbClr val="C00000"/>
              </a:buClr>
              <a:buSzPct val="80000"/>
              <a:buFont typeface="Wingdings" pitchFamily="2" charset="2"/>
              <a:buNone/>
              <a:defRPr/>
            </a:pPr>
            <a:r>
              <a:rPr lang="en-US" b="1" u="sng" dirty="0" smtClean="0">
                <a:effectLst/>
                <a:latin typeface="Times New Roman" pitchFamily="18" charset="0"/>
                <a:cs typeface="Times New Roman" pitchFamily="18" charset="0"/>
              </a:rPr>
              <a:t>Free “COOH” carboxyl group:</a:t>
            </a:r>
          </a:p>
          <a:p>
            <a:pPr marL="0" lvl="1" indent="-365760" eaLnBrk="1" hangingPunct="1">
              <a:spcBef>
                <a:spcPts val="0"/>
              </a:spcBef>
              <a:buClr>
                <a:srgbClr val="C00000"/>
              </a:buClr>
              <a:buSzPct val="80000"/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Replaced by amines e.g.</a:t>
            </a:r>
          </a:p>
          <a:p>
            <a:pPr marL="0" lvl="1" indent="-365760" eaLnBrk="1" hangingPunct="1">
              <a:spcBef>
                <a:spcPts val="0"/>
              </a:spcBef>
              <a:buClr>
                <a:srgbClr val="C000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Procaine → procaine penicillin</a:t>
            </a:r>
          </a:p>
          <a:p>
            <a:pPr marL="0" lvl="1" indent="-365760" eaLnBrk="1" hangingPunct="1">
              <a:spcBef>
                <a:spcPts val="0"/>
              </a:spcBef>
              <a:buClr>
                <a:srgbClr val="C000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Benzathine → benzathine penicillin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BF459EC-A759-48ED-8C2A-3B0A800E054B}" type="slidenum">
              <a:rPr lang="en-US"/>
              <a:pPr>
                <a:defRPr/>
              </a:pPr>
              <a:t>8</a:t>
            </a:fld>
            <a:endParaRPr lang="en-US"/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227013"/>
            <a:ext cx="207645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D:\nyla\Pharmacology Books\Goodman &amp;amp; Gilman_s The Pharmacological Basis of Therapeutics - 12th Ed\VII. Chemotherapy of Microbial Diseases\53._files\loadBinary_021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11290"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rgbClr val="21B2C8"/>
      </a:lt1>
      <a:dk2>
        <a:srgbClr val="59A9F2"/>
      </a:dk2>
      <a:lt2>
        <a:srgbClr val="DBF5F9"/>
      </a:lt2>
      <a:accent1>
        <a:srgbClr val="85DFD0"/>
      </a:accent1>
      <a:accent2>
        <a:srgbClr val="A9A100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794</TotalTime>
  <Words>1698</Words>
  <Application>Microsoft Office PowerPoint</Application>
  <PresentationFormat>On-screen Show (4:3)</PresentationFormat>
  <Paragraphs>291</Paragraphs>
  <Slides>44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PENICILLINS</vt:lpstr>
      <vt:lpstr>LEARNING OBJECTIVES</vt:lpstr>
      <vt:lpstr>Beta-Lactam Antibiotics</vt:lpstr>
      <vt:lpstr>HISTORY</vt:lpstr>
      <vt:lpstr>SOURCE</vt:lpstr>
      <vt:lpstr>CHEMISTRY</vt:lpstr>
      <vt:lpstr>CHEMISTRY</vt:lpstr>
      <vt:lpstr>Slide 8</vt:lpstr>
      <vt:lpstr>Slide 9</vt:lpstr>
      <vt:lpstr>PENICILLIN UNITS &amp; FORMULATIONS</vt:lpstr>
      <vt:lpstr>CLASSIFICATION</vt:lpstr>
      <vt:lpstr>CLASSIFICATION</vt:lpstr>
      <vt:lpstr>Slide 13</vt:lpstr>
      <vt:lpstr>Slide 14</vt:lpstr>
      <vt:lpstr>Slide 15</vt:lpstr>
      <vt:lpstr>Slide 16</vt:lpstr>
      <vt:lpstr>MECHANISM OF ACTION</vt:lpstr>
      <vt:lpstr>Slide 18</vt:lpstr>
      <vt:lpstr>Slide 19</vt:lpstr>
      <vt:lpstr>Slide 20</vt:lpstr>
      <vt:lpstr>Slide 21</vt:lpstr>
      <vt:lpstr>Slide 22</vt:lpstr>
      <vt:lpstr>MECHANISM OF ACTION</vt:lpstr>
      <vt:lpstr>RESISTANCE</vt:lpstr>
      <vt:lpstr>Slide 25</vt:lpstr>
      <vt:lpstr>Slide 26</vt:lpstr>
      <vt:lpstr>PHARMACOKINETICS</vt:lpstr>
      <vt:lpstr>Slide 28</vt:lpstr>
      <vt:lpstr>BENZYL PENICILLIN SPECTRUM OF ACTIVITY</vt:lpstr>
      <vt:lpstr>USES OF BENZYL PENICILLIN</vt:lpstr>
      <vt:lpstr>SPECTRUM &amp; USES OF PENICILLINASE-RESISTANT PENICILLINS</vt:lpstr>
      <vt:lpstr>SPECTRUM OF AMINO-PENICILLINS (Amoxicillin &amp; Ampicillin)</vt:lpstr>
      <vt:lpstr>USES OF AMINO-PENICILLINS</vt:lpstr>
      <vt:lpstr>Prophylactic use of long acting penicillins</vt:lpstr>
      <vt:lpstr>SPECTRUM OF EXTENDED SPECTRUM PENICILLINS</vt:lpstr>
      <vt:lpstr>ADVERSE EFFECTS</vt:lpstr>
      <vt:lpstr>Slide 37</vt:lpstr>
      <vt:lpstr>Slide 38</vt:lpstr>
      <vt:lpstr>Slide 39</vt:lpstr>
      <vt:lpstr>Slide 40</vt:lpstr>
      <vt:lpstr>b-LACTAMASE INHIBITORS</vt:lpstr>
      <vt:lpstr>Slide 42</vt:lpstr>
      <vt:lpstr>CLAVULANIC ACID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PENICILLINS</dc:title>
  <dc:creator>Dell</dc:creator>
  <cp:lastModifiedBy>Azhar Mohi-ud Din</cp:lastModifiedBy>
  <cp:revision>69</cp:revision>
  <dcterms:created xsi:type="dcterms:W3CDTF">2013-03-01T08:01:20Z</dcterms:created>
  <dcterms:modified xsi:type="dcterms:W3CDTF">2013-03-14T04:07:48Z</dcterms:modified>
</cp:coreProperties>
</file>