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48" r:id="rId1"/>
  </p:sldMasterIdLst>
  <p:sldIdLst>
    <p:sldId id="256" r:id="rId2"/>
    <p:sldId id="276" r:id="rId3"/>
    <p:sldId id="257" r:id="rId4"/>
    <p:sldId id="280" r:id="rId5"/>
    <p:sldId id="277" r:id="rId6"/>
    <p:sldId id="258" r:id="rId7"/>
    <p:sldId id="259" r:id="rId8"/>
    <p:sldId id="278" r:id="rId9"/>
    <p:sldId id="279" r:id="rId10"/>
    <p:sldId id="288" r:id="rId11"/>
    <p:sldId id="289" r:id="rId12"/>
    <p:sldId id="260" r:id="rId13"/>
    <p:sldId id="281" r:id="rId14"/>
    <p:sldId id="261" r:id="rId15"/>
    <p:sldId id="262" r:id="rId16"/>
    <p:sldId id="263" r:id="rId17"/>
    <p:sldId id="264" r:id="rId18"/>
    <p:sldId id="282" r:id="rId19"/>
    <p:sldId id="283" r:id="rId20"/>
    <p:sldId id="284" r:id="rId21"/>
    <p:sldId id="287" r:id="rId22"/>
    <p:sldId id="285" r:id="rId23"/>
    <p:sldId id="290" r:id="rId24"/>
    <p:sldId id="29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9502" y="4618574"/>
            <a:ext cx="9144000" cy="1641490"/>
          </a:xfrm>
        </p:spPr>
        <p:txBody>
          <a:bodyPr>
            <a:normAutofit fontScale="90000"/>
          </a:bodyPr>
          <a:lstStyle/>
          <a:p>
            <a:pPr algn="l"/>
            <a:r>
              <a:rPr lang="en-US" i="1" dirty="0">
                <a:effectLst/>
              </a:rPr>
              <a:t>Pseudomonas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207" y="346399"/>
            <a:ext cx="4663560" cy="34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9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+mn-lt"/>
              </a:rPr>
              <a:t>Type III secretion system</a:t>
            </a:r>
            <a:endParaRPr lang="en-US" sz="6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351338"/>
          </a:xfrm>
        </p:spPr>
        <p:txBody>
          <a:bodyPr/>
          <a:lstStyle/>
          <a:p>
            <a:r>
              <a:rPr lang="en-US" dirty="0"/>
              <a:t>This secretion system transfers the exotoxin from the bacterium directly into the adjacent human cell, which allows the toxin to avoid neutralizing </a:t>
            </a:r>
            <a:r>
              <a:rPr lang="en-US" dirty="0" smtClean="0"/>
              <a:t>antibody </a:t>
            </a:r>
          </a:p>
          <a:p>
            <a:r>
              <a:rPr lang="en-US" dirty="0" smtClean="0"/>
              <a:t>Type </a:t>
            </a:r>
            <a:r>
              <a:rPr lang="en-US" dirty="0"/>
              <a:t>III secretion systems are mediated by transport pumps in the bacterial cell </a:t>
            </a:r>
            <a:r>
              <a:rPr lang="en-US" dirty="0" smtClean="0"/>
              <a:t>membrane </a:t>
            </a:r>
          </a:p>
          <a:p>
            <a:r>
              <a:rPr lang="en-US" dirty="0" smtClean="0"/>
              <a:t>Of </a:t>
            </a:r>
            <a:r>
              <a:rPr lang="en-US" dirty="0"/>
              <a:t>the four </a:t>
            </a:r>
            <a:r>
              <a:rPr lang="en-US" dirty="0" err="1"/>
              <a:t>exoenzymes</a:t>
            </a:r>
            <a:r>
              <a:rPr lang="en-US" dirty="0"/>
              <a:t> known to be transported by this secretion system, </a:t>
            </a:r>
            <a:r>
              <a:rPr lang="en-US" dirty="0" err="1"/>
              <a:t>Exo</a:t>
            </a:r>
            <a:r>
              <a:rPr lang="en-US" dirty="0"/>
              <a:t> S is the one most clearly associated with </a:t>
            </a:r>
            <a:r>
              <a:rPr lang="en-US" dirty="0" smtClean="0"/>
              <a:t>virulence </a:t>
            </a:r>
          </a:p>
          <a:p>
            <a:r>
              <a:rPr lang="en-US" dirty="0" err="1" smtClean="0"/>
              <a:t>Exo</a:t>
            </a:r>
            <a:r>
              <a:rPr lang="en-US" dirty="0" smtClean="0"/>
              <a:t> </a:t>
            </a:r>
            <a:r>
              <a:rPr lang="en-US" dirty="0"/>
              <a:t>S has several modes of action, the most important of which is ADP-</a:t>
            </a:r>
            <a:r>
              <a:rPr lang="en-US" dirty="0" err="1"/>
              <a:t>ribosylation</a:t>
            </a:r>
            <a:r>
              <a:rPr lang="en-US" dirty="0"/>
              <a:t> of a </a:t>
            </a:r>
            <a:r>
              <a:rPr lang="en-US" dirty="0" err="1"/>
              <a:t>Ras</a:t>
            </a:r>
            <a:r>
              <a:rPr lang="en-US" dirty="0"/>
              <a:t> protein, leading to damage to the </a:t>
            </a:r>
            <a:r>
              <a:rPr lang="en-US" dirty="0" smtClean="0"/>
              <a:t>cytoskeleton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61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761"/>
          <a:stretch/>
        </p:blipFill>
        <p:spPr>
          <a:xfrm>
            <a:off x="3378015" y="1852267"/>
            <a:ext cx="5718544" cy="413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2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3600" b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Clinical </a:t>
            </a:r>
            <a:r>
              <a:rPr lang="en-US" sz="3600" b="1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Findings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971" y="1993050"/>
            <a:ext cx="102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Pse</a:t>
            </a:r>
            <a:r>
              <a:rPr lang="en-US" i="1" dirty="0"/>
              <a:t>. </a:t>
            </a:r>
            <a:r>
              <a:rPr lang="en-US" i="1" dirty="0" err="1"/>
              <a:t>aeruginosa</a:t>
            </a:r>
            <a:r>
              <a:rPr lang="en-US" dirty="0"/>
              <a:t> can cause infections virtually anywhere in the </a:t>
            </a:r>
            <a:r>
              <a:rPr lang="en-US" dirty="0" smtClean="0"/>
              <a:t>body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Urinary tract infections </a:t>
            </a:r>
          </a:p>
          <a:p>
            <a:r>
              <a:rPr lang="en-US" dirty="0" smtClean="0"/>
              <a:t>Pneumonia (especially in </a:t>
            </a:r>
            <a:r>
              <a:rPr lang="en-US" b="1" dirty="0" smtClean="0"/>
              <a:t>cystic fibrosis</a:t>
            </a:r>
            <a:r>
              <a:rPr lang="en-US" dirty="0" smtClean="0"/>
              <a:t> patients) </a:t>
            </a:r>
          </a:p>
          <a:p>
            <a:r>
              <a:rPr lang="en-US" dirty="0" smtClean="0"/>
              <a:t>Wound infections (especially burns) predominate</a:t>
            </a:r>
          </a:p>
          <a:p>
            <a:r>
              <a:rPr lang="en-US" dirty="0" smtClean="0"/>
              <a:t>The organism can enter the blood, causing sepsis </a:t>
            </a:r>
          </a:p>
          <a:p>
            <a:r>
              <a:rPr lang="en-US" dirty="0" smtClean="0"/>
              <a:t>The </a:t>
            </a:r>
            <a:r>
              <a:rPr lang="en-US" dirty="0"/>
              <a:t>bacteria can spread to the skin, where they cause black, necrotic lesions </a:t>
            </a:r>
            <a:r>
              <a:rPr lang="en-US" b="1" dirty="0" err="1" smtClean="0"/>
              <a:t>ecthyma</a:t>
            </a:r>
            <a:r>
              <a:rPr lang="en-US" b="1" dirty="0" smtClean="0"/>
              <a:t> </a:t>
            </a:r>
            <a:r>
              <a:rPr lang="en-US" b="1" dirty="0" err="1" smtClean="0"/>
              <a:t>gangrenosum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8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An important cause of endocarditis in intravenous drug users</a:t>
            </a:r>
          </a:p>
          <a:p>
            <a:pPr lvl="0"/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Severe external otitis (malignant otitis </a:t>
            </a:r>
            <a:r>
              <a:rPr lang="en-US" dirty="0" err="1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externa</a:t>
            </a:r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)  </a:t>
            </a:r>
          </a:p>
          <a:p>
            <a:pPr lvl="0"/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Skin lesions (e.g., folliculitis) occur in users of swimming pools and hot tubs (hot tub folliculitis) in which the chlorination is </a:t>
            </a: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inadequate </a:t>
            </a:r>
            <a:endParaRPr lang="en-US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lvl="0"/>
            <a:r>
              <a:rPr lang="en-US" dirty="0" err="1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Osteochondritis</a:t>
            </a:r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of the foot in those who sustain puncture wounds through the soles of gym shoes</a:t>
            </a:r>
          </a:p>
          <a:p>
            <a:pPr lvl="0"/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Corneal infections caused by </a:t>
            </a:r>
            <a:r>
              <a:rPr lang="en-US" i="1" dirty="0" err="1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Pse</a:t>
            </a:r>
            <a:r>
              <a:rPr lang="en-US" i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. </a:t>
            </a:r>
            <a:r>
              <a:rPr lang="en-US" i="1" dirty="0" err="1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aeruginosa</a:t>
            </a:r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are seen in contact lens users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60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3600" b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Laboratory </a:t>
            </a:r>
            <a:r>
              <a:rPr lang="en-US" sz="3600" b="1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Diagnosis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Pse</a:t>
            </a:r>
            <a:r>
              <a:rPr lang="en-US" i="1" dirty="0"/>
              <a:t>. </a:t>
            </a:r>
            <a:r>
              <a:rPr lang="en-US" i="1" dirty="0" err="1"/>
              <a:t>aeruginosa</a:t>
            </a:r>
            <a:r>
              <a:rPr lang="en-US" dirty="0"/>
              <a:t> grows as non–lactose-fermenting (colorless) colonies on </a:t>
            </a:r>
            <a:r>
              <a:rPr lang="en-US" dirty="0" err="1"/>
              <a:t>MacConkey's</a:t>
            </a:r>
            <a:r>
              <a:rPr lang="en-US" dirty="0"/>
              <a:t> or EMB </a:t>
            </a:r>
            <a:r>
              <a:rPr lang="en-US" dirty="0" smtClean="0"/>
              <a:t>agar </a:t>
            </a:r>
          </a:p>
          <a:p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b="1" dirty="0" smtClean="0"/>
              <a:t>oxidase-positive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typical metallic sheen of the growth on TSI agar, coupled with the blue-green pigment on ordinary nutrient agar and a fruity aroma, is sufficient to make a presumptive </a:t>
            </a:r>
            <a:r>
              <a:rPr lang="en-US" dirty="0" smtClean="0"/>
              <a:t>diagnosis </a:t>
            </a:r>
          </a:p>
          <a:p>
            <a:r>
              <a:rPr lang="en-US" dirty="0" smtClean="0"/>
              <a:t>The </a:t>
            </a:r>
            <a:r>
              <a:rPr lang="en-US" dirty="0"/>
              <a:t>diagnosis is confirmed by biochemical </a:t>
            </a:r>
            <a:r>
              <a:rPr lang="en-US" dirty="0" smtClean="0"/>
              <a:t>reactions </a:t>
            </a:r>
          </a:p>
          <a:p>
            <a:r>
              <a:rPr lang="en-US" dirty="0" smtClean="0"/>
              <a:t>Identification </a:t>
            </a:r>
            <a:r>
              <a:rPr lang="en-US" dirty="0"/>
              <a:t>for epidemiologic purposes is done by bacteriophage or </a:t>
            </a:r>
            <a:r>
              <a:rPr lang="en-US" dirty="0" err="1" smtClean="0"/>
              <a:t>pyocin</a:t>
            </a:r>
            <a:r>
              <a:rPr lang="en-US" dirty="0" smtClean="0"/>
              <a:t> typing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59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3600" b="1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Treatment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070323"/>
            <a:ext cx="10233800" cy="4351338"/>
          </a:xfrm>
        </p:spPr>
        <p:txBody>
          <a:bodyPr/>
          <a:lstStyle/>
          <a:p>
            <a:r>
              <a:rPr lang="en-US" i="1" dirty="0" smtClean="0"/>
              <a:t>Pse</a:t>
            </a:r>
            <a:r>
              <a:rPr lang="en-US" i="1" dirty="0"/>
              <a:t>. </a:t>
            </a:r>
            <a:r>
              <a:rPr lang="en-US" i="1" dirty="0" err="1"/>
              <a:t>aeruginosa</a:t>
            </a:r>
            <a:r>
              <a:rPr lang="en-US" dirty="0"/>
              <a:t> is </a:t>
            </a:r>
            <a:r>
              <a:rPr lang="en-US" b="1" dirty="0"/>
              <a:t>resistant to many </a:t>
            </a:r>
            <a:r>
              <a:rPr lang="en-US" b="1" dirty="0" smtClean="0"/>
              <a:t>antibiotics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treatment of choice is an </a:t>
            </a:r>
            <a:r>
              <a:rPr lang="en-US" dirty="0" err="1"/>
              <a:t>antipseudomonal</a:t>
            </a:r>
            <a:r>
              <a:rPr lang="en-US" dirty="0"/>
              <a:t> penicillin, e.g., </a:t>
            </a:r>
            <a:r>
              <a:rPr lang="en-US" dirty="0" err="1"/>
              <a:t>piperacillin</a:t>
            </a:r>
            <a:r>
              <a:rPr lang="en-US" dirty="0"/>
              <a:t>/</a:t>
            </a:r>
            <a:r>
              <a:rPr lang="en-US" dirty="0" err="1"/>
              <a:t>tazobactam</a:t>
            </a:r>
            <a:r>
              <a:rPr lang="en-US" dirty="0"/>
              <a:t> or </a:t>
            </a:r>
            <a:r>
              <a:rPr lang="en-US" dirty="0" err="1"/>
              <a:t>ticarcillin</a:t>
            </a:r>
            <a:r>
              <a:rPr lang="en-US" dirty="0"/>
              <a:t>/</a:t>
            </a:r>
            <a:r>
              <a:rPr lang="en-US" dirty="0" err="1"/>
              <a:t>clavulanate</a:t>
            </a:r>
            <a:r>
              <a:rPr lang="en-US" dirty="0"/>
              <a:t>, plus an aminoglycoside, e.g., gentamicin or </a:t>
            </a:r>
            <a:r>
              <a:rPr lang="en-US" dirty="0" err="1" smtClean="0"/>
              <a:t>amikacin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drug of choice for urinary tract infections is </a:t>
            </a:r>
            <a:r>
              <a:rPr lang="en-US" dirty="0" smtClean="0"/>
              <a:t>ciprofloxacin </a:t>
            </a:r>
          </a:p>
          <a:p>
            <a:r>
              <a:rPr lang="en-US" dirty="0" smtClean="0"/>
              <a:t>The </a:t>
            </a:r>
            <a:r>
              <a:rPr lang="en-US" dirty="0"/>
              <a:t>drug of choice for infections caused by </a:t>
            </a:r>
            <a:r>
              <a:rPr lang="en-US" i="1" dirty="0"/>
              <a:t>Bur. </a:t>
            </a:r>
            <a:r>
              <a:rPr lang="en-US" i="1" dirty="0" err="1"/>
              <a:t>cepacia</a:t>
            </a:r>
            <a:r>
              <a:rPr lang="en-US" dirty="0"/>
              <a:t> and </a:t>
            </a:r>
            <a:r>
              <a:rPr lang="en-US" i="1" dirty="0"/>
              <a:t>Ste. </a:t>
            </a:r>
            <a:r>
              <a:rPr lang="en-US" i="1" dirty="0" err="1"/>
              <a:t>maltophilia</a:t>
            </a:r>
            <a:r>
              <a:rPr lang="en-US" dirty="0"/>
              <a:t> is </a:t>
            </a:r>
            <a:r>
              <a:rPr lang="en-US" dirty="0" smtClean="0"/>
              <a:t>trimethoprim-</a:t>
            </a:r>
            <a:r>
              <a:rPr lang="en-US" dirty="0" err="1" smtClean="0"/>
              <a:t>sulfamethoxazole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6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59100" y="1771649"/>
            <a:ext cx="9727096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Prevention of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Pse.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aeruginosa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infections involves </a:t>
            </a:r>
          </a:p>
          <a:p>
            <a:pPr marL="457200" lvl="0" indent="-4572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Keeping neutrophil counts above 500/ </a:t>
            </a:r>
            <a:r>
              <a:rPr lang="el-GR" sz="2800" dirty="0" smtClean="0">
                <a:solidFill>
                  <a:prstClr val="white"/>
                </a:solidFill>
              </a:rPr>
              <a:t>μ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 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Removing indwelling catheters promptly taking special care of burned skin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Taking other similar measures to limit infection in patients with reduced host defenses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AutoShape 4" descr="mk:@MSITStore:C:\Users\Dr.%20Alina\Documents\documents\New%20folder%20(2)\YMDC\microbiology%20books\Review_of_Medical_Microbiology_and_Immunology.chm::/18_files/mulower.gif"/>
          <p:cNvSpPr>
            <a:spLocks noChangeAspect="1" noChangeArrowheads="1"/>
          </p:cNvSpPr>
          <p:nvPr/>
        </p:nvSpPr>
        <p:spPr bwMode="auto">
          <a:xfrm>
            <a:off x="10126194" y="1500255"/>
            <a:ext cx="24317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59623" y="745833"/>
            <a:ext cx="2380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white"/>
                </a:solidFill>
                <a:latin typeface="+mj-lt"/>
              </a:rPr>
              <a:t>Prevention</a:t>
            </a:r>
            <a:endParaRPr lang="en-US" sz="2800" b="1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9586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0" y="1537103"/>
            <a:ext cx="10515600" cy="1325563"/>
          </a:xfrm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en-US" sz="2400" dirty="0">
                <a:solidFill>
                  <a:prstClr val="white"/>
                </a:solidFill>
              </a:rPr>
              <a:t/>
            </a:r>
            <a:br>
              <a:rPr lang="en-US" sz="2400" dirty="0">
                <a:solidFill>
                  <a:prstClr val="white"/>
                </a:solidFill>
              </a:rPr>
            </a:br>
            <a:r>
              <a:rPr lang="en-US" sz="4800" b="1" i="1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Acinetobacter</a:t>
            </a:r>
            <a:endParaRPr lang="en-US" sz="8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903" y="286266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9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Important Properties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Acinetobacter</a:t>
            </a:r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species are gram-negative </a:t>
            </a:r>
            <a:r>
              <a:rPr lang="en-US" dirty="0" err="1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coccobacillary</a:t>
            </a:r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rods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FFFFFF"/>
                </a:solidFill>
              </a:rPr>
              <a:t>Oxidase negative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FFFFFF"/>
                </a:solidFill>
              </a:rPr>
              <a:t>Nitrate negative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FFFFFF"/>
                </a:solidFill>
              </a:rPr>
              <a:t>Catalase positive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kern="0" dirty="0" err="1">
                <a:solidFill>
                  <a:srgbClr val="FFFFFF"/>
                </a:solidFill>
              </a:rPr>
              <a:t>Nonfermentative</a:t>
            </a:r>
            <a:endParaRPr lang="en-US" kern="0" dirty="0">
              <a:solidFill>
                <a:srgbClr val="FFFFFF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kern="0" dirty="0" err="1">
                <a:solidFill>
                  <a:srgbClr val="FFFFFF"/>
                </a:solidFill>
              </a:rPr>
              <a:t>Nonmotile</a:t>
            </a:r>
            <a:endParaRPr lang="en-US" kern="0" dirty="0">
              <a:solidFill>
                <a:srgbClr val="FFFFFF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FFFFFF"/>
                </a:solidFill>
              </a:rPr>
              <a:t>Strictly aerobic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788" y="2675299"/>
            <a:ext cx="4797968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Found commonly in soil and </a:t>
            </a: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water 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They </a:t>
            </a:r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can be part of the normal flora 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They are opportunistic pathogens that readily colonize patients with compromised host defenses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4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3600" b="1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Diseases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Sepsis</a:t>
            </a:r>
          </a:p>
          <a:p>
            <a:r>
              <a:rPr lang="en-US" dirty="0" smtClean="0"/>
              <a:t>Pneumonia </a:t>
            </a:r>
          </a:p>
          <a:p>
            <a:r>
              <a:rPr lang="en-US" dirty="0" smtClean="0"/>
              <a:t>Urinary tract infections</a:t>
            </a:r>
          </a:p>
          <a:p>
            <a:r>
              <a:rPr lang="en-US" dirty="0" smtClean="0"/>
              <a:t>Chronic lower respiratory tract infections -cystic fibrosis</a:t>
            </a:r>
          </a:p>
          <a:p>
            <a:r>
              <a:rPr lang="en-US" dirty="0" smtClean="0"/>
              <a:t>Wound infections (cellulitis) in burn patients</a:t>
            </a:r>
          </a:p>
          <a:p>
            <a:r>
              <a:rPr lang="en-US" dirty="0" smtClean="0"/>
              <a:t>Malignant otitis </a:t>
            </a:r>
            <a:r>
              <a:rPr lang="en-US" dirty="0" err="1" smtClean="0"/>
              <a:t>externa</a:t>
            </a:r>
            <a:r>
              <a:rPr lang="en-US" dirty="0" smtClean="0"/>
              <a:t> in diabetic patients</a:t>
            </a:r>
          </a:p>
          <a:p>
            <a:r>
              <a:rPr lang="en-US" i="1" dirty="0" smtClean="0"/>
              <a:t>Pseudomonas </a:t>
            </a:r>
            <a:r>
              <a:rPr lang="en-US" i="1" dirty="0" err="1" smtClean="0"/>
              <a:t>pseudomallei</a:t>
            </a:r>
            <a:r>
              <a:rPr lang="en-US" i="1" dirty="0" smtClean="0"/>
              <a:t> -</a:t>
            </a:r>
            <a:r>
              <a:rPr lang="en-US" dirty="0" err="1" smtClean="0"/>
              <a:t>melioidosis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99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Acinetobacter </a:t>
            </a:r>
            <a:r>
              <a:rPr lang="en-US" i="1" dirty="0" err="1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baumannii</a:t>
            </a:r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, the species usually involved in human </a:t>
            </a: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infection </a:t>
            </a:r>
          </a:p>
          <a:p>
            <a:pPr lvl="0"/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Causes </a:t>
            </a:r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disease chiefly in a hospital setting usually associated with respiratory therapy equipment and indwelling catheters </a:t>
            </a:r>
          </a:p>
          <a:p>
            <a:pPr lvl="0"/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Sepsis, pneumonia, and urinary tract infections are the most frequent manifestations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73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Infections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FFFFFF"/>
                </a:solidFill>
              </a:rPr>
              <a:t>Ventilator-associated pneumonia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FFFFFF"/>
                </a:solidFill>
              </a:rPr>
              <a:t>Urinary tract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FFFFFF"/>
                </a:solidFill>
              </a:rPr>
              <a:t>Bloodstream </a:t>
            </a:r>
            <a:r>
              <a:rPr lang="en-US" kern="0" dirty="0" smtClean="0">
                <a:solidFill>
                  <a:srgbClr val="FFFFFF"/>
                </a:solidFill>
              </a:rPr>
              <a:t>infection</a:t>
            </a:r>
            <a:endParaRPr lang="en-US" kern="0" dirty="0">
              <a:solidFill>
                <a:srgbClr val="FFFFFF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FFFFFF"/>
                </a:solidFill>
              </a:rPr>
              <a:t>Secondary meningitis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kern="0" dirty="0">
                <a:solidFill>
                  <a:srgbClr val="FFFFFF"/>
                </a:solidFill>
              </a:rPr>
              <a:t>Skin/wound infections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kern="0" dirty="0" smtClean="0">
                <a:solidFill>
                  <a:srgbClr val="FFFFFF"/>
                </a:solidFill>
              </a:rPr>
              <a:t>Endocarditis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kern="0" dirty="0" smtClean="0">
                <a:solidFill>
                  <a:srgbClr val="FFFFFF"/>
                </a:solidFill>
              </a:rPr>
              <a:t>Peritonitis</a:t>
            </a:r>
            <a:endParaRPr lang="en-US" kern="0" dirty="0">
              <a:solidFill>
                <a:srgbClr val="FFFFFF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kern="0" dirty="0" err="1">
                <a:solidFill>
                  <a:srgbClr val="FFFFFF"/>
                </a:solidFill>
              </a:rPr>
              <a:t>Ventriculitis</a:t>
            </a:r>
            <a:endParaRPr lang="en-US" sz="3200" kern="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16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Treatment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A </a:t>
            </a:r>
            <a:r>
              <a:rPr lang="en-US" i="1" dirty="0" err="1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baumannii</a:t>
            </a:r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is remarkably antibiotic </a:t>
            </a: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resistant</a:t>
            </a:r>
          </a:p>
          <a:p>
            <a:pPr marL="0" lvl="0" indent="0">
              <a:buNone/>
            </a:pP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</a:t>
            </a:r>
          </a:p>
          <a:p>
            <a:pPr lvl="0"/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Some </a:t>
            </a:r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isolates are resistant to all known antibiotics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of Typhoid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typhoid and other enteric fevers, organisms pass the acidic barrier of stomach and enter the intestinal </a:t>
            </a:r>
            <a:r>
              <a:rPr lang="en-US" dirty="0" smtClean="0"/>
              <a:t>lumen </a:t>
            </a:r>
          </a:p>
          <a:p>
            <a:r>
              <a:rPr lang="en-US" dirty="0" smtClean="0"/>
              <a:t>In </a:t>
            </a:r>
            <a:r>
              <a:rPr lang="en-US" dirty="0"/>
              <a:t>intestine the organism first attach to the epithelial cell &amp; then through </a:t>
            </a:r>
            <a:r>
              <a:rPr lang="en-US" dirty="0" err="1"/>
              <a:t>pinocytic</a:t>
            </a:r>
            <a:r>
              <a:rPr lang="en-US" dirty="0"/>
              <a:t> movement enter the intracellular </a:t>
            </a:r>
            <a:r>
              <a:rPr lang="en-US" dirty="0" smtClean="0"/>
              <a:t>space </a:t>
            </a:r>
          </a:p>
          <a:p>
            <a:r>
              <a:rPr lang="en-US" dirty="0" smtClean="0"/>
              <a:t>The </a:t>
            </a:r>
            <a:r>
              <a:rPr lang="en-US" dirty="0"/>
              <a:t>organism can multiply in </a:t>
            </a:r>
            <a:r>
              <a:rPr lang="en-US" dirty="0" err="1"/>
              <a:t>pinocytic</a:t>
            </a:r>
            <a:r>
              <a:rPr lang="en-US" dirty="0"/>
              <a:t> vacuole &amp; then pass to lamina </a:t>
            </a:r>
            <a:r>
              <a:rPr lang="en-US" dirty="0" err="1" smtClean="0"/>
              <a:t>propria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</a:t>
            </a:r>
            <a:r>
              <a:rPr lang="en-US" dirty="0"/>
              <a:t>lamina </a:t>
            </a:r>
            <a:r>
              <a:rPr lang="en-US" dirty="0" err="1"/>
              <a:t>propria</a:t>
            </a:r>
            <a:r>
              <a:rPr lang="en-US" dirty="0"/>
              <a:t> organisms enter the lacteals and through them to local lymph glands &amp; thoracic </a:t>
            </a:r>
            <a:r>
              <a:rPr lang="en-US" dirty="0" smtClean="0"/>
              <a:t>duct </a:t>
            </a:r>
          </a:p>
          <a:p>
            <a:r>
              <a:rPr lang="en-US" dirty="0" smtClean="0"/>
              <a:t>This </a:t>
            </a:r>
            <a:r>
              <a:rPr lang="en-US" dirty="0"/>
              <a:t>opens into the blood stream, this is the </a:t>
            </a:r>
            <a:r>
              <a:rPr lang="en-US" b="1" dirty="0"/>
              <a:t>Primary </a:t>
            </a:r>
            <a:r>
              <a:rPr lang="en-US" b="1" dirty="0" err="1" smtClean="0"/>
              <a:t>bacteraemia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77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organisms are then carried to </a:t>
            </a:r>
            <a:r>
              <a:rPr lang="en-US" dirty="0" err="1"/>
              <a:t>reticuloendothelial</a:t>
            </a:r>
            <a:r>
              <a:rPr lang="en-US" dirty="0"/>
              <a:t> organ by the blood stream like liver, spleen, bone marrow, kidney, lymph nodes &amp; </a:t>
            </a:r>
            <a:r>
              <a:rPr lang="en-US" dirty="0" err="1"/>
              <a:t>Peyer's</a:t>
            </a:r>
            <a:r>
              <a:rPr lang="en-US" dirty="0"/>
              <a:t> patches of small </a:t>
            </a:r>
            <a:r>
              <a:rPr lang="en-US" dirty="0" smtClean="0"/>
              <a:t>intestine </a:t>
            </a:r>
            <a:endParaRPr lang="en-US" dirty="0"/>
          </a:p>
          <a:p>
            <a:r>
              <a:rPr lang="en-US" dirty="0"/>
              <a:t>The organism multiply in these organ and enter blood stream for second </a:t>
            </a:r>
            <a:r>
              <a:rPr lang="en-US" dirty="0" smtClean="0"/>
              <a:t>time </a:t>
            </a:r>
            <a:endParaRPr lang="en-US" dirty="0"/>
          </a:p>
          <a:p>
            <a:r>
              <a:rPr lang="en-US" dirty="0"/>
              <a:t>This is the stage of Secondary </a:t>
            </a:r>
            <a:r>
              <a:rPr lang="en-US" dirty="0" err="1"/>
              <a:t>bacteraemia</a:t>
            </a:r>
            <a:r>
              <a:rPr lang="en-US" dirty="0"/>
              <a:t>, which is associated with the onset of </a:t>
            </a:r>
            <a:r>
              <a:rPr lang="en-US" dirty="0" smtClean="0"/>
              <a:t>fever</a:t>
            </a:r>
            <a:endParaRPr lang="en-US" dirty="0"/>
          </a:p>
          <a:p>
            <a:r>
              <a:rPr lang="en-US" dirty="0"/>
              <a:t> The swelling of  </a:t>
            </a:r>
            <a:r>
              <a:rPr lang="en-US" dirty="0" err="1"/>
              <a:t>Peyer's</a:t>
            </a:r>
            <a:r>
              <a:rPr lang="en-US" dirty="0"/>
              <a:t> patches causes ulceration of S.I. Intestinal perforation can also </a:t>
            </a:r>
            <a:r>
              <a:rPr lang="en-US" dirty="0" smtClean="0"/>
              <a:t>occur </a:t>
            </a:r>
            <a:endParaRPr lang="en-US" dirty="0"/>
          </a:p>
          <a:p>
            <a:r>
              <a:rPr lang="en-US" dirty="0"/>
              <a:t>The microorganisms multiply in intestinal lymphoid tissue and are excreted in </a:t>
            </a:r>
            <a:r>
              <a:rPr lang="en-US" dirty="0" smtClean="0"/>
              <a:t>stool </a:t>
            </a:r>
            <a:endParaRPr lang="en-US" dirty="0"/>
          </a:p>
          <a:p>
            <a:r>
              <a:rPr lang="en-US" dirty="0"/>
              <a:t>Survival and growth of the organism within </a:t>
            </a:r>
            <a:r>
              <a:rPr lang="en-US" dirty="0" err="1"/>
              <a:t>phagosomes</a:t>
            </a:r>
            <a:r>
              <a:rPr lang="en-US" dirty="0"/>
              <a:t> in phagocytic cells are a striking feature of this disease, as is the predilection for invasion of the gallbladder, which can result in establishment of the </a:t>
            </a:r>
            <a:r>
              <a:rPr lang="en-US" b="1" dirty="0"/>
              <a:t>carrier state </a:t>
            </a:r>
            <a:r>
              <a:rPr lang="en-US" dirty="0"/>
              <a:t>and excretion of the bacteria in the feces for long </a:t>
            </a:r>
            <a:r>
              <a:rPr lang="en-US" dirty="0" smtClean="0"/>
              <a:t>periods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7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3600" b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Important </a:t>
            </a:r>
            <a:r>
              <a:rPr lang="en-US" sz="3600" b="1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Properties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Pseudomonads </a:t>
            </a:r>
            <a:r>
              <a:rPr lang="en-US" dirty="0"/>
              <a:t>are gram-negative rods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strict aerobes, i.e., they derive their energy only by oxidation of sugars rather than by </a:t>
            </a:r>
            <a:r>
              <a:rPr lang="en-US" dirty="0" smtClean="0"/>
              <a:t>fermentation </a:t>
            </a:r>
          </a:p>
          <a:p>
            <a:r>
              <a:rPr lang="en-US" dirty="0" smtClean="0"/>
              <a:t>Because </a:t>
            </a:r>
            <a:r>
              <a:rPr lang="en-US" dirty="0"/>
              <a:t>they do not ferment glucose, they are called </a:t>
            </a:r>
            <a:r>
              <a:rPr lang="en-US" b="1" dirty="0" err="1" smtClean="0"/>
              <a:t>nonfermenters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Oxidase-positive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MTEhUUExMWFhUXGCIbGRgYGSEfIBwgHR8cHSIoHCAaHyggICAlGxwfIjEiJSksLi4uHB8zODMsNygtLiwBCgoKDg0OGxAQGywkICQsLCwsLCwsLCwsLCwsLCwsLCwsLCwsLCwsLCwsLCwsLCwsLCwsLCwsLCwsLCwsLCwsLP/AABEIAMIBAwMBEQACEQEDEQH/xAAbAAADAQEBAQEAAAAAAAAAAAADBAUCBgEAB//EAD4QAAIBAgUDAwEGBAQFBAMAAAECAwARBBIhMUEFE1EiYXGBBhQjMkKRUqGxwRVictEzVKLS4RYXNEMHJPH/xAAZAQADAQEBAAAAAAAAAAAAAAABAgMABAX/xAAyEQABBAEDAwMCBgICAwEAAAABAAIDESESMUEEE1EiYXEygRQjkaGxwULw0fEFM+Fi/9oADAMBAAIRAxEAPwD9SxsLtAUhf15RZidfr81xrshc1s2qQYSHQ8eqI6doo0QJNtQx518mmXR1MJcWvuw79QlMPAmKGeJhBOSS2Vje1+aCs4ugOmQam8JbH4No0aeSyylwI2W5Ggtew0ubc1lSGUPcImfTRsfKbhwyK+jyBwoke3/3Dc2Hm9BRc95bsKuh7J/71PMqSQgx2fVXt6loqBjjhc5khvHHChydPBnKQP8Ala7ObAoT4PI9q10u4TFseuUbigPKu9PERBdnBlS8RltlN+LcXo8Lgl7gdprB9QCjdGwDfePxGdchLDObs9tNvFqy7eolb2RoF6qB9l0OF6hFOGHqylLnMLaXINABec+GSHPNoX2eOHyyCEtYb5v7E8U1J+sEoLTJ+yUwcM2HHpVZAXJaQG5yW0vesrSmKc5NYoD3RJZJJcOMSqhZVBy/6b67+QKBHKRrWMm7JNtP8qcS0LLJZ2hkUZ+56jrrtxQpdIAlBZYDgTVJnpGCLxykqO3Lf0gFXNjpodKNKXUS6XsAPqb+iagmRAk86tE6goq3uSPcDmsKUntc4mKI6gc37q5DOrrmVrg8iqYXE5rmnS4UVsi+9qCFJHFwxxs2IKnMFsSvI+OaU4VmOkeBFeFP6MzyTPPZ40Itlf8AV767UBuunqA2NgisOPkK9enXn+yzOt1YDS43oHZM0gOFqd9nZ80OX1EoSpJ5t4vxQG1Lo6tumS/KYTBJG7S3IuNddB8DasBWVIyOe0MQcT1U2tGhZybKDt8k+K2oHCoyAXbzQTqyAZVYqHI2H87UVCsFw2WMbCpFzfTXSg8WmjdnClYvEyzQgxjIDwTZ2H+Xxels1S6Y2Mjkp+f4Ruk4NygMl8vEb2OUj3ohptDqJG6vRv5VOSMHRgDbzrRIwuUEjIXyrbTigsucxfS5e87KgdWsU9Vsh5NqFYpejHPH2g0mq391fwyZFCszMRux5orgc6zYCRbpEeSRUunc3ZTr9KFK3fcXNLs0kMWRg4ljgAMkj2GbW5Nrk0V0Rg9XIXv2AvCx1lfuy5kjUCW4kc7gkcfWhSbp66h1PcfTsErJPHHhooJXeN8uY5RfQk2v+9a1QMkkndKwA5rwjPFGFaIzsCgDGQ7hTwDvY+KCRr3ucJA0U7AA8hHxvUBFDAuHcWc2DuCR9frTFSiiEkj3SjYbBDk6IXmD/hPFe7hTY5ranT34oUqDqtERbkO4tAQQvARhwodpC4WRr/kOpH0ogJ3d1stzbAVYHlfdOeRY5cU6mRyfwtb6HQ2HArFGdrC9sAOkf5fZEweHkP4RiEaEXdidWLakJ9aXZLI5g/Muzx4HuUsvT5pA4RWiKRlLMdHB9/ijar34mEFx1WQfhN9Gw6feMsRYKIQrEHRjtp7iiFDqHu7Wp4F6r+AqfT+mSIrxSSdyEiy/xAe5FNVrlk6hjiHsFOSs8/3cxwozWHqJfUFeRf2pdlVrO/crgLPje0GN5O68pdXWNiwANyqEaWt8bUCSnIZ22sognzyQVkYbE5xMoWRSM2UnU3412sDRAwm7kGntEkEKq3TF7WVLw65zlOoO5o0uTvu127PCUxHWXTERx+gxsBYgEseONBrQBVmdKx8Tn7EcFNdXxTLJAgGjvZjbgf0rO8KXTMDmOcdwE3i8EsiFHuQfBtRpRjlcx2pu6nY3BND2njLlIiSygkkgjjzWNhdMcol1NfVnYrOGxbSyd2CS6bSRvpl9wPNa1nxiJuiQZ4IyquDxaSLmjIK3tTcLlexzDTluaJXUqwuDuKCALmmwg4LCLCrEEm+uv9BWGFSSR0pGFJwmKZ545WhcB1Kg3vlsdCRxcf2pQLNrqexrInMa4WKVjqLyKhMShmGwPOuv8qZxXJEGF3rOPK1FAGKSMlnC/teiBaUu021pwj1ikSkUUvdJLjt2sEtr+9Bt8qpMeiqz5R5ZQouSAByTagd0rQSaChR49mnzLG7Kpy6flsf1UgOV2uhDYacQDv7q8be1PQXEgxPmANiLi9railTEUT7KT9qIVaLLdFe/oLaW2vY8GteV09E4tkurxkJFZJmgZJgjM5yxK5tcDc35o2rlsTZg6OwAPUR/CzIkrpDHZJgSQ7qBoF1C34+aHKZpYx7nZaeB7+UeaCeaGQ5EjfMAAD+ZRwxoKbXxQyNFkirWel9UWKFxMcwifKoy+r9vnmmtNP07nyAx41DzhbTFJHGZ8Ohs8g7qnjg2HFFIYi9/amOQMHzzusDAZZi8EMTx2I/NYgne9BP3dUWmZxBsceNkfBRZYVBTLKitliVtx/5pSpSO1SE3bSRZrlTsFhp7q0iuEVWOdj6lDcAbkiiQumV8IBayrPGw/VFgQSIVd5BHG+cTEixA4PjStSWQljrDRZFFtbe4W+mrhopC4eS0a3DH8pDni3iiN0s755GgEDPHwE40Uv4kKdwK2omLA8XsB/KsCbUQYzUjqx/jSUVpUiEZBLAFnQ+oup/hPn2pbyrHQ6QyA1eAdgD7p7o3TysmZECRsgBzfmbTnwRTgFQ6iYObpc6yD+nwrhAA2pnYC4lCminlz55BEqv6bblff5FIu5hjjrS3USn+jQxdpTEPRrYnffXf3pgBSh1DpC86zlNTmw0sWscoJ3rFRbbt9kpBJN2C0hVJdTfcL4vW4tVe2PvBrcjH3QehdT7pZCwYqAc40zX9uNazSTun6qDt06qB4ROqxTGywZVzH1ORqB7Dk1uUsDowSZTfgIGEUYeRIQlxJqZCd2HkULoqjyZmGRx24TXVVnsDAyAg65huKxUoTECRKD9lGnwWZ4zimZnkbLZGIQc7UDuutsnpPZGALyLK6dVtoNhtVB7LzSbyd0v1IuI2MYBcD0g+aDhQtUiDS8B2y3hpvSgeyuy7e9taIPCD2+p2nZGoJF8ayKVxuHSVcr/l8H2pd1SN72G2KQcK0cgdJR2w12W+lrbUl0uvuNe3S9vqrBVPDYoSKHyWvwTR1Bczo9Jq1x+GeeVwM8if/YHb8oH080SaXsSNhjbZAJ2r3RlxgjgkE0iyM7Ex3uw+fbXilCQx65m9sUB9X/CJ0nGKY7Tm5Hqjkf8ALc6WHO9EhLPE5rvyttnDn7peYyRn7uFAZmDdxSVDag6D61h5TtDJB3ScAHB4+U+3SH7jizGINnAzAF3tsPagucdSztiq1VW2wWsT1ExoZHwypI7hQpN8wHJ+KIQZAJHdtr7aBazF1jK000cbGNo8wDCwzrodfentM7pi5rY3HINe9FNYPKgd1JZsQvcEQ0O2tj9aTwpSBznBpAphq0D7PqxcIXsyWIDD15TuGNblP1WlrbGQd62vhK47GMO8sLuwLkuxOqWO1j+n3oqsUTXBpkABAwPPufdFxEkAw8UhXMWOqKfSz2/Vfgb0KtIBKZXNBqueQEfCYaUwSxdsatdczaMDrofatwllkYJWyAnbPsswvFkaBC7OWOpuAHHHxWvCzhJq7rgKr9vKc6Xi3DjvtGC2ipuykcXHHNEKPURtLfywffwVrA41UeYvO7WfIFYbfFt/mjq8oSRF7G6WgY4VOPFq6sy3IU8c/FG7XMYy1wBXOYbo7SzmSVCsRJazNrfjQHagAvRf1LY4QxtF3wulwuHWNMkYAAvYX803wvNkkdI7U9TY8E0iAuw+8x3sb3y32vbfSlAwukyhjzpHoKz1WSbMsRUyRvGQxUWOa3nYCs60enbHWsGiDyiYGOZUjCrEjDSRecvG3NYWllMZcbJI4+U9hcbnd1ykBDa55PsPFEOUHxaWg+VufCo5UstypuvtTUClEjmggKbiVGKDKjPG0T72tqP60m66mX05BeAQ4Km0IOUtZivJ80aXKHHNcoON6h2yB23a/KjStqpUji1i7pNhr0dwpVlReu41FZFABkzAD/Lfn/xSOXX0sLy0n/Gr+fZFH3gIF7sbS3vtuv8Ab5oklKezd6SGrx88j5o5bZRZlG1/rSZQADAA8bqX1zHI0DI0gaRCCct7XvoCRRHuuvpYXCXUB6T5S/RMI8r6qBGdSy/lv7e9EtFqvUytYzB9X8LsQQOKbbC8c2eVyrY91ilmkylGH4URNvTe19NdqSl6gha57Y2XYyT7padxh1QplcS2KBwLRrua1KrQ7qC4Oxp3rcrfUMEZ5cr5YzlAiINwQNSQPg1gUsU3ZZqbnOfZHweKjbMqL3GgQ5JGNyW5sPnmsQpyRvbTnGtRyPb/AOqMvVmdIswMjRtnYlrDXz8VqXaelDXO04BFUuk6f07vQWxBDlmLKQb2B2saK82WbszXCKoUUbp2GezxOiiFRkRTqSPJ+a3CnLIwFr2OOpRsYzGV4lIDiyx5BlKjcW80Mrtja3th5GN3X5R36q1/u8gLsRld1HqBOgIHI13o2p/hwQZmYF2BxS306ZI5RCIySSUaR92sL7cg1lpmOkjMpO1EAcJbCqe+yTuxRQVBtlQE7D3NjWVHuHaD4hk58n5TWIwoiw0QmGaRGtGEYi9zp/KiRhRY4yzPLMAjN/Cdxwe6ywqrZQQV2OY6fvS0pR0QY5DV/wAJb/DYRIuTIChzSJu199Od6JwnM8hY4OvOB4W2ymVMQFBjcgAZfVfUXN6HNrWQwxE+ofwqM2aKQNmRYLeoEW9R5vVBhczae3TkuS3U3ikCmxlCvZgjfl+QKU1eFSEPZY+nHKLK0ULixIeUgAam9h/KgcZCUa5W7Yah9PhkSeeRsuRgLW3uPNZp5TSOYYmMbuF7B11bEyjJbYjUWJsNRz7UQ/yg/pCTTcrXRe3nmZQ2Ytdi3OmlvAosNodUHhrA7b2S+Ijw8E3cyuztdtLkD38DShYByqNdLKzTigncJM0pSaN/wiDdSNSfNEZNqL2dsFjx6gh4VR+PLC2dm0tfTMo4oDYkJn36WyCq/hOYPPkXuEZ+bf2ph7qL6LrZsl+vRu0Egjvntpbf6UrlTpi0SAu2RcI7dtMwIbKL3881iUkgGt1bKTi8EGxOsdw6audlI2t70q62S6YN/pOP/qXXpPaNoZrzhT6SfzX81iFX8SX5kbTMZ+FTiyYbDjPYWF3tyx3/AJ0dguVxdPLjzj4UzAq3bYwLG6u/qXlb+ffmgLXVKW6x3CRpGCnsDihhx2ZTawuHOx9h8UQVCVpmPcb+iM3Wl/SMw4I2NDUkHSO5C5jFdYhkCyyRgshKiMH9B5bTiivTZ0srCWRuwck+6P1CTDTSr3LxLGBoRo6m1rW2oDdThE0LDop1/sno8E4xIZciKLBdblkA2ArUoGVpg0kE+fAPygQ4vDoz4hI3JuEylcoFzYkUU7opZGiF5Hm+ccLeNjgEriPCF5FF/wDKb/B3+lakIzI5gL5KB/Ufsm4Zhh8MrRwP6j/wzuCf51lHSZ5yC8Y54W16hh0IlOf1nKTrlBP8hWFIdqZw0YwL+yH1Ar94HeESC34UmbW488WrUmhsxflkk/5BBxchaFzDeSVbI8gWxKncp5+lDCaMASASYacgL7p2G7ci9ycu5UhSBoAP4vcVk079TDoZQsXnf4+Vno2ISe0czLKysWjNrEheWo4BW6mMxetgoHB9vhYk6tMzKjwLnLOY82lsu2nxWJtMOlja0va40KuvdNY0DLFM4YKCCYVGpkJ0LWO1aqUWGnOjYRZxqPhbkLt3HUxo5cBCdDbS4PnmgMoDS0tYQXDmlvA42Y4jsvkIALEqONhrtemaSUJYohD3G2P9z/SpdVwjSplUqDcH1C409qo4WueCQRu1FDkjihJmaym1mI2P0FCg1ZrpJajbnwmO2kmV7A21W/FarSW5ltB+UlMFmWVJI2CI297ZtL6W4pKVm6oy0sOShwY6FUgQR2Euirba2tzRBGyZ0Uhc9xd9O6Y6pg0lHaz5S2pA3YCiWi8KcEhj9dXx+qkdS6kr2hgJbKLMoBzaaW1FI7Oy7IYCz82UVeypdIzoOy0WVVQWI1HuKZvgrm6gtce4DZJWIJ0hUpFE2jcg2JY660odWAi5jpSHvcNkc9KDTiZmY2FlXgHzT6eSpjqKi7YFZ38o/UJykbOBmKi9uTSuSxND3BpWcJJnRHta63I+a1LPaGOLVjG4tYlLNsPG5+PJoJo43SGgFPwEcTo8uHsJG3ZtwfBvtWHsryuex4jl2HA5+EhgoJg7IoCtvIHNwzeV9qXldMj4yzUcjiv7910uFwix3KqAW1a3JqgC8ySQvq+ERowRqAfkVqQDiDYKnydDiJ2I9gbD6UparjqpAFzEuKjjhX7rEGzmxd1ub8g3pbXp6HSSHvuquAjp28W4SbNHLGCGVB6SBr9PiiEhEnTNuOi01XyvpUR2wwVm7RUpG36lfyf2o2sCWCSx6rtw4r4Rx1GKMnDNndBcPI2+Y+APesp9iSQCdtAnYe3uvQ4gZ4MMCZcuZnc77aa8kVrW0mZolmNNB2CBDNNJDIbktFKGW+9+QfasVRzYmTBo2c1N4QvJOwUMYmGoZbKt/AO5vQoqDtLIgTWoHcb/AHS/WJnQLFKqykto7p6bHi42NbKr07GvJewlo5AOUzjB2WSRg5AA9MbAIp4BvatSmwmVpY0jfcjJWcB0/uJLlXID6kkbUhm324rUhLL23Ns3wR8f2txhpcKe1GA6korKbEhdyD8+d6KLqj6ipHYOSs9PkkdWDBO6iERqx/EU2te58+a3KWVsbCCL0k58Fe9L6NIsT90esnMMrHMSPJ+aBbaafq2dwdvbbKWMkMbBp4nZypfKxFkt4H96IwqaZZG6WOAbjYbproOPHcCJorXuGtmuddPIFZuCp9XA7RqduPGyrdXxMkaqYwurAEsdAKdxpcnTsZI6neF70/DvlbvMGZm2GqgcWrAWlle2wGYr9VjDyOuJKM5YMt1UDRRpv71hYKdzQ6HUBWd/KdOJXP2yfURe3tRJF0oNY7Tr4CzisqguwHoBIJ4+KDsLM1E6Rm1Bedo44893xBDMrAXA5/b2qfuvQDBI81hoqwr2FUWVsoDEXJAtVQvPduQDheYuN2Uqj5D5telNnZZha05Ckjqqo8kSLLJIDrpfcb/FDZdf4cuaHuIATvRpZdVlQgAXDEjUniw8UzHHZR6gR2C0qkRRq1zhQYsHKru6FUF9SxJBHsOKkLC7zLG5gY4Wle4ZgUMgMqsWj09J8fOlYUVTSIjq0+kjPlfdTwuJePVUDJqSDYMRzbn4ogLQvha+rNHHwnOgwtJlnkDZguUFhbTk2pmjOVLq3Nb+WzbfCuCmXEvK1Ir4ihSy5CPqrIjF5AFlBMbJH6U1tr71JeqemDnANGW72d0xHjysIuI5JZNu3oXXkn3tWUxCHSYsNHng8Jbo80cRaQSSNCllAKn0k78bDzR5VJ2ySAMwHH33AXvUzDJKJUMoIt+JGLqxvoLea3KMPdZH23VXg4KpYKBpHvPEishBDqfzf6hWGSuWVzY21G6wePHwqGLxqJE0qjOq75db+ae1BkTnPEZx4RsLiFkRXQ+lhcULwkkaWOLXbhS2eQYoKxcxn8oygre3J9qHK6qYYLaKPygYTAtmmGIhVg5zZgd7bAD4o4G6d8wpphcQRjP7oZnkcq0KERIMnbsVNzpqPA9qBR0MaCJHW45tYxuAlGaOJcsYQBAHyktuTff96yaOeOhI7Lrzi8Ipwk0bQseySAFLyn13O4BGh0oluUndjfrAuuANlQTqDd8w9sAWuGDf1FHOygYAIhJfyK/tJ4jMfS6wyYpgbLY2yX5NKVVlbtJDPPuj9L6VH6ZGjjWZSb9s3AO39KYJZuoky0ElvutY5ZJJTGVAiyXzkfq4t7igRaWLSxgeD6r29k70zBdmMJcsRux5J1NMBQUZpe48upLQ4uD7yyrcy5bMQDYAa6nYUMWqOjk7N8IshhaVDmBkAJWx3HO3FbfKUdwMI4U2IYqWZRKgWIFgwFrMLaX5oHK6T2I4yWH1YRpYJ44ivpcliAdiiHa3kisQRhIHwuk1ZGP1K39mpHKMruXKtYXFjb380zNkvWBoeHNFWFXIokLlSxeLOVzKJCNdQGP96WgqESaQ6jX7JbpmSMtD3GYj1ergGgDgp5tTwJKxsvl6irgo3oZrhTwbeDRDrwmMJYQ4ZA3QYHTD4YKzGUA5TlF7knatgNpFzXTTEgacKfJIj5BEGSJDdrC1yRewP9amXey6gHssvy4iv9CsdGxjyB+4mQq1h7jiqtNri6iJkZGk3YTM+KVGVWOrGwrXSkyMuFgbJiilSON6pHGcrHXwPm1KXqzIHSN1DZCk6zGDbX9qTX7Jh0rjygYXDxwwgMbKTs5BAJ4oJ3vfLJqAz7Xn3SsnT5VkkmRULWCxLsFXn4o0qCZjo2xuJ/8A0fJQM+JdGsYyVcWykWb+JT8UFQiFjhd7fceEbHYnDf8Axr9u+pKaBDvqfNN8JY4+ozPvxnJP2Q8J04tHK2fOS4KurXzhdgePal3TSzhr2tDaxRHyn/s5ARE2dVVnYsyDi/FqoBhQ6x9ygg2ABRRMLjMszwlAqogZLcjnT5oApXRExiS7JNFeP16MwtKl2ymzLsVubaijaA6V4kDHYvYo+JEUhju3qvmQA2O3txWNJGa2X+iHFHJLIshLRqlwY/J8k+LUBkol7I2Fook1lQMa2HyyHJJIY3uS11C3NjY0q9GIS6miwAQdhZVbEwLIzq7LIgUMsf6lI2/ejuuNjixoc0EE4J4S3TpmOIQvEgbUGw9SC2mY/FZoyqStAiIa41+xKt/4dHmdsvqkFma+tttPFPpyuPvPLQ3gcKZ07pb4VnKtmiOuW13Jt5oEELpm6hnUgWKd54TUn/7ULKUePwWFjcbHT3o3qUQew8GwU5HMFyJI4zkW8ZiN7UboUVJw1Elox/CnYjqkJzoQ6knISFP738e9KSF0t6eTBsEb7r3ofSI4SXRi+YWUk3sPb60R5W6jqXygBwqlQlxqK6Ixsz/lFvFHUucRuLS4DATJtTbqaR6hhnbIY2y2cFuLjkUhbeytFI0WHC8YUvH5lk/+QBGxzAltmHHxSO3wumLSWYZkeyawvT80pmkVL/oy66eb0wFZKm+bTH2mE1zaenwSMSWW5It9DRLQotlc0UFE6p0twfw4w0YXRL/qvSFmcLs6fqG6beaPwrWBwCIpCrlDake5GtVDBS4pJXOdlDxXS4nj7ZWyA3AU21HxSFqZk72u1g591BT7zm7KHIAfSL3bLfct8UoOaC7yINPccL49rVfE4F/vEcq6gDK4P9R70xFUuSOUdlzD8qmW96K5lF+0WG1WSwsAQ2lzY+B80rwu3pH402prYeA6lJiTvvSWV0a5BiwlYuh4hgUZVjiJzEscxJHI10vTUqv6uAEOyXVxj7JvBdTKwSM8mZEksjDdh4A/3oEKckDXStDBRLbISWHgjiK4izNEXza6FPpfW9BUc90gMOzqr5+/Co4qGFZO7LLeOXXtMupOlttaKhG6QsMcbKc3/K9lRfqOHgRlUgCPUoosddtKawuZsMsrgTzyl+kyo85kWCRGdLszXt7c2NYKk7HMi0ucDR2CcwYyFTOyd5iwU/5b7D6UwrlRk9QqL6eflOJho1LWVQW1bTU/NYtUi9xAsnG3spk+BMADRMqqGLO0mtgf4TxSltZXS2XunS8X4AXnT8GhAnSWSVrErmawN/bxR4taWR3/AKnNDfgJN+qS2EkgiWMXzIDmLD29waS7Kt2GWWt1E8Hav+1UfBxvIsojBbQhgbGid1yiR7GFl48JD7+YTIWivNI9kA/WANPjTeiDS6OyJAA13pA/ROf+oYhYNcODZgAfSff296YPUfwchBLduD5TPScVJIrO65QWOQcke/zRF5KlOxkbg1p4FomGeUq5dVBucoHji9EXWUHiOxp+6V6dgWZY3xHqlUlh/lvxpptShvJVJZQ0ubDhp3TPUImdD23Cm+ptfTkGs4AjCnEQx3qC1gYUVFEYsttBQG2EJCXPJdupX2lxH5YhmDtqGA2tc76bkAb83oOXV0bDl/HhU+l93tjvEZ/6ex8n3qjdlzT6NX5ey+6pijHGzKoa3BNv51n4WhY2RwaTVqTieij0PGinXMyMfI4PzxzUi3Frrb1Jy15I8EKv02UtGpZQp2sNtNNKcHC5JWgOwbTINEBTQZsWqsqsdXNlrWmaxzgSOEzTJFP6vi2jQsmUsLaMeKm51K0Eet1FaOEFzIukjLbNvb6fNagRaHcNaDkXsorYqVRIjtK7KBYhRYjki1IbK7THG4tc0AfqvMdjWlVksFjsObOfpxQLiUY4WsOo5Nn4V/CzIVGVgQosfb5qlgrge1wd6khPgoJGLlyb+G08cUpAV2vlaKr9k5h5FdQwBsw2bf63rbqLmua4t8Lk+ssyNLEi3UDuG36fVwDoNDbT5o2vV6YBwbK51E+lYWfDJmPYdgSApcn1HewBpd05ZO6hrAq7oKgnTpZ2zSN2nRj29BfL7eaK5u/HCNMY1AjKp9R6cSjtGB3mSxYjesQuWGYBwDvpBQPs5FiEukotGFGUE3N/n2pgFTrDC7Mf1Kh1Hpkc4AcbHQjQj4NGgueLqHxElqT6iiRTCcyWKRkMnLDj+dB2Crwl0jO0Bud011VkaBmdMwC5sp5Nrj+dF2Qowh3dDQazupXTFeSWJ5UyER+lRsb+R7Ck2XXOWsY9jDYJySimFQHYwqyxN+GI9Wvzcf2rAcpNZsU42Rm0Pp8MxkWeS1hcNe65QPC7Gs27tPM6IN7TP25TWMmjxcZWGZQcw9XI8297UxoqMbH9M+3t42/5VA9OjsfSMxXKW5t802jCh3n3d+9ILOuGSNFVmGwtqQBqSb0CdIpMAZnE3S+6Xiy7OTIpB1VALED3vWY61pmBgAqsbrAgeASuLyF3zWOmUbfyFE2E2psxa04oVaX6bjBmkUWOf1Iq3105J01NTa7hPNF6Wk8YKY6ZiCkX469r1WF2ve+23vVG4FFJKwPk/LytdUEUjCJjeT86j/Tyfa9ZwtCAvaNYHp2KljrUvaQMCj3tI2XYA20Hk0hfigur8I3WSDY4VPDQho27jl0kOgcWIB4phkZXK9xa8FjaI3pLQoq4iRVJW0YBB2PuPgUhxhUcXGJrnZNrzo/T7ZZFlZwqkKp0APmsB4R6mYGwW1eVuPqrqckipnB1ynjzrWLyEPwzXZaTSdmxi9tpI7SFBoF118U92LUWRu1hjsXulHlxEkMUiAK5ILIdrHf/AHoUVQNia8tdkeUaDpSAPn9bP+Yt/QewohmMpHdQ4kBuAPCfVbaUa4Ur5X1BDFUuT+1bhZox2gQ/5m1HNtx4GtI4UV6vQDVG46tk9g+jZ417hZSScwU2zDgH6Vg1Qk6ktf6c/K2/2cjv6WZRwBsK2lAdc+sreF6jDF+BnYlLLdvJ2F6wOEskEkn5mndKdT6quZ44z25gVXOVvcMeP3oq8PTOprni25NfC+n6gBG4kXM0I0kdbKz+woWlbCdQ0Gg7geElicaDFBNMudiSucXXKT7Utq7ISJHRRmhv5tUej9SykQMp/DT1uzbX2/enBXN1EAP5jeTgD+kzP1M/eFjQrlUXkzeDsVPzWLsqbOnHa1u34+VYUiq0Fy0eVNx+AhZ88lictgGP1qZGVeKaRrdLPPCB0/vKEzN3c7G5GyrbS3mgLVJe04nSNNfqVmXpb2d3nuwByMQBkB/rpWLUWztNBrMc+6R6LNZzEkgtY5AvquTrmY8GlFq3UstokcOc+3sqXTknMUiSbi6qx3Pv8eKoAaXPK6EPa5m3jwvR0stBEpyrIhDXA5FYNwsJw2VztwQnYkkEjFnUoRottQfmiAQcrnLmaKAytyYNWcOb3XYX0/atpzawkcGlqjYPFRxyyFlcNJJa5W2nFrcXpWOrC7JGSSRiiKAV866cVS7XBfKk4uSGKRF9QKi4VRpa9rn4qbgGldTO69pPnyvftFJ6FU6Ix9T/AMI3v7fNGQ3S3Rj1E8jZBw+C/ESWOYMWGVmaxuo2y+9KMnBTulthY9u38qh03p4iBuxdmN2Y8/7VRrAFzSzGQjFYSHVsMveR5ArRnQBmtY30sNjU3fUuiB7u2WswfblMYyCV2ZSFMTCxKmzKLceb1nA3anG9jRYJ1A/YpKAxxjvrnSNFKsrA3a2gtQGMqx1yfl4LibB8eVTnwsc8YzLdWF/B88a0+kFc7ZHxOoHKFgJ4VdsPGMrILkW4PvzWFbJpWyuHddlUKJUPlTuo4yRWyRRlmIvmP5R80rj4V4omOFvOPCY6fi+4lyLMPzLyDRBsJJY9DvZMmipoGLwyyKUbY6UEzHuY7W3dEhjCgKNgLC5vWCzjZtaIrJVMbpMRzek3Zg5Ov5tx/wDykXSOokAGeK+yirgmeY4mRAFW+Zddcu1h9KHC7DK1kXYacnY/KIMeB+I5cCZSVR1uqW2J8UEO0fpbXp5ByV90yf1GKZc5ksyNa8ZIHFtqIQmZQ7keKwRyP98oiKZgJLxiN/TMCLXI00J1vWCU1HbBdjLTdo0eFikl7BiLJAo9bE6k8e4tTAJDJI2PuB2XHZOR4uZGCvGCGchSuyqBu1NaiY4ni2miBzyVvE9JilfuP6rrlAvpY+PetV5St6l7G6RjN/dBlx4gkEbLlhEd1YA6WNrH6VrANKghMrC8G3XlUp0WSMg/lYa/BomiucFzH+4K5rCdZWIkIiGJfSMhvI3A0+amDS9F/TGQWSbOc7K707qfdLDIylR6s3B8aVQOsrhmg7Ysm0c4tQ4S/rIuB5FC0hjJbrrCk/eJZidY0Kt6bPclhuCB7UlkldehkWaJFZwr6nzVwuHlReuYJiyyoCWAy2vbQ868ioyNpdnSyj6HGgnOkdztjurlYab3uPJNOzAyoz6C8lh3SbMs0wyoGTKVdztbwPe9KfUVWjFHTjR4C8wsveZ4nUPHe4tqABtrydKA9RrwtI0RtD2mid/lOR9NRGLqt249tOPFNpqypOnc4AOOOVPOOkbaUK9wpTLcKfmp6iujtMAy2xva31LFqD+PEHKepcup9zbimJ4KWKNxHodQKY6WZXJkeRTGw9CqNh7k807cqc/bb6GjI3JTeOwiyxsjC4PFAjCmyQscHBeCUBbAjKote+1vNC8LFpJyN1N6Z05hO0sjq7FbKRobE8j+VZoyuiecGIRtFC1XkW+xokFcoKxjA+Q9sgNwTWcKCLNId69kt0xQbyFQJDowBvt8UGqkxI9A2T1Oo2g4jFIgBZwoJsCfNLqCZsbnGmhL9Px5lZrIQi6BjyfYeKwNlUliDGgk2U9ajSilosQhOjKSdRY0gVHMeNwf0Ur7R46eMDsrcZWLNa9qHsuno4oH33DykPvEUojvMBiGQKdCRfwRtWpdBZJEXek6LvdO9NnAkI7wOQZe0FAF7fpvQUJmksvTvzf8pKbGRyoZJASHGUQ+Mp1tbc80CrticxwDDtkuVPDTSqWyqWi7QMd97+Cd7280wNLlc2NwGo066Px5C+++P+eR1RFXNJFlzMAfNEWVu2weloJN4ddBJ4DHRRaxiXLIbJER+5W/GtYHOFaWKSTDyMbnCqdVxboUKorx3tJe1xfai4rmgja6wSQeEt9m8ToyHPdmZhmGwJ2oNPCr1UZw7GwR+q9NiaNrgqPzMU0JA1teiQpQdRI14APsL4UjCmSWFEw0ZijuGDFtSL63PkmlFrsfoY8umdqOR7WnMXhZ3SRnjDSAkRBWsVB0Jzfzom1FkkTXNo0Nyk2wvYXDyMqoyMfRe5ckWvfzQusqvc7rpGDNhdPgsSJEDgEA8Gqh3K8+RhjcWnhS+uMkhSI5jdr2U6G1t7G/NI82r9PbAXe3KrMwCnwB/SmK5aLiFzuE6gjL2o17UZVgzE6qxv8AuPrSauF6D4HsPcdkiv0XQYKBY0VEtZVAFqsAAMLz5HFzi4+UsOpgzGLK3+ri+/H96TUrGAiPWlcF0+UMS7D85I0vcHz71MMJNqsk8dAN8L3ESOO5IIh3VFgTsRf/AGrE5KVjQaYTj/a/dD6biJhHI5jLFn9CCwsNtL6W5otNJpmxamtDqxk75VTCmTUyWsdgOPnzTtJ5XM8Mum/quf6jgTCZZCfwZLFwNwfPxUyDS74pRIGsA9Q5TTdLYMJwxeQWy8XXwfOhraSMqf4gUYqoc/Kf+9yOt0jsc1mD6aeR5prJXOWMBpxx7LeNwZc3DlSBr4P0rOaStHJpwRahRZ4yYYBlcnUWO3m+1TbYXa7Q8B8mQmMN0uZVaPvFUvfNe7n99BTZU39RE6nabPjYLUnSpJLq73TKMrfqB+P70A0lYdQ1nqaPVz4VuKPKoW97C2vNV2C43O1OsogpglXERdG9UU6G0AGb1GxUDXfkVG8L2T1Ip0Th6/5R1xvceEyM+dpCUEeoyf5valUzFoa/QMULvk+y1NnWcFjHATJZcq3MgOxPisg3SYSBbsZ9k9FhmkmzzRKoiJKMrb/I803youkDYtMbrLquwkh1PIAThgoJLR+oEsebW5NZX7Gs0H35TDqLunddTOBIikG62GoBoFSBJ0uIB04J8+EPGNlheREeN5GCsSMxI2uB8VuE0eZA1xsAEiuCnIGmRZAUzqigxNywtsfemCi/Q4gg0ScrxOko8AADJnIdxqSSNSDf9qJGET1DmSnINYHhMDrAyM5hkUAgAFbE300H+9bUAp/hiXBocDaV631ftOVdM0RiJ03vtYni9YqvTdP3GgtPqBS+AMccqBI8QbqMo/QoNAJ5e49jrc3BVjG410fKImZcpOZfPimLlyRxB7b1AG9j4U0TzNlTEYbPnN9LWQeD7ilu910lsbbfE+q/dGx0kcQihQkesLlU3Nj55tQPspxNfIXPcODko4xEUL9oKRlUve3v/WtdKeh8jdd7mkVsVG9o23kQnKRbTm/im1ApRG9tvH+JpT06EQGiUgRbrf1MD/t7Uui10u6yyHn6v2pOYuOWKBUiJZ7gZjwL6n6CnNtFKLXRyS6nih4SSdOla5jZV10a9zruT9Nqm1hOVczMZhwtOTdNlCII52BXcsL5vm9UIcFBs0eolzbv9lpMHMS6ySBo3W2gsQfahpOyxkjFFracF5g2McnYNyoQFTbXTQ3O1AWMISU9ndG95CJ03DSIXDuGUm6+R80QEJXtdWkJycrlOa2Xm9MSKUmA36VqJwVBXbijeEDg53Wr1ll4KCyzkG9hfzzWr9VtV44WVO5A3pUV8iW9tNqABCxyi1QZygvRTUsuR6h1Voy8ZjRojH+EeCLWNzUN16kXTCQB9+q8+y+wsOWGa0DIpUWyNcm/8PikWkcTIwF10fj9UvFbLDiC3bKeh2lF2Ntrf703Cq76nwgaryNPlNdMijaXNGsyq4Yk3uhvyaKjM54ZTyCRWOV8bwRRhZ4skZKklb6na1tqVYfnSOtjrIV3psAWNAWzm35vnXT2pwMLhleS40KRGxKZsudc/C31/aigGOrVRpSOn4acSZnnBZT6lvoVO2nBoDC6ppIiyg2hW/uvklkJYxy3j7pLsf0BdwL+bUBazg0Aa2+qgAPN8ok0/dlUiYiIJnsB/U+PasTeErW9thBbbjhK4maBEeSRu8J3soG2mw9q2FVjJHEMaNOgZ8ogxccskByyq4H6dh7N7VrFoGN8bH5BHv8A0s/dTLIUWQtGHJchyCCeNOBWAJKwkEbdRFGsCrTfVMZ2e3ErhST+Z7nQe/mi7GyjBF3dT3An4wveh4dMpP52Dm7sNSfI9qzco9S9+qthWwVVkHIFMWrksjZQftDGodSEZpGRkQA6edaQgFd3SOdRBIABs2rWEBEag6EKLjxpVBgLjfReS3zhCwXUo5g2Q3Cmx4/bzWDgQnkhfHRI3SfRFQAyRNaIgizeQffilYKyqdU530vHq9vCLhOpnJI8ugWQqLA7X0oh9hCSD1BrPFqhh5Q6hgDY+RanBBUHNLTRS2P6ikRXODY8gXA+aUkWqRQulvQksFi172WM50kux/y2009qm3fCtJGe3b8EYTE+FkIku2e4IVCLD21okEqbZGAjFe68wknYiXvyC+3sL7AUwOkLSDvSExjb/bTyTqTlBBPi+tEOBKiWuGaRK3KCxLMEUsdgLmjdC0WjUa5WMNMrqrrqrC9ADkIuaWuLTuEatulQ5GOtt6U4GEQMi9khhcUuUXnUnk35vSX7rpczOGrmHlIwOUsgDMe2HOuS9+OaO5XptaPxd0cb1ta0mEsqjUQiPuB1YgZ7ck0AkMtuJ/yuqI4TC41wsS4kRtE6aCxYsQNNRpeip9pluMJIcDvwERZxIkZglbDWJRY2XQt7isgYzG5wlaH7HUDwtx9OVATMys63aSOMXzg7Er5rUlM7jQi22BPHsj/ZqxMkiaK35VzaC3+Xg1gk6yhpYfuUt0/Er3Fllw4DMxXuAG4N7C4405rWnlYdJjjfYAvSvcbhUeZznKEut8+gIX+E80q0UjmxtBFijtuL8q31AMsZMUavc6rtmB3+tqofhcMJBcBIaHn3SnUV7ZSVmyRKtjGALsfH/ihQVordbALcT9V/ulcX1BDC/bg/4RUgOlhc66AeBWJCrHC8SDW/LvBtNdEVWd5e06E8sbg3/hFFgUuqJa0R6gQP9ynsXiEhQsQFF9SBydNbVrAGFFjHSuDQox6hN2YmaLueps914W9j9aUldfZi7jmh1bfryr2ClzRq1rZgDbxTg4XDI3S8i0wRT0kU7rWHd4wYv+IpBU/XX9xSELo6eRrX0/YhbAm7u6dq23INv6ViSl/L0c2lOmr3CGZRGVLLk4YeaRoyqzegaQdV0b8LeD6YCjxOpEYb0C/A1413pgN7Qlmtwe02SMqqFHjSnIXLvkr29FFQ/tPhppAojF1BuwBs3ta+lI4Ls6J8THHWqeDjKouaxa2ptasBS5nm3GkdmsLniiUtXgKTBBHiWTEEP6bhVbbfe3vQA1Lpc98AMQIzVkb/AAlsYe3iQQSzSaZFsLDzepkUcKjPzICDs3lfSQzxwkLmuXvobsB9d61OCwdC6WzsB9kaDFtHmbEFsrWCi1+ObbXpmmvqSPja+hFuN1XjIsMu1tBTijsuU3ZvdeubD+9A4WAJNBT8X1SNco1csCRlF9velJBVo+nc6zsFIwcAdAxV1JJ0FtNT7Ui7nFwNAhAhjN2iw0SlVc3kmGgPIUGjhFxGJJnGyNm/2VteoRkDDTEy3OVmAsoN9BYce9bhDsOvvR+nkDmvlNF2w+RpnuoOVY4009t9tKNKQDZ7EYzuSTkrUPTo4bvJKLlmMZY2y5v6msUDM+SmsbVb1yiYTpecRySN+Mm7qfzDgH2tRDcWlkn0FzWD0nYFJYPBTidZHjI/Eb8pAAUjkfNKLV5ZYu0WMPHjlVMDiJXmkD5VRfyp+o/5vimBzS5JWRtjbou+T/SZ6lgRNGUYD2J4PBpiFOGZ0TtTULpEEkSFZChVR6SumnN70QKTTuZI7UwZUzquIMzKiBXjcXjbX0up3v4qZyuqBjYmlzjRbuPIKpPaZXhzEOoAcrpvrpTVa5W3E5snGaQv8WghYwm47ajjzp+9bVSb8PLK3ueUzh4GZZO6wZXPpA4X/esBaR7g0jSKISuMw8yKggYCNBqN2PtrQIKrG+JziZNzzwF50/EvFEzzmwJuoJ9WvHzQbhGWNskmmL7+EzhpZ5C3p7aZBkvq1/emBcVJ7YmVmzeUjgeoTI6pKc2ZstyLH5AHBoBxuirywxubqYFec23pzhcO6mRp3nJeNSg1jcHfztStGpdDj2m+km+QiYR8srpckt6geBbSwoMwSEHttgcMVhGijlLXZgADoo5HvTAO5SOLKoBNk0xU18KyyR6nCzhVH5SfUQbEfFI+yrQua0kn7IGO6SziMCU2Tzrf58/WgWJo+oDbJaMoEaSwyRRhmdGJzaaKLcW2FYAg7p3FkrXPOCFYMa5s1hfzzTYtctmqtavWJQQMVHmW2YLrcn2vSuohOw6TdWvWw4Lq4JsBsNjTacghAOppaQgY3HKD27ZidwOAaD3jYKkcTiNZNDhC6Jg3jVg9gtzlUa2HzWaMZTdTIx5Fb8qkBRpc64/qGIz4kloiUh9RKvxvew3+KkvXhZogADqLsbJ3/Ce86zJIVjbK+UCxJHJogKP4ntNMbwCRi1U6hgEnULJewNxY21plyxSvidbVC6+mV4V/NGgvky5jppvSml3dIdTXOuiVUlhMQ7sEWZ2tdC1hb42vRXI1/cPbkdgc0p2HleSdJypygZXHcGVDe21a8LpeGsiMQyeMcK+MIndMoHqK5b+1ORyuDuO0aPuvMXjUitmzanSwJpSaRjjMmyV6jNFMBD3CO7pdPbUgniiSqQskid3K24P8pOQsZFSBvwipQEDRGXzzrSEKw06S6Qeq7+Qh46EMJJUlYGOwbQgEpvtqayaJ+ktY5oo3X3S/UDHK8ckJLGXRso8C2t9rUTnCrDqja5klAN/5VvpbrGI8OTeQJcga0zfC4ZrkLpQMWqN9bUcbBc/FpTHyQjIJcurekN59qCrG2Q2WeMoU2ClA/DkOsgY3/h5AoaTwmbKw5eOK/wDqLhenqsjyk5mfz+kDgUwbSV0xcwMGw/dY63ie3E2xZvSoIJBJ401oOTdOzW4fqUvhsasUCiVBCdVCX3t/DQuhSo+LuSkxnVza30hIUjDgZbi/qNyL+54rNIGUk5le6jlO4DF9wHS1jb5HBp2O1BTki7Z8phqKmkeodTSLKG1JIBA4vyfakLqVooHyAlZ6ljzHlVUZ2c+kDb6niiTS0UIksk1SeHv9aOeVGgF7QWWJJQoJYgAcmttlM1pcaC57qWOk7y2a0YdRoN7/ANqmTZXfDCztZHqoroWUMDfUGnwQvPBI2wVuJAoAA0G1OMIE2bSGKwK5xKNCurWH5qm4ZtWjmOnQedvZLTdYDgCI+o63YWGh1BvQL1VnSlp9f7JmDqilQSHB5FqPcHhIYDeKUaLoa9oBZQr8Ov6l4BHOlLjddZ6x3cstx49/K303rTiIfhvKQSCyLYabaUQUsvStMn1V8pjqmLdoF7f4byGwz6EDn61kkETWy+rIHhLdH6VMIXjnNoyLBQbne97/ANqJT9R1MRka6Lfe+PhChgE+FMcLOzI2hkuCDfa49q1J3OdFPrkAAI4yhtAIoZhiFRWl/KAScxA3txrQT6zLIwxEnTvfhEWSeE4cyOcv5SqKSAOL+/vWtLpilEga3PknlVcB1UySMjR5LbZmFzbwPiiHLkl6ftxh12k+q4CGNswlMLSGwttm3v7ViFWCaSQaa1V/CJh4pm7RV0CfmkdD+dhpYf3oBBzohrsG+AeEeNlTEkMS0jgkADQKPPufNYYKm63Q2BTW/raTaWRGzKqJEBcrbX3sRzSXlW0xuGkkl21oj468kLxqipIADI2539I5qgOUvaAY9jibHHCrYbBqju4JJci9+LeKcCja5HyFzQ0iqU/rsxWSFsq5QTdmGgNtNeL1N29rp6Vuprmg5VXCvmRSSDcbinBtq43No1wpnQ5l/GAYm0huW2ueB8UrSuvqWn0EjhG6xhzLGQgBdSGW/kUSFPp5BG/1GgcFenDmSNWljAkAJA3ym3FCrysHiN5DDj+lG6XhSVzYtgPTlAY2P5tPpS6QuyeQbQD5K6lVAGg4quy8w2Sss1AlZRemTpK8kkgUFbhVI1Cjkg0gA3K7ZWmNoazY7n38KphMbHIuZGUgaacU9hczontNELT4uNWVWcBm2HJ+KwKAjcW6qwjmiUixLCGWzAEeKxbYpEOLchc71nCdk50P5yEs2oUe3vU3NAXo9M8SjQ7jK3hOotEVQgdsaXO4J8eaVrqSydO2S3DfdXo8SrLmBup5q9gjC4HMc06SiAg7a1t9kEnj8EkiFWFgd7VNwCrFM+N2oKT9+f8A+skoNAcvjT+opMrp7Q/y3Q8Fg2xCRSMoiZJCwAG4+OL1qVJJRA5zR6gRSfgxSLOYI1A9OdyOCf8AemXO6NxiEjj7BJdTx65mL4cukJBznTfx5rXlWghNDS+i7hXbhluDowuCPeiVw0Wmjwkul9LWANlZ2Lb5jW4VpuodNRIApJdYecTRiO2RxluVvlbzS7q/TiExEvuwb33HhNTdNkaERmY5ibs1uPA8U1eVFs0bZNWn4SHU4osMQ8cYaZr5SxJ8XueKGAV0wGXqLa4gN9kZYY8SolmRlIQrkOnyV/3opNb+ndojOLu/+UnhYklRWcdvCov4RzWIO1zbWlpVkcWEhuXnfwmcRNJHBLKzI+lkaPUqp0uTz5o0pxsjklZG0V5B2JSuBw4VGZkkdETMuYgh77n/AMUAFWV5Lg0EAk0fZNSmIT4YlTYrZRfRCdrjzxemaBaiO4YpADzn7LojTleeEKVA3pYAjwfakTtJbkFR+q4NkdZ0LuQwHbB9IGxsBQIXZBK1zTE6hi7SeKgy4d82UAy5ssep1PNBVa+5m+zayukMlkvtYX1+OapeF52m3afJU77OYjOhDOWcG59r7W9rUGZC6OqZpcPCx1yOAOjyn1flVQL3v7e1K5qPTGUtLWbbprqGIaHDs6jMUW+ul6OzVKFjZZQ04BKVimlnEbxuERku2lzf/alyVVzWQlzXizePhOvgAy2J9eXKXAsaYNCiJiDjbwpuH6TZu2y/hjXPsW9jalDcrpf1Goa7yf2VDC9JiSQyBbueTrb4vtVKUH9RI5uk7J6ioL62t6NG7WWZYlYWYXHvQoFMCRslJekxNF2itl3HkHyDQ0iqVBO9r9dpTocaq0sa5rIR+bzbcGlZuVXqXFzWvdyrIqlrkWTSnKwwocvTUViFLAXvv51/qakd12t6l1CwhdI6hLLKSSvbIOXYNxra97e9EJp4o42UPq5VDCYBI3kdb5nN2JN/2oqD5XPaBwFz+MxrzzZYg9iuQ5kOXfUmgvQjjZDFbyL33XR9OhMUaoXzFdLn+n0o2vOmeJHl4G6JDi0csEYEqbG3FG0hje2i4IOK6isbohVyW2IGn1PFC1RkLnNLgRSCeqsjnupljvZXve5rByYdOC30Gz4QcfiI8TE8cZu7KQL6aisTaeGJ8Dw9/wBIIv7pVcqyI988sYWMqWsq3GpHmltUNuBFU026/vsvJ47DPM8bIAe217KSb2BHNEosNnTGDq58/NovQokjjeSRowkhGx9PjY6b01cpeqcZHNY0EkbomLlRJDLmvFl7LBf0k8/GtCksYc5mgj1A6hfKz07B4ZZNyWCXGfwp3BrBNNLMW/Pj3VPDY4SqShuNdefm1HVwuV8RjcA5IfZjukSNK7nWwzi31ArBX6ztWAwD7Kp1CdkjLKmcj9I5olc0TA54BNKJ9n8HlnkdYTGhW3qO5vc29qULt6qW42tLrI8eFW63bsvctbnLvamdsuXpr7grdalmihiMmipYG4G/ijgC0obJK/TylokM0kcwC9vLdSR6tf6UuSbVCe010d558KowvoRe9OfC5rIyl8NMmYxroUGo4FKCqOY4DW7lK9S6p22VFjZ3fYDx8mhdKsMGtpc51AJvByOyXdchudL32ojIUXta13pNos0gVSxvYC+gJNh4AFyfYC9NSRSP/UiZEkEUhVk7j6KDGgOW7gsPfRbn0mjSyfn6tAgu0qAa6k/wuIz+0jBfkijSyz0/q0ExIilVyBcgexsd+Q2hG4OhsaWqWXkeIc4hlt6FUcbk+9KPqVnMaIg682m1UAmw1O5FFTJsUsyTqoJYgAC5vxQtYNJ2CU/xRGieSM5woO3trQJVew5rwx2CVyM7u7FlSTK2o9R51pV6wY1vpJGPZXcHEBipGCMBkALHb6CsFwyOJgbkfHKtGiuMqPi+uiNmV4pAoIXNwSfFC11x9I6RttcCd6TEmLV2eFZLPk1twDQUtDmNErhi/wB0r0/oiRGMqxzL+Y/x381rV5erc/UHDHHsqHUpZAn4UYdmNhc6D3PxRXNC1hd6jQ/tTpoIsPCqTFnu4tzZvb4rLpY980hdGKoKf0iWJJQZBMGUtZnFl180VfqGyPZ6K423R1jEi/eJSgiDljlUkkDQX96FJS4sd2mXdVleQ41Fw+SNXKpds0kewJ499dKJOKQfE502p5GfBXQQZJYlBUEFQSpFv3FMNqXC7VHIaPtanYyFY2dXVRBJba9839tqQ4XQx5cAWn1j+ETp8EMizZXZ0c5TfiwsQPamaAkldIwixkeOUXonS+xnucxY6eyjYUQl6nqO8Rj/ALVCeMspANiRoRxRItQa6jaWwGGEK2aRnLHdzz4FbZUkk7jrDaHsiriryNHlPpAOa2mvihaTRTNdpdIZjKWeRRHf0oBuLck0KVC6MMpozyVrA4DKjI5zhmJsRoAToPpRDcUhLNbg5oqki2Gkw0JKyDR8xuLgg8DxQIIVw9s8tEcLWP6nKUiES5Xkb9WygeaGq0IoGAu7hwPCZXp7CbOr2U/nA/Uf7CjorKkZwY9Lh8IvU8H3ACGKldQRp+/tReMWlhl0HIta6YlokGYNpuOazBhCY/mFCxPXsLGxR8VAjrurSoCOdQWuNDT0VNc7LJgSoUdRw4UoY5PxIznQsWtct6SLkX10Y6XsQcrJfDnCkhpepYb0yMyIskVgDiUxAuc1z/wlHFgx3NjRQWP8Sw4nATFwhAZCX+8Ri/el7pt6uCbVJ2o8LriETG6nGz4XX9Px8EoIhmjly2DZHVrXva+Um17HfwaNUuYmyvepzMkTsguwFwKBVYWtdIGu2XKSBnGY/qtm978AcVJeq2mmhwiwSGJiUOZNO6pH5fYAUbSvHcHqFHj3+UeHosjDMshCkkgeATp/Kh9kp6tjfSRkIcHXD96fM4SO5Uq3FuR4vTrO6QfhwWgl2Nlc6jhzNCyq1sw0YeKy4YniOTUQvJoUCKshUgW1Y7kfNKs1zy7UxTFWPEzF0zp27gutgG4tf6Vl1W+CINNG/wBlR6XgWiVgzlgWLC/FZcs8rZCDVYVBaYKG6k9fiT8J5HyrG97EbngCgV19K53qa0WSEDHWxaRyRhiA9iuwPBzCiSnhvpnOY6rr/aWMdiVZHSRWghWyhts2uoA8ULRjjIcHsOtxz8KsmPjAiGv4miAjU6c0bXK6J51HxupeC7yyPIy5QGPcZjpkG2QVtiuqTtuYGjxj5918OpyTd0RgKmQNG7rofN+KxK3YZFpLzZuiBukhhjiUbsyKrhMrxofTqdwfegAq9wQOHcGLwTv8Lq4UyoATstr/AAKoV5jnW4keUj0GdzG3cbNlY2fyKAcrdSxoeNA3AXvbjxQjk9WVHJA2uRp+1bfKAc6C2b2s9TjmDho5FClSpV9APce9A74RgMZbTmm7uwkGi7CriGk7ixpYAHQkmxN6BFZVw4SkxAVZv7KrJnd4yhsg1ax/lROThc3pY1wdvwlJ8JIhHaYurEgqxuBc7/SgWkKrHsdesUQvJIhBIpIJjPO5DH+1ADKIeZWng/yq2MkKozKuY20HmqE4XGxoLgCaUiR8U8TLaz738jwPpUwTsu0dlsgPCe6JhO1EF+tvF9bU7LCh1EvceSFN6n9h+n4iVppsLG8j2LOc1zYAcHwBT2VzpT/226V/yMX/AFf91bUVqXv/ALb9K/5KL/q/7qOorLw//jfpX/Ixf9X/AHUC40iBaq9C+zeEwef7tAsWe2fLfXLe17k7Zj+9AnysF91rELlMQlEbsL39hUyV1dMw6g/TYC5/DzAvHGQfVbY3Y+58Clpeg9lNc/8A6VzFdIhSMnKxykscp9RP96JFLhj6mVz8EZ8qZHicMBb8dfbXStS6zH1B4ak+lQq0N2UE5zqQDTFV6pzmykNNCguxhUBAALC21BeO/wCpcn9q2JkQEkjuDTilXp/+N/z+Ex9rWIWEA2u+tvrWSdAA58l5wqH2hcjCuQSDl3FZc0IHeVHpp/CT/QP6UwUpfrK9xMYKi4B15FZyEZIca8KeXIniUEhSjEgbX+KysBcTid1TxUSsBmUGx5F6zlxte5v0mlx2KlYzXJJIhexvtqdvFDhe1CB2z8hW+gyFsNFmJa+9ze/zesFxdQAOodXn+gt4k/iRr+m5GXi1vG1qxSs+l7ufKpYeFUX0qF+AB58VRi5g9z3eok/KLMND8Vigz6lL6AoBkUCw8DbnipjldfWfU34VaJQBYaCqt2XISda5n7bnSH/Wf6Ui9L/x27vhE6ILxYdTqpQ6cb+KDtknU4kkPu1PdA/4cn+tqLNlLq//AGN+yx9lmPZOv62/qawR6sfm/YKuyjxWXKdltadI36VgUE5GFoUQgvlrLL2iskOtMRC5BIOXikcmj3TGHN0W/wDCKJWP1LGNNka2mlByzVO6bGGuWAY5bXIvpf3pFaRzg0UeU7hMOgKkKoOXcAeaLUsjjkWlftMxED2NaTdU6EAyC1yUWwoL2nAW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025" y="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725" y="2802899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3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sz="26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Pseudomonads are able to grow in </a:t>
            </a:r>
            <a:r>
              <a:rPr lang="en-US" sz="2600" b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water</a:t>
            </a:r>
            <a:r>
              <a:rPr lang="en-US" sz="26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containing only traces of nutrients, e.g., tap </a:t>
            </a:r>
            <a:r>
              <a:rPr lang="en-US" sz="26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water </a:t>
            </a:r>
          </a:p>
          <a:p>
            <a:pPr lvl="0">
              <a:lnSpc>
                <a:spcPct val="150000"/>
              </a:lnSpc>
            </a:pPr>
            <a:r>
              <a:rPr lang="en-US" sz="2600" i="1" dirty="0" err="1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Pse</a:t>
            </a:r>
            <a:r>
              <a:rPr lang="en-US" sz="2600" i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. </a:t>
            </a:r>
            <a:r>
              <a:rPr lang="en-US" sz="2600" i="1" dirty="0" err="1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aeruginosa</a:t>
            </a:r>
            <a:r>
              <a:rPr lang="en-US" sz="26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and </a:t>
            </a:r>
            <a:r>
              <a:rPr lang="en-US" sz="2600" i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Bur. </a:t>
            </a:r>
            <a:r>
              <a:rPr lang="en-US" sz="2600" i="1" dirty="0" err="1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cepacia</a:t>
            </a:r>
            <a:r>
              <a:rPr lang="en-US" sz="26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have a remarkable ability to withstand disinfectants- hospital-acquired infections </a:t>
            </a:r>
          </a:p>
          <a:p>
            <a:pPr lvl="0">
              <a:lnSpc>
                <a:spcPct val="150000"/>
              </a:lnSpc>
            </a:pPr>
            <a:r>
              <a:rPr lang="en-US" sz="26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They have been found growing in hexachlorophene-containing soap solutions, in antiseptics, and in detergents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2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9177"/>
          <a:stretch/>
        </p:blipFill>
        <p:spPr>
          <a:xfrm>
            <a:off x="3721628" y="152912"/>
            <a:ext cx="3992818" cy="15198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i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Pse. </a:t>
            </a:r>
            <a:r>
              <a:rPr lang="en-US" sz="2400" i="1" dirty="0" err="1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aeruginosa</a:t>
            </a:r>
            <a:r>
              <a:rPr lang="en-US" sz="24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produces two pigments useful in clinical and laboratory diagnosis: </a:t>
            </a:r>
            <a:endParaRPr lang="en-US" sz="2400" dirty="0" smtClean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457200" lvl="0" indent="-457200">
              <a:buAutoNum type="arabicParenBoth"/>
            </a:pPr>
            <a:r>
              <a:rPr lang="en-US" sz="2400" b="1" dirty="0" err="1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Pyocyanin</a:t>
            </a:r>
            <a:r>
              <a:rPr lang="en-US" sz="2400" b="1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,</a:t>
            </a: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</a:t>
            </a:r>
            <a:r>
              <a:rPr lang="en-US" sz="24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which can </a:t>
            </a:r>
            <a:r>
              <a:rPr lang="en-US" sz="2400" b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color the pus in a wound </a:t>
            </a:r>
            <a:r>
              <a:rPr lang="en-US" sz="2400" b="1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blue</a:t>
            </a: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 </a:t>
            </a:r>
          </a:p>
          <a:p>
            <a:pPr marL="0" lvl="0" indent="0">
              <a:buNone/>
            </a:pP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(</a:t>
            </a:r>
            <a:r>
              <a:rPr lang="en-US" sz="24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2) </a:t>
            </a:r>
            <a:r>
              <a:rPr lang="en-US" sz="2400" dirty="0" err="1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Pyoverdin</a:t>
            </a: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</a:t>
            </a:r>
            <a:r>
              <a:rPr lang="en-US" sz="24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(fluorescein), a yellow-green pigment that </a:t>
            </a: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fluorescence </a:t>
            </a:r>
            <a:r>
              <a:rPr lang="en-US" sz="24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under ultraviolet </a:t>
            </a: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light</a:t>
            </a:r>
            <a:endParaRPr lang="en-US" sz="2400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0" lvl="0" indent="0">
              <a:buNone/>
            </a:pPr>
            <a:endParaRPr lang="en-US" sz="2400" dirty="0" smtClean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0" lvl="0" indent="0">
              <a:buNone/>
            </a:pP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</a:t>
            </a:r>
            <a:r>
              <a:rPr lang="en-US" sz="24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In the laboratory, these </a:t>
            </a:r>
            <a:r>
              <a:rPr lang="en-US" sz="2400" b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pigments diffuse into the agar, imparting a blue-green color</a:t>
            </a:r>
            <a:r>
              <a:rPr lang="en-US" sz="24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that is useful in </a:t>
            </a: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identification</a:t>
            </a:r>
          </a:p>
          <a:p>
            <a:pPr marL="0" lvl="0" indent="0">
              <a:buNone/>
            </a:pPr>
            <a:endParaRPr lang="en-US" sz="2400" dirty="0" smtClean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0" lvl="0" indent="0">
              <a:buNone/>
            </a:pPr>
            <a:r>
              <a:rPr lang="en-US" sz="2400" i="1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Pse</a:t>
            </a:r>
            <a:r>
              <a:rPr lang="en-US" sz="2400" i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. </a:t>
            </a:r>
            <a:r>
              <a:rPr lang="en-US" sz="2400" i="1" dirty="0" err="1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aeruginosa</a:t>
            </a:r>
            <a:r>
              <a:rPr lang="en-US" sz="24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is the only species of </a:t>
            </a:r>
            <a:r>
              <a:rPr lang="en-US" sz="2400" i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Pseudomonas</a:t>
            </a:r>
            <a:r>
              <a:rPr lang="en-US" sz="24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that synthesizes </a:t>
            </a:r>
            <a:r>
              <a:rPr lang="en-US" sz="2400" dirty="0" err="1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pyocyanin</a:t>
            </a:r>
            <a:endParaRPr lang="en-US" sz="2400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672" y="0"/>
            <a:ext cx="2056327" cy="189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Strains of </a:t>
            </a:r>
            <a:r>
              <a:rPr lang="en-US" i="1" dirty="0"/>
              <a:t>Pse. </a:t>
            </a:r>
            <a:r>
              <a:rPr lang="en-US" i="1" dirty="0" err="1"/>
              <a:t>aeruginosa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have a prominent slime layer (</a:t>
            </a:r>
            <a:r>
              <a:rPr lang="en-US" dirty="0" err="1"/>
              <a:t>glycocalyx</a:t>
            </a:r>
            <a:r>
              <a:rPr lang="en-US" dirty="0"/>
              <a:t>), </a:t>
            </a:r>
            <a:r>
              <a:rPr lang="en-US" dirty="0" smtClean="0"/>
              <a:t>which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Gives </a:t>
            </a:r>
            <a:r>
              <a:rPr lang="en-US" dirty="0"/>
              <a:t>their colonies a very </a:t>
            </a:r>
            <a:r>
              <a:rPr lang="en-US" dirty="0" err="1"/>
              <a:t>mucoid</a:t>
            </a:r>
            <a:r>
              <a:rPr lang="en-US" dirty="0"/>
              <a:t> </a:t>
            </a:r>
            <a:r>
              <a:rPr lang="en-US" dirty="0" smtClean="0"/>
              <a:t>appearance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It </a:t>
            </a:r>
            <a:r>
              <a:rPr lang="en-US" dirty="0"/>
              <a:t>mediates adherence of the organism to mucous membranes of the respiratory </a:t>
            </a:r>
            <a:r>
              <a:rPr lang="en-US" dirty="0" smtClean="0"/>
              <a:t>tract </a:t>
            </a:r>
          </a:p>
          <a:p>
            <a:endParaRPr lang="en-US" dirty="0" smtClean="0"/>
          </a:p>
          <a:p>
            <a:r>
              <a:rPr lang="en-US" dirty="0" smtClean="0"/>
              <a:t>Prevents </a:t>
            </a:r>
            <a:r>
              <a:rPr lang="en-US" dirty="0"/>
              <a:t>antibody from binding to the </a:t>
            </a:r>
            <a:r>
              <a:rPr lang="en-US" dirty="0" smtClean="0"/>
              <a:t>organism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4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56823" y="940996"/>
            <a:ext cx="10212946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Pse.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aeruginosa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is found chiefly in soil and water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Approximately 10% of people carry it in the normal flora of the colon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It is found on the skin in moist areas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Colonize the upper respiratory tract of hospitalized patients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Its ability to grow in simple aqueous solutions has resulted in contamination of respiratory therapy and anesthesia equipment, intravenous fluids, and even distilled water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AutoShape 6" descr="mk:@MSITStore:C:\Users\Dr.%20Alina\Documents\documents\New%20folder%20(2)\YMDC\microbiology%20books\Review_of_Medical_Microbiology_and_Immunology.chm::/18_files/mulower.gif"/>
          <p:cNvSpPr>
            <a:spLocks noChangeAspect="1" noChangeArrowheads="1"/>
          </p:cNvSpPr>
          <p:nvPr/>
        </p:nvSpPr>
        <p:spPr bwMode="auto">
          <a:xfrm>
            <a:off x="4013200" y="-327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9854" y="417776"/>
            <a:ext cx="54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  <a:latin typeface="+mj-lt"/>
              </a:rPr>
              <a:t>Pathogenesis &amp; Epidemiology</a:t>
            </a:r>
          </a:p>
        </p:txBody>
      </p:sp>
    </p:spTree>
    <p:extLst>
      <p:ext uri="{BB962C8B-B14F-4D97-AF65-F5344CB8AC3E}">
        <p14:creationId xmlns:p14="http://schemas.microsoft.com/office/powerpoint/2010/main" val="30123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i="1" dirty="0">
                <a:solidFill>
                  <a:prstClr val="white"/>
                </a:solidFill>
              </a:rPr>
              <a:t>Pse. </a:t>
            </a:r>
            <a:r>
              <a:rPr lang="en-US" sz="2400" i="1" dirty="0" err="1">
                <a:solidFill>
                  <a:prstClr val="white"/>
                </a:solidFill>
              </a:rPr>
              <a:t>aeruginosa</a:t>
            </a:r>
            <a:r>
              <a:rPr lang="en-US" sz="2400" dirty="0">
                <a:solidFill>
                  <a:prstClr val="white"/>
                </a:solidFill>
              </a:rPr>
              <a:t> is primarily an opportunistic pathogen that causes infections in hospitalized patients, e.g., </a:t>
            </a:r>
            <a:endParaRPr lang="en-US" sz="2400" dirty="0" smtClean="0">
              <a:solidFill>
                <a:prstClr val="white"/>
              </a:solidFill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white"/>
                </a:solidFill>
              </a:rPr>
              <a:t>those </a:t>
            </a:r>
            <a:r>
              <a:rPr lang="en-US" sz="2400" dirty="0">
                <a:solidFill>
                  <a:prstClr val="white"/>
                </a:solidFill>
              </a:rPr>
              <a:t>with extensive </a:t>
            </a:r>
            <a:r>
              <a:rPr lang="en-US" sz="2400" dirty="0" smtClean="0">
                <a:solidFill>
                  <a:prstClr val="white"/>
                </a:solidFill>
              </a:rPr>
              <a:t>burns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white"/>
                </a:solidFill>
              </a:rPr>
              <a:t>in </a:t>
            </a:r>
            <a:r>
              <a:rPr lang="en-US" sz="2400" dirty="0">
                <a:solidFill>
                  <a:prstClr val="white"/>
                </a:solidFill>
              </a:rPr>
              <a:t>whom the skin host defenses are </a:t>
            </a:r>
            <a:r>
              <a:rPr lang="en-US" sz="2400" dirty="0" smtClean="0">
                <a:solidFill>
                  <a:prstClr val="white"/>
                </a:solidFill>
              </a:rPr>
              <a:t>destroyed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white"/>
                </a:solidFill>
              </a:rPr>
              <a:t>in </a:t>
            </a:r>
            <a:r>
              <a:rPr lang="en-US" sz="2400" dirty="0">
                <a:solidFill>
                  <a:prstClr val="white"/>
                </a:solidFill>
              </a:rPr>
              <a:t>those with chronic respiratory disease (e.g., cystic fibrosis</a:t>
            </a:r>
            <a:r>
              <a:rPr lang="en-US" sz="2400" dirty="0" smtClean="0">
                <a:solidFill>
                  <a:prstClr val="white"/>
                </a:solidFill>
              </a:rPr>
              <a:t>)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white"/>
                </a:solidFill>
              </a:rPr>
              <a:t>in </a:t>
            </a:r>
            <a:r>
              <a:rPr lang="en-US" sz="2400" dirty="0">
                <a:solidFill>
                  <a:prstClr val="white"/>
                </a:solidFill>
              </a:rPr>
              <a:t>whom the normal clearance mechanisms are </a:t>
            </a:r>
            <a:r>
              <a:rPr lang="en-US" sz="2400" dirty="0" smtClean="0">
                <a:solidFill>
                  <a:prstClr val="white"/>
                </a:solidFill>
              </a:rPr>
              <a:t>impaired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white"/>
                </a:solidFill>
              </a:rPr>
              <a:t>in </a:t>
            </a:r>
            <a:r>
              <a:rPr lang="en-US" sz="2400" dirty="0">
                <a:solidFill>
                  <a:prstClr val="white"/>
                </a:solidFill>
              </a:rPr>
              <a:t>those who are </a:t>
            </a:r>
            <a:r>
              <a:rPr lang="en-US" sz="2400" dirty="0" smtClean="0">
                <a:solidFill>
                  <a:prstClr val="white"/>
                </a:solidFill>
              </a:rPr>
              <a:t>immunosuppressed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white"/>
                </a:solidFill>
              </a:rPr>
              <a:t>in </a:t>
            </a:r>
            <a:r>
              <a:rPr lang="en-US" sz="2400" dirty="0">
                <a:solidFill>
                  <a:prstClr val="white"/>
                </a:solidFill>
              </a:rPr>
              <a:t>those with neutrophil counts of less than 500/ </a:t>
            </a:r>
            <a:r>
              <a:rPr lang="el-GR" sz="2400" dirty="0" smtClean="0">
                <a:solidFill>
                  <a:prstClr val="white"/>
                </a:solidFill>
              </a:rPr>
              <a:t>μ</a:t>
            </a:r>
            <a:r>
              <a:rPr lang="en-US" sz="2400" dirty="0" smtClean="0">
                <a:solidFill>
                  <a:prstClr val="white"/>
                </a:solidFill>
              </a:rPr>
              <a:t>L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white"/>
                </a:solidFill>
              </a:rPr>
              <a:t>in </a:t>
            </a:r>
            <a:r>
              <a:rPr lang="en-US" sz="2400" dirty="0">
                <a:solidFill>
                  <a:prstClr val="white"/>
                </a:solidFill>
              </a:rPr>
              <a:t>those with indwelling </a:t>
            </a:r>
            <a:r>
              <a:rPr lang="en-US" sz="2400" dirty="0" smtClean="0">
                <a:solidFill>
                  <a:prstClr val="white"/>
                </a:solidFill>
              </a:rPr>
              <a:t>catheters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>
                <a:solidFill>
                  <a:prstClr val="white"/>
                </a:solidFill>
              </a:rPr>
              <a:t>It causes 10% to 20% of hospital-acquired infections and, in many hospitals, is the most common cause of gram-negative nosocomial </a:t>
            </a:r>
            <a:r>
              <a:rPr lang="en-US" sz="2400" dirty="0" smtClean="0">
                <a:solidFill>
                  <a:prstClr val="white"/>
                </a:solidFill>
              </a:rPr>
              <a:t>pneumonia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8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394" y="1143045"/>
            <a:ext cx="10233800" cy="476835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white"/>
                </a:solidFill>
              </a:rPr>
              <a:t>Pathogenesis is based on multiple virulence factors</a:t>
            </a:r>
            <a:r>
              <a:rPr lang="en-US" dirty="0" smtClean="0">
                <a:solidFill>
                  <a:prstClr val="white"/>
                </a:solidFill>
              </a:rPr>
              <a:t>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b="1" u="sng" dirty="0" smtClean="0">
              <a:solidFill>
                <a:prstClr val="white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u="sng" dirty="0" smtClean="0">
                <a:solidFill>
                  <a:prstClr val="white"/>
                </a:solidFill>
              </a:rPr>
              <a:t>Endotoxin</a:t>
            </a:r>
            <a:r>
              <a:rPr lang="en-US" dirty="0" smtClean="0">
                <a:solidFill>
                  <a:prstClr val="white"/>
                </a:solidFill>
              </a:rPr>
              <a:t>, </a:t>
            </a:r>
            <a:r>
              <a:rPr lang="en-US" dirty="0">
                <a:solidFill>
                  <a:prstClr val="white"/>
                </a:solidFill>
              </a:rPr>
              <a:t>sepsis and septic shock</a:t>
            </a:r>
            <a:endParaRPr lang="en-US" dirty="0" smtClean="0">
              <a:solidFill>
                <a:prstClr val="white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u="sng" dirty="0" smtClean="0">
                <a:solidFill>
                  <a:prstClr val="white"/>
                </a:solidFill>
              </a:rPr>
              <a:t>Exotoxins</a:t>
            </a:r>
            <a:r>
              <a:rPr lang="en-US" dirty="0" smtClean="0">
                <a:solidFill>
                  <a:prstClr val="white"/>
                </a:solidFill>
              </a:rPr>
              <a:t>, </a:t>
            </a:r>
            <a:r>
              <a:rPr lang="en-US" dirty="0">
                <a:solidFill>
                  <a:prstClr val="white"/>
                </a:solidFill>
              </a:rPr>
              <a:t>exotoxin A, which causes tissue necrosis . It inhibits eukaryotic protein synthesis by </a:t>
            </a:r>
            <a:r>
              <a:rPr lang="en-US" dirty="0" smtClean="0">
                <a:solidFill>
                  <a:prstClr val="white"/>
                </a:solidFill>
              </a:rPr>
              <a:t>ADP-</a:t>
            </a:r>
            <a:r>
              <a:rPr lang="en-US" dirty="0" err="1" smtClean="0">
                <a:solidFill>
                  <a:prstClr val="white"/>
                </a:solidFill>
              </a:rPr>
              <a:t>ribosylation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of elongation factor </a:t>
            </a:r>
            <a:r>
              <a:rPr lang="en-US" dirty="0" smtClean="0">
                <a:solidFill>
                  <a:prstClr val="white"/>
                </a:solidFill>
              </a:rPr>
              <a:t>2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u="sng" dirty="0" smtClean="0">
                <a:solidFill>
                  <a:prstClr val="white"/>
                </a:solidFill>
              </a:rPr>
              <a:t>Enzymes</a:t>
            </a:r>
            <a:r>
              <a:rPr lang="en-US" dirty="0" smtClean="0">
                <a:solidFill>
                  <a:prstClr val="white"/>
                </a:solidFill>
              </a:rPr>
              <a:t> -elastase </a:t>
            </a:r>
            <a:r>
              <a:rPr lang="en-US" dirty="0">
                <a:solidFill>
                  <a:prstClr val="white"/>
                </a:solidFill>
              </a:rPr>
              <a:t>and </a:t>
            </a:r>
            <a:r>
              <a:rPr lang="en-US" dirty="0" smtClean="0">
                <a:solidFill>
                  <a:prstClr val="white"/>
                </a:solidFill>
              </a:rPr>
              <a:t>proteases- </a:t>
            </a:r>
            <a:r>
              <a:rPr lang="en-US" dirty="0">
                <a:solidFill>
                  <a:prstClr val="white"/>
                </a:solidFill>
              </a:rPr>
              <a:t>histotoxic and facilitate invasion of the organism into the bloodstream </a:t>
            </a:r>
            <a:endParaRPr lang="en-US" dirty="0" smtClean="0">
              <a:solidFill>
                <a:prstClr val="white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 smtClean="0">
                <a:solidFill>
                  <a:prstClr val="white"/>
                </a:solidFill>
              </a:rPr>
              <a:t>Pyocyanin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damages the cilia and mucosal cells of the respiratory </a:t>
            </a:r>
            <a:r>
              <a:rPr lang="en-US" dirty="0" smtClean="0">
                <a:solidFill>
                  <a:prstClr val="white"/>
                </a:solidFill>
              </a:rPr>
              <a:t>tract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5752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227</TotalTime>
  <Words>1186</Words>
  <Application>Microsoft Office PowerPoint</Application>
  <PresentationFormat>Widescreen</PresentationFormat>
  <Paragraphs>126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Corbel</vt:lpstr>
      <vt:lpstr>Wingdings</vt:lpstr>
      <vt:lpstr>Depth</vt:lpstr>
      <vt:lpstr>Pseudomonas </vt:lpstr>
      <vt:lpstr>Diseases</vt:lpstr>
      <vt:lpstr>Important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 III secretion system</vt:lpstr>
      <vt:lpstr>PowerPoint Presentation</vt:lpstr>
      <vt:lpstr>Clinical Findings</vt:lpstr>
      <vt:lpstr>PowerPoint Presentation</vt:lpstr>
      <vt:lpstr>Laboratory Diagnosis</vt:lpstr>
      <vt:lpstr>Treatment</vt:lpstr>
      <vt:lpstr>PowerPoint Presentation</vt:lpstr>
      <vt:lpstr> Acinetobacter</vt:lpstr>
      <vt:lpstr>Important Properties</vt:lpstr>
      <vt:lpstr>PowerPoint Presentation</vt:lpstr>
      <vt:lpstr>PowerPoint Presentation</vt:lpstr>
      <vt:lpstr>Infections</vt:lpstr>
      <vt:lpstr>Treatment</vt:lpstr>
      <vt:lpstr>Pathogenesis of Typhoid fever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Pseudomonas</dc:title>
  <dc:creator>Dr. Alina</dc:creator>
  <cp:lastModifiedBy>Dr. Alina</cp:lastModifiedBy>
  <cp:revision>35</cp:revision>
  <dcterms:created xsi:type="dcterms:W3CDTF">2014-04-07T03:12:30Z</dcterms:created>
  <dcterms:modified xsi:type="dcterms:W3CDTF">2014-04-16T04:10:24Z</dcterms:modified>
</cp:coreProperties>
</file>