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3"/>
  </p:notesMasterIdLst>
  <p:handoutMasterIdLst>
    <p:handoutMasterId r:id="rId54"/>
  </p:handoutMasterIdLst>
  <p:sldIdLst>
    <p:sldId id="307" r:id="rId2"/>
    <p:sldId id="308" r:id="rId3"/>
    <p:sldId id="309" r:id="rId4"/>
    <p:sldId id="293" r:id="rId5"/>
    <p:sldId id="292" r:id="rId6"/>
    <p:sldId id="258" r:id="rId7"/>
    <p:sldId id="259" r:id="rId8"/>
    <p:sldId id="312" r:id="rId9"/>
    <p:sldId id="261" r:id="rId10"/>
    <p:sldId id="262" r:id="rId11"/>
    <p:sldId id="263" r:id="rId12"/>
    <p:sldId id="310" r:id="rId13"/>
    <p:sldId id="313" r:id="rId14"/>
    <p:sldId id="318" r:id="rId15"/>
    <p:sldId id="264" r:id="rId16"/>
    <p:sldId id="265" r:id="rId17"/>
    <p:sldId id="294" r:id="rId18"/>
    <p:sldId id="266" r:id="rId19"/>
    <p:sldId id="267" r:id="rId20"/>
    <p:sldId id="268" r:id="rId21"/>
    <p:sldId id="320" r:id="rId22"/>
    <p:sldId id="269" r:id="rId23"/>
    <p:sldId id="270" r:id="rId24"/>
    <p:sldId id="271" r:id="rId25"/>
    <p:sldId id="321" r:id="rId26"/>
    <p:sldId id="297" r:id="rId27"/>
    <p:sldId id="298" r:id="rId28"/>
    <p:sldId id="314" r:id="rId29"/>
    <p:sldId id="299" r:id="rId30"/>
    <p:sldId id="323" r:id="rId31"/>
    <p:sldId id="325" r:id="rId32"/>
    <p:sldId id="326" r:id="rId33"/>
    <p:sldId id="300" r:id="rId34"/>
    <p:sldId id="301" r:id="rId35"/>
    <p:sldId id="302" r:id="rId36"/>
    <p:sldId id="303" r:id="rId37"/>
    <p:sldId id="304" r:id="rId38"/>
    <p:sldId id="316" r:id="rId39"/>
    <p:sldId id="272" r:id="rId40"/>
    <p:sldId id="311" r:id="rId41"/>
    <p:sldId id="317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305" r:id="rId52"/>
  </p:sldIdLst>
  <p:sldSz cx="10058400" cy="73152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G 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G 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G 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G 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G 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G 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G 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G 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G 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00FF"/>
    <a:srgbClr val="FFFF66"/>
    <a:srgbClr val="66FF99"/>
    <a:srgbClr val="FF0066"/>
    <a:srgbClr val="FF66FF"/>
    <a:srgbClr val="CCFF66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408" y="-102"/>
      </p:cViewPr>
      <p:guideLst>
        <p:guide orient="horz" pos="2304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E5302D5-43C6-4F88-AFC5-A1302C65AC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1563" y="685800"/>
            <a:ext cx="47148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A7FB74F-9E3F-47ED-95FA-8F8566FB66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304338" cy="6340475"/>
            <a:chOff x="0" y="0"/>
            <a:chExt cx="5328" cy="3744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08125" y="4144963"/>
            <a:ext cx="7042150" cy="18700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BFC218C-27E2-4525-BE7D-C3690118CC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754063" y="1885950"/>
            <a:ext cx="8550275" cy="1852613"/>
          </a:xfrm>
        </p:spPr>
        <p:txBody>
          <a:bodyPr anchor="b" anchorCtr="1"/>
          <a:lstStyle>
            <a:lvl1pPr>
              <a:defRPr sz="59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030B7-FD29-4D05-BDA6-12043B24C3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293688"/>
            <a:ext cx="2262188" cy="6208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93688"/>
            <a:ext cx="6637337" cy="6208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D6525-F2B3-4939-B344-67762C7968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3238" y="293688"/>
            <a:ext cx="9051925" cy="620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3238" y="6664325"/>
            <a:ext cx="2346325" cy="4889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6938" y="6664325"/>
            <a:ext cx="3184525" cy="4889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8838" y="6664325"/>
            <a:ext cx="2346325" cy="488950"/>
          </a:xfrm>
        </p:spPr>
        <p:txBody>
          <a:bodyPr/>
          <a:lstStyle>
            <a:lvl1pPr>
              <a:defRPr/>
            </a:lvl1pPr>
          </a:lstStyle>
          <a:p>
            <a:fld id="{455333CF-B354-4053-9B81-F4C7CE0B66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67853-0B1E-4E59-8E93-7075C622A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700588"/>
            <a:ext cx="8548687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100388"/>
            <a:ext cx="8548687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4730D-D01E-4CCC-B87C-1F27544DDD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06563"/>
            <a:ext cx="4449762" cy="4795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706563"/>
            <a:ext cx="4449763" cy="4795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D6CD9-2029-4F86-A9C5-DF0A7EDEBD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36713"/>
            <a:ext cx="4443412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19338"/>
            <a:ext cx="4443412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636713"/>
            <a:ext cx="4445000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319338"/>
            <a:ext cx="4445000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70C93-C9DB-48D2-B51B-546B8393BA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1490F-1FD9-4FD9-8729-BB290E895D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1E2F4-0B4D-4EAD-8278-55FC8300BB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90513"/>
            <a:ext cx="3308350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290513"/>
            <a:ext cx="5622925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30350"/>
            <a:ext cx="3308350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C1402-A239-44E7-B9E3-058899A5D6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121275"/>
            <a:ext cx="6035675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54050"/>
            <a:ext cx="6035675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5724525"/>
            <a:ext cx="6035675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AF29C-511E-46F3-A24D-CF40F6D27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966075" cy="2112963"/>
            <a:chOff x="0" y="0"/>
            <a:chExt cx="4562" cy="124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93688"/>
            <a:ext cx="9051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276" tIns="49638" rIns="99276" bIns="496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06563"/>
            <a:ext cx="9051925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6664325"/>
            <a:ext cx="2346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276" tIns="49638" rIns="99276" bIns="49638" numCol="1" anchor="b" anchorCtr="0" compatLnSpc="1">
            <a:prstTxWarp prst="textNoShape">
              <a:avLst/>
            </a:prstTxWarp>
          </a:bodyPr>
          <a:lstStyle>
            <a:lvl1pPr defTabSz="992188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6664325"/>
            <a:ext cx="31845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276" tIns="49638" rIns="99276" bIns="49638" numCol="1" anchor="b" anchorCtr="0" compatLnSpc="1">
            <a:prstTxWarp prst="textNoShape">
              <a:avLst/>
            </a:prstTxWarp>
          </a:bodyPr>
          <a:lstStyle>
            <a:lvl1pPr algn="ctr" defTabSz="992188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6664325"/>
            <a:ext cx="2346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276" tIns="49638" rIns="99276" bIns="49638" numCol="1" anchor="b" anchorCtr="0" compatLnSpc="1">
            <a:prstTxWarp prst="textNoShape">
              <a:avLst/>
            </a:prstTxWarp>
          </a:bodyPr>
          <a:lstStyle>
            <a:lvl1pPr algn="r" defTabSz="992188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4EED3B2-6007-48A0-8CAC-56EDA7A295C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92188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92188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defTabSz="992188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defTabSz="992188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defTabSz="992188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73063" indent="-373063" algn="l" defTabSz="992188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06450" indent="-309563" algn="l" defTabSz="992188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41425" indent="-249238" algn="l" defTabSz="992188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36725" indent="-247650" algn="l" defTabSz="992188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33613" indent="-247650" algn="l" defTabSz="992188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690813" indent="-247650" algn="l" defTabSz="992188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148013" indent="-247650" algn="l" defTabSz="992188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605213" indent="-247650" algn="l" defTabSz="992188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62413" indent="-247650" algn="l" defTabSz="992188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BB3A-3355-4857-A712-D452BAA9C17A}" type="slidenum">
              <a:rPr lang="en-US"/>
              <a:pPr/>
              <a:t>1</a:t>
            </a:fld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1295400"/>
            <a:ext cx="100584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200000"/>
              </a:lnSpc>
              <a:tabLst>
                <a:tab pos="457200" algn="l"/>
              </a:tabLst>
            </a:pPr>
            <a:r>
              <a:rPr lang="en-US" sz="3200" b="1" i="1" dirty="0" smtClean="0">
                <a:cs typeface="Arial" charset="0"/>
              </a:rPr>
              <a:t>The believers are brothers of one another;</a:t>
            </a:r>
            <a:r>
              <a:rPr lang="en-US" sz="3600" b="1" i="1" dirty="0" smtClean="0">
                <a:cs typeface="Arial" charset="0"/>
              </a:rPr>
              <a:t> </a:t>
            </a:r>
          </a:p>
          <a:p>
            <a:pPr algn="ctr" eaLnBrk="1" hangingPunct="1">
              <a:lnSpc>
                <a:spcPct val="200000"/>
              </a:lnSpc>
              <a:tabLst>
                <a:tab pos="457200" algn="l"/>
              </a:tabLst>
            </a:pPr>
            <a:r>
              <a:rPr lang="en-US" sz="3200" b="1" i="1" dirty="0" smtClean="0">
                <a:cs typeface="Arial" charset="0"/>
              </a:rPr>
              <a:t>So set the (strained) relations right between your brothers  and fear </a:t>
            </a:r>
            <a:r>
              <a:rPr lang="en-US" sz="3200" b="1" i="1" dirty="0" err="1" smtClean="0">
                <a:cs typeface="Arial" charset="0"/>
              </a:rPr>
              <a:t>allah</a:t>
            </a:r>
            <a:r>
              <a:rPr lang="en-US" sz="3600" b="1" i="1" dirty="0" smtClean="0">
                <a:cs typeface="Arial" charset="0"/>
              </a:rPr>
              <a:t>. </a:t>
            </a:r>
          </a:p>
          <a:p>
            <a:pPr algn="r" eaLnBrk="1" hangingPunct="1">
              <a:lnSpc>
                <a:spcPct val="150000"/>
              </a:lnSpc>
              <a:tabLst>
                <a:tab pos="457200" algn="l"/>
              </a:tabLst>
            </a:pPr>
            <a:r>
              <a:rPr lang="en-US" b="1" i="1" dirty="0" smtClean="0">
                <a:solidFill>
                  <a:srgbClr val="FFFF00"/>
                </a:solidFill>
                <a:cs typeface="Arial" charset="0"/>
              </a:rPr>
              <a:t>(</a:t>
            </a:r>
            <a:r>
              <a:rPr lang="en-US" b="1" i="1" dirty="0">
                <a:solidFill>
                  <a:srgbClr val="FFFF00"/>
                </a:solidFill>
                <a:cs typeface="Arial" charset="0"/>
              </a:rPr>
              <a:t>49:10)</a:t>
            </a:r>
          </a:p>
        </p:txBody>
      </p:sp>
      <p:sp>
        <p:nvSpPr>
          <p:cNvPr id="61445" name="WordArt 5"/>
          <p:cNvSpPr>
            <a:spLocks noChangeArrowheads="1" noChangeShapeType="1" noTextEdit="1"/>
          </p:cNvSpPr>
          <p:nvPr/>
        </p:nvSpPr>
        <p:spPr bwMode="auto">
          <a:xfrm>
            <a:off x="3124200" y="457200"/>
            <a:ext cx="3524250" cy="83978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A Verse From Holy Quran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F5EE-3334-4413-AA5F-923D37C5D67A}" type="slidenum">
              <a:rPr lang="en-US"/>
              <a:pPr/>
              <a:t>10</a:t>
            </a:fld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9600" y="762000"/>
            <a:ext cx="8915400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defTabSz="992188">
              <a:buFont typeface="Wingdings" pitchFamily="2" charset="2"/>
              <a:buChar char="Ø"/>
            </a:pPr>
            <a:r>
              <a:rPr lang="en-US" sz="2800" i="1">
                <a:solidFill>
                  <a:srgbClr val="FFFF66"/>
                </a:solidFill>
              </a:rPr>
              <a:t>   CHLORAL DERIVATIVES</a:t>
            </a:r>
            <a:r>
              <a:rPr lang="en-US" sz="2800" b="1">
                <a:solidFill>
                  <a:srgbClr val="FFFF66"/>
                </a:solidFill>
              </a:rPr>
              <a:t/>
            </a:r>
            <a:br>
              <a:rPr lang="en-US" sz="2800" b="1">
                <a:solidFill>
                  <a:srgbClr val="FFFF66"/>
                </a:solidFill>
              </a:rPr>
            </a:br>
            <a:r>
              <a:rPr lang="en-US" sz="2800" b="1">
                <a:latin typeface="Arial" charset="0"/>
              </a:rPr>
              <a:t>    	 </a:t>
            </a:r>
            <a:r>
              <a:rPr lang="en-US">
                <a:latin typeface="Arial" charset="0"/>
              </a:rPr>
              <a:t>- Chloral hydrate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   	 - Chlomethiazole</a:t>
            </a:r>
            <a:r>
              <a:rPr lang="en-US" sz="2800" b="1">
                <a:latin typeface="Arial" charset="0"/>
              </a:rPr>
              <a:t> </a:t>
            </a:r>
          </a:p>
          <a:p>
            <a:pPr defTabSz="992188">
              <a:buFont typeface="Wingdings" pitchFamily="2" charset="2"/>
              <a:buNone/>
            </a:pPr>
            <a:r>
              <a:rPr lang="en-US" sz="2800" b="1">
                <a:latin typeface="Arial" charset="0"/>
              </a:rPr>
              <a:t> 	</a:t>
            </a:r>
            <a:r>
              <a:rPr lang="en-US" sz="2800" i="1">
                <a:solidFill>
                  <a:srgbClr val="FFFF66"/>
                </a:solidFill>
              </a:rPr>
              <a:t>CARBAMATES </a:t>
            </a:r>
            <a:r>
              <a:rPr lang="en-US" sz="2800" i="1">
                <a:solidFill>
                  <a:schemeClr val="tx2"/>
                </a:solidFill>
              </a:rPr>
              <a:t/>
            </a:r>
            <a:br>
              <a:rPr lang="en-US" sz="2800" i="1">
                <a:solidFill>
                  <a:schemeClr val="tx2"/>
                </a:solidFill>
              </a:rPr>
            </a:br>
            <a:r>
              <a:rPr lang="en-US" sz="2800" b="1">
                <a:latin typeface="Arial" charset="0"/>
              </a:rPr>
              <a:t>    	</a:t>
            </a:r>
            <a:r>
              <a:rPr lang="en-US">
                <a:latin typeface="Arial" charset="0"/>
              </a:rPr>
              <a:t>- Meprobamate</a:t>
            </a:r>
            <a:r>
              <a:rPr lang="en-US" sz="2800" b="1">
                <a:latin typeface="Arial" charset="0"/>
              </a:rPr>
              <a:t> </a:t>
            </a:r>
          </a:p>
          <a:p>
            <a:pPr defTabSz="992188">
              <a:buFont typeface="Wingdings" pitchFamily="2" charset="2"/>
              <a:buNone/>
            </a:pPr>
            <a:endParaRPr lang="en-US" sz="2000" b="1">
              <a:latin typeface="Arial" charset="0"/>
            </a:endParaRPr>
          </a:p>
          <a:p>
            <a:pPr defTabSz="992188">
              <a:buFont typeface="Wingdings" pitchFamily="2" charset="2"/>
              <a:buChar char="Ø"/>
            </a:pPr>
            <a:r>
              <a:rPr lang="en-US" sz="2800" b="1">
                <a:latin typeface="Arial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	</a:t>
            </a:r>
            <a:r>
              <a:rPr lang="en-US" sz="2800" i="1">
                <a:solidFill>
                  <a:srgbClr val="FFFF00"/>
                </a:solidFill>
              </a:rPr>
              <a:t>CYCLIC ETHERS</a:t>
            </a:r>
            <a:r>
              <a:rPr lang="en-US" sz="2800" b="1">
                <a:solidFill>
                  <a:schemeClr val="tx2"/>
                </a:solidFill>
                <a:latin typeface="Arial" charset="0"/>
              </a:rPr>
              <a:t> </a:t>
            </a:r>
            <a:br>
              <a:rPr lang="en-US" sz="2800" b="1">
                <a:solidFill>
                  <a:schemeClr val="tx2"/>
                </a:solidFill>
                <a:latin typeface="Arial" charset="0"/>
              </a:rPr>
            </a:br>
            <a:r>
              <a:rPr lang="en-US" sz="2800" b="1">
                <a:latin typeface="Arial" charset="0"/>
              </a:rPr>
              <a:t>     	</a:t>
            </a:r>
            <a:r>
              <a:rPr lang="en-US" b="1">
                <a:latin typeface="Arial" charset="0"/>
              </a:rPr>
              <a:t>- </a:t>
            </a:r>
            <a:r>
              <a:rPr lang="en-US">
                <a:latin typeface="Arial" charset="0"/>
              </a:rPr>
              <a:t>Paraldehyde</a:t>
            </a:r>
          </a:p>
          <a:p>
            <a:pPr defTabSz="992188">
              <a:buFont typeface="Wingdings" pitchFamily="2" charset="2"/>
              <a:buNone/>
            </a:pPr>
            <a:r>
              <a:rPr lang="en-US" sz="2800" b="1">
                <a:latin typeface="Arial" charset="0"/>
              </a:rPr>
              <a:t> 	</a:t>
            </a:r>
            <a:r>
              <a:rPr lang="en-US" sz="2800" i="1">
                <a:solidFill>
                  <a:srgbClr val="FFFF66"/>
                </a:solidFill>
              </a:rPr>
              <a:t>ALIPHATIC ALCOHOLS</a:t>
            </a:r>
            <a:r>
              <a:rPr lang="en-US" sz="2800" b="1">
                <a:solidFill>
                  <a:srgbClr val="FFFF66"/>
                </a:solidFill>
                <a:latin typeface="Arial" charset="0"/>
              </a:rPr>
              <a:t/>
            </a:r>
            <a:br>
              <a:rPr lang="en-US" sz="2800" b="1">
                <a:solidFill>
                  <a:srgbClr val="FFFF66"/>
                </a:solidFill>
                <a:latin typeface="Arial" charset="0"/>
              </a:rPr>
            </a:br>
            <a:r>
              <a:rPr lang="en-US" sz="2800" b="1">
                <a:latin typeface="Arial" charset="0"/>
              </a:rPr>
              <a:t>    	</a:t>
            </a:r>
            <a:r>
              <a:rPr lang="en-US">
                <a:latin typeface="Arial" charset="0"/>
              </a:rPr>
              <a:t>- Ethanol</a:t>
            </a:r>
            <a:r>
              <a:rPr lang="en-US" sz="2800">
                <a:latin typeface="Arial" charset="0"/>
              </a:rPr>
              <a:t> </a:t>
            </a:r>
          </a:p>
          <a:p>
            <a:pPr defTabSz="992188">
              <a:buFont typeface="Wingdings" pitchFamily="2" charset="2"/>
              <a:buNone/>
            </a:pPr>
            <a:r>
              <a:rPr lang="en-US" sz="2800" b="1">
                <a:latin typeface="Arial" charset="0"/>
              </a:rPr>
              <a:t> 	</a:t>
            </a:r>
            <a:r>
              <a:rPr lang="en-US" sz="2800" i="1">
                <a:solidFill>
                  <a:srgbClr val="FFFF66"/>
                </a:solidFill>
              </a:rPr>
              <a:t>MISCELLANEOUS </a:t>
            </a:r>
            <a:r>
              <a:rPr lang="en-US" sz="2800" i="1">
                <a:solidFill>
                  <a:schemeClr val="tx2"/>
                </a:solidFill>
              </a:rPr>
              <a:t/>
            </a:r>
            <a:br>
              <a:rPr lang="en-US" sz="2800" i="1">
                <a:solidFill>
                  <a:schemeClr val="tx2"/>
                </a:solidFill>
              </a:rPr>
            </a:br>
            <a:r>
              <a:rPr lang="en-US" sz="2800" b="1">
                <a:latin typeface="Arial" charset="0"/>
              </a:rPr>
              <a:t>    	</a:t>
            </a:r>
            <a:r>
              <a:rPr lang="en-US">
                <a:latin typeface="Arial" charset="0"/>
              </a:rPr>
              <a:t>- Hyoscine</a:t>
            </a:r>
            <a:r>
              <a:rPr lang="en-US" sz="2800" b="1">
                <a:latin typeface="Arial" charset="0"/>
              </a:rPr>
              <a:t>   </a:t>
            </a:r>
          </a:p>
          <a:p>
            <a:pPr defTabSz="992188">
              <a:buFont typeface="Wingdings" pitchFamily="2" charset="2"/>
              <a:buChar char="Ø"/>
            </a:pPr>
            <a:r>
              <a:rPr lang="en-US" sz="2800" b="1">
                <a:latin typeface="Arial" charset="0"/>
              </a:rPr>
              <a:t>       </a:t>
            </a:r>
            <a:r>
              <a:rPr lang="en-US" sz="2800" b="1" i="1">
                <a:solidFill>
                  <a:srgbClr val="FFFF00"/>
                </a:solidFill>
              </a:rPr>
              <a:t>ANTIHISTAMINES</a:t>
            </a:r>
          </a:p>
          <a:p>
            <a:pPr defTabSz="992188">
              <a:buFont typeface="Wingdings" pitchFamily="2" charset="2"/>
              <a:buNone/>
            </a:pPr>
            <a:r>
              <a:rPr lang="en-US" sz="2800" b="1">
                <a:latin typeface="Arial" charset="0"/>
              </a:rPr>
              <a:t>	</a:t>
            </a:r>
            <a:r>
              <a:rPr lang="en-US">
                <a:latin typeface="Arial" charset="0"/>
              </a:rPr>
              <a:t>Hydoxyzine</a:t>
            </a:r>
          </a:p>
          <a:p>
            <a:pPr defTabSz="992188">
              <a:buFont typeface="Wingdings" pitchFamily="2" charset="2"/>
              <a:buNone/>
            </a:pPr>
            <a:r>
              <a:rPr lang="en-US">
                <a:latin typeface="Arial" charset="0"/>
              </a:rPr>
              <a:t>	Diphenhydramine &amp; Promethazine</a:t>
            </a:r>
            <a:endParaRPr lang="en-US" sz="2800" b="1">
              <a:latin typeface="Arial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3400" y="296863"/>
            <a:ext cx="1600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>
              <a:spcBef>
                <a:spcPct val="50000"/>
              </a:spcBef>
            </a:pPr>
            <a:r>
              <a:rPr lang="en-US" sz="2600" i="1">
                <a:solidFill>
                  <a:srgbClr val="FFFF00"/>
                </a:solidFill>
              </a:rPr>
              <a:t>Others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403D-7EBD-4E78-A8FF-29FC4F69FE7E}" type="slidenum">
              <a:rPr lang="en-US"/>
              <a:pPr/>
              <a:t>11</a:t>
            </a:fld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849438" y="241300"/>
            <a:ext cx="56181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600" b="1" u="sng">
                <a:solidFill>
                  <a:srgbClr val="FFFF00"/>
                </a:solidFill>
                <a:latin typeface="Arial" charset="0"/>
              </a:rPr>
              <a:t>DOSE-RESPONSE RELATIONSHIP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2286000" y="1447800"/>
            <a:ext cx="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rot="5400000">
            <a:off x="3656013" y="1979613"/>
            <a:ext cx="1587" cy="2744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2339975" y="1501775"/>
            <a:ext cx="1676400" cy="1828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4" name="Freeform 12"/>
          <p:cNvSpPr>
            <a:spLocks/>
          </p:cNvSpPr>
          <p:nvPr/>
        </p:nvSpPr>
        <p:spPr bwMode="auto">
          <a:xfrm>
            <a:off x="2936875" y="1968500"/>
            <a:ext cx="1752600" cy="698500"/>
          </a:xfrm>
          <a:custGeom>
            <a:avLst/>
            <a:gdLst/>
            <a:ahLst/>
            <a:cxnLst>
              <a:cxn ang="0">
                <a:pos x="0" y="440"/>
              </a:cxn>
              <a:cxn ang="0">
                <a:pos x="480" y="56"/>
              </a:cxn>
              <a:cxn ang="0">
                <a:pos x="1104" y="104"/>
              </a:cxn>
            </a:cxnLst>
            <a:rect l="0" t="0" r="r" b="b"/>
            <a:pathLst>
              <a:path w="1104" h="440">
                <a:moveTo>
                  <a:pt x="0" y="440"/>
                </a:moveTo>
                <a:cubicBezTo>
                  <a:pt x="148" y="276"/>
                  <a:pt x="296" y="112"/>
                  <a:pt x="480" y="56"/>
                </a:cubicBezTo>
                <a:cubicBezTo>
                  <a:pt x="664" y="0"/>
                  <a:pt x="884" y="52"/>
                  <a:pt x="1104" y="104"/>
                </a:cubicBezTo>
              </a:path>
            </a:pathLst>
          </a:custGeom>
          <a:noFill/>
          <a:ln w="38100" cmpd="sng">
            <a:solidFill>
              <a:srgbClr val="99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784725" y="1992313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000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Drug  B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 rot="-24875764">
            <a:off x="2644775" y="1758950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000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Drug  A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2057400" y="1514475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H="1">
            <a:off x="2057400" y="1978025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H="1">
            <a:off x="2057400" y="2441575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>
            <a:off x="2057400" y="2905125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>
            <a:off x="2057400" y="3346450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1238250" y="174466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1800" b="1">
                <a:latin typeface="Arial" charset="0"/>
              </a:rPr>
              <a:t>Coma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688975" y="22304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1800" b="1">
                <a:latin typeface="Arial" charset="0"/>
              </a:rPr>
              <a:t>Anesthesia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863600" y="269081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1800" b="1">
                <a:latin typeface="Arial" charset="0"/>
              </a:rPr>
              <a:t>Hypnosis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927100" y="3138488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1800" b="1">
                <a:latin typeface="Arial" charset="0"/>
              </a:rPr>
              <a:t>Sedation </a:t>
            </a:r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V="1">
            <a:off x="685800" y="1524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 rot="16200000">
            <a:off x="-303212" y="2601912"/>
            <a:ext cx="163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000" b="1">
                <a:solidFill>
                  <a:srgbClr val="99FF33"/>
                </a:solidFill>
                <a:latin typeface="Arial" charset="0"/>
              </a:rPr>
              <a:t>CNS Effects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0" y="3962400"/>
            <a:ext cx="100584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/>
            <a:r>
              <a:rPr lang="en-US" sz="3200" b="1" u="sng">
                <a:solidFill>
                  <a:srgbClr val="99FF33"/>
                </a:solidFill>
              </a:rPr>
              <a:t>Drug A:</a:t>
            </a:r>
            <a:r>
              <a:rPr lang="en-US" sz="2200" b="1">
                <a:latin typeface="Arial" charset="0"/>
              </a:rPr>
              <a:t> 	</a:t>
            </a:r>
            <a:r>
              <a:rPr lang="en-US">
                <a:latin typeface="Arial" charset="0"/>
              </a:rPr>
              <a:t>Line or slope is typical of older hypnotic- sedatives.</a:t>
            </a:r>
          </a:p>
          <a:p>
            <a:pPr defTabSz="992188"/>
            <a:r>
              <a:rPr lang="en-US">
                <a:latin typeface="Arial" charset="0"/>
              </a:rPr>
              <a:t>	   	(Barbiturates &amp; Alcohols)  </a:t>
            </a:r>
            <a:r>
              <a:rPr lang="en-US" u="sng">
                <a:latin typeface="Arial" charset="0"/>
              </a:rPr>
              <a:t>Less Safe</a:t>
            </a:r>
            <a:r>
              <a:rPr lang="en-US">
                <a:latin typeface="Arial" charset="0"/>
              </a:rPr>
              <a:t> </a:t>
            </a:r>
          </a:p>
          <a:p>
            <a:pPr defTabSz="992188"/>
            <a:endParaRPr lang="en-US" sz="2200" b="1" u="sng">
              <a:solidFill>
                <a:srgbClr val="99FF33"/>
              </a:solidFill>
              <a:latin typeface="Arial" charset="0"/>
            </a:endParaRPr>
          </a:p>
          <a:p>
            <a:pPr defTabSz="992188"/>
            <a:r>
              <a:rPr lang="en-US" sz="2800" b="1" u="sng">
                <a:solidFill>
                  <a:srgbClr val="99FF33"/>
                </a:solidFill>
              </a:rPr>
              <a:t>Drug B:</a:t>
            </a:r>
            <a:r>
              <a:rPr lang="en-US" sz="2200" b="1">
                <a:latin typeface="Arial" charset="0"/>
              </a:rPr>
              <a:t> 	</a:t>
            </a:r>
            <a:r>
              <a:rPr lang="en-US">
                <a:latin typeface="Arial" charset="0"/>
              </a:rPr>
              <a:t>Benzodiazepines – require more dose to achieve</a:t>
            </a:r>
          </a:p>
          <a:p>
            <a:pPr defTabSz="992188"/>
            <a:r>
              <a:rPr lang="en-US">
                <a:latin typeface="Arial" charset="0"/>
              </a:rPr>
              <a:t>		 central depression of equivalent degree as that with </a:t>
            </a:r>
          </a:p>
          <a:p>
            <a:pPr defTabSz="992188"/>
            <a:r>
              <a:rPr lang="en-US">
                <a:latin typeface="Arial" charset="0"/>
              </a:rPr>
              <a:t>		 “Drug A” </a:t>
            </a:r>
          </a:p>
          <a:p>
            <a:pPr defTabSz="992188"/>
            <a:r>
              <a:rPr lang="en-US">
                <a:latin typeface="Arial" charset="0"/>
              </a:rPr>
              <a:t>	 	- increase margin of safety </a:t>
            </a:r>
          </a:p>
          <a:p>
            <a:pPr defTabSz="992188"/>
            <a:r>
              <a:rPr lang="en-US">
                <a:latin typeface="Arial" charset="0"/>
              </a:rPr>
              <a:t>	 	- More safer</a:t>
            </a:r>
            <a:r>
              <a:rPr lang="en-US" sz="2200" b="1">
                <a:latin typeface="Arial" charset="0"/>
              </a:rPr>
              <a:t>	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2667000" y="3427413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Dose</a:t>
            </a:r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>
            <a:off x="3429000" y="36576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D08A-E633-474A-9C77-BD3B142ACB0E}" type="slidenum">
              <a:rPr lang="en-US"/>
              <a:pPr/>
              <a:t>12</a:t>
            </a:fld>
            <a:endParaRPr lang="en-US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52400" y="228600"/>
            <a:ext cx="10058400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92188"/>
            <a:r>
              <a:rPr lang="en-US" sz="3600" b="1" u="sng">
                <a:solidFill>
                  <a:srgbClr val="66FF99"/>
                </a:solidFill>
              </a:rPr>
              <a:t>ANXIOLYTICS</a:t>
            </a:r>
          </a:p>
          <a:p>
            <a:pPr marL="342900" indent="-342900" defTabSz="992188"/>
            <a:endParaRPr lang="en-US" sz="2600">
              <a:solidFill>
                <a:srgbClr val="66FF99"/>
              </a:solidFill>
              <a:latin typeface="Arial" charset="0"/>
            </a:endParaRPr>
          </a:p>
          <a:p>
            <a:pPr marL="342900" indent="-342900" defTabSz="992188"/>
            <a:r>
              <a:rPr lang="en-US" sz="2600">
                <a:solidFill>
                  <a:srgbClr val="FFFF00"/>
                </a:solidFill>
                <a:latin typeface="Arial" charset="0"/>
              </a:rPr>
              <a:t>1</a:t>
            </a:r>
            <a:r>
              <a:rPr lang="en-US" sz="2600" u="sng">
                <a:solidFill>
                  <a:srgbClr val="FFFF00"/>
                </a:solidFill>
                <a:latin typeface="Arial" charset="0"/>
              </a:rPr>
              <a:t>.</a:t>
            </a:r>
            <a:r>
              <a:rPr lang="en-US" sz="2600" u="sng">
                <a:latin typeface="Arial" charset="0"/>
              </a:rPr>
              <a:t>  </a:t>
            </a:r>
            <a:r>
              <a:rPr lang="en-US" sz="2800" i="1" u="sng">
                <a:solidFill>
                  <a:srgbClr val="FFFF00"/>
                </a:solidFill>
                <a:latin typeface="Arial" charset="0"/>
              </a:rPr>
              <a:t>Benzodiazepines</a:t>
            </a:r>
          </a:p>
          <a:p>
            <a:pPr marL="342900" indent="-342900" defTabSz="992188"/>
            <a:r>
              <a:rPr lang="en-US" sz="260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n-US">
                <a:latin typeface="Arial" charset="0"/>
              </a:rPr>
              <a:t>Alprazolam</a:t>
            </a:r>
          </a:p>
          <a:p>
            <a:pPr marL="342900" indent="-342900" defTabSz="992188"/>
            <a:r>
              <a:rPr lang="en-US">
                <a:latin typeface="Arial" charset="0"/>
              </a:rPr>
              <a:t>	Bromazepam</a:t>
            </a:r>
          </a:p>
          <a:p>
            <a:pPr marL="342900" indent="-342900" defTabSz="992188"/>
            <a:r>
              <a:rPr lang="en-US">
                <a:latin typeface="Arial" charset="0"/>
              </a:rPr>
              <a:t>	Lorazpam</a:t>
            </a:r>
          </a:p>
          <a:p>
            <a:pPr marL="342900" indent="-342900" defTabSz="992188"/>
            <a:r>
              <a:rPr lang="en-US">
                <a:latin typeface="Arial" charset="0"/>
              </a:rPr>
              <a:t>	Diazepam</a:t>
            </a:r>
          </a:p>
          <a:p>
            <a:pPr marL="342900" indent="-342900" defTabSz="992188"/>
            <a:endParaRPr lang="en-US">
              <a:solidFill>
                <a:srgbClr val="FFFF00"/>
              </a:solidFill>
              <a:latin typeface="Arial" charset="0"/>
            </a:endParaRPr>
          </a:p>
          <a:p>
            <a:pPr marL="342900" indent="-342900" defTabSz="992188"/>
            <a:r>
              <a:rPr lang="en-US" sz="2800" u="sng">
                <a:solidFill>
                  <a:srgbClr val="FFFF00"/>
                </a:solidFill>
                <a:latin typeface="Arial" charset="0"/>
              </a:rPr>
              <a:t>2. </a:t>
            </a:r>
            <a:r>
              <a:rPr lang="en-US" sz="2800" i="1" u="sng">
                <a:solidFill>
                  <a:srgbClr val="FFFF00"/>
                </a:solidFill>
                <a:latin typeface="Arial" charset="0"/>
              </a:rPr>
              <a:t>Imadazopyridine derivative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Zolpidem</a:t>
            </a:r>
          </a:p>
          <a:p>
            <a:pPr marL="342900" indent="-342900" defTabSz="992188"/>
            <a:endParaRPr lang="en-US" sz="2600">
              <a:latin typeface="Arial" charset="0"/>
            </a:endParaRPr>
          </a:p>
          <a:p>
            <a:pPr marL="342900" indent="-342900" defTabSz="992188"/>
            <a:r>
              <a:rPr lang="en-US" sz="2600" u="sng">
                <a:solidFill>
                  <a:srgbClr val="FFFF00"/>
                </a:solidFill>
                <a:latin typeface="Arial" charset="0"/>
              </a:rPr>
              <a:t>3</a:t>
            </a:r>
            <a:r>
              <a:rPr lang="en-US" sz="2800" i="1" u="sng">
                <a:solidFill>
                  <a:srgbClr val="FFFF00"/>
                </a:solidFill>
                <a:latin typeface="Arial" charset="0"/>
              </a:rPr>
              <a:t>. Pyrazolopyrimidine Derivative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Zelaplon</a:t>
            </a:r>
          </a:p>
          <a:p>
            <a:pPr marL="342900" indent="-342900" defTabSz="992188"/>
            <a:endParaRPr lang="en-US" sz="2600">
              <a:latin typeface="Arial" charset="0"/>
            </a:endParaRPr>
          </a:p>
          <a:p>
            <a:pPr marL="342900" indent="-342900" defTabSz="992188"/>
            <a:r>
              <a:rPr lang="en-US" sz="2600" u="sng">
                <a:solidFill>
                  <a:srgbClr val="FFFF00"/>
                </a:solidFill>
                <a:latin typeface="Arial" charset="0"/>
              </a:rPr>
              <a:t>4. </a:t>
            </a:r>
            <a:r>
              <a:rPr lang="en-US" sz="2800" i="1" u="sng">
                <a:solidFill>
                  <a:srgbClr val="FFFF00"/>
                </a:solidFill>
                <a:latin typeface="Arial" charset="0"/>
              </a:rPr>
              <a:t>Cyclopyrrolone Derivatives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Eszopiclone, Zopiclone</a:t>
            </a:r>
          </a:p>
          <a:p>
            <a:pPr marL="342900" indent="-342900" defTabSz="992188"/>
            <a:endParaRPr lang="en-US" sz="2600">
              <a:latin typeface="Arial" charset="0"/>
            </a:endParaRPr>
          </a:p>
        </p:txBody>
      </p:sp>
      <p:pic>
        <p:nvPicPr>
          <p:cNvPr id="67589" name="Picture 5" descr="Intuition%20Tru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0"/>
            <a:ext cx="1905000" cy="2590800"/>
          </a:xfrm>
          <a:prstGeom prst="rect">
            <a:avLst/>
          </a:prstGeom>
          <a:noFill/>
        </p:spPr>
      </p:pic>
      <p:pic>
        <p:nvPicPr>
          <p:cNvPr id="67590" name="Picture 6" descr="Pan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5105400"/>
            <a:ext cx="18288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D1EF-2729-4861-A120-6D7DE3D8D04E}" type="slidenum">
              <a:rPr lang="en-US"/>
              <a:pPr/>
              <a:t>13</a:t>
            </a:fld>
            <a:endParaRPr lang="en-US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81000" y="533400"/>
            <a:ext cx="9220200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/>
            <a:r>
              <a:rPr lang="en-US" sz="2600">
                <a:solidFill>
                  <a:srgbClr val="FFFF00"/>
                </a:solidFill>
                <a:latin typeface="Arial" charset="0"/>
              </a:rPr>
              <a:t>5. </a:t>
            </a:r>
            <a:r>
              <a:rPr lang="en-US" sz="2800" i="1">
                <a:solidFill>
                  <a:srgbClr val="FFFF00"/>
                </a:solidFill>
              </a:rPr>
              <a:t>AZAPIRONES</a:t>
            </a:r>
          </a:p>
          <a:p>
            <a:pPr defTabSz="992188"/>
            <a:r>
              <a:rPr lang="en-US" sz="2600">
                <a:solidFill>
                  <a:srgbClr val="FFFF00"/>
                </a:solidFill>
                <a:latin typeface="Arial" charset="0"/>
              </a:rPr>
              <a:t>	</a:t>
            </a:r>
            <a:r>
              <a:rPr lang="en-US" sz="2600">
                <a:latin typeface="Arial" charset="0"/>
              </a:rPr>
              <a:t>Buspirone</a:t>
            </a:r>
          </a:p>
          <a:p>
            <a:pPr defTabSz="992188"/>
            <a:r>
              <a:rPr lang="en-US" sz="2600">
                <a:latin typeface="Arial" charset="0"/>
              </a:rPr>
              <a:t>	Gepirone</a:t>
            </a:r>
          </a:p>
          <a:p>
            <a:pPr defTabSz="992188"/>
            <a:r>
              <a:rPr lang="en-US" sz="2600">
                <a:latin typeface="Arial" charset="0"/>
              </a:rPr>
              <a:t>	ipsapirone</a:t>
            </a:r>
          </a:p>
          <a:p>
            <a:pPr defTabSz="992188"/>
            <a:endParaRPr lang="en-US" sz="2600" b="1">
              <a:latin typeface="Arial" charset="0"/>
            </a:endParaRPr>
          </a:p>
          <a:p>
            <a:pPr defTabSz="992188"/>
            <a:endParaRPr lang="en-US" sz="2600" i="1">
              <a:solidFill>
                <a:srgbClr val="FFFF00"/>
              </a:solidFill>
            </a:endParaRPr>
          </a:p>
          <a:p>
            <a:pPr defTabSz="992188"/>
            <a:r>
              <a:rPr lang="en-US" sz="2800" i="1">
                <a:solidFill>
                  <a:srgbClr val="FFFF00"/>
                </a:solidFill>
              </a:rPr>
              <a:t>6. BETA- ADRENERGIC BLOCKERS</a:t>
            </a:r>
          </a:p>
          <a:p>
            <a:pPr lvl="1" defTabSz="992188"/>
            <a:r>
              <a:rPr lang="en-US" sz="2600">
                <a:latin typeface="Arial" charset="0"/>
              </a:rPr>
              <a:t> 	Propranolol </a:t>
            </a:r>
          </a:p>
          <a:p>
            <a:pPr defTabSz="992188"/>
            <a:endParaRPr lang="en-US" sz="2600" i="1">
              <a:solidFill>
                <a:srgbClr val="FFFF00"/>
              </a:solidFill>
            </a:endParaRPr>
          </a:p>
          <a:p>
            <a:pPr defTabSz="992188"/>
            <a:endParaRPr lang="en-US" sz="2600" i="1">
              <a:solidFill>
                <a:srgbClr val="FFFF00"/>
              </a:solidFill>
            </a:endParaRPr>
          </a:p>
          <a:p>
            <a:pPr defTabSz="992188"/>
            <a:r>
              <a:rPr lang="en-US" sz="2600" i="1">
                <a:solidFill>
                  <a:srgbClr val="FFFF00"/>
                </a:solidFill>
              </a:rPr>
              <a:t>7</a:t>
            </a:r>
            <a:r>
              <a:rPr lang="en-US" sz="2800" i="1">
                <a:solidFill>
                  <a:srgbClr val="FFFF00"/>
                </a:solidFill>
              </a:rPr>
              <a:t>. ANTI-DEPRESSANTS</a:t>
            </a:r>
          </a:p>
          <a:p>
            <a:pPr lvl="1" defTabSz="992188"/>
            <a:r>
              <a:rPr lang="en-US" sz="2600">
                <a:latin typeface="Arial" charset="0"/>
              </a:rPr>
              <a:t> 	Amitryptyline </a:t>
            </a:r>
          </a:p>
          <a:p>
            <a:pPr lvl="1" defTabSz="992188"/>
            <a:r>
              <a:rPr lang="en-US" sz="2600">
                <a:latin typeface="Arial" charset="0"/>
              </a:rPr>
              <a:t>	SSRIs</a:t>
            </a:r>
          </a:p>
        </p:txBody>
      </p:sp>
      <p:pic>
        <p:nvPicPr>
          <p:cNvPr id="75781" name="Picture 5" descr="ac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0"/>
            <a:ext cx="22098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AA8E-F712-47FF-9082-6B5A78EF6793}" type="slidenum">
              <a:rPr lang="en-US"/>
              <a:pPr/>
              <a:t>14</a:t>
            </a:fld>
            <a:endParaRPr lang="en-US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762000" y="3048000"/>
            <a:ext cx="8909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457200" algn="l"/>
              </a:tabLst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ALLAH LOVES THOSE WHO ACT FAIRLY</a:t>
            </a:r>
          </a:p>
          <a:p>
            <a:pPr algn="ctr" eaLnBrk="1" hangingPunct="1">
              <a:tabLst>
                <a:tab pos="457200" algn="l"/>
              </a:tabLst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(49:9)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auto">
          <a:xfrm>
            <a:off x="3048000" y="457200"/>
            <a:ext cx="4257675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Monotype Corsiva"/>
              </a:rPr>
              <a:t>A Verse From Holy Quran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F232-5AE0-4EB0-B873-9DF32A9679FA}" type="slidenum">
              <a:rPr lang="en-US"/>
              <a:pPr/>
              <a:t>15</a:t>
            </a:fld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10164763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defTabSz="992188"/>
            <a:r>
              <a:rPr lang="en-US" sz="5400" b="1" u="sng">
                <a:solidFill>
                  <a:srgbClr val="FFFF00"/>
                </a:solidFill>
                <a:latin typeface="Times New Roman" pitchFamily="18" charset="0"/>
              </a:rPr>
              <a:t>Anxiety</a:t>
            </a:r>
          </a:p>
          <a:p>
            <a:pPr marL="342900" indent="-342900" algn="ctr" defTabSz="992188"/>
            <a:r>
              <a:rPr lang="en-US" sz="2600">
                <a:latin typeface="Times New Roman" pitchFamily="18" charset="0"/>
              </a:rPr>
              <a:t>A subjective feeling akin to fear or apprehension, with or Without any </a:t>
            </a:r>
          </a:p>
          <a:p>
            <a:pPr marL="342900" indent="-342900" algn="ctr" defTabSz="992188"/>
            <a:r>
              <a:rPr lang="en-US" sz="2600">
                <a:latin typeface="Times New Roman" pitchFamily="18" charset="0"/>
              </a:rPr>
              <a:t>obvious cause, usually accompanied by autonomic Disturbance, manifested</a:t>
            </a:r>
          </a:p>
          <a:p>
            <a:pPr marL="342900" indent="-342900" algn="ctr" defTabSz="992188"/>
            <a:r>
              <a:rPr lang="en-US" sz="2600">
                <a:latin typeface="Times New Roman" pitchFamily="18" charset="0"/>
              </a:rPr>
              <a:t> by sympathetic over activity.</a:t>
            </a:r>
            <a:r>
              <a:rPr lang="en-US" sz="2600" b="1">
                <a:latin typeface="Arial" charset="0"/>
              </a:rPr>
              <a:t> </a:t>
            </a:r>
          </a:p>
          <a:p>
            <a:pPr marL="342900" indent="-342900" algn="ctr" defTabSz="992188"/>
            <a:endParaRPr lang="en-US" sz="1400" b="1">
              <a:latin typeface="Arial" charset="0"/>
            </a:endParaRPr>
          </a:p>
          <a:p>
            <a:pPr marL="342900" indent="-342900" algn="ctr" defTabSz="992188">
              <a:buFontTx/>
              <a:buAutoNum type="arabicPeriod"/>
            </a:pPr>
            <a:r>
              <a:rPr lang="en-US" sz="2600" b="1">
                <a:solidFill>
                  <a:srgbClr val="99FF33"/>
                </a:solidFill>
                <a:latin typeface="Arial" charset="0"/>
              </a:rPr>
              <a:t>Normal or physiological (Adaptive)</a:t>
            </a:r>
          </a:p>
          <a:p>
            <a:pPr marL="342900" indent="-342900" algn="ctr" defTabSz="992188"/>
            <a:r>
              <a:rPr lang="en-US" sz="2600" b="1">
                <a:latin typeface="Arial" charset="0"/>
              </a:rPr>
              <a:t>	i.e in interviews, examinations  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2971800"/>
            <a:ext cx="16764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92188"/>
            <a:r>
              <a:rPr lang="en-US" sz="2600" b="1">
                <a:solidFill>
                  <a:srgbClr val="000000"/>
                </a:solidFill>
                <a:latin typeface="Arial" charset="0"/>
              </a:rPr>
              <a:t>individual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429000" y="3048000"/>
            <a:ext cx="17526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92188"/>
            <a:r>
              <a:rPr lang="en-US" sz="2600" b="1">
                <a:solidFill>
                  <a:srgbClr val="000000"/>
                </a:solidFill>
                <a:latin typeface="Arial" charset="0"/>
              </a:rPr>
              <a:t>-Stress </a:t>
            </a:r>
          </a:p>
          <a:p>
            <a:pPr algn="ctr" defTabSz="992188"/>
            <a:r>
              <a:rPr lang="en-US" sz="2600" b="1">
                <a:solidFill>
                  <a:srgbClr val="000000"/>
                </a:solidFill>
                <a:latin typeface="Arial" charset="0"/>
              </a:rPr>
              <a:t>-society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752600" y="4648200"/>
            <a:ext cx="16002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92188"/>
            <a:r>
              <a:rPr lang="en-US" sz="2600" b="1">
                <a:solidFill>
                  <a:srgbClr val="000000"/>
                </a:solidFill>
                <a:latin typeface="Arial" charset="0"/>
              </a:rPr>
              <a:t>Anxiety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1905000" y="37338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2514600" y="37338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048000" y="5867400"/>
            <a:ext cx="450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1800">
                <a:latin typeface="Arial" charset="0"/>
              </a:rPr>
              <a:t>(Often provides </a:t>
            </a:r>
            <a:r>
              <a:rPr lang="en-US" sz="180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800">
                <a:solidFill>
                  <a:srgbClr val="99FF33"/>
                </a:solidFill>
                <a:latin typeface="Arial" charset="0"/>
              </a:rPr>
              <a:t>stimulus </a:t>
            </a:r>
            <a:r>
              <a:rPr lang="en-US" sz="1800">
                <a:latin typeface="Arial" charset="0"/>
              </a:rPr>
              <a:t>for improvement)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1447800" y="6477000"/>
            <a:ext cx="23622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92188"/>
            <a:r>
              <a:rPr lang="en-US" sz="2600" b="1">
                <a:solidFill>
                  <a:srgbClr val="000000"/>
                </a:solidFill>
                <a:latin typeface="Arial" charset="0"/>
              </a:rPr>
              <a:t>Improvement</a:t>
            </a: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2590800" y="5791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352" name="Picture 16" descr="dep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2286000"/>
            <a:ext cx="1905000" cy="2362200"/>
          </a:xfrm>
          <a:prstGeom prst="rect">
            <a:avLst/>
          </a:prstGeom>
          <a:noFill/>
        </p:spPr>
      </p:pic>
      <p:pic>
        <p:nvPicPr>
          <p:cNvPr id="14353" name="Picture 17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7924800" y="5410200"/>
            <a:ext cx="2133600" cy="1905000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945D-67F1-445D-B5CB-7209C17B08EE}" type="slidenum">
              <a:rPr lang="en-US"/>
              <a:pPr/>
              <a:t>16</a:t>
            </a:fld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8600" y="457200"/>
            <a:ext cx="98298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92188"/>
            <a:r>
              <a:rPr lang="en-US" sz="2800" b="1" u="sng">
                <a:solidFill>
                  <a:srgbClr val="FFFF00"/>
                </a:solidFill>
              </a:rPr>
              <a:t>2</a:t>
            </a:r>
            <a:r>
              <a:rPr lang="en-US" sz="3600" u="sng">
                <a:solidFill>
                  <a:srgbClr val="FFFF00"/>
                </a:solidFill>
              </a:rPr>
              <a:t>. Pathological Manifestation</a:t>
            </a:r>
            <a:r>
              <a:rPr lang="en-US" sz="2800" b="1" u="sng"/>
              <a:t> </a:t>
            </a:r>
          </a:p>
          <a:p>
            <a:pPr marL="342900" indent="-342900" defTabSz="992188"/>
            <a:r>
              <a:rPr lang="en-US" sz="2600" b="1">
                <a:latin typeface="Arial" charset="0"/>
              </a:rPr>
              <a:t>    </a:t>
            </a:r>
            <a:r>
              <a:rPr lang="en-US" sz="2600" b="1">
                <a:solidFill>
                  <a:srgbClr val="FFFF00"/>
                </a:solidFill>
                <a:latin typeface="Arial" charset="0"/>
              </a:rPr>
              <a:t>Psychiatric illness </a:t>
            </a:r>
          </a:p>
          <a:p>
            <a:pPr marL="342900" indent="-342900" defTabSz="992188"/>
            <a:r>
              <a:rPr lang="en-US" sz="2600" b="1">
                <a:solidFill>
                  <a:srgbClr val="FFFF00"/>
                </a:solidFill>
                <a:latin typeface="Arial" charset="0"/>
              </a:rPr>
              <a:t>    Physical illness </a:t>
            </a:r>
          </a:p>
          <a:p>
            <a:pPr marL="342900" indent="-342900" defTabSz="992188"/>
            <a:r>
              <a:rPr lang="en-US" sz="2600" b="1">
                <a:latin typeface="Arial" charset="0"/>
              </a:rPr>
              <a:t>    - HTN </a:t>
            </a:r>
          </a:p>
          <a:p>
            <a:pPr marL="342900" indent="-342900" defTabSz="992188"/>
            <a:r>
              <a:rPr lang="en-US" sz="2600" b="1">
                <a:latin typeface="Arial" charset="0"/>
              </a:rPr>
              <a:t>    - AMI</a:t>
            </a:r>
          </a:p>
          <a:p>
            <a:pPr marL="342900" indent="-342900" defTabSz="992188"/>
            <a:r>
              <a:rPr lang="en-US" sz="2600" b="1">
                <a:latin typeface="Arial" charset="0"/>
              </a:rPr>
              <a:t>    - Pheochromocytoma </a:t>
            </a:r>
          </a:p>
          <a:p>
            <a:pPr marL="342900" indent="-342900" defTabSz="992188"/>
            <a:endParaRPr lang="en-US" sz="2600" b="1">
              <a:latin typeface="Arial" charset="0"/>
            </a:endParaRPr>
          </a:p>
          <a:p>
            <a:pPr marL="342900" indent="-342900" defTabSz="992188"/>
            <a:endParaRPr lang="en-US" sz="2600" b="1">
              <a:latin typeface="Arial" charset="0"/>
            </a:endParaRPr>
          </a:p>
          <a:p>
            <a:pPr marL="342900" indent="-342900" defTabSz="992188">
              <a:buFontTx/>
              <a:buAutoNum type="arabicPeriod" startAt="3"/>
            </a:pPr>
            <a:r>
              <a:rPr lang="en-US" sz="2800" b="1" u="sng">
                <a:solidFill>
                  <a:srgbClr val="FFFF00"/>
                </a:solidFill>
              </a:rPr>
              <a:t> </a:t>
            </a:r>
            <a:r>
              <a:rPr lang="en-US" sz="3600" u="sng">
                <a:solidFill>
                  <a:srgbClr val="FFFF00"/>
                </a:solidFill>
              </a:rPr>
              <a:t>Anxiety neurosis</a:t>
            </a:r>
            <a:r>
              <a:rPr lang="en-US" sz="2600" b="1">
                <a:latin typeface="Arial" charset="0"/>
              </a:rPr>
              <a:t> </a:t>
            </a:r>
          </a:p>
          <a:p>
            <a:pPr marL="342900" indent="-342900" defTabSz="992188"/>
            <a:r>
              <a:rPr lang="en-US" sz="2600" b="1">
                <a:latin typeface="Arial" charset="0"/>
              </a:rPr>
              <a:t>     </a:t>
            </a:r>
            <a:r>
              <a:rPr lang="en-US" sz="2600" b="1">
                <a:solidFill>
                  <a:srgbClr val="FFFF00"/>
                </a:solidFill>
                <a:latin typeface="Arial" charset="0"/>
              </a:rPr>
              <a:t>Anxiety state</a:t>
            </a:r>
            <a:r>
              <a:rPr lang="en-US" sz="2600" b="1">
                <a:latin typeface="Arial" charset="0"/>
              </a:rPr>
              <a:t> </a:t>
            </a:r>
          </a:p>
          <a:p>
            <a:pPr marL="342900" indent="-342900" defTabSz="992188"/>
            <a:r>
              <a:rPr lang="en-US" sz="2600" b="1">
                <a:latin typeface="Arial" charset="0"/>
              </a:rPr>
              <a:t>	  </a:t>
            </a:r>
            <a:r>
              <a:rPr lang="en-US" sz="2600" b="1">
                <a:solidFill>
                  <a:srgbClr val="FFFF00"/>
                </a:solidFill>
                <a:latin typeface="Arial" charset="0"/>
              </a:rPr>
              <a:t>Morbid anxiety </a:t>
            </a:r>
          </a:p>
          <a:p>
            <a:pPr marL="342900" indent="-342900" defTabSz="992188"/>
            <a:r>
              <a:rPr lang="en-US" sz="2600" b="1">
                <a:solidFill>
                  <a:srgbClr val="FFFF00"/>
                </a:solidFill>
                <a:latin typeface="Arial" charset="0"/>
              </a:rPr>
              <a:t>      Illness</a:t>
            </a:r>
            <a:r>
              <a:rPr lang="en-US" sz="2600" b="1">
                <a:latin typeface="Arial" charset="0"/>
              </a:rPr>
              <a:t> 	- </a:t>
            </a:r>
            <a:r>
              <a:rPr lang="en-US" sz="2600" b="1">
                <a:solidFill>
                  <a:srgbClr val="FFFF00"/>
                </a:solidFill>
                <a:latin typeface="Arial" charset="0"/>
              </a:rPr>
              <a:t>free floating anxiety</a:t>
            </a:r>
            <a:r>
              <a:rPr lang="en-US" sz="2600" b="1">
                <a:latin typeface="Arial" charset="0"/>
              </a:rPr>
              <a:t> </a:t>
            </a:r>
          </a:p>
          <a:p>
            <a:pPr marL="342900" indent="-342900" defTabSz="992188"/>
            <a:r>
              <a:rPr lang="en-US" sz="2600" b="1">
                <a:latin typeface="Arial" charset="0"/>
              </a:rPr>
              <a:t>			- </a:t>
            </a:r>
            <a:r>
              <a:rPr lang="en-US" sz="2600" b="1">
                <a:solidFill>
                  <a:srgbClr val="FFFF00"/>
                </a:solidFill>
                <a:latin typeface="Arial" charset="0"/>
              </a:rPr>
              <a:t>Circumscribed Anxiety (Phobias)</a:t>
            </a:r>
          </a:p>
          <a:p>
            <a:pPr marL="342900" indent="-342900" defTabSz="992188"/>
            <a:r>
              <a:rPr lang="en-US" sz="2600" b="1">
                <a:latin typeface="Arial" charset="0"/>
              </a:rPr>
              <a:t>			- </a:t>
            </a:r>
            <a:r>
              <a:rPr lang="en-US" sz="2600" b="1">
                <a:solidFill>
                  <a:srgbClr val="FFFF00"/>
                </a:solidFill>
                <a:latin typeface="Arial" charset="0"/>
              </a:rPr>
              <a:t>Masked anxiety</a:t>
            </a:r>
            <a:r>
              <a:rPr lang="en-US" sz="2600" b="1">
                <a:latin typeface="Arial" charset="0"/>
              </a:rPr>
              <a:t> (psyhosomatic symptoms ) </a:t>
            </a:r>
          </a:p>
          <a:p>
            <a:pPr marL="342900" indent="-342900" defTabSz="992188"/>
            <a:r>
              <a:rPr lang="en-US" sz="2600" b="1">
                <a:latin typeface="Arial" charset="0"/>
              </a:rPr>
              <a:t>			- </a:t>
            </a:r>
            <a:r>
              <a:rPr lang="en-US" sz="2600" b="1">
                <a:solidFill>
                  <a:srgbClr val="FFFF00"/>
                </a:solidFill>
                <a:latin typeface="Arial" charset="0"/>
              </a:rPr>
              <a:t>Panic Attacks</a:t>
            </a:r>
            <a:r>
              <a:rPr lang="en-US" sz="2600" b="1">
                <a:latin typeface="Arial" charset="0"/>
              </a:rPr>
              <a:t> </a:t>
            </a:r>
            <a:r>
              <a:rPr lang="en-US" sz="2600" b="1">
                <a:solidFill>
                  <a:srgbClr val="FFFF00"/>
                </a:solidFill>
                <a:latin typeface="Arial" charset="0"/>
              </a:rPr>
              <a:t>(Extreme Anxiety)</a:t>
            </a:r>
            <a:r>
              <a:rPr lang="en-US" sz="2600" b="1">
                <a:latin typeface="Arial" charset="0"/>
              </a:rPr>
              <a:t> 	</a:t>
            </a:r>
          </a:p>
        </p:txBody>
      </p:sp>
      <p:pic>
        <p:nvPicPr>
          <p:cNvPr id="15366" name="Picture 6" descr="images[28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0"/>
            <a:ext cx="1981200" cy="2362200"/>
          </a:xfrm>
          <a:prstGeom prst="rect">
            <a:avLst/>
          </a:prstGeom>
          <a:noFill/>
        </p:spPr>
      </p:pic>
      <p:pic>
        <p:nvPicPr>
          <p:cNvPr id="15367" name="Picture 7" descr="caratulamastersok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6296025" y="0"/>
            <a:ext cx="3762375" cy="3752850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D2A2-A8B3-46DC-BCBE-D33F775AF3D8}" type="slidenum">
              <a:rPr lang="en-US"/>
              <a:pPr/>
              <a:t>17</a:t>
            </a:fld>
            <a:endParaRPr lang="en-US"/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36513"/>
            <a:ext cx="8567738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u="sng">
                <a:solidFill>
                  <a:srgbClr val="99FF33"/>
                </a:solidFill>
              </a:rPr>
              <a:t>Symptoms &amp; Signs of Anxiety</a:t>
            </a:r>
          </a:p>
          <a:p>
            <a:pPr>
              <a:buClr>
                <a:schemeClr val="tx1"/>
              </a:buClr>
              <a:buSzPts val="2600"/>
              <a:buFont typeface="Arial" charset="0"/>
              <a:buChar char="-"/>
            </a:pPr>
            <a:r>
              <a:rPr lang="en-US" sz="2600">
                <a:latin typeface="Arial" charset="0"/>
              </a:rPr>
              <a:t>Worried appearance</a:t>
            </a:r>
          </a:p>
          <a:p>
            <a:pPr>
              <a:buClr>
                <a:schemeClr val="tx1"/>
              </a:buClr>
              <a:buSzPts val="2600"/>
              <a:buFont typeface="Arial" charset="0"/>
              <a:buChar char="-"/>
            </a:pPr>
            <a:r>
              <a:rPr lang="en-US" sz="2600">
                <a:latin typeface="Arial" charset="0"/>
              </a:rPr>
              <a:t>Tremors – agitation</a:t>
            </a:r>
          </a:p>
          <a:p>
            <a:pPr>
              <a:buClr>
                <a:schemeClr val="tx1"/>
              </a:buClr>
              <a:buSzPts val="2600"/>
              <a:buFont typeface="Arial" charset="0"/>
              <a:buChar char="-"/>
            </a:pPr>
            <a:r>
              <a:rPr lang="en-US" sz="2600">
                <a:latin typeface="Arial" charset="0"/>
              </a:rPr>
              <a:t>Apprehensive</a:t>
            </a:r>
          </a:p>
          <a:p>
            <a:pPr>
              <a:buClr>
                <a:schemeClr val="tx1"/>
              </a:buClr>
              <a:buSzPts val="2600"/>
              <a:buFont typeface="Arial" charset="0"/>
              <a:buChar char="-"/>
            </a:pPr>
            <a:r>
              <a:rPr lang="en-US" sz="2600">
                <a:latin typeface="Arial" charset="0"/>
              </a:rPr>
              <a:t>Restlessness </a:t>
            </a:r>
          </a:p>
          <a:p>
            <a:pPr>
              <a:buClr>
                <a:schemeClr val="tx1"/>
              </a:buClr>
              <a:buSzPts val="2600"/>
              <a:buFont typeface="Arial" charset="0"/>
              <a:buChar char="-"/>
            </a:pPr>
            <a:r>
              <a:rPr lang="en-US" sz="2600">
                <a:latin typeface="Arial" charset="0"/>
              </a:rPr>
              <a:t>Failure to cope </a:t>
            </a:r>
          </a:p>
          <a:p>
            <a:pPr>
              <a:buClr>
                <a:schemeClr val="tx1"/>
              </a:buClr>
              <a:buSzPts val="2600"/>
              <a:buFont typeface="Arial" charset="0"/>
              <a:buChar char="-"/>
            </a:pPr>
            <a:r>
              <a:rPr lang="en-US" sz="2600">
                <a:latin typeface="Arial" charset="0"/>
              </a:rPr>
              <a:t>Panic attacks &amp; disturbed sleep</a:t>
            </a:r>
          </a:p>
          <a:p>
            <a:pPr>
              <a:buClr>
                <a:schemeClr val="tx1"/>
              </a:buClr>
              <a:buSzPts val="2600"/>
              <a:buFont typeface="Arial" charset="0"/>
              <a:buChar char="-"/>
            </a:pPr>
            <a:r>
              <a:rPr lang="en-US" sz="2600">
                <a:latin typeface="Arial" charset="0"/>
              </a:rPr>
              <a:t>Autonomic features:</a:t>
            </a:r>
            <a:br>
              <a:rPr lang="en-US" sz="2600">
                <a:latin typeface="Arial" charset="0"/>
              </a:rPr>
            </a:br>
            <a:r>
              <a:rPr lang="en-US" sz="2600">
                <a:latin typeface="Arial" charset="0"/>
              </a:rPr>
              <a:t>pallor, cold sweating dryness of the mouth, dilated pupils,</a:t>
            </a:r>
            <a:br>
              <a:rPr lang="en-US" sz="2600">
                <a:latin typeface="Arial" charset="0"/>
              </a:rPr>
            </a:br>
            <a:r>
              <a:rPr lang="en-US" sz="2600">
                <a:latin typeface="Arial" charset="0"/>
              </a:rPr>
              <a:t>palpitation, increased B.P, frequency of micturation</a:t>
            </a:r>
          </a:p>
          <a:p>
            <a:endParaRPr lang="en-US" sz="2600">
              <a:latin typeface="Arial" charset="0"/>
            </a:endParaRPr>
          </a:p>
          <a:p>
            <a:r>
              <a:rPr lang="en-US" sz="2600" b="1">
                <a:solidFill>
                  <a:srgbClr val="99FF33"/>
                </a:solidFill>
                <a:latin typeface="Arial" charset="0"/>
              </a:rPr>
              <a:t>Treatment:</a:t>
            </a:r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 flipV="1">
            <a:off x="2581275" y="4597400"/>
            <a:ext cx="68580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2581275" y="4879975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403600" y="4202113"/>
            <a:ext cx="35750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99FF33"/>
                </a:solidFill>
                <a:latin typeface="Tahoma" pitchFamily="34" charset="0"/>
              </a:rPr>
              <a:t>Physical</a:t>
            </a:r>
            <a:r>
              <a:rPr lang="en-US" sz="2600" b="1">
                <a:latin typeface="Tahoma" pitchFamily="34" charset="0"/>
              </a:rPr>
              <a:t>       Drugs</a:t>
            </a:r>
            <a:r>
              <a:rPr lang="en-US" sz="2600">
                <a:latin typeface="Arial" charset="0"/>
              </a:rPr>
              <a:t>    </a:t>
            </a:r>
          </a:p>
          <a:p>
            <a:endParaRPr lang="en-US" sz="2600">
              <a:latin typeface="Arial" charset="0"/>
            </a:endParaRP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4867275" y="44989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251200" y="4968875"/>
            <a:ext cx="48529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99FF33"/>
                </a:solidFill>
                <a:latin typeface="Arial" charset="0"/>
              </a:rPr>
              <a:t>Psychological</a:t>
            </a:r>
            <a:r>
              <a:rPr lang="en-US" sz="2600">
                <a:latin typeface="Arial" charset="0"/>
              </a:rPr>
              <a:t> – </a:t>
            </a:r>
            <a:r>
              <a:rPr lang="en-US" sz="2600">
                <a:solidFill>
                  <a:srgbClr val="FFFF00"/>
                </a:solidFill>
                <a:latin typeface="Arial" charset="0"/>
              </a:rPr>
              <a:t>Psychotherapy </a:t>
            </a: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7991475" y="52609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8280400" y="4892675"/>
            <a:ext cx="16906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FFFF00"/>
                </a:solidFill>
                <a:latin typeface="Arial" charset="0"/>
              </a:rPr>
              <a:t>Analytical </a:t>
            </a: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V="1">
            <a:off x="6848475" y="4422775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7289800" y="4130675"/>
            <a:ext cx="185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FFFF00"/>
                </a:solidFill>
                <a:latin typeface="Arial" charset="0"/>
              </a:rPr>
              <a:t>Supportive</a:t>
            </a:r>
            <a:r>
              <a:rPr lang="en-US" sz="2600">
                <a:latin typeface="Arial" charset="0"/>
              </a:rPr>
              <a:t> 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6848475" y="541337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6705600" y="5562600"/>
            <a:ext cx="167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FFFF00"/>
                </a:solidFill>
                <a:latin typeface="Arial" charset="0"/>
              </a:rPr>
              <a:t>Behaviour</a:t>
            </a:r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7543800" y="609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5410200" y="6413500"/>
            <a:ext cx="42275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>
                <a:latin typeface="Arial" charset="0"/>
              </a:rPr>
              <a:t>Relaxation under Hypnosis </a:t>
            </a:r>
          </a:p>
        </p:txBody>
      </p:sp>
      <p:pic>
        <p:nvPicPr>
          <p:cNvPr id="46098" name="Picture 18" descr="Pa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0"/>
            <a:ext cx="31242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15BD-B7AE-4D92-B9BF-658AEBE24148}" type="slidenum">
              <a:rPr lang="en-US"/>
              <a:pPr/>
              <a:t>18</a:t>
            </a:fld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" y="-31750"/>
            <a:ext cx="8410575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defTabSz="992188"/>
            <a:r>
              <a:rPr lang="en-US" sz="2800" b="1" u="sng">
                <a:solidFill>
                  <a:srgbClr val="FFFF00"/>
                </a:solidFill>
                <a:latin typeface="Tahoma" pitchFamily="34" charset="0"/>
              </a:rPr>
              <a:t>ANIMAL MODELS OF ANXIETY</a:t>
            </a:r>
            <a:r>
              <a:rPr lang="en-US" sz="2600" b="1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marL="342900" indent="-342900" defTabSz="992188"/>
            <a:r>
              <a:rPr lang="en-US" sz="2600" b="1" u="sng">
                <a:solidFill>
                  <a:srgbClr val="99FF33"/>
                </a:solidFill>
                <a:latin typeface="Arial" charset="0"/>
              </a:rPr>
              <a:t>BEHAVIORAL TESTS</a:t>
            </a:r>
            <a:r>
              <a:rPr lang="en-US" sz="2600" b="1">
                <a:latin typeface="Arial" charset="0"/>
              </a:rPr>
              <a:t> </a:t>
            </a:r>
          </a:p>
          <a:p>
            <a:pPr marL="342900" indent="-342900" defTabSz="992188">
              <a:buFontTx/>
              <a:buAutoNum type="arabicPeriod"/>
            </a:pPr>
            <a:r>
              <a:rPr lang="en-US" sz="2600">
                <a:latin typeface="Arial" charset="0"/>
              </a:rPr>
              <a:t>Rat placed in unfamiliar environment             immobile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(Behavioral suppression), </a:t>
            </a:r>
            <a:r>
              <a:rPr lang="en-US" sz="2600">
                <a:solidFill>
                  <a:srgbClr val="FFFF00"/>
                </a:solidFill>
                <a:latin typeface="Arial" charset="0"/>
              </a:rPr>
              <a:t>(represents anxiety)</a:t>
            </a:r>
            <a:r>
              <a:rPr lang="en-US" sz="2600">
                <a:latin typeface="Arial" charset="0"/>
              </a:rPr>
              <a:t> </a:t>
            </a:r>
          </a:p>
          <a:p>
            <a:pPr marL="342900" indent="-342900" defTabSz="992188"/>
            <a:endParaRPr lang="en-US" sz="2600">
              <a:latin typeface="Arial" charset="0"/>
            </a:endParaRPr>
          </a:p>
          <a:p>
            <a:pPr marL="342900" indent="-342900" defTabSz="992188"/>
            <a:endParaRPr lang="en-US" sz="2600">
              <a:latin typeface="Arial" charset="0"/>
            </a:endParaRPr>
          </a:p>
          <a:p>
            <a:pPr marL="342900" indent="-342900" defTabSz="992188"/>
            <a:endParaRPr lang="en-US" sz="2600" b="1">
              <a:latin typeface="Arial" charset="0"/>
            </a:endParaRPr>
          </a:p>
          <a:p>
            <a:pPr marL="342900" indent="-342900" defTabSz="992188"/>
            <a:endParaRPr lang="en-US" sz="2600" b="1">
              <a:latin typeface="Arial" charset="0"/>
            </a:endParaRPr>
          </a:p>
          <a:p>
            <a:pPr marL="342900" indent="-342900" defTabSz="992188"/>
            <a:r>
              <a:rPr lang="en-US" sz="2600" b="1">
                <a:latin typeface="Arial" charset="0"/>
              </a:rPr>
              <a:t>2. Rat place on “ 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elevated cross maze</a:t>
            </a:r>
            <a:r>
              <a:rPr lang="en-US" sz="2600" b="1">
                <a:latin typeface="Arial" charset="0"/>
              </a:rPr>
              <a:t>” </a:t>
            </a:r>
            <a:br>
              <a:rPr lang="en-US" sz="2600" b="1">
                <a:latin typeface="Arial" charset="0"/>
              </a:rPr>
            </a:br>
            <a:endParaRPr lang="en-US" sz="2600" b="1">
              <a:latin typeface="Arial" charset="0"/>
            </a:endParaRPr>
          </a:p>
          <a:p>
            <a:pPr marL="342900" indent="-342900" defTabSz="992188"/>
            <a:endParaRPr lang="en-US" sz="2600" b="1">
              <a:latin typeface="Arial" charset="0"/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5543550" y="2965450"/>
            <a:ext cx="1600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5575300" y="3498850"/>
            <a:ext cx="1295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295400" y="2133600"/>
            <a:ext cx="34496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600" b="1">
                <a:solidFill>
                  <a:srgbClr val="FFFF00"/>
                </a:solidFill>
                <a:latin typeface="Arial" charset="0"/>
              </a:rPr>
              <a:t>(Anti- Anxiety drugs)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176963" y="2711450"/>
            <a:ext cx="35226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200" b="1">
                <a:latin typeface="Arial" charset="0"/>
              </a:rPr>
              <a:t>	Spent more time, 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924550" y="4214813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200" b="1">
                <a:latin typeface="Arial" charset="0"/>
              </a:rPr>
              <a:t>	Spent less time, 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 rot="-1178133">
            <a:off x="5308600" y="2808288"/>
            <a:ext cx="2243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000" b="1">
                <a:latin typeface="Arial" charset="0"/>
              </a:rPr>
              <a:t>Two arms closed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 rot="1840822">
            <a:off x="5186363" y="3905250"/>
            <a:ext cx="2046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000" b="1">
                <a:latin typeface="Arial" charset="0"/>
              </a:rPr>
              <a:t>Two arms open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059488" y="5372100"/>
            <a:ext cx="29924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600" b="1">
                <a:latin typeface="Arial" charset="0"/>
              </a:rPr>
              <a:t>(Anxiolytic drugs)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7448550" y="471805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6553200" y="1066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6400" name="Picture 16" descr="Elevated Cross Maze- Mo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800600"/>
            <a:ext cx="1905000" cy="2514600"/>
          </a:xfrm>
          <a:prstGeom prst="rect">
            <a:avLst/>
          </a:prstGeom>
          <a:noFill/>
        </p:spPr>
      </p:pic>
      <p:pic>
        <p:nvPicPr>
          <p:cNvPr id="16401" name="Picture 1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978275"/>
            <a:ext cx="3276600" cy="3336925"/>
          </a:xfrm>
          <a:noFill/>
          <a:ln/>
        </p:spPr>
      </p:pic>
      <p:pic>
        <p:nvPicPr>
          <p:cNvPr id="16403" name="Picture 1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7315200" y="6172200"/>
            <a:ext cx="1219200" cy="1143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E579-CC92-40C7-9A8F-B43115DB0E30}" type="slidenum">
              <a:rPr lang="en-US"/>
              <a:pPr/>
              <a:t>19</a:t>
            </a:fld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10058400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92188"/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</a:rPr>
              <a:t>CONFLICT TESTS</a:t>
            </a:r>
          </a:p>
          <a:p>
            <a:pPr marL="342900" indent="-342900" defTabSz="992188">
              <a:lnSpc>
                <a:spcPct val="130000"/>
              </a:lnSpc>
              <a:buFontTx/>
              <a:buAutoNum type="arabicPeriod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Rat trained to press a bar repeatedly – gets food pellet  </a:t>
            </a:r>
          </a:p>
          <a:p>
            <a:pPr marL="342900" indent="-342900" defTabSz="992188">
              <a:lnSpc>
                <a:spcPct val="130000"/>
              </a:lnSpc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Then electric painful shock + pallet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(suppression of behaviour occur)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plus auditory signal)</a:t>
            </a:r>
          </a:p>
          <a:p>
            <a:pPr marL="342900" indent="-342900" defTabSz="992188">
              <a:lnSpc>
                <a:spcPct val="130000"/>
              </a:lnSpc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Stops pressing bar 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(anxiolytic drugs)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        Released behaviour </a:t>
            </a:r>
          </a:p>
          <a:p>
            <a:pPr marL="342900" indent="-342900" defTabSz="992188">
              <a:lnSpc>
                <a:spcPct val="13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92188"/>
            <a:r>
              <a:rPr lang="en-US">
                <a:latin typeface="Arial" charset="0"/>
              </a:rPr>
              <a:t>* Analgesic </a:t>
            </a:r>
          </a:p>
          <a:p>
            <a:pPr marL="342900" indent="-342900" defTabSz="992188"/>
            <a:r>
              <a:rPr lang="en-US">
                <a:latin typeface="Arial" charset="0"/>
              </a:rPr>
              <a:t>* Other psychotropic    </a:t>
            </a:r>
          </a:p>
        </p:txBody>
      </p:sp>
      <p:sp>
        <p:nvSpPr>
          <p:cNvPr id="17413" name="AutoShape 5"/>
          <p:cNvSpPr>
            <a:spLocks/>
          </p:cNvSpPr>
          <p:nvPr/>
        </p:nvSpPr>
        <p:spPr bwMode="auto">
          <a:xfrm>
            <a:off x="3962400" y="2514600"/>
            <a:ext cx="304800" cy="838200"/>
          </a:xfrm>
          <a:prstGeom prst="rightBrace">
            <a:avLst>
              <a:gd name="adj1" fmla="val 229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724400" y="2743200"/>
            <a:ext cx="22225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600" b="1">
                <a:latin typeface="Arial" charset="0"/>
              </a:rPr>
              <a:t> </a:t>
            </a:r>
            <a:r>
              <a:rPr lang="en-US" sz="2600" b="1">
                <a:solidFill>
                  <a:srgbClr val="FF00FF"/>
                </a:solidFill>
                <a:latin typeface="Arial" charset="0"/>
              </a:rPr>
              <a:t>not effective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81000" y="4560888"/>
            <a:ext cx="7010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>
              <a:lnSpc>
                <a:spcPct val="140000"/>
              </a:lnSpc>
            </a:pPr>
            <a:r>
              <a:rPr lang="en-US" sz="2000" b="1">
                <a:latin typeface="Arial" charset="0"/>
              </a:rPr>
              <a:t>* </a:t>
            </a:r>
            <a:r>
              <a:rPr lang="en-US" sz="2000">
                <a:latin typeface="Arial" charset="0"/>
              </a:rPr>
              <a:t>Lesion of midbrain septum   - aggressive behaviour</a:t>
            </a:r>
          </a:p>
          <a:p>
            <a:pPr defTabSz="992188">
              <a:lnSpc>
                <a:spcPct val="140000"/>
              </a:lnSpc>
            </a:pPr>
            <a:r>
              <a:rPr lang="en-US" sz="2000">
                <a:latin typeface="Arial" charset="0"/>
              </a:rPr>
              <a:t>* Introducing a stranger mice in cage – aggressive behaviour</a:t>
            </a:r>
          </a:p>
        </p:txBody>
      </p:sp>
      <p:sp>
        <p:nvSpPr>
          <p:cNvPr id="17416" name="AutoShape 8"/>
          <p:cNvSpPr>
            <a:spLocks/>
          </p:cNvSpPr>
          <p:nvPr/>
        </p:nvSpPr>
        <p:spPr bwMode="auto">
          <a:xfrm>
            <a:off x="7543800" y="3581400"/>
            <a:ext cx="76200" cy="1905000"/>
          </a:xfrm>
          <a:prstGeom prst="rightBrace">
            <a:avLst>
              <a:gd name="adj1" fmla="val 20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985125" y="4711700"/>
            <a:ext cx="16779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200" b="1">
                <a:latin typeface="Arial" charset="0"/>
              </a:rPr>
              <a:t>aggression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604125" y="5573713"/>
            <a:ext cx="229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000" b="1">
                <a:solidFill>
                  <a:srgbClr val="66FF66"/>
                </a:solidFill>
                <a:latin typeface="Arial" charset="0"/>
              </a:rPr>
              <a:t>(anxiolytic drugs)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143000" y="6261100"/>
            <a:ext cx="8172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600" b="1">
                <a:latin typeface="Arial" charset="0"/>
              </a:rPr>
              <a:t>(</a:t>
            </a:r>
            <a:r>
              <a:rPr lang="en-US" sz="2600" b="1">
                <a:solidFill>
                  <a:srgbClr val="FFFF00"/>
                </a:solidFill>
                <a:latin typeface="Arial" charset="0"/>
              </a:rPr>
              <a:t>Anxiolytic drugs</a:t>
            </a:r>
            <a:r>
              <a:rPr lang="en-US" sz="2600" b="1">
                <a:latin typeface="Arial" charset="0"/>
              </a:rPr>
              <a:t>)			</a:t>
            </a:r>
            <a:r>
              <a:rPr lang="en-US" sz="2600" b="1">
                <a:solidFill>
                  <a:srgbClr val="FFFF00"/>
                </a:solidFill>
                <a:latin typeface="Arial" charset="0"/>
              </a:rPr>
              <a:t>(Habituation faster</a:t>
            </a:r>
            <a:r>
              <a:rPr lang="en-US" sz="2600" b="1">
                <a:latin typeface="Arial" charset="0"/>
              </a:rPr>
              <a:t>)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3048000" y="5486400"/>
            <a:ext cx="381000" cy="914400"/>
          </a:xfrm>
          <a:prstGeom prst="line">
            <a:avLst/>
          </a:prstGeom>
          <a:noFill/>
          <a:ln w="38100">
            <a:solidFill>
              <a:srgbClr val="66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6858000" y="5486400"/>
            <a:ext cx="0" cy="8382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4800600" y="1752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7010400" y="5791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8534400" y="51816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9677400" y="4495800"/>
            <a:ext cx="0" cy="762000"/>
          </a:xfrm>
          <a:prstGeom prst="line">
            <a:avLst/>
          </a:prstGeom>
          <a:noFill/>
          <a:ln w="76200">
            <a:solidFill>
              <a:srgbClr val="66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E508-38BC-4B6B-A2E9-7BB17A7EFBF9}" type="slidenum">
              <a:rPr lang="en-US"/>
              <a:pPr/>
              <a:t>2</a:t>
            </a:fld>
            <a:endParaRPr 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609600" y="1579563"/>
            <a:ext cx="914400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155000"/>
              </a:lnSpc>
              <a:tabLst>
                <a:tab pos="457200" algn="l"/>
              </a:tabLst>
            </a:pPr>
            <a:r>
              <a:rPr lang="en-US" sz="4000">
                <a:solidFill>
                  <a:srgbClr val="FFFF00"/>
                </a:solidFill>
                <a:cs typeface="Arial" charset="0"/>
              </a:rPr>
              <a:t>TO SPEAK A KIND WORD </a:t>
            </a:r>
          </a:p>
          <a:p>
            <a:pPr algn="ctr" eaLnBrk="1" hangingPunct="1">
              <a:lnSpc>
                <a:spcPct val="155000"/>
              </a:lnSpc>
              <a:tabLst>
                <a:tab pos="457200" algn="l"/>
              </a:tabLst>
            </a:pPr>
            <a:r>
              <a:rPr lang="en-US" sz="4000">
                <a:solidFill>
                  <a:srgbClr val="FFFF00"/>
                </a:solidFill>
                <a:cs typeface="Arial" charset="0"/>
              </a:rPr>
              <a:t>IS CHARITY. </a:t>
            </a:r>
          </a:p>
          <a:p>
            <a:pPr algn="ctr" eaLnBrk="1" hangingPunct="1">
              <a:tabLst>
                <a:tab pos="457200" algn="l"/>
              </a:tabLst>
            </a:pPr>
            <a:endParaRPr lang="en-US" sz="400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tabLst>
                <a:tab pos="457200" algn="l"/>
              </a:tabLst>
            </a:pPr>
            <a:r>
              <a:rPr lang="en-US" sz="3600">
                <a:cs typeface="Arial" charset="0"/>
              </a:rPr>
              <a:t>{</a:t>
            </a:r>
            <a:r>
              <a:rPr lang="en-US" sz="3200">
                <a:cs typeface="Arial" charset="0"/>
              </a:rPr>
              <a:t>For which, One deserves a reward from Allah (JS)}</a:t>
            </a:r>
          </a:p>
          <a:p>
            <a:pPr eaLnBrk="1" hangingPunct="1">
              <a:tabLst>
                <a:tab pos="457200" algn="l"/>
              </a:tabLst>
            </a:pPr>
            <a:endParaRPr lang="en-US" sz="3200">
              <a:latin typeface="Arial" charset="0"/>
              <a:cs typeface="Arial" charset="0"/>
            </a:endParaRPr>
          </a:p>
          <a:p>
            <a:pPr eaLnBrk="1" hangingPunct="1">
              <a:tabLst>
                <a:tab pos="457200" algn="l"/>
              </a:tabLst>
            </a:pPr>
            <a:r>
              <a:rPr lang="en-US" sz="320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tabLst>
                <a:tab pos="457200" algn="l"/>
              </a:tabLst>
            </a:pPr>
            <a:endParaRPr lang="en-US" sz="3200">
              <a:latin typeface="Arial" charset="0"/>
              <a:cs typeface="Arial" charset="0"/>
            </a:endParaRPr>
          </a:p>
          <a:p>
            <a:pPr eaLnBrk="1" hangingPunct="1">
              <a:tabLst>
                <a:tab pos="457200" algn="l"/>
              </a:tabLst>
            </a:pPr>
            <a:endParaRPr lang="en-US" sz="3200">
              <a:latin typeface="Arial" charset="0"/>
              <a:cs typeface="Arial" charset="0"/>
            </a:endParaRPr>
          </a:p>
          <a:p>
            <a:pPr eaLnBrk="1" hangingPunct="1">
              <a:tabLst>
                <a:tab pos="457200" algn="l"/>
              </a:tabLst>
            </a:pPr>
            <a:r>
              <a:rPr lang="en-US" i="1">
                <a:solidFill>
                  <a:srgbClr val="66FF99"/>
                </a:solidFill>
                <a:latin typeface="Arial" charset="0"/>
                <a:cs typeface="Arial" charset="0"/>
              </a:rPr>
              <a:t>(Bukhari)</a:t>
            </a:r>
          </a:p>
        </p:txBody>
      </p:sp>
      <p:sp>
        <p:nvSpPr>
          <p:cNvPr id="62469" name="WordArt 5"/>
          <p:cNvSpPr>
            <a:spLocks noChangeArrowheads="1" noChangeShapeType="1" noTextEdit="1"/>
          </p:cNvSpPr>
          <p:nvPr/>
        </p:nvSpPr>
        <p:spPr bwMode="auto">
          <a:xfrm>
            <a:off x="3200400" y="573088"/>
            <a:ext cx="3810000" cy="495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800" kern="10" spc="56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Hadith Shareef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816F-66B8-43A2-8EFA-973A5AC281AE}" type="slidenum">
              <a:rPr lang="en-US"/>
              <a:pPr/>
              <a:t>20</a:t>
            </a:fld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8839200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92188"/>
            <a:r>
              <a:rPr lang="en-US" sz="3200" b="1" u="sng">
                <a:solidFill>
                  <a:srgbClr val="FFFF00"/>
                </a:solidFill>
                <a:latin typeface="Arial" charset="0"/>
              </a:rPr>
              <a:t>TESTS IN HUMANS</a:t>
            </a:r>
            <a:r>
              <a:rPr lang="en-US" sz="2600">
                <a:latin typeface="Arial" charset="0"/>
              </a:rPr>
              <a:t> </a:t>
            </a:r>
          </a:p>
          <a:p>
            <a:pPr marL="342900" indent="-342900" defTabSz="992188">
              <a:buFontTx/>
              <a:buAutoNum type="arabicPeriod"/>
            </a:pPr>
            <a:endParaRPr lang="en-US" sz="2600" b="1">
              <a:solidFill>
                <a:srgbClr val="99FF33"/>
              </a:solidFill>
              <a:latin typeface="Arial" charset="0"/>
            </a:endParaRPr>
          </a:p>
          <a:p>
            <a:pPr marL="342900" indent="-342900" defTabSz="992188">
              <a:buFontTx/>
              <a:buAutoNum type="arabicPeriod"/>
            </a:pPr>
            <a:r>
              <a:rPr lang="en-US" sz="2600" b="1">
                <a:solidFill>
                  <a:srgbClr val="99FF33"/>
                </a:solidFill>
                <a:latin typeface="Arial" charset="0"/>
              </a:rPr>
              <a:t>Various anxiety  scales test</a:t>
            </a:r>
          </a:p>
          <a:p>
            <a:pPr marL="342900" indent="-342900" defTabSz="992188"/>
            <a:endParaRPr lang="en-US" sz="2600" b="1">
              <a:solidFill>
                <a:srgbClr val="99FF33"/>
              </a:solidFill>
              <a:latin typeface="Arial" charset="0"/>
            </a:endParaRPr>
          </a:p>
          <a:p>
            <a:pPr marL="342900" indent="-342900" defTabSz="992188">
              <a:buFontTx/>
              <a:buAutoNum type="arabicPeriod"/>
            </a:pPr>
            <a:r>
              <a:rPr lang="en-US" sz="2600" b="1">
                <a:solidFill>
                  <a:srgbClr val="99FF33"/>
                </a:solidFill>
                <a:latin typeface="Arial" charset="0"/>
              </a:rPr>
              <a:t>Galvanic skin response (GSR) test</a:t>
            </a:r>
            <a:br>
              <a:rPr lang="en-US" sz="2600" b="1">
                <a:solidFill>
                  <a:srgbClr val="99FF33"/>
                </a:solidFill>
                <a:latin typeface="Arial" charset="0"/>
              </a:rPr>
            </a:br>
            <a:r>
              <a:rPr lang="en-US" sz="2600">
                <a:latin typeface="Arial" charset="0"/>
              </a:rPr>
              <a:t>- Habituation occur in normal 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- Habituation delayed in anxiety </a:t>
            </a:r>
          </a:p>
          <a:p>
            <a:pPr marL="342900" indent="-342900" defTabSz="992188"/>
            <a:endParaRPr lang="en-US" sz="2600" b="1">
              <a:solidFill>
                <a:srgbClr val="99FF33"/>
              </a:solidFill>
              <a:latin typeface="Arial" charset="0"/>
            </a:endParaRPr>
          </a:p>
          <a:p>
            <a:pPr marL="342900" indent="-342900" defTabSz="992188"/>
            <a:r>
              <a:rPr lang="en-US" sz="2600" b="1">
                <a:solidFill>
                  <a:srgbClr val="99FF33"/>
                </a:solidFill>
                <a:latin typeface="Arial" charset="0"/>
              </a:rPr>
              <a:t>3.Human version of conflict test </a:t>
            </a:r>
            <a:br>
              <a:rPr lang="en-US" sz="2600" b="1">
                <a:solidFill>
                  <a:srgbClr val="99FF33"/>
                </a:solidFill>
                <a:latin typeface="Arial" charset="0"/>
              </a:rPr>
            </a:br>
            <a:r>
              <a:rPr lang="en-US" sz="2600">
                <a:latin typeface="Arial" charset="0"/>
              </a:rPr>
              <a:t>- Money is substituted for food pellets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- Graded electric shocks  + money  - </a:t>
            </a:r>
            <a:r>
              <a:rPr lang="en-US" sz="2600">
                <a:solidFill>
                  <a:srgbClr val="FFFF00"/>
                </a:solidFill>
                <a:latin typeface="Arial" charset="0"/>
              </a:rPr>
              <a:t>bar pressing</a:t>
            </a:r>
            <a:r>
              <a:rPr lang="en-US" sz="2600">
                <a:latin typeface="Arial" charset="0"/>
              </a:rPr>
              <a:t> 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- graded electric shock + money </a:t>
            </a:r>
            <a:r>
              <a:rPr lang="en-US" sz="2600">
                <a:solidFill>
                  <a:srgbClr val="FFFF00"/>
                </a:solidFill>
                <a:latin typeface="Arial" charset="0"/>
              </a:rPr>
              <a:t>+ diazepam</a:t>
            </a:r>
            <a:r>
              <a:rPr lang="en-US" sz="2600">
                <a:latin typeface="Arial" charset="0"/>
              </a:rPr>
              <a:t>   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				</a:t>
            </a:r>
            <a:r>
              <a:rPr lang="en-US" sz="2600">
                <a:solidFill>
                  <a:srgbClr val="FFFF00"/>
                </a:solidFill>
                <a:latin typeface="Arial" charset="0"/>
              </a:rPr>
              <a:t>More bar pressing</a:t>
            </a:r>
            <a:r>
              <a:rPr lang="en-US" sz="2600">
                <a:latin typeface="Arial" charset="0"/>
              </a:rPr>
              <a:t> 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7162800" y="5486400"/>
            <a:ext cx="1447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7467600" y="5486400"/>
            <a:ext cx="990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5FA3-B6BE-4B70-93CE-D74EF983C5B7}" type="slidenum">
              <a:rPr lang="en-US"/>
              <a:pPr/>
              <a:t>21</a:t>
            </a:fld>
            <a:endParaRPr lang="en-US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9372600" cy="6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92188"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Arial" charset="0"/>
              </a:rPr>
              <a:t>Generlized Anxiety Disorder (GAD)</a:t>
            </a:r>
          </a:p>
          <a:p>
            <a:pPr marL="342900" indent="-342900" defTabSz="992188"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Arial" charset="0"/>
              </a:rPr>
              <a:t>Social Anxiety  &amp; </a:t>
            </a:r>
            <a:r>
              <a:rPr lang="en-US" sz="3200" b="1" u="sng">
                <a:solidFill>
                  <a:srgbClr val="FFFF00"/>
                </a:solidFill>
                <a:latin typeface="Arial" charset="0"/>
              </a:rPr>
              <a:t>Phobias</a:t>
            </a:r>
            <a:r>
              <a:rPr lang="en-US" sz="32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(Circumscribed Anxiety)</a:t>
            </a:r>
          </a:p>
          <a:p>
            <a:pPr marL="342900" indent="-342900" defTabSz="9921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600">
                <a:latin typeface="Arial" charset="0"/>
              </a:rPr>
              <a:t>Social gathering Phobia</a:t>
            </a:r>
          </a:p>
          <a:p>
            <a:pPr marL="342900" indent="-342900" defTabSz="9921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600">
                <a:latin typeface="Arial" charset="0"/>
              </a:rPr>
              <a:t>Stage phobia</a:t>
            </a:r>
          </a:p>
          <a:p>
            <a:pPr marL="342900" indent="-342900" defTabSz="9921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600">
                <a:latin typeface="Arial" charset="0"/>
              </a:rPr>
              <a:t>Class phobia</a:t>
            </a:r>
          </a:p>
          <a:p>
            <a:pPr marL="342900" indent="-342900" defTabSz="9921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600">
                <a:latin typeface="Arial" charset="0"/>
              </a:rPr>
              <a:t>Claustrophobia</a:t>
            </a:r>
          </a:p>
          <a:p>
            <a:pPr marL="342900" indent="-342900" defTabSz="9921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600">
                <a:latin typeface="Arial" charset="0"/>
              </a:rPr>
              <a:t>Agoraphobia </a:t>
            </a:r>
            <a:r>
              <a:rPr lang="en-US" sz="2000">
                <a:solidFill>
                  <a:srgbClr val="00FFCC"/>
                </a:solidFill>
                <a:latin typeface="Arial" charset="0"/>
              </a:rPr>
              <a:t>( House wife housebound Syndrome)</a:t>
            </a:r>
          </a:p>
          <a:p>
            <a:pPr marL="342900" indent="-342900" defTabSz="9921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600">
                <a:latin typeface="Arial" charset="0"/>
              </a:rPr>
              <a:t>Spider Phobia</a:t>
            </a:r>
          </a:p>
          <a:p>
            <a:pPr marL="342900" indent="-342900" defTabSz="9921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600">
                <a:latin typeface="Arial" charset="0"/>
              </a:rPr>
              <a:t>Canine phobia</a:t>
            </a:r>
          </a:p>
          <a:p>
            <a:pPr marL="342900" indent="-342900" defTabSz="9921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600">
                <a:latin typeface="Arial" charset="0"/>
              </a:rPr>
              <a:t>Snake &amp; lizard Phobia</a:t>
            </a:r>
          </a:p>
          <a:p>
            <a:pPr marL="342900" indent="-342900" defTabSz="992188"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Arial" charset="0"/>
              </a:rPr>
              <a:t>Obsessive Compulsive Disorder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7086600" y="6019800"/>
            <a:ext cx="2667000" cy="895350"/>
          </a:xfrm>
          <a:prstGeom prst="rect">
            <a:avLst/>
          </a:prstGeom>
          <a:noFill/>
          <a:ln w="9525">
            <a:solidFill>
              <a:srgbClr val="99FF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92188">
              <a:spcBef>
                <a:spcPct val="50000"/>
              </a:spcBef>
            </a:pPr>
            <a:r>
              <a:rPr lang="en-US" sz="2600">
                <a:latin typeface="Arial" charset="0"/>
              </a:rPr>
              <a:t>Definition &amp; Treatment</a:t>
            </a:r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 flipV="1">
            <a:off x="6019800" y="64008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6096000" y="6781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4F43-8252-4281-99CF-D2ACD4E247F3}" type="slidenum">
              <a:rPr lang="en-US"/>
              <a:pPr/>
              <a:t>22</a:t>
            </a:fld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73025"/>
            <a:ext cx="10058400" cy="700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92188"/>
            <a:r>
              <a:rPr lang="en-US" sz="3600" b="1" u="sng">
                <a:solidFill>
                  <a:srgbClr val="99FF33"/>
                </a:solidFill>
              </a:rPr>
              <a:t>BENZODIAZEPINES</a:t>
            </a:r>
            <a:r>
              <a:rPr lang="en-US" sz="3600" b="1">
                <a:solidFill>
                  <a:srgbClr val="99FF33"/>
                </a:solidFill>
              </a:rPr>
              <a:t> </a:t>
            </a:r>
          </a:p>
          <a:p>
            <a:pPr marL="342900" indent="-342900" defTabSz="992188">
              <a:buFontTx/>
              <a:buAutoNum type="arabicPeriod"/>
            </a:pPr>
            <a:r>
              <a:rPr lang="en-US" sz="2200" b="1">
                <a:solidFill>
                  <a:srgbClr val="FFFF00"/>
                </a:solidFill>
                <a:latin typeface="Arial" charset="0"/>
              </a:rPr>
              <a:t>Chlordiazepoxide</a:t>
            </a:r>
            <a:r>
              <a:rPr lang="en-US" sz="2200" b="1">
                <a:latin typeface="Arial" charset="0"/>
              </a:rPr>
              <a:t> </a:t>
            </a:r>
            <a:r>
              <a:rPr lang="en-US" sz="2200">
                <a:latin typeface="Arial" charset="0"/>
              </a:rPr>
              <a:t>was  accidentally synthesized in 1961 (Roche)</a:t>
            </a:r>
          </a:p>
          <a:p>
            <a:pPr marL="342900" indent="-342900" defTabSz="992188">
              <a:buFontTx/>
              <a:buAutoNum type="arabicPeriod"/>
            </a:pPr>
            <a:r>
              <a:rPr lang="en-US" sz="2200">
                <a:latin typeface="Arial" charset="0"/>
              </a:rPr>
              <a:t>Used as anxiolytics, hypnotics, centrally acting muscle relaxant</a:t>
            </a:r>
            <a:br>
              <a:rPr lang="en-US" sz="2200">
                <a:latin typeface="Arial" charset="0"/>
              </a:rPr>
            </a:br>
            <a:r>
              <a:rPr lang="en-US" sz="2200">
                <a:latin typeface="Arial" charset="0"/>
              </a:rPr>
              <a:t>and anti-Convulsant. </a:t>
            </a:r>
          </a:p>
          <a:p>
            <a:pPr marL="342900" indent="-342900" defTabSz="992188"/>
            <a:endParaRPr lang="en-US" sz="2200">
              <a:latin typeface="Arial" charset="0"/>
            </a:endParaRPr>
          </a:p>
          <a:p>
            <a:pPr marL="342900" indent="-342900" defTabSz="992188"/>
            <a:r>
              <a:rPr lang="en-US" sz="2200" b="1">
                <a:solidFill>
                  <a:srgbClr val="99FF33"/>
                </a:solidFill>
                <a:latin typeface="Arial" charset="0"/>
              </a:rPr>
              <a:t>PHARMACOKINETICS </a:t>
            </a:r>
          </a:p>
          <a:p>
            <a:pPr marL="342900" indent="-342900" defTabSz="992188"/>
            <a:r>
              <a:rPr lang="en-US" sz="2200" b="1">
                <a:solidFill>
                  <a:srgbClr val="99FF33"/>
                </a:solidFill>
                <a:latin typeface="Arial" charset="0"/>
              </a:rPr>
              <a:t>Orally:</a:t>
            </a:r>
            <a:r>
              <a:rPr lang="en-US" sz="2200" b="1">
                <a:latin typeface="Arial" charset="0"/>
              </a:rPr>
              <a:t> various rate of absorption.</a:t>
            </a:r>
          </a:p>
          <a:p>
            <a:pPr marL="342900" indent="-342900" defTabSz="992188"/>
            <a:r>
              <a:rPr lang="en-US" sz="2200" b="1">
                <a:latin typeface="Arial" charset="0"/>
              </a:rPr>
              <a:t> P.P. levels are reached for diazepam</a:t>
            </a:r>
          </a:p>
          <a:p>
            <a:pPr marL="342900" indent="-342900" defTabSz="992188"/>
            <a:r>
              <a:rPr lang="en-US" sz="2200" b="1">
                <a:latin typeface="Arial" charset="0"/>
              </a:rPr>
              <a:t>1 hours for diazepam – 3 hrs and for oxazepam – 4 hours </a:t>
            </a:r>
          </a:p>
          <a:p>
            <a:pPr marL="342900" indent="-342900" defTabSz="992188"/>
            <a:r>
              <a:rPr lang="en-US" sz="2200" b="1">
                <a:solidFill>
                  <a:srgbClr val="99FF33"/>
                </a:solidFill>
                <a:latin typeface="Arial" charset="0"/>
              </a:rPr>
              <a:t>I/M:</a:t>
            </a:r>
            <a:r>
              <a:rPr lang="en-US" sz="2200" b="1">
                <a:latin typeface="Arial" charset="0"/>
              </a:rPr>
              <a:t> Erratic absorption of diazepam </a:t>
            </a:r>
          </a:p>
          <a:p>
            <a:pPr marL="342900" indent="-342900" defTabSz="992188"/>
            <a:r>
              <a:rPr lang="en-US" sz="2200" b="1">
                <a:solidFill>
                  <a:srgbClr val="99FF33"/>
                </a:solidFill>
                <a:latin typeface="Arial" charset="0"/>
              </a:rPr>
              <a:t>I/V:</a:t>
            </a:r>
            <a:r>
              <a:rPr lang="en-US" sz="2200" b="1">
                <a:latin typeface="Arial" charset="0"/>
              </a:rPr>
              <a:t>  P.P levels increased</a:t>
            </a:r>
          </a:p>
          <a:p>
            <a:pPr marL="342900" indent="-342900" defTabSz="992188"/>
            <a:endParaRPr lang="en-US" sz="2200" b="1">
              <a:latin typeface="Arial" charset="0"/>
            </a:endParaRPr>
          </a:p>
          <a:p>
            <a:pPr marL="342900" indent="-342900" defTabSz="992188"/>
            <a:r>
              <a:rPr lang="en-US" sz="2200" b="1">
                <a:solidFill>
                  <a:srgbClr val="99FF33"/>
                </a:solidFill>
                <a:latin typeface="Arial" charset="0"/>
              </a:rPr>
              <a:t>Plasma Protein binding</a:t>
            </a:r>
            <a:r>
              <a:rPr lang="en-US" sz="2200" b="1">
                <a:latin typeface="Arial" charset="0"/>
              </a:rPr>
              <a:t> : diazepam 75% - 90%  </a:t>
            </a:r>
          </a:p>
          <a:p>
            <a:pPr marL="342900" indent="-342900" defTabSz="992188"/>
            <a:endParaRPr lang="en-US" sz="2200" b="1">
              <a:latin typeface="Arial" charset="0"/>
            </a:endParaRPr>
          </a:p>
          <a:p>
            <a:pPr marL="342900" indent="-342900" defTabSz="992188"/>
            <a:r>
              <a:rPr lang="en-US" sz="2200" b="1">
                <a:solidFill>
                  <a:srgbClr val="99FF33"/>
                </a:solidFill>
                <a:latin typeface="Arial" charset="0"/>
              </a:rPr>
              <a:t>Metabolism:</a:t>
            </a:r>
          </a:p>
          <a:p>
            <a:pPr marL="342900" indent="-342900" defTabSz="992188">
              <a:buFontTx/>
              <a:buChar char="-"/>
            </a:pPr>
            <a:r>
              <a:rPr lang="en-US" sz="2200" b="1">
                <a:latin typeface="Arial" charset="0"/>
              </a:rPr>
              <a:t>By liver microsomal enzymes</a:t>
            </a:r>
          </a:p>
          <a:p>
            <a:pPr marL="342900" indent="-342900" defTabSz="992188">
              <a:buFontTx/>
              <a:buChar char="-"/>
            </a:pPr>
            <a:r>
              <a:rPr lang="en-US" sz="2200" b="1">
                <a:latin typeface="Arial" charset="0"/>
              </a:rPr>
              <a:t>But do not induce enzymes. </a:t>
            </a:r>
          </a:p>
          <a:p>
            <a:pPr marL="342900" indent="-342900" defTabSz="992188">
              <a:buFontTx/>
              <a:buChar char="-"/>
            </a:pPr>
            <a:r>
              <a:rPr lang="en-US" sz="2200" b="1">
                <a:latin typeface="Arial" charset="0"/>
              </a:rPr>
              <a:t>Microsomal oxidation &amp; N. dealkylation &amp; aliphatic hydroxylation</a:t>
            </a:r>
          </a:p>
          <a:p>
            <a:pPr marL="342900" indent="-342900" defTabSz="992188">
              <a:buFontTx/>
              <a:buChar char="-"/>
            </a:pPr>
            <a:r>
              <a:rPr lang="en-US" sz="2200" b="1">
                <a:latin typeface="Arial" charset="0"/>
              </a:rPr>
              <a:t>Glucuronidation (Phase II reactions )</a:t>
            </a:r>
          </a:p>
          <a:p>
            <a:pPr marL="342900" indent="-342900" defTabSz="992188">
              <a:buFontTx/>
              <a:buChar char="-"/>
            </a:pPr>
            <a:r>
              <a:rPr lang="en-US" sz="2200" b="1">
                <a:latin typeface="Arial" charset="0"/>
              </a:rPr>
              <a:t>Excretion in urine       </a:t>
            </a:r>
          </a:p>
        </p:txBody>
      </p:sp>
      <p:pic>
        <p:nvPicPr>
          <p:cNvPr id="19461" name="Picture 5" descr="GABA-R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0" y="3505200"/>
            <a:ext cx="1676400" cy="1905000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C15E-14A4-4CC4-9E23-80B9EA9A4EDA}" type="slidenum">
              <a:rPr lang="en-US"/>
              <a:pPr/>
              <a:t>23</a:t>
            </a:fld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749300"/>
            <a:ext cx="99314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/>
            <a:r>
              <a:rPr lang="en-US" sz="2200">
                <a:latin typeface="Arial" charset="0"/>
              </a:rPr>
              <a:t>Chlordiazepoxide	Diazepam	Prazepam      Clorazepate </a:t>
            </a:r>
            <a:r>
              <a:rPr lang="en-US" sz="1800">
                <a:latin typeface="Arial" charset="0"/>
              </a:rPr>
              <a:t>(prodrug)</a:t>
            </a:r>
            <a:r>
              <a:rPr lang="en-US" sz="2200">
                <a:latin typeface="Arial" charset="0"/>
              </a:rPr>
              <a:t> </a:t>
            </a:r>
          </a:p>
          <a:p>
            <a:pPr defTabSz="992188"/>
            <a:endParaRPr lang="en-US" sz="2200">
              <a:latin typeface="Arial" charset="0"/>
            </a:endParaRPr>
          </a:p>
          <a:p>
            <a:pPr defTabSz="992188"/>
            <a:endParaRPr lang="en-US" sz="2200">
              <a:latin typeface="Arial" charset="0"/>
            </a:endParaRPr>
          </a:p>
          <a:p>
            <a:pPr defTabSz="992188"/>
            <a:r>
              <a:rPr lang="en-US" sz="2200">
                <a:latin typeface="Arial" charset="0"/>
              </a:rPr>
              <a:t>Desmethylchlordiazepoxide </a:t>
            </a:r>
          </a:p>
          <a:p>
            <a:pPr defTabSz="992188"/>
            <a:endParaRPr lang="en-US" sz="2200">
              <a:latin typeface="Arial" charset="0"/>
            </a:endParaRPr>
          </a:p>
          <a:p>
            <a:pPr defTabSz="992188"/>
            <a:endParaRPr lang="en-US" sz="2200">
              <a:latin typeface="Arial" charset="0"/>
            </a:endParaRPr>
          </a:p>
          <a:p>
            <a:pPr defTabSz="992188"/>
            <a:r>
              <a:rPr lang="en-US" sz="2200">
                <a:latin typeface="Arial" charset="0"/>
              </a:rPr>
              <a:t>Demaxepam		Desmethyldiazepam (t ½ = 60 hrs)</a:t>
            </a:r>
          </a:p>
          <a:p>
            <a:pPr defTabSz="992188"/>
            <a:endParaRPr lang="en-US" sz="2200">
              <a:latin typeface="Arial" charset="0"/>
            </a:endParaRPr>
          </a:p>
          <a:p>
            <a:pPr defTabSz="992188"/>
            <a:endParaRPr lang="en-US" sz="2200">
              <a:latin typeface="Arial" charset="0"/>
            </a:endParaRPr>
          </a:p>
          <a:p>
            <a:pPr defTabSz="992188"/>
            <a:r>
              <a:rPr lang="en-US" sz="2200">
                <a:latin typeface="Arial" charset="0"/>
              </a:rPr>
              <a:t>			    Oxazepam</a:t>
            </a:r>
          </a:p>
          <a:p>
            <a:pPr defTabSz="992188"/>
            <a:r>
              <a:rPr lang="en-US" sz="2200">
                <a:latin typeface="Arial" charset="0"/>
              </a:rPr>
              <a:t>Flurazepam 	</a:t>
            </a:r>
            <a:r>
              <a:rPr lang="en-US" sz="1800">
                <a:latin typeface="Arial" charset="0"/>
              </a:rPr>
              <a:t>(metabolite)</a:t>
            </a:r>
            <a:r>
              <a:rPr lang="en-US" sz="2200">
                <a:latin typeface="Arial" charset="0"/>
              </a:rPr>
              <a:t> 			</a:t>
            </a:r>
          </a:p>
          <a:p>
            <a:pPr defTabSz="992188"/>
            <a:endParaRPr lang="en-US" sz="2200">
              <a:latin typeface="Arial" charset="0"/>
            </a:endParaRPr>
          </a:p>
          <a:p>
            <a:pPr defTabSz="992188"/>
            <a:endParaRPr lang="en-US" sz="2200">
              <a:latin typeface="Arial" charset="0"/>
            </a:endParaRPr>
          </a:p>
          <a:p>
            <a:pPr defTabSz="992188"/>
            <a:endParaRPr lang="en-US" sz="2200">
              <a:latin typeface="Arial" charset="0"/>
            </a:endParaRPr>
          </a:p>
          <a:p>
            <a:pPr defTabSz="992188"/>
            <a:r>
              <a:rPr lang="en-US" sz="2200">
                <a:latin typeface="Arial" charset="0"/>
              </a:rPr>
              <a:t>			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295400" y="1143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12954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4419600" y="1295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4800600" y="1219200"/>
            <a:ext cx="685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5410200" y="1143000"/>
            <a:ext cx="2057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4114800" y="3352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114800" y="4267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4114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1600200" y="4343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1752600" y="30575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6842125" y="3263900"/>
            <a:ext cx="31718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200">
                <a:latin typeface="Arial" charset="0"/>
              </a:rPr>
              <a:t>Alprezolam &amp; Triazolam</a:t>
            </a:r>
          </a:p>
          <a:p>
            <a:pPr defTabSz="992188"/>
            <a:endParaRPr lang="en-US" sz="2200">
              <a:latin typeface="Arial" charset="0"/>
            </a:endParaRPr>
          </a:p>
          <a:p>
            <a:pPr defTabSz="992188"/>
            <a:r>
              <a:rPr lang="en-US" sz="2200">
                <a:latin typeface="Arial" charset="0"/>
              </a:rPr>
              <a:t>Metabolites </a:t>
            </a:r>
            <a:r>
              <a:rPr lang="en-US" sz="2000" i="1">
                <a:solidFill>
                  <a:srgbClr val="FFFF00"/>
                </a:solidFill>
                <a:latin typeface="Arial" charset="0"/>
              </a:rPr>
              <a:t>(short acting)</a:t>
            </a: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5486400" y="4876800"/>
            <a:ext cx="1828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5105400" y="4114800"/>
            <a:ext cx="1752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7696200" y="3657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352800" y="-73025"/>
            <a:ext cx="2914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Arial" charset="0"/>
              </a:rPr>
              <a:t>METABOLISM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457200" y="6553200"/>
            <a:ext cx="533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>
              <a:spcBef>
                <a:spcPct val="50000"/>
              </a:spcBef>
            </a:pPr>
            <a:endParaRPr lang="en-US" sz="2600">
              <a:latin typeface="Arial" charset="0"/>
            </a:endParaRP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0" y="6553200"/>
            <a:ext cx="1005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>
              <a:spcBef>
                <a:spcPct val="50000"/>
              </a:spcBef>
            </a:pPr>
            <a:r>
              <a:rPr lang="en-US" sz="2000">
                <a:latin typeface="Arial" charset="0"/>
              </a:rPr>
              <a:t>Estazolam, lorazepam &amp; oxazepam have less cumulative effect. So Less hangover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7467600" y="4646613"/>
            <a:ext cx="1370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000">
                <a:latin typeface="Arial" charset="0"/>
              </a:rPr>
              <a:t>lorazepam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3429000" y="4945063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>
              <a:spcBef>
                <a:spcPct val="50000"/>
              </a:spcBef>
            </a:pPr>
            <a:r>
              <a:rPr lang="en-US" sz="1800" b="1">
                <a:solidFill>
                  <a:srgbClr val="99FF33"/>
                </a:solidFill>
                <a:latin typeface="Arial" charset="0"/>
              </a:rPr>
              <a:t>Conjugation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3276600" y="60960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Arial" charset="0"/>
              </a:rPr>
              <a:t>Urinary Excretion</a:t>
            </a:r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2590800" y="44958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8246-0642-4987-9AB7-B7C10EA274EA}" type="slidenum">
              <a:rPr lang="en-US"/>
              <a:pPr/>
              <a:t>24</a:t>
            </a:fld>
            <a:endParaRPr lang="en-US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0" y="-61913"/>
            <a:ext cx="8229600" cy="67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defTabSz="992188">
              <a:lnSpc>
                <a:spcPct val="140000"/>
              </a:lnSpc>
            </a:pPr>
            <a:r>
              <a:rPr lang="en-US" sz="3200" b="1" u="sng">
                <a:solidFill>
                  <a:srgbClr val="99FF33"/>
                </a:solidFill>
              </a:rPr>
              <a:t>MECHANISM OF ACTION</a:t>
            </a:r>
            <a:r>
              <a:rPr lang="en-US" sz="2600" b="1">
                <a:latin typeface="Arial" charset="0"/>
              </a:rPr>
              <a:t> </a:t>
            </a:r>
          </a:p>
          <a:p>
            <a:pPr algn="just" defTabSz="992188">
              <a:lnSpc>
                <a:spcPct val="140000"/>
              </a:lnSpc>
            </a:pPr>
            <a:r>
              <a:rPr lang="en-US" sz="3600" i="1" u="sng">
                <a:solidFill>
                  <a:srgbClr val="FFFF00"/>
                </a:solidFill>
              </a:rPr>
              <a:t>Benzodiazepine Receptors</a:t>
            </a:r>
          </a:p>
          <a:p>
            <a:pPr algn="just" defTabSz="992188">
              <a:lnSpc>
                <a:spcPct val="140000"/>
              </a:lnSpc>
            </a:pPr>
            <a:r>
              <a:rPr lang="en-US" sz="2800" i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Pentameric Structure</a:t>
            </a:r>
          </a:p>
          <a:p>
            <a:pPr algn="just" defTabSz="992188">
              <a:lnSpc>
                <a:spcPct val="140000"/>
              </a:lnSpc>
            </a:pPr>
            <a:r>
              <a:rPr lang="en-US" sz="2600">
                <a:solidFill>
                  <a:srgbClr val="FFFF00"/>
                </a:solidFill>
              </a:rPr>
              <a:t>BDZ</a:t>
            </a:r>
            <a:r>
              <a:rPr lang="en-US" sz="2600" baseline="-25000">
                <a:solidFill>
                  <a:srgbClr val="FFFF00"/>
                </a:solidFill>
              </a:rPr>
              <a:t>1</a:t>
            </a:r>
            <a:r>
              <a:rPr lang="en-US" sz="2600">
                <a:solidFill>
                  <a:srgbClr val="FFFF00"/>
                </a:solidFill>
              </a:rPr>
              <a:t> &amp; BDZ</a:t>
            </a:r>
            <a:r>
              <a:rPr lang="en-US" sz="2600" baseline="-25000">
                <a:solidFill>
                  <a:srgbClr val="FFFF00"/>
                </a:solidFill>
              </a:rPr>
              <a:t>2</a:t>
            </a:r>
            <a:r>
              <a:rPr lang="en-US" sz="2600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FFFF00"/>
                </a:solidFill>
              </a:rPr>
              <a:t>(Omega</a:t>
            </a:r>
            <a:r>
              <a:rPr lang="en-US" baseline="-25000">
                <a:solidFill>
                  <a:srgbClr val="FFFF00"/>
                </a:solidFill>
              </a:rPr>
              <a:t>1 </a:t>
            </a:r>
            <a:r>
              <a:rPr lang="en-US">
                <a:solidFill>
                  <a:srgbClr val="FFFF00"/>
                </a:solidFill>
              </a:rPr>
              <a:t>(</a:t>
            </a:r>
            <a:r>
              <a:rPr lang="el-GR">
                <a:solidFill>
                  <a:srgbClr val="FFFF00"/>
                </a:solidFill>
                <a:latin typeface="Arial" charset="0"/>
              </a:rPr>
              <a:t>ω</a:t>
            </a:r>
            <a:r>
              <a:rPr lang="en-US" baseline="-25000">
                <a:solidFill>
                  <a:srgbClr val="FFFF00"/>
                </a:solidFill>
                <a:latin typeface="Arial" charset="0"/>
              </a:rPr>
              <a:t>1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) </a:t>
            </a:r>
            <a:r>
              <a:rPr lang="en-US">
                <a:solidFill>
                  <a:srgbClr val="FFFF00"/>
                </a:solidFill>
              </a:rPr>
              <a:t>&amp; Omega</a:t>
            </a:r>
            <a:r>
              <a:rPr lang="en-US" baseline="-25000">
                <a:solidFill>
                  <a:srgbClr val="FFFF00"/>
                </a:solidFill>
              </a:rPr>
              <a:t>2 </a:t>
            </a:r>
            <a:r>
              <a:rPr lang="en-US">
                <a:solidFill>
                  <a:srgbClr val="FFFF00"/>
                </a:solidFill>
              </a:rPr>
              <a:t>(</a:t>
            </a:r>
            <a:r>
              <a:rPr lang="el-GR">
                <a:solidFill>
                  <a:srgbClr val="FFFF00"/>
                </a:solidFill>
                <a:latin typeface="Arial" charset="0"/>
              </a:rPr>
              <a:t>ω</a:t>
            </a:r>
            <a:r>
              <a:rPr lang="en-US" baseline="-25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>
                <a:solidFill>
                  <a:srgbClr val="FFFF00"/>
                </a:solidFill>
              </a:rPr>
              <a:t>)</a:t>
            </a:r>
            <a:r>
              <a:rPr lang="en-US" sz="1800">
                <a:solidFill>
                  <a:srgbClr val="FFFF00"/>
                </a:solidFill>
              </a:rPr>
              <a:t> </a:t>
            </a:r>
          </a:p>
          <a:p>
            <a:pPr algn="just" defTabSz="992188">
              <a:lnSpc>
                <a:spcPct val="140000"/>
              </a:lnSpc>
            </a:pPr>
            <a:r>
              <a:rPr lang="en-US">
                <a:solidFill>
                  <a:srgbClr val="FFFF00"/>
                </a:solidFill>
              </a:rPr>
              <a:t>(2</a:t>
            </a:r>
            <a:r>
              <a:rPr lang="el-GR">
                <a:solidFill>
                  <a:srgbClr val="FFFF00"/>
                </a:solidFill>
              </a:rPr>
              <a:t>α</a:t>
            </a:r>
            <a:r>
              <a:rPr lang="en-US">
                <a:solidFill>
                  <a:srgbClr val="FFFF00"/>
                </a:solidFill>
              </a:rPr>
              <a:t>, 2</a:t>
            </a:r>
            <a:r>
              <a:rPr lang="el-GR">
                <a:solidFill>
                  <a:srgbClr val="FFFF00"/>
                </a:solidFill>
              </a:rPr>
              <a:t>β</a:t>
            </a:r>
            <a:r>
              <a:rPr lang="en-US">
                <a:solidFill>
                  <a:srgbClr val="FFFF00"/>
                </a:solidFill>
              </a:rPr>
              <a:t>,1</a:t>
            </a:r>
            <a:r>
              <a:rPr lang="el-GR">
                <a:solidFill>
                  <a:srgbClr val="FFFF00"/>
                </a:solidFill>
              </a:rPr>
              <a:t>γ</a:t>
            </a:r>
            <a:r>
              <a:rPr lang="en-US">
                <a:solidFill>
                  <a:srgbClr val="FFFF00"/>
                </a:solidFill>
              </a:rPr>
              <a:t>)         (</a:t>
            </a:r>
            <a:r>
              <a:rPr lang="el-GR">
                <a:solidFill>
                  <a:srgbClr val="FFFF00"/>
                </a:solidFill>
              </a:rPr>
              <a:t>ε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l-GR">
                <a:solidFill>
                  <a:srgbClr val="FFFF00"/>
                </a:solidFill>
              </a:rPr>
              <a:t>π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l-GR">
                <a:solidFill>
                  <a:srgbClr val="FFFF00"/>
                </a:solidFill>
              </a:rPr>
              <a:t>ρ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l-GR">
                <a:solidFill>
                  <a:srgbClr val="FFFF00"/>
                </a:solidFill>
              </a:rPr>
              <a:t>σ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sz="2000">
                <a:solidFill>
                  <a:srgbClr val="FFFF00"/>
                </a:solidFill>
              </a:rPr>
              <a:t>sub-classes of polypepptides</a:t>
            </a:r>
            <a:r>
              <a:rPr lang="en-US">
                <a:solidFill>
                  <a:srgbClr val="FFFF00"/>
                </a:solidFill>
              </a:rPr>
              <a:t>)</a:t>
            </a:r>
            <a:endParaRPr lang="el-GR">
              <a:solidFill>
                <a:srgbClr val="FFFF00"/>
              </a:solidFill>
            </a:endParaRPr>
          </a:p>
          <a:p>
            <a:pPr algn="just" defTabSz="992188">
              <a:lnSpc>
                <a:spcPct val="140000"/>
              </a:lnSpc>
            </a:pPr>
            <a:r>
              <a:rPr lang="en-US" sz="2800">
                <a:latin typeface="Arial" charset="0"/>
              </a:rPr>
              <a:t>BDZ receptors are present in C. cortex, </a:t>
            </a:r>
          </a:p>
          <a:p>
            <a:pPr algn="just" defTabSz="992188">
              <a:lnSpc>
                <a:spcPct val="140000"/>
              </a:lnSpc>
            </a:pPr>
            <a:r>
              <a:rPr lang="en-US" sz="2800">
                <a:latin typeface="Arial" charset="0"/>
              </a:rPr>
              <a:t>even in </a:t>
            </a:r>
            <a:r>
              <a:rPr lang="en-US" sz="2800">
                <a:solidFill>
                  <a:srgbClr val="FFFF00"/>
                </a:solidFill>
                <a:latin typeface="Arial" charset="0"/>
              </a:rPr>
              <a:t>spinal cord.</a:t>
            </a:r>
          </a:p>
          <a:p>
            <a:pPr algn="just" defTabSz="992188">
              <a:lnSpc>
                <a:spcPct val="140000"/>
              </a:lnSpc>
            </a:pPr>
            <a:r>
              <a:rPr lang="en-US" sz="2800">
                <a:solidFill>
                  <a:srgbClr val="FFFF00"/>
                </a:solidFill>
                <a:latin typeface="Arial" charset="0"/>
              </a:rPr>
              <a:t>Hippocampus, amygdala and </a:t>
            </a:r>
          </a:p>
          <a:p>
            <a:pPr algn="just" defTabSz="992188">
              <a:lnSpc>
                <a:spcPct val="140000"/>
              </a:lnSpc>
            </a:pPr>
            <a:r>
              <a:rPr lang="en-US" sz="2800">
                <a:solidFill>
                  <a:srgbClr val="FFFF00"/>
                </a:solidFill>
                <a:latin typeface="Arial" charset="0"/>
              </a:rPr>
              <a:t>reticular formation</a:t>
            </a:r>
          </a:p>
          <a:p>
            <a:pPr algn="just" defTabSz="992188">
              <a:lnSpc>
                <a:spcPct val="140000"/>
              </a:lnSpc>
              <a:buFontTx/>
              <a:buChar char="-"/>
            </a:pPr>
            <a:r>
              <a:rPr lang="en-US" sz="2800">
                <a:latin typeface="Arial" charset="0"/>
              </a:rPr>
              <a:t>Interaction  occur with BDZ receptor &amp; GABA</a:t>
            </a:r>
          </a:p>
          <a:p>
            <a:pPr algn="just" defTabSz="992188">
              <a:lnSpc>
                <a:spcPct val="140000"/>
              </a:lnSpc>
              <a:buFontTx/>
              <a:buChar char="-"/>
            </a:pPr>
            <a:r>
              <a:rPr lang="en-US" sz="2800">
                <a:latin typeface="Arial" charset="0"/>
              </a:rPr>
              <a:t>Which results into regulation of </a:t>
            </a:r>
            <a:r>
              <a:rPr lang="en-US" sz="2800">
                <a:solidFill>
                  <a:srgbClr val="FFFF66"/>
                </a:solidFill>
                <a:latin typeface="Arial" charset="0"/>
              </a:rPr>
              <a:t>chloride</a:t>
            </a:r>
            <a:r>
              <a:rPr lang="en-US" sz="2800">
                <a:solidFill>
                  <a:srgbClr val="FFFF00"/>
                </a:solidFill>
                <a:latin typeface="Arial" charset="0"/>
              </a:rPr>
              <a:t> channels.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6858000" y="4038600"/>
            <a:ext cx="3200400" cy="70167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SUPRA MOLECULAR COMPLEX</a:t>
            </a:r>
          </a:p>
        </p:txBody>
      </p:sp>
      <p:pic>
        <p:nvPicPr>
          <p:cNvPr id="21531" name="Picture 27" descr="GABA-A-Receptor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0" y="0"/>
            <a:ext cx="3200400" cy="3962400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BBFB-C61E-459E-9E78-7C7789487324}" type="slidenum">
              <a:rPr lang="en-US"/>
              <a:pPr/>
              <a:t>25</a:t>
            </a:fld>
            <a:endParaRPr lang="en-US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1600200"/>
            <a:ext cx="10058400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>
              <a:lnSpc>
                <a:spcPct val="175000"/>
              </a:lnSpc>
            </a:pPr>
            <a:r>
              <a:rPr lang="en-US" sz="3200">
                <a:solidFill>
                  <a:srgbClr val="FFFF66"/>
                </a:solidFill>
              </a:rPr>
              <a:t>Chloride channels</a:t>
            </a:r>
            <a:r>
              <a:rPr lang="en-US" sz="3200"/>
              <a:t> are opened </a:t>
            </a:r>
          </a:p>
          <a:p>
            <a:pPr defTabSz="992188">
              <a:lnSpc>
                <a:spcPct val="175000"/>
              </a:lnSpc>
            </a:pPr>
            <a:r>
              <a:rPr lang="en-US" sz="3200">
                <a:solidFill>
                  <a:srgbClr val="FFFF00"/>
                </a:solidFill>
              </a:rPr>
              <a:t>Decrease in firing rate</a:t>
            </a:r>
            <a:r>
              <a:rPr lang="en-US" sz="3200"/>
              <a:t> of critical neurons </a:t>
            </a:r>
          </a:p>
          <a:p>
            <a:pPr defTabSz="992188">
              <a:lnSpc>
                <a:spcPct val="175000"/>
              </a:lnSpc>
            </a:pPr>
            <a:r>
              <a:rPr lang="en-US" sz="3200"/>
              <a:t>by </a:t>
            </a:r>
            <a:r>
              <a:rPr lang="en-US" sz="3200" i="1">
                <a:solidFill>
                  <a:srgbClr val="FFFF00"/>
                </a:solidFill>
              </a:rPr>
              <a:t>increase in frequency </a:t>
            </a:r>
            <a:r>
              <a:rPr lang="en-US" sz="3200" i="1">
                <a:solidFill>
                  <a:srgbClr val="FFFF66"/>
                </a:solidFill>
              </a:rPr>
              <a:t>of opening of chloride</a:t>
            </a:r>
            <a:r>
              <a:rPr lang="en-US" sz="3200">
                <a:solidFill>
                  <a:srgbClr val="FFFF00"/>
                </a:solidFill>
              </a:rPr>
              <a:t> channels</a:t>
            </a:r>
          </a:p>
          <a:p>
            <a:pPr defTabSz="992188">
              <a:lnSpc>
                <a:spcPct val="175000"/>
              </a:lnSpc>
            </a:pPr>
            <a:r>
              <a:rPr lang="en-US" sz="3200"/>
              <a:t>Net result is </a:t>
            </a:r>
            <a:r>
              <a:rPr lang="en-US" sz="3200">
                <a:solidFill>
                  <a:srgbClr val="FFFF00"/>
                </a:solidFill>
              </a:rPr>
              <a:t>GABA-ergic neuronal inhibition</a:t>
            </a:r>
            <a:r>
              <a:rPr lang="en-US" sz="3200"/>
              <a:t> of certain areas in the brain. </a:t>
            </a:r>
          </a:p>
        </p:txBody>
      </p:sp>
      <p:pic>
        <p:nvPicPr>
          <p:cNvPr id="93189" name="Picture 5" descr="gaba-recep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239000" y="0"/>
            <a:ext cx="2819400" cy="2895600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D19-C4E9-4F0D-A31B-8CFD71F790A0}" type="slidenum">
              <a:rPr lang="en-US"/>
              <a:pPr/>
              <a:t>26</a:t>
            </a:fld>
            <a:endParaRPr lang="en-US"/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434975"/>
            <a:ext cx="100584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92188"/>
            <a:r>
              <a:rPr lang="en-US" sz="2600" b="1" dirty="0">
                <a:solidFill>
                  <a:srgbClr val="99FF33"/>
                </a:solidFill>
                <a:latin typeface="Arial" charset="0"/>
              </a:rPr>
              <a:t>		</a:t>
            </a:r>
            <a:r>
              <a:rPr lang="en-US" sz="3200" b="1" u="sng" dirty="0">
                <a:solidFill>
                  <a:srgbClr val="00FFCC"/>
                </a:solidFill>
                <a:latin typeface="Times New Roman" pitchFamily="18" charset="0"/>
              </a:rPr>
              <a:t>BENZODIAZEPINE RECEPTOR LIGANDS</a:t>
            </a:r>
          </a:p>
          <a:p>
            <a:pPr marL="342900" indent="-342900" defTabSz="992188">
              <a:buFontTx/>
              <a:buAutoNum type="arabicPeriod"/>
            </a:pPr>
            <a:endParaRPr lang="en-US" sz="2600" b="1" dirty="0">
              <a:solidFill>
                <a:srgbClr val="99FF33"/>
              </a:solidFill>
              <a:latin typeface="Arial" charset="0"/>
            </a:endParaRPr>
          </a:p>
          <a:p>
            <a:pPr marL="342900" indent="-342900" defTabSz="992188">
              <a:buFontTx/>
              <a:buAutoNum type="arabicPeriod"/>
            </a:pPr>
            <a:r>
              <a:rPr lang="en-US" sz="2600" b="1" dirty="0">
                <a:solidFill>
                  <a:srgbClr val="FFFF00"/>
                </a:solidFill>
                <a:latin typeface="Arial" charset="0"/>
              </a:rPr>
              <a:t>Agonists</a:t>
            </a:r>
          </a:p>
          <a:p>
            <a:pPr marL="342900" indent="-342900" defTabSz="992188"/>
            <a:r>
              <a:rPr lang="en-US" sz="2600" dirty="0">
                <a:latin typeface="Arial" charset="0"/>
              </a:rPr>
              <a:t>	- Facilitate GABA-</a:t>
            </a:r>
            <a:r>
              <a:rPr lang="en-US" sz="2600" dirty="0" err="1">
                <a:latin typeface="Arial" charset="0"/>
              </a:rPr>
              <a:t>ergic</a:t>
            </a:r>
            <a:r>
              <a:rPr lang="en-US" sz="2600" dirty="0">
                <a:latin typeface="Arial" charset="0"/>
              </a:rPr>
              <a:t> inhibition &amp; produce </a:t>
            </a:r>
            <a:r>
              <a:rPr lang="en-US" sz="2600" dirty="0" err="1">
                <a:latin typeface="Arial" charset="0"/>
              </a:rPr>
              <a:t>anxiolytic</a:t>
            </a:r>
            <a:r>
              <a:rPr lang="en-US" sz="2600" dirty="0">
                <a:latin typeface="Arial" charset="0"/>
              </a:rPr>
              <a:t/>
            </a:r>
            <a:br>
              <a:rPr lang="en-US" sz="2600" dirty="0">
                <a:latin typeface="Arial" charset="0"/>
              </a:rPr>
            </a:br>
            <a:r>
              <a:rPr lang="en-US" sz="2600" dirty="0">
                <a:latin typeface="Arial" charset="0"/>
              </a:rPr>
              <a:t>  &amp; anti-</a:t>
            </a:r>
            <a:r>
              <a:rPr lang="en-US" sz="2600" dirty="0" err="1">
                <a:latin typeface="Arial" charset="0"/>
              </a:rPr>
              <a:t>convulsant</a:t>
            </a:r>
            <a:r>
              <a:rPr lang="en-US" sz="2600" dirty="0">
                <a:latin typeface="Arial" charset="0"/>
              </a:rPr>
              <a:t> effect</a:t>
            </a:r>
          </a:p>
          <a:p>
            <a:pPr marL="342900" indent="-342900" defTabSz="992188"/>
            <a:r>
              <a:rPr lang="en-US" sz="2600" dirty="0">
                <a:latin typeface="Arial" charset="0"/>
              </a:rPr>
              <a:t>	- </a:t>
            </a:r>
            <a:r>
              <a:rPr lang="en-US" sz="2600" dirty="0" err="1">
                <a:latin typeface="Arial" charset="0"/>
              </a:rPr>
              <a:t>Zolpidem</a:t>
            </a:r>
            <a:r>
              <a:rPr lang="en-US" sz="2600" dirty="0">
                <a:latin typeface="Arial" charset="0"/>
              </a:rPr>
              <a:t> &amp; related </a:t>
            </a:r>
            <a:r>
              <a:rPr lang="en-US" sz="2600" dirty="0" err="1">
                <a:latin typeface="Arial" charset="0"/>
              </a:rPr>
              <a:t>imidazopyridine</a:t>
            </a:r>
            <a:r>
              <a:rPr lang="en-US" sz="2600" dirty="0">
                <a:latin typeface="Arial" charset="0"/>
              </a:rPr>
              <a:t> are selective agonist</a:t>
            </a:r>
            <a:br>
              <a:rPr lang="en-US" sz="2600" dirty="0">
                <a:latin typeface="Arial" charset="0"/>
              </a:rPr>
            </a:br>
            <a:r>
              <a:rPr lang="en-US" sz="2600" dirty="0">
                <a:latin typeface="Arial" charset="0"/>
              </a:rPr>
              <a:t>  at BZ,(omega) receptors</a:t>
            </a:r>
          </a:p>
          <a:p>
            <a:pPr marL="342900" indent="-342900" defTabSz="992188"/>
            <a:r>
              <a:rPr lang="en-US" sz="2600" dirty="0">
                <a:latin typeface="Arial" charset="0"/>
              </a:rPr>
              <a:t>	</a:t>
            </a:r>
            <a:r>
              <a:rPr lang="en-US" sz="2600" dirty="0">
                <a:solidFill>
                  <a:srgbClr val="FFFF00"/>
                </a:solidFill>
                <a:latin typeface="Arial" charset="0"/>
              </a:rPr>
              <a:t>- </a:t>
            </a:r>
            <a:r>
              <a:rPr lang="en-US" sz="2600" dirty="0" err="1">
                <a:solidFill>
                  <a:srgbClr val="FFFF00"/>
                </a:solidFill>
                <a:latin typeface="Arial" charset="0"/>
              </a:rPr>
              <a:t>Endozepines</a:t>
            </a:r>
            <a:r>
              <a:rPr lang="en-US" sz="26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charset="0"/>
              </a:rPr>
              <a:t>(internal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</a:rPr>
              <a:t>ligands</a:t>
            </a:r>
            <a:r>
              <a:rPr lang="en-US" sz="2000" dirty="0">
                <a:solidFill>
                  <a:srgbClr val="FFFF00"/>
                </a:solidFill>
                <a:latin typeface="Arial" charset="0"/>
              </a:rPr>
              <a:t>)</a:t>
            </a:r>
            <a:r>
              <a:rPr lang="en-US" sz="2600" dirty="0">
                <a:latin typeface="Arial" charset="0"/>
              </a:rPr>
              <a:t> also act on GABA- mediated chloride channels gating in cultured neurons </a:t>
            </a:r>
          </a:p>
          <a:p>
            <a:pPr marL="342900" indent="-342900" defTabSz="992188"/>
            <a:endParaRPr lang="en-US" sz="2600" b="1" dirty="0">
              <a:latin typeface="Arial" charset="0"/>
            </a:endParaRPr>
          </a:p>
          <a:p>
            <a:pPr marL="342900" indent="-342900" defTabSz="992188">
              <a:buFontTx/>
              <a:buAutoNum type="arabicPeriod" startAt="2"/>
            </a:pPr>
            <a:r>
              <a:rPr lang="en-US" sz="2600" b="1" dirty="0">
                <a:solidFill>
                  <a:srgbClr val="FFFF00"/>
                </a:solidFill>
                <a:latin typeface="Arial" charset="0"/>
              </a:rPr>
              <a:t>Antagonists</a:t>
            </a:r>
            <a:r>
              <a:rPr lang="en-US" sz="2600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sz="2600" dirty="0">
                <a:solidFill>
                  <a:srgbClr val="FFFF00"/>
                </a:solidFill>
                <a:latin typeface="Arial" charset="0"/>
              </a:rPr>
            </a:br>
            <a:r>
              <a:rPr lang="en-US" sz="2600" dirty="0">
                <a:latin typeface="Arial" charset="0"/>
              </a:rPr>
              <a:t>- Block the action BDZ at receptors like “</a:t>
            </a:r>
            <a:r>
              <a:rPr lang="en-US" sz="2600" dirty="0" err="1">
                <a:solidFill>
                  <a:srgbClr val="FFFF00"/>
                </a:solidFill>
                <a:latin typeface="Arial" charset="0"/>
              </a:rPr>
              <a:t>Flumazenil</a:t>
            </a:r>
            <a:r>
              <a:rPr lang="en-US" sz="2600" dirty="0">
                <a:solidFill>
                  <a:srgbClr val="FFFF00"/>
                </a:solidFill>
                <a:latin typeface="Arial" charset="0"/>
              </a:rPr>
              <a:t>”. Also endogenous DBI (</a:t>
            </a:r>
            <a:r>
              <a:rPr lang="en-US" sz="1800" dirty="0">
                <a:solidFill>
                  <a:srgbClr val="FFFF00"/>
                </a:solidFill>
                <a:latin typeface="Arial" charset="0"/>
              </a:rPr>
              <a:t>Diazepam Binding Inhibitor) 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block binding with receptors.</a:t>
            </a:r>
          </a:p>
          <a:p>
            <a:pPr marL="342900" indent="-342900" defTabSz="992188"/>
            <a:endParaRPr lang="en-US" dirty="0">
              <a:latin typeface="Arial" charset="0"/>
            </a:endParaRPr>
          </a:p>
          <a:p>
            <a:pPr marL="342900" indent="-342900" defTabSz="992188"/>
            <a:r>
              <a:rPr lang="en-US" sz="2600" b="1" dirty="0">
                <a:solidFill>
                  <a:srgbClr val="99FF33"/>
                </a:solidFill>
                <a:latin typeface="Arial" charset="0"/>
              </a:rPr>
              <a:t>3.	</a:t>
            </a:r>
            <a:r>
              <a:rPr lang="en-US" sz="2600" b="1" dirty="0">
                <a:solidFill>
                  <a:srgbClr val="FFFF00"/>
                </a:solidFill>
                <a:latin typeface="Arial" charset="0"/>
              </a:rPr>
              <a:t>Inverse Agonists</a:t>
            </a:r>
            <a:br>
              <a:rPr lang="en-US" sz="26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2600" dirty="0">
                <a:latin typeface="Arial" charset="0"/>
              </a:rPr>
              <a:t>“Beta </a:t>
            </a:r>
            <a:r>
              <a:rPr lang="en-US" sz="2600" dirty="0" err="1">
                <a:latin typeface="Arial" charset="0"/>
              </a:rPr>
              <a:t>carbolines</a:t>
            </a:r>
            <a:r>
              <a:rPr lang="en-US" sz="2600" dirty="0">
                <a:latin typeface="Arial" charset="0"/>
              </a:rPr>
              <a:t> produce anxiety &amp; seizures. </a:t>
            </a:r>
            <a:br>
              <a:rPr lang="en-US" sz="2600" dirty="0">
                <a:latin typeface="Arial" charset="0"/>
              </a:rPr>
            </a:br>
            <a:r>
              <a:rPr lang="en-US" sz="2600" dirty="0">
                <a:latin typeface="Arial" charset="0"/>
              </a:rPr>
              <a:t> 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08F-28DF-4902-AA8E-29124FCB5503}" type="slidenum">
              <a:rPr lang="en-US"/>
              <a:pPr/>
              <a:t>27</a:t>
            </a:fld>
            <a:endParaRPr lang="en-US"/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69863" y="180975"/>
            <a:ext cx="9255125" cy="709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</a:rPr>
              <a:t>PHARMACOLOGICAL ACTIONS</a:t>
            </a:r>
            <a:r>
              <a:rPr lang="en-US" sz="2800" b="1" u="sng">
                <a:solidFill>
                  <a:srgbClr val="99FF33"/>
                </a:solidFill>
                <a:latin typeface="Times New Roman" pitchFamily="18" charset="0"/>
              </a:rPr>
              <a:t> </a:t>
            </a:r>
          </a:p>
          <a:p>
            <a:pPr defTabSz="992188"/>
            <a:endParaRPr lang="en-US" sz="2600" b="1">
              <a:solidFill>
                <a:srgbClr val="FFFF00"/>
              </a:solidFill>
              <a:latin typeface="Arial" charset="0"/>
            </a:endParaRPr>
          </a:p>
          <a:p>
            <a:pPr defTabSz="992188"/>
            <a:r>
              <a:rPr lang="en-US" sz="2800" b="1" i="1">
                <a:solidFill>
                  <a:srgbClr val="FFFF00"/>
                </a:solidFill>
                <a:latin typeface="Arial" charset="0"/>
              </a:rPr>
              <a:t>SEDATION:</a:t>
            </a:r>
          </a:p>
          <a:p>
            <a:pPr defTabSz="992188">
              <a:lnSpc>
                <a:spcPct val="155000"/>
              </a:lnSpc>
            </a:pPr>
            <a:r>
              <a:rPr lang="en-US">
                <a:latin typeface="Arial" charset="0"/>
              </a:rPr>
              <a:t>It is the suppression of responsiveness to a constant level</a:t>
            </a:r>
            <a:r>
              <a:rPr lang="en-US" sz="2600">
                <a:latin typeface="Arial" charset="0"/>
              </a:rPr>
              <a:t> </a:t>
            </a:r>
          </a:p>
          <a:p>
            <a:pPr defTabSz="992188">
              <a:lnSpc>
                <a:spcPct val="155000"/>
              </a:lnSpc>
            </a:pPr>
            <a:r>
              <a:rPr lang="en-US">
                <a:latin typeface="Arial" charset="0"/>
              </a:rPr>
              <a:t>of stimulation with decreased spontaneous activity and ideation.</a:t>
            </a:r>
            <a:endParaRPr lang="en-US" sz="2600">
              <a:latin typeface="Arial" charset="0"/>
            </a:endParaRPr>
          </a:p>
          <a:p>
            <a:pPr defTabSz="992188">
              <a:lnSpc>
                <a:spcPct val="155000"/>
              </a:lnSpc>
              <a:buFontTx/>
              <a:buChar char="-"/>
            </a:pPr>
            <a:r>
              <a:rPr lang="en-US">
                <a:latin typeface="Arial" charset="0"/>
              </a:rPr>
              <a:t>Occurs at the lowest hypnotic doses. </a:t>
            </a:r>
          </a:p>
          <a:p>
            <a:pPr defTabSz="992188">
              <a:lnSpc>
                <a:spcPct val="155000"/>
              </a:lnSpc>
              <a:buFontTx/>
              <a:buChar char="-"/>
            </a:pPr>
            <a:r>
              <a:rPr lang="en-US">
                <a:latin typeface="Arial" charset="0"/>
              </a:rPr>
              <a:t>Ability to release punishment suppressed behaviour </a:t>
            </a:r>
          </a:p>
          <a:p>
            <a:pPr defTabSz="992188">
              <a:lnSpc>
                <a:spcPct val="155000"/>
              </a:lnSpc>
            </a:pPr>
            <a:r>
              <a:rPr lang="en-US">
                <a:latin typeface="Arial" charset="0"/>
              </a:rPr>
              <a:t> in animals </a:t>
            </a:r>
            <a:r>
              <a:rPr lang="en-US">
                <a:solidFill>
                  <a:srgbClr val="99FF33"/>
                </a:solidFill>
                <a:latin typeface="Arial" charset="0"/>
              </a:rPr>
              <a:t>( equated with anti anxiety effects)</a:t>
            </a:r>
          </a:p>
          <a:p>
            <a:pPr defTabSz="992188">
              <a:lnSpc>
                <a:spcPct val="155000"/>
              </a:lnSpc>
            </a:pPr>
            <a:r>
              <a:rPr lang="en-US">
                <a:latin typeface="Arial" charset="0"/>
              </a:rPr>
              <a:t>-Cause </a:t>
            </a:r>
            <a:r>
              <a:rPr lang="en-US" sz="2800">
                <a:solidFill>
                  <a:srgbClr val="FFFF00"/>
                </a:solidFill>
                <a:latin typeface="Arial" charset="0"/>
              </a:rPr>
              <a:t>anterograde amnesia</a:t>
            </a:r>
            <a:r>
              <a:rPr lang="en-US">
                <a:latin typeface="Arial" charset="0"/>
              </a:rPr>
              <a:t> </a:t>
            </a:r>
          </a:p>
          <a:p>
            <a:pPr defTabSz="992188">
              <a:lnSpc>
                <a:spcPct val="155000"/>
              </a:lnSpc>
            </a:pPr>
            <a:r>
              <a:rPr lang="en-US">
                <a:latin typeface="Arial" charset="0"/>
              </a:rPr>
              <a:t>Antipsychotic &amp; Tricyclic antidepressants do not have this effect.  </a:t>
            </a:r>
          </a:p>
          <a:p>
            <a:pPr defTabSz="992188">
              <a:lnSpc>
                <a:spcPct val="155000"/>
              </a:lnSpc>
            </a:pPr>
            <a:r>
              <a:rPr lang="en-US">
                <a:latin typeface="Arial" charset="0"/>
              </a:rPr>
              <a:t>Ie; behaviour </a:t>
            </a:r>
            <a:r>
              <a:rPr lang="en-US">
                <a:solidFill>
                  <a:srgbClr val="99FF33"/>
                </a:solidFill>
                <a:latin typeface="Arial" charset="0"/>
              </a:rPr>
              <a:t>disinhibiting effect</a:t>
            </a:r>
            <a:r>
              <a:rPr lang="en-US">
                <a:latin typeface="Arial" charset="0"/>
              </a:rPr>
              <a:t>, although they can cause sedation.</a:t>
            </a:r>
          </a:p>
          <a:p>
            <a:pPr defTabSz="992188">
              <a:lnSpc>
                <a:spcPct val="155000"/>
              </a:lnSpc>
            </a:pPr>
            <a:endParaRPr lang="en-US" sz="2600">
              <a:latin typeface="Arial" charset="0"/>
            </a:endParaRPr>
          </a:p>
          <a:p>
            <a:pPr defTabSz="992188"/>
            <a:endParaRPr lang="en-US" sz="2600">
              <a:latin typeface="Arial" charset="0"/>
            </a:endParaRPr>
          </a:p>
        </p:txBody>
      </p:sp>
      <p:sp>
        <p:nvSpPr>
          <p:cNvPr id="50182" name="AutoShape 6"/>
          <p:cNvSpPr>
            <a:spLocks/>
          </p:cNvSpPr>
          <p:nvPr/>
        </p:nvSpPr>
        <p:spPr bwMode="auto">
          <a:xfrm>
            <a:off x="0" y="52578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AutoShape 7"/>
          <p:cNvSpPr>
            <a:spLocks/>
          </p:cNvSpPr>
          <p:nvPr/>
        </p:nvSpPr>
        <p:spPr bwMode="auto">
          <a:xfrm>
            <a:off x="9372600" y="5181600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B682-95D8-415E-B0B9-391195E7762C}" type="slidenum">
              <a:rPr lang="en-US"/>
              <a:pPr/>
              <a:t>28</a:t>
            </a:fld>
            <a:endParaRPr lang="en-US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10058400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/>
            <a:r>
              <a:rPr lang="en-US" sz="3200" b="1" i="1" dirty="0">
                <a:solidFill>
                  <a:srgbClr val="FFFF00"/>
                </a:solidFill>
                <a:latin typeface="Arial" charset="0"/>
                <a:cs typeface="Arial" charset="0"/>
              </a:rPr>
              <a:t>HYPNOSIS:</a:t>
            </a:r>
          </a:p>
          <a:p>
            <a:pPr defTabSz="992188">
              <a:lnSpc>
                <a:spcPct val="14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Increase in dose                   Hypnosis</a:t>
            </a:r>
          </a:p>
          <a:p>
            <a:pPr defTabSz="992188">
              <a:lnSpc>
                <a:spcPct val="14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NREM (70-75%) REM (10-15%) </a:t>
            </a:r>
          </a:p>
          <a:p>
            <a:pPr defTabSz="992188">
              <a:lnSpc>
                <a:spcPct val="14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(Cyclic NREM       REM Sleep)</a:t>
            </a:r>
          </a:p>
          <a:p>
            <a:pPr defTabSz="992188">
              <a:lnSpc>
                <a:spcPct val="14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Latency of sleep </a:t>
            </a:r>
            <a:r>
              <a:rPr lang="en-US" sz="2600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decrease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(time to fall a sleep)</a:t>
            </a:r>
          </a:p>
          <a:p>
            <a:pPr defTabSz="992188">
              <a:lnSpc>
                <a:spcPct val="14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Duration of NREM </a:t>
            </a:r>
            <a:r>
              <a:rPr lang="en-US" sz="2600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(stage-2) increase</a:t>
            </a:r>
          </a:p>
          <a:p>
            <a:pPr defTabSz="992188">
              <a:lnSpc>
                <a:spcPct val="14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Duration of REM sleep </a:t>
            </a:r>
            <a:r>
              <a:rPr lang="en-US" sz="2600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decrease.</a:t>
            </a:r>
          </a:p>
          <a:p>
            <a:pPr defTabSz="992188">
              <a:lnSpc>
                <a:spcPct val="14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Duration  of slow wave  sleep ( stage-4NRM)  </a:t>
            </a:r>
            <a:r>
              <a:rPr lang="en-US" sz="2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decrease.</a:t>
            </a:r>
          </a:p>
          <a:p>
            <a:pPr defTabSz="992188">
              <a:lnSpc>
                <a:spcPct val="165000"/>
              </a:lnSpc>
            </a:pP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Zolpidem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decreases REM sleep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But minimal effect on slow wave sleep.</a:t>
            </a:r>
          </a:p>
          <a:p>
            <a:pPr defTabSz="992188">
              <a:lnSpc>
                <a:spcPct val="165000"/>
              </a:lnSpc>
            </a:pP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Zaleplon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decreases the latency of sleep onset, 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REM, NREM &amp; total sleep </a:t>
            </a:r>
            <a:r>
              <a:rPr lang="en-US" sz="2000" dirty="0">
                <a:solidFill>
                  <a:srgbClr val="FF0066"/>
                </a:solidFill>
              </a:rPr>
              <a:t>time.</a:t>
            </a:r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2209800" y="1981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2895600" y="838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6807" name="Object 7"/>
          <p:cNvGraphicFramePr>
            <a:graphicFrameLocks noChangeAspect="1"/>
          </p:cNvGraphicFramePr>
          <p:nvPr/>
        </p:nvGraphicFramePr>
        <p:xfrm>
          <a:off x="7620000" y="0"/>
          <a:ext cx="2438400" cy="2514600"/>
        </p:xfrm>
        <a:graphic>
          <a:graphicData uri="http://schemas.openxmlformats.org/presentationml/2006/ole">
            <p:oleObj spid="_x0000_s76807" name="Photo Editor Photo" r:id="rId3" imgW="5144218" imgH="6335009" progId="">
              <p:embed/>
            </p:oleObj>
          </a:graphicData>
        </a:graphic>
      </p:graphicFrame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0" y="6096000"/>
            <a:ext cx="1005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(Decrease in latency &amp;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Incr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stage 2 are clinically useful.”REM Rebound” occur at cessation of drug admin.)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1F5E-20C9-4DA2-B565-F858098D9242}" type="slidenum">
              <a:rPr lang="en-US"/>
              <a:pPr/>
              <a:t>29</a:t>
            </a:fld>
            <a:endParaRPr lang="en-US"/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31750"/>
            <a:ext cx="10418763" cy="704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>
              <a:lnSpc>
                <a:spcPct val="150000"/>
              </a:lnSpc>
            </a:pPr>
            <a:r>
              <a:rPr lang="en-US" sz="3200" b="1" i="1" dirty="0">
                <a:solidFill>
                  <a:srgbClr val="99FF33"/>
                </a:solidFill>
                <a:latin typeface="Arial" charset="0"/>
              </a:rPr>
              <a:t>ANAESTHESIA</a:t>
            </a:r>
          </a:p>
          <a:p>
            <a:pPr defTabSz="992188">
              <a:lnSpc>
                <a:spcPct val="150000"/>
              </a:lnSpc>
              <a:buFontTx/>
              <a:buChar char="-"/>
            </a:pPr>
            <a:r>
              <a:rPr lang="en-US" dirty="0">
                <a:latin typeface="Arial" charset="0"/>
              </a:rPr>
              <a:t>Diazepam &amp; </a:t>
            </a:r>
            <a:r>
              <a:rPr lang="en-US" dirty="0" err="1">
                <a:latin typeface="Arial" charset="0"/>
              </a:rPr>
              <a:t>medazolam</a:t>
            </a:r>
            <a:r>
              <a:rPr lang="en-US" dirty="0">
                <a:latin typeface="Arial" charset="0"/>
              </a:rPr>
              <a:t> have been tried </a:t>
            </a:r>
            <a:r>
              <a:rPr lang="en-US" dirty="0" err="1">
                <a:latin typeface="Arial" charset="0"/>
              </a:rPr>
              <a:t>alongwith</a:t>
            </a:r>
            <a:r>
              <a:rPr lang="en-US" dirty="0">
                <a:latin typeface="Arial" charset="0"/>
              </a:rPr>
              <a:t> other </a:t>
            </a:r>
            <a:r>
              <a:rPr lang="en-US" dirty="0" err="1">
                <a:latin typeface="Arial" charset="0"/>
              </a:rPr>
              <a:t>anaesthetics</a:t>
            </a:r>
            <a:endParaRPr lang="en-US" dirty="0">
              <a:latin typeface="Arial" charset="0"/>
            </a:endParaRPr>
          </a:p>
          <a:p>
            <a:pPr defTabSz="992188">
              <a:lnSpc>
                <a:spcPct val="150000"/>
              </a:lnSpc>
              <a:buFontTx/>
              <a:buChar char="-"/>
            </a:pPr>
            <a:r>
              <a:rPr lang="en-US" dirty="0">
                <a:latin typeface="Arial" charset="0"/>
              </a:rPr>
              <a:t>Not very successful.</a:t>
            </a:r>
          </a:p>
          <a:p>
            <a:pPr defTabSz="992188">
              <a:lnSpc>
                <a:spcPct val="150000"/>
              </a:lnSpc>
              <a:buFontTx/>
              <a:buChar char="-"/>
            </a:pPr>
            <a:r>
              <a:rPr lang="en-US" dirty="0">
                <a:latin typeface="Arial" charset="0"/>
              </a:rPr>
              <a:t>Cause prolonged respiratory - depression </a:t>
            </a:r>
          </a:p>
          <a:p>
            <a:pPr defTabSz="992188">
              <a:lnSpc>
                <a:spcPct val="150000"/>
              </a:lnSpc>
            </a:pPr>
            <a:r>
              <a:rPr lang="en-US" sz="2800" b="1" i="1" dirty="0">
                <a:solidFill>
                  <a:srgbClr val="99FF33"/>
                </a:solidFill>
                <a:latin typeface="Arial" charset="0"/>
              </a:rPr>
              <a:t>ANTI CONVULSANT EFFECT</a:t>
            </a:r>
            <a:r>
              <a:rPr lang="en-US" sz="2800" i="1" dirty="0">
                <a:latin typeface="Arial" charset="0"/>
              </a:rPr>
              <a:t> </a:t>
            </a:r>
          </a:p>
          <a:p>
            <a:pPr defTabSz="992188">
              <a:lnSpc>
                <a:spcPct val="150000"/>
              </a:lnSpc>
            </a:pPr>
            <a:r>
              <a:rPr lang="en-US" dirty="0">
                <a:latin typeface="Arial" charset="0"/>
              </a:rPr>
              <a:t>-</a:t>
            </a:r>
            <a:r>
              <a:rPr lang="en-US" dirty="0" err="1">
                <a:latin typeface="Arial" charset="0"/>
              </a:rPr>
              <a:t>Clonazepam</a:t>
            </a:r>
            <a:r>
              <a:rPr lang="en-US" dirty="0">
                <a:latin typeface="Arial" charset="0"/>
              </a:rPr>
              <a:t>, diazepam, </a:t>
            </a:r>
            <a:r>
              <a:rPr lang="en-US" dirty="0" err="1">
                <a:latin typeface="Arial" charset="0"/>
              </a:rPr>
              <a:t>lorazepam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nitrazepam</a:t>
            </a:r>
            <a:r>
              <a:rPr lang="en-US" dirty="0">
                <a:latin typeface="Arial" charset="0"/>
              </a:rPr>
              <a:t> have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 selective anti seizure activity.   </a:t>
            </a:r>
          </a:p>
          <a:p>
            <a:pPr defTabSz="992188">
              <a:lnSpc>
                <a:spcPct val="150000"/>
              </a:lnSpc>
            </a:pPr>
            <a:r>
              <a:rPr lang="en-US" sz="2800" b="1" i="1" dirty="0">
                <a:solidFill>
                  <a:srgbClr val="99FF33"/>
                </a:solidFill>
                <a:latin typeface="Arial" charset="0"/>
              </a:rPr>
              <a:t>MUSCLE </a:t>
            </a:r>
            <a:r>
              <a:rPr lang="en-US" sz="2800" b="1" i="1" dirty="0" smtClean="0">
                <a:solidFill>
                  <a:srgbClr val="99FF33"/>
                </a:solidFill>
                <a:latin typeface="Arial" charset="0"/>
              </a:rPr>
              <a:t>  RELAXATION </a:t>
            </a:r>
            <a:endParaRPr lang="en-US" sz="2800" b="1" i="1" dirty="0">
              <a:solidFill>
                <a:srgbClr val="99FF33"/>
              </a:solidFill>
              <a:latin typeface="Arial" charset="0"/>
            </a:endParaRPr>
          </a:p>
          <a:p>
            <a:pPr defTabSz="992188">
              <a:lnSpc>
                <a:spcPct val="150000"/>
              </a:lnSpc>
            </a:pPr>
            <a:r>
              <a:rPr lang="en-US" dirty="0">
                <a:latin typeface="Arial" charset="0"/>
              </a:rPr>
              <a:t>-Exert inhibitory effect on polysynaptic reflexes and </a:t>
            </a:r>
            <a:r>
              <a:rPr lang="en-US" dirty="0" err="1">
                <a:latin typeface="Arial" charset="0"/>
              </a:rPr>
              <a:t>internuncial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 transmission. </a:t>
            </a:r>
          </a:p>
          <a:p>
            <a:pPr defTabSz="992188"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-High doses decrease transmission  at N. M junction.</a:t>
            </a:r>
          </a:p>
          <a:p>
            <a:pPr defTabSz="992188"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 Also</a:t>
            </a:r>
            <a:r>
              <a:rPr lang="en-US" dirty="0">
                <a:solidFill>
                  <a:srgbClr val="FF0066"/>
                </a:solidFill>
                <a:latin typeface="Arial" charset="0"/>
              </a:rPr>
              <a:t> d</a:t>
            </a:r>
            <a:r>
              <a:rPr lang="en-US" dirty="0">
                <a:latin typeface="Arial" charset="0"/>
              </a:rPr>
              <a:t>ecrease Muscle spasm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F08E-65D0-4D54-8068-6FA8FA140DE7}" type="slidenum">
              <a:rPr lang="en-US"/>
              <a:pPr/>
              <a:t>3</a:t>
            </a:fld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685800" y="327660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92188">
              <a:spcBef>
                <a:spcPct val="50000"/>
              </a:spcBef>
            </a:pPr>
            <a:r>
              <a:rPr lang="en-US" sz="5400" b="1" i="1" dirty="0" smtClean="0"/>
              <a:t>You can lead a fool to wisdom but you can’t make him think.</a:t>
            </a:r>
            <a:br>
              <a:rPr lang="en-US" sz="5400" b="1" i="1" dirty="0" smtClean="0"/>
            </a:br>
            <a:endParaRPr lang="en-US" sz="5400" b="1" i="1" dirty="0">
              <a:latin typeface="Monotype Corsiva" pitchFamily="66" charset="0"/>
            </a:endParaRPr>
          </a:p>
        </p:txBody>
      </p:sp>
      <p:pic>
        <p:nvPicPr>
          <p:cNvPr id="63493" name="Picture 5" descr="Animated_Brai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0"/>
            <a:ext cx="26670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AED7-2785-4F10-94BD-381D8413938B}" type="slidenum">
              <a:rPr lang="en-US"/>
              <a:pPr/>
              <a:t>30</a:t>
            </a:fld>
            <a:endParaRPr lang="en-US"/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685800"/>
            <a:ext cx="10058400" cy="671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/>
            <a:r>
              <a:rPr lang="en-US" sz="3600" b="1" u="sng" dirty="0">
                <a:solidFill>
                  <a:srgbClr val="99FF33"/>
                </a:solidFill>
              </a:rPr>
              <a:t>EFFECTS ON CVS &amp; RESPIRATION</a:t>
            </a:r>
          </a:p>
          <a:p>
            <a:pPr defTabSz="992188">
              <a:lnSpc>
                <a:spcPct val="150000"/>
              </a:lnSpc>
            </a:pPr>
            <a:endParaRPr lang="en-US" dirty="0"/>
          </a:p>
          <a:p>
            <a:pPr defTabSz="992188">
              <a:lnSpc>
                <a:spcPct val="170000"/>
              </a:lnSpc>
            </a:pPr>
            <a:r>
              <a:rPr lang="en-US" dirty="0"/>
              <a:t>-</a:t>
            </a:r>
            <a:r>
              <a:rPr lang="en-US" sz="3200" dirty="0"/>
              <a:t>Hypnotic dose – no prominent effect</a:t>
            </a:r>
          </a:p>
          <a:p>
            <a:pPr defTabSz="992188">
              <a:lnSpc>
                <a:spcPct val="170000"/>
              </a:lnSpc>
            </a:pPr>
            <a:r>
              <a:rPr lang="en-US" sz="3200" dirty="0"/>
              <a:t>-increase doses – decrease respiration </a:t>
            </a:r>
          </a:p>
          <a:p>
            <a:pPr defTabSz="992188">
              <a:lnSpc>
                <a:spcPct val="170000"/>
              </a:lnSpc>
            </a:pPr>
            <a:r>
              <a:rPr lang="en-US" sz="3200" dirty="0"/>
              <a:t>-Increase doses – decrease CVS functions </a:t>
            </a:r>
            <a:r>
              <a:rPr lang="en-US" dirty="0">
                <a:solidFill>
                  <a:srgbClr val="FFFF00"/>
                </a:solidFill>
              </a:rPr>
              <a:t>(CV Collapse)</a:t>
            </a:r>
          </a:p>
          <a:p>
            <a:pPr defTabSz="992188">
              <a:lnSpc>
                <a:spcPct val="170000"/>
              </a:lnSpc>
            </a:pPr>
            <a:r>
              <a:rPr lang="en-US" sz="3200" dirty="0"/>
              <a:t>-I/V dose more: CVS &amp; </a:t>
            </a:r>
            <a:r>
              <a:rPr lang="en-US" sz="3200" dirty="0" err="1"/>
              <a:t>Resp</a:t>
            </a:r>
            <a:r>
              <a:rPr lang="en-US" sz="3200" dirty="0"/>
              <a:t> depression </a:t>
            </a:r>
          </a:p>
          <a:p>
            <a:pPr defTabSz="992188">
              <a:lnSpc>
                <a:spcPct val="170000"/>
              </a:lnSpc>
            </a:pPr>
            <a:r>
              <a:rPr lang="en-US" sz="3200" dirty="0">
                <a:solidFill>
                  <a:srgbClr val="00FFCC"/>
                </a:solidFill>
              </a:rPr>
              <a:t>Tolerance </a:t>
            </a:r>
          </a:p>
          <a:p>
            <a:pPr defTabSz="992188">
              <a:lnSpc>
                <a:spcPct val="170000"/>
              </a:lnSpc>
            </a:pPr>
            <a:r>
              <a:rPr lang="en-US" sz="3200" dirty="0" err="1">
                <a:solidFill>
                  <a:srgbClr val="FF00FF"/>
                </a:solidFill>
              </a:rPr>
              <a:t>Psychologic</a:t>
            </a:r>
            <a:r>
              <a:rPr lang="en-US" sz="3200" dirty="0">
                <a:solidFill>
                  <a:srgbClr val="FF00FF"/>
                </a:solidFill>
              </a:rPr>
              <a:t> &amp; Physical dependence</a:t>
            </a:r>
            <a:r>
              <a:rPr lang="en-US" dirty="0">
                <a:solidFill>
                  <a:srgbClr val="FF00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1D22-3FA2-44A0-AE81-50BDF5205271}" type="slidenum">
              <a:rPr lang="en-US"/>
              <a:pPr/>
              <a:t>31</a:t>
            </a:fld>
            <a:endParaRPr lang="en-US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28600" y="2124075"/>
            <a:ext cx="9601200" cy="3990975"/>
          </a:xfrm>
          <a:prstGeom prst="rect">
            <a:avLst/>
          </a:prstGeom>
          <a:noFill/>
          <a:ln w="9525">
            <a:solidFill>
              <a:srgbClr val="00FF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145000"/>
              </a:lnSpc>
              <a:tabLst>
                <a:tab pos="457200" algn="l"/>
              </a:tabLst>
            </a:pPr>
            <a:r>
              <a:rPr lang="en-US" sz="3200">
                <a:solidFill>
                  <a:srgbClr val="FFFF66"/>
                </a:solidFill>
                <a:cs typeface="Arial" charset="0"/>
              </a:rPr>
              <a:t>THE BEST AMONG YOU IS, THE ONE WHO</a:t>
            </a:r>
            <a:r>
              <a:rPr lang="en-US" sz="3200">
                <a:solidFill>
                  <a:srgbClr val="FFFF00"/>
                </a:solidFill>
                <a:cs typeface="Arial" charset="0"/>
              </a:rPr>
              <a:t> </a:t>
            </a:r>
          </a:p>
          <a:p>
            <a:pPr algn="ctr" eaLnBrk="1" hangingPunct="1">
              <a:lnSpc>
                <a:spcPct val="145000"/>
              </a:lnSpc>
              <a:tabLst>
                <a:tab pos="457200" algn="l"/>
              </a:tabLst>
            </a:pPr>
            <a:r>
              <a:rPr lang="en-US" sz="4000" i="1">
                <a:solidFill>
                  <a:srgbClr val="FFFF00"/>
                </a:solidFill>
                <a:cs typeface="Arial" charset="0"/>
              </a:rPr>
              <a:t>LEARNS </a:t>
            </a:r>
          </a:p>
          <a:p>
            <a:pPr algn="ctr" eaLnBrk="1" hangingPunct="1">
              <a:lnSpc>
                <a:spcPct val="145000"/>
              </a:lnSpc>
              <a:tabLst>
                <a:tab pos="457200" algn="l"/>
              </a:tabLst>
            </a:pPr>
            <a:r>
              <a:rPr lang="en-US" sz="3600" i="1">
                <a:solidFill>
                  <a:srgbClr val="FFFF00"/>
                </a:solidFill>
                <a:cs typeface="Arial" charset="0"/>
              </a:rPr>
              <a:t>AND TEACHES </a:t>
            </a:r>
          </a:p>
          <a:p>
            <a:pPr algn="ctr" eaLnBrk="1" hangingPunct="1">
              <a:lnSpc>
                <a:spcPct val="145000"/>
              </a:lnSpc>
              <a:tabLst>
                <a:tab pos="457200" algn="l"/>
              </a:tabLst>
            </a:pPr>
            <a:r>
              <a:rPr lang="en-US" sz="4400" b="1">
                <a:solidFill>
                  <a:srgbClr val="66FF66"/>
                </a:solidFill>
                <a:cs typeface="Arial" charset="0"/>
              </a:rPr>
              <a:t>THE HOLY QURAN</a:t>
            </a:r>
          </a:p>
          <a:p>
            <a:pPr eaLnBrk="1" hangingPunct="1">
              <a:lnSpc>
                <a:spcPct val="145000"/>
              </a:lnSpc>
              <a:tabLst>
                <a:tab pos="457200" algn="l"/>
              </a:tabLst>
            </a:pPr>
            <a:r>
              <a:rPr lang="en-US" sz="1800">
                <a:latin typeface="Arial" charset="0"/>
                <a:cs typeface="Arial" charset="0"/>
              </a:rPr>
              <a:t> </a:t>
            </a:r>
            <a:r>
              <a:rPr lang="en-US" i="1">
                <a:solidFill>
                  <a:srgbClr val="66FFCC"/>
                </a:solidFill>
                <a:cs typeface="Arial" charset="0"/>
              </a:rPr>
              <a:t>(Bukhari)</a:t>
            </a:r>
          </a:p>
        </p:txBody>
      </p:sp>
      <p:sp>
        <p:nvSpPr>
          <p:cNvPr id="98309" name="WordArt 5"/>
          <p:cNvSpPr>
            <a:spLocks noChangeArrowheads="1" noChangeShapeType="1" noTextEdit="1"/>
          </p:cNvSpPr>
          <p:nvPr/>
        </p:nvSpPr>
        <p:spPr bwMode="auto">
          <a:xfrm>
            <a:off x="3429000" y="609600"/>
            <a:ext cx="3352800" cy="6238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Monotype Corsiva"/>
              </a:rPr>
              <a:t>Hadith Shareef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85C1-1321-4F1C-A496-3C8B78791E25}" type="slidenum">
              <a:rPr lang="en-US"/>
              <a:pPr/>
              <a:t>32</a:t>
            </a:fld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954088" y="3003550"/>
            <a:ext cx="799941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457200" algn="l"/>
              </a:tabLst>
            </a:pPr>
            <a:r>
              <a:rPr lang="en-US" sz="4000">
                <a:solidFill>
                  <a:srgbClr val="CCFF66"/>
                </a:solidFill>
              </a:rPr>
              <a:t>Knowledge flows to those </a:t>
            </a:r>
          </a:p>
          <a:p>
            <a:pPr algn="ctr" eaLnBrk="1" hangingPunct="1">
              <a:tabLst>
                <a:tab pos="457200" algn="l"/>
              </a:tabLst>
            </a:pPr>
            <a:r>
              <a:rPr lang="en-US" sz="4000">
                <a:solidFill>
                  <a:srgbClr val="CCFF66"/>
                </a:solidFill>
              </a:rPr>
              <a:t>whose are capable of receiving it, </a:t>
            </a:r>
          </a:p>
          <a:p>
            <a:pPr algn="ctr" eaLnBrk="1" hangingPunct="1">
              <a:tabLst>
                <a:tab pos="457200" algn="l"/>
              </a:tabLst>
            </a:pPr>
            <a:r>
              <a:rPr lang="en-US" sz="4000">
                <a:solidFill>
                  <a:srgbClr val="CCFF66"/>
                </a:solidFill>
              </a:rPr>
              <a:t>respecting it, present it, promoting it </a:t>
            </a:r>
          </a:p>
          <a:p>
            <a:pPr algn="ctr" eaLnBrk="1" hangingPunct="1">
              <a:tabLst>
                <a:tab pos="457200" algn="l"/>
              </a:tabLst>
            </a:pPr>
            <a:r>
              <a:rPr lang="en-US" sz="4000">
                <a:solidFill>
                  <a:srgbClr val="CCFF66"/>
                </a:solidFill>
              </a:rPr>
              <a:t>and protecting it.</a:t>
            </a:r>
          </a:p>
        </p:txBody>
      </p:sp>
      <p:sp>
        <p:nvSpPr>
          <p:cNvPr id="99333" name="WordArt 5"/>
          <p:cNvSpPr>
            <a:spLocks noChangeArrowheads="1" noChangeShapeType="1" noTextEdit="1"/>
          </p:cNvSpPr>
          <p:nvPr/>
        </p:nvSpPr>
        <p:spPr bwMode="auto">
          <a:xfrm>
            <a:off x="3733800" y="838200"/>
            <a:ext cx="1752600" cy="5429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Monotype Corsiva"/>
              </a:rPr>
              <a:t>A Saying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2E0F-6023-422B-980D-6D41A54A995D}" type="slidenum">
              <a:rPr lang="en-US"/>
              <a:pPr/>
              <a:t>33</a:t>
            </a:fld>
            <a:endParaRPr lang="en-US"/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517525" y="369888"/>
            <a:ext cx="9091613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defTabSz="992188"/>
            <a:r>
              <a:rPr lang="en-US" sz="2800" b="1" i="1" u="sng">
                <a:solidFill>
                  <a:srgbClr val="99FF33"/>
                </a:solidFill>
                <a:latin typeface="Arial" charset="0"/>
              </a:rPr>
              <a:t>BENZODIAZEPINE  ANTAGONIST</a:t>
            </a:r>
            <a:endParaRPr lang="en-US" sz="2800" b="1" i="1">
              <a:latin typeface="Arial" charset="0"/>
            </a:endParaRPr>
          </a:p>
          <a:p>
            <a:pPr marL="342900" indent="-342900" defTabSz="992188">
              <a:buFontTx/>
              <a:buChar char="-"/>
            </a:pPr>
            <a:r>
              <a:rPr lang="en-US" sz="2800" b="1" i="1">
                <a:solidFill>
                  <a:srgbClr val="FFFF00"/>
                </a:solidFill>
                <a:latin typeface="Arial" charset="0"/>
              </a:rPr>
              <a:t>Flumazenil</a:t>
            </a:r>
          </a:p>
          <a:p>
            <a:pPr marL="342900" indent="-342900" defTabSz="992188">
              <a:buFontTx/>
              <a:buChar char="-"/>
            </a:pPr>
            <a:r>
              <a:rPr lang="en-US" sz="2600">
                <a:latin typeface="Arial" charset="0"/>
              </a:rPr>
              <a:t>High affinity for BDZ receptor</a:t>
            </a:r>
          </a:p>
          <a:p>
            <a:pPr marL="342900" indent="-342900" defTabSz="992188">
              <a:buFontTx/>
              <a:buChar char="-"/>
            </a:pPr>
            <a:r>
              <a:rPr lang="en-US" sz="2600">
                <a:latin typeface="Arial" charset="0"/>
              </a:rPr>
              <a:t>Competitive antagonist. </a:t>
            </a:r>
          </a:p>
          <a:p>
            <a:pPr marL="342900" indent="-342900" defTabSz="992188">
              <a:buFontTx/>
              <a:buChar char="-"/>
            </a:pPr>
            <a:r>
              <a:rPr lang="en-US" sz="2600">
                <a:latin typeface="Arial" charset="0"/>
              </a:rPr>
              <a:t>Used as </a:t>
            </a:r>
            <a:r>
              <a:rPr lang="en-US" sz="2600">
                <a:solidFill>
                  <a:srgbClr val="FFFF00"/>
                </a:solidFill>
                <a:latin typeface="Arial" charset="0"/>
              </a:rPr>
              <a:t>antidote</a:t>
            </a:r>
            <a:r>
              <a:rPr lang="en-US" sz="2600">
                <a:latin typeface="Arial" charset="0"/>
              </a:rPr>
              <a:t> to BDZ overdose.</a:t>
            </a:r>
            <a:r>
              <a:rPr lang="en-US" sz="2600" b="1">
                <a:latin typeface="Arial" charset="0"/>
              </a:rPr>
              <a:t> </a:t>
            </a:r>
          </a:p>
          <a:p>
            <a:pPr marL="342900" indent="-342900" defTabSz="992188"/>
            <a:endParaRPr lang="en-US" sz="2600" b="1">
              <a:solidFill>
                <a:srgbClr val="FFFF00"/>
              </a:solidFill>
              <a:latin typeface="Arial" charset="0"/>
            </a:endParaRPr>
          </a:p>
          <a:p>
            <a:pPr marL="342900" indent="-342900" defTabSz="992188"/>
            <a:r>
              <a:rPr lang="en-US" sz="2600" b="1">
                <a:solidFill>
                  <a:srgbClr val="FFFF00"/>
                </a:solidFill>
                <a:latin typeface="Arial" charset="0"/>
              </a:rPr>
              <a:t>TOXICITY</a:t>
            </a:r>
          </a:p>
          <a:p>
            <a:pPr marL="342900" indent="-342900" defTabSz="992188">
              <a:buFontTx/>
              <a:buAutoNum type="arabicPeriod"/>
            </a:pPr>
            <a:r>
              <a:rPr lang="en-US" sz="2600">
                <a:latin typeface="Arial" charset="0"/>
              </a:rPr>
              <a:t>Performance &amp; alertness decrease ( Ist week of treatment)</a:t>
            </a:r>
            <a:br>
              <a:rPr lang="en-US" sz="2600">
                <a:latin typeface="Arial" charset="0"/>
              </a:rPr>
            </a:br>
            <a:r>
              <a:rPr lang="en-US" sz="2600">
                <a:latin typeface="Arial" charset="0"/>
              </a:rPr>
              <a:t>    (driver &amp; machine operator)</a:t>
            </a:r>
          </a:p>
          <a:p>
            <a:pPr marL="342900" indent="-342900" defTabSz="992188">
              <a:buFontTx/>
              <a:buAutoNum type="arabicPeriod"/>
            </a:pPr>
            <a:r>
              <a:rPr lang="en-US" sz="2600">
                <a:solidFill>
                  <a:srgbClr val="FFFF00"/>
                </a:solidFill>
                <a:latin typeface="Arial" charset="0"/>
              </a:rPr>
              <a:t>Potentiation</a:t>
            </a:r>
            <a:r>
              <a:rPr lang="en-US" sz="2600">
                <a:latin typeface="Arial" charset="0"/>
              </a:rPr>
              <a:t> of effects alcohols &amp; similar drugs</a:t>
            </a:r>
          </a:p>
          <a:p>
            <a:pPr marL="342900" indent="-342900" defTabSz="992188">
              <a:buFontTx/>
              <a:buAutoNum type="arabicPeriod"/>
            </a:pPr>
            <a:r>
              <a:rPr lang="en-US" sz="2600">
                <a:solidFill>
                  <a:srgbClr val="FFFF00"/>
                </a:solidFill>
                <a:latin typeface="Arial" charset="0"/>
              </a:rPr>
              <a:t>Rebound </a:t>
            </a:r>
            <a:r>
              <a:rPr lang="en-US" sz="2600">
                <a:latin typeface="Arial" charset="0"/>
              </a:rPr>
              <a:t>insomnia </a:t>
            </a:r>
          </a:p>
          <a:p>
            <a:pPr marL="342900" indent="-342900" defTabSz="992188">
              <a:buFontTx/>
              <a:buAutoNum type="arabicPeriod"/>
            </a:pPr>
            <a:r>
              <a:rPr lang="en-US" sz="2600">
                <a:solidFill>
                  <a:srgbClr val="FFFF00"/>
                </a:solidFill>
                <a:latin typeface="Arial" charset="0"/>
              </a:rPr>
              <a:t>Dependence &amp; tolerance </a:t>
            </a:r>
          </a:p>
          <a:p>
            <a:pPr marL="342900" indent="-342900" defTabSz="992188">
              <a:buFontTx/>
              <a:buAutoNum type="arabicPeriod"/>
            </a:pPr>
            <a:r>
              <a:rPr lang="en-US" sz="2600">
                <a:solidFill>
                  <a:srgbClr val="FFFF00"/>
                </a:solidFill>
                <a:latin typeface="Arial" charset="0"/>
              </a:rPr>
              <a:t>Anterograde amnesia.</a:t>
            </a:r>
            <a:r>
              <a:rPr lang="en-US" sz="2600">
                <a:latin typeface="Arial" charset="0"/>
              </a:rPr>
              <a:t> </a:t>
            </a:r>
          </a:p>
          <a:p>
            <a:pPr marL="342900" indent="-342900" defTabSz="992188">
              <a:buFontTx/>
              <a:buAutoNum type="arabicPeriod"/>
            </a:pPr>
            <a:r>
              <a:rPr lang="en-US" sz="2600">
                <a:solidFill>
                  <a:srgbClr val="FFFF00"/>
                </a:solidFill>
                <a:latin typeface="Arial" charset="0"/>
              </a:rPr>
              <a:t>I/V</a:t>
            </a:r>
            <a:r>
              <a:rPr lang="en-US" sz="2600">
                <a:latin typeface="Arial" charset="0"/>
              </a:rPr>
              <a:t> injection may </a:t>
            </a:r>
            <a:r>
              <a:rPr lang="en-US" sz="2600">
                <a:solidFill>
                  <a:srgbClr val="FFFF00"/>
                </a:solidFill>
                <a:latin typeface="Arial" charset="0"/>
              </a:rPr>
              <a:t>cause apnea &amp; cardiac arrest </a:t>
            </a:r>
          </a:p>
          <a:p>
            <a:pPr marL="342900" indent="-342900" defTabSz="992188">
              <a:buFontTx/>
              <a:buAutoNum type="arabicPeriod"/>
            </a:pPr>
            <a:r>
              <a:rPr lang="en-US" sz="2600">
                <a:solidFill>
                  <a:srgbClr val="FFFF00"/>
                </a:solidFill>
                <a:latin typeface="Arial" charset="0"/>
              </a:rPr>
              <a:t>Behaviour disorder</a:t>
            </a:r>
            <a:r>
              <a:rPr lang="en-US" sz="2600">
                <a:latin typeface="Arial" charset="0"/>
              </a:rPr>
              <a:t> is a </a:t>
            </a:r>
            <a:r>
              <a:rPr lang="en-US" sz="2600">
                <a:solidFill>
                  <a:srgbClr val="FF66FF"/>
                </a:solidFill>
                <a:latin typeface="Arial" charset="0"/>
              </a:rPr>
              <a:t>contraindication </a:t>
            </a:r>
          </a:p>
          <a:p>
            <a:pPr marL="342900" indent="-342900" defTabSz="992188">
              <a:buFontTx/>
              <a:buAutoNum type="arabicPeriod"/>
            </a:pPr>
            <a:r>
              <a:rPr lang="en-US" sz="2600">
                <a:solidFill>
                  <a:srgbClr val="FF66FF"/>
                </a:solidFill>
                <a:latin typeface="Arial" charset="0"/>
              </a:rPr>
              <a:t>Teratogenic</a:t>
            </a:r>
          </a:p>
        </p:txBody>
      </p:sp>
      <p:sp>
        <p:nvSpPr>
          <p:cNvPr id="52227" name="Line 3"/>
          <p:cNvSpPr>
            <a:spLocks noChangeShapeType="1"/>
          </p:cNvSpPr>
          <p:nvPr/>
        </p:nvSpPr>
        <p:spPr bwMode="auto">
          <a:xfrm>
            <a:off x="4800600" y="4648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flipH="1">
            <a:off x="7162800" y="4572000"/>
            <a:ext cx="2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7162800" y="4572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7188200" y="5003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543800" y="4267200"/>
            <a:ext cx="19478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600">
                <a:latin typeface="Arial" charset="0"/>
              </a:rPr>
              <a:t>Psychologic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527925" y="4737100"/>
            <a:ext cx="19478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600">
                <a:latin typeface="Arial" charset="0"/>
              </a:rPr>
              <a:t>Physiologic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22A1-3671-43A3-A67C-8007DC3333D9}" type="slidenum">
              <a:rPr lang="en-US"/>
              <a:pPr/>
              <a:t>34</a:t>
            </a:fld>
            <a:endParaRPr lang="en-US"/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38125" y="254000"/>
            <a:ext cx="9591675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92188"/>
            <a:r>
              <a:rPr lang="en-US" sz="2600" b="1" i="1" u="sng">
                <a:solidFill>
                  <a:srgbClr val="FFFF00"/>
                </a:solidFill>
                <a:latin typeface="Arial" charset="0"/>
              </a:rPr>
              <a:t>DRUG INTERACTIONS</a:t>
            </a:r>
            <a:r>
              <a:rPr lang="en-US" sz="2600" b="1">
                <a:solidFill>
                  <a:srgbClr val="99FF33"/>
                </a:solidFill>
                <a:latin typeface="Arial" charset="0"/>
              </a:rPr>
              <a:t> </a:t>
            </a:r>
          </a:p>
          <a:p>
            <a:pPr marL="342900" indent="-342900" defTabSz="992188">
              <a:buFontTx/>
              <a:buAutoNum type="arabicPeriod"/>
            </a:pPr>
            <a:r>
              <a:rPr lang="en-US" sz="2600">
                <a:latin typeface="Arial" charset="0"/>
              </a:rPr>
              <a:t>Increase alcohol, barbiturate &amp; other depressants effects</a:t>
            </a:r>
          </a:p>
          <a:p>
            <a:pPr marL="342900" indent="-342900" defTabSz="992188">
              <a:buFontTx/>
              <a:buAutoNum type="arabicPeriod"/>
            </a:pPr>
            <a:r>
              <a:rPr lang="en-US" sz="2600">
                <a:latin typeface="Arial" charset="0"/>
              </a:rPr>
              <a:t>Cimetidine – increase t ½ of diazepam </a:t>
            </a:r>
          </a:p>
          <a:p>
            <a:pPr marL="342900" indent="-342900" defTabSz="992188">
              <a:buFontTx/>
              <a:buAutoNum type="arabicPeriod"/>
            </a:pPr>
            <a:r>
              <a:rPr lang="en-US" sz="2600">
                <a:latin typeface="Arial" charset="0"/>
              </a:rPr>
              <a:t>BDZ may worsen the tremor of parkinsonism treated </a:t>
            </a:r>
            <a:br>
              <a:rPr lang="en-US" sz="2600">
                <a:latin typeface="Arial" charset="0"/>
              </a:rPr>
            </a:br>
            <a:r>
              <a:rPr lang="en-US" sz="2600">
                <a:latin typeface="Arial" charset="0"/>
              </a:rPr>
              <a:t>with levodopa. </a:t>
            </a:r>
          </a:p>
          <a:p>
            <a:pPr marL="342900" indent="-342900" defTabSz="992188">
              <a:buFontTx/>
              <a:buAutoNum type="arabicPeriod"/>
            </a:pPr>
            <a:r>
              <a:rPr lang="en-US" sz="2600">
                <a:latin typeface="Arial" charset="0"/>
              </a:rPr>
              <a:t>BDZ increase phenytoin plasma levels when given </a:t>
            </a:r>
            <a:br>
              <a:rPr lang="en-US" sz="2600">
                <a:latin typeface="Arial" charset="0"/>
              </a:rPr>
            </a:br>
            <a:r>
              <a:rPr lang="en-US" sz="2600">
                <a:latin typeface="Arial" charset="0"/>
              </a:rPr>
              <a:t>concomitantly. </a:t>
            </a:r>
          </a:p>
          <a:p>
            <a:pPr marL="342900" indent="-342900" defTabSz="992188"/>
            <a:endParaRPr lang="en-US" sz="2600">
              <a:latin typeface="Arial" charset="0"/>
            </a:endParaRPr>
          </a:p>
          <a:p>
            <a:pPr marL="342900" indent="-342900" defTabSz="992188"/>
            <a:r>
              <a:rPr lang="en-US" sz="3600" i="1" u="sng">
                <a:solidFill>
                  <a:srgbClr val="99FF33"/>
                </a:solidFill>
              </a:rPr>
              <a:t>BUSPIRONE </a:t>
            </a:r>
          </a:p>
          <a:p>
            <a:pPr marL="342900" indent="-342900" defTabSz="992188">
              <a:buFontTx/>
              <a:buChar char="-"/>
            </a:pPr>
            <a:r>
              <a:rPr lang="en-US" sz="2600">
                <a:solidFill>
                  <a:srgbClr val="FFFF00"/>
                </a:solidFill>
                <a:latin typeface="Arial" charset="0"/>
              </a:rPr>
              <a:t>Non BDZ</a:t>
            </a:r>
          </a:p>
          <a:p>
            <a:pPr marL="342900" indent="-342900" defTabSz="992188">
              <a:buFontTx/>
              <a:buChar char="-"/>
            </a:pPr>
            <a:r>
              <a:rPr lang="en-US" sz="2600">
                <a:solidFill>
                  <a:srgbClr val="FFFF00"/>
                </a:solidFill>
                <a:latin typeface="Arial" charset="0"/>
              </a:rPr>
              <a:t>Non – sedating</a:t>
            </a:r>
            <a:r>
              <a:rPr lang="en-US" sz="2600">
                <a:latin typeface="Arial" charset="0"/>
              </a:rPr>
              <a:t> anxiolytic</a:t>
            </a:r>
          </a:p>
          <a:p>
            <a:pPr marL="342900" indent="-342900" defTabSz="992188">
              <a:buFontTx/>
              <a:buChar char="-"/>
            </a:pPr>
            <a:r>
              <a:rPr lang="en-US" sz="2600">
                <a:latin typeface="Arial" charset="0"/>
              </a:rPr>
              <a:t>Onset of </a:t>
            </a:r>
            <a:r>
              <a:rPr lang="en-US" sz="2600">
                <a:solidFill>
                  <a:srgbClr val="FFFF00"/>
                </a:solidFill>
                <a:latin typeface="Arial" charset="0"/>
              </a:rPr>
              <a:t>action slow</a:t>
            </a:r>
            <a:r>
              <a:rPr lang="en-US" sz="2600">
                <a:latin typeface="Arial" charset="0"/>
              </a:rPr>
              <a:t> </a:t>
            </a:r>
          </a:p>
          <a:p>
            <a:pPr marL="342900" indent="-342900" defTabSz="992188">
              <a:buFontTx/>
              <a:buChar char="-"/>
            </a:pPr>
            <a:r>
              <a:rPr lang="en-US" sz="2600">
                <a:latin typeface="Arial" charset="0"/>
              </a:rPr>
              <a:t>No hypnotic, anti Convulsant or muscle relaxant properties </a:t>
            </a:r>
          </a:p>
          <a:p>
            <a:pPr marL="342900" indent="-342900" defTabSz="992188"/>
            <a:endParaRPr lang="en-US" sz="2600">
              <a:latin typeface="Arial" charset="0"/>
            </a:endParaRPr>
          </a:p>
          <a:p>
            <a:pPr marL="342900" indent="-342900" defTabSz="992188"/>
            <a:r>
              <a:rPr lang="en-US" sz="2600" b="1">
                <a:solidFill>
                  <a:srgbClr val="99FF33"/>
                </a:solidFill>
                <a:latin typeface="Arial" charset="0"/>
              </a:rPr>
              <a:t>MOA:</a:t>
            </a:r>
            <a:r>
              <a:rPr lang="en-US" sz="2600" b="1">
                <a:latin typeface="Arial" charset="0"/>
              </a:rPr>
              <a:t> Act as </a:t>
            </a:r>
            <a:r>
              <a:rPr lang="en-US" sz="2600" b="1">
                <a:solidFill>
                  <a:srgbClr val="FFFF00"/>
                </a:solidFill>
                <a:latin typeface="Arial" charset="0"/>
              </a:rPr>
              <a:t>partial agonist at brain 5-HT</a:t>
            </a:r>
            <a:r>
              <a:rPr lang="en-US" sz="2600" b="1" baseline="-25000">
                <a:solidFill>
                  <a:srgbClr val="FFFF00"/>
                </a:solidFill>
                <a:latin typeface="Arial" charset="0"/>
              </a:rPr>
              <a:t>1A</a:t>
            </a:r>
            <a:r>
              <a:rPr lang="en-US" sz="2600" b="1">
                <a:solidFill>
                  <a:srgbClr val="FFFF00"/>
                </a:solidFill>
                <a:latin typeface="Arial" charset="0"/>
              </a:rPr>
              <a:t> receptors</a:t>
            </a:r>
          </a:p>
          <a:p>
            <a:pPr marL="342900" indent="-342900" defTabSz="992188">
              <a:buFontTx/>
              <a:buChar char="-"/>
            </a:pPr>
            <a:r>
              <a:rPr lang="en-US" sz="2000" b="1">
                <a:latin typeface="Arial" charset="0"/>
              </a:rPr>
              <a:t>Rebound anxiety may occur after sudden cessation of high doses</a:t>
            </a:r>
          </a:p>
          <a:p>
            <a:pPr marL="342900" indent="-342900" defTabSz="992188">
              <a:buFontTx/>
              <a:buChar char="-"/>
            </a:pPr>
            <a:r>
              <a:rPr lang="en-US" sz="2000" b="1">
                <a:latin typeface="Arial" charset="0"/>
              </a:rPr>
              <a:t>Minimal abuse liability . 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83F0F-4DCE-4C42-A8DE-EA1C486EB8E0}" type="slidenum">
              <a:rPr lang="en-US"/>
              <a:pPr/>
              <a:t>35</a:t>
            </a:fld>
            <a:endParaRPr lang="en-US"/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0" y="304800"/>
            <a:ext cx="10058400" cy="706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>
              <a:lnSpc>
                <a:spcPct val="125000"/>
              </a:lnSpc>
            </a:pPr>
            <a:r>
              <a:rPr lang="en-US" sz="2600" b="1">
                <a:latin typeface="Arial" charset="0"/>
              </a:rPr>
              <a:t>-</a:t>
            </a:r>
            <a:r>
              <a:rPr lang="en-US" sz="2600">
                <a:latin typeface="Tahoma" pitchFamily="34" charset="0"/>
              </a:rPr>
              <a:t>Rapidly absorbed orally undergoes Ist pass metabolism</a:t>
            </a:r>
          </a:p>
          <a:p>
            <a:pPr defTabSz="992188">
              <a:lnSpc>
                <a:spcPct val="125000"/>
              </a:lnSpc>
            </a:pPr>
            <a:r>
              <a:rPr lang="en-US" sz="2600">
                <a:latin typeface="Tahoma" pitchFamily="34" charset="0"/>
              </a:rPr>
              <a:t>-Active metabolites are formed after hydroxylation &amp; </a:t>
            </a:r>
            <a:br>
              <a:rPr lang="en-US" sz="2600">
                <a:latin typeface="Tahoma" pitchFamily="34" charset="0"/>
              </a:rPr>
            </a:br>
            <a:r>
              <a:rPr lang="en-US" sz="2600">
                <a:latin typeface="Tahoma" pitchFamily="34" charset="0"/>
              </a:rPr>
              <a:t> dealkylation</a:t>
            </a:r>
          </a:p>
          <a:p>
            <a:pPr defTabSz="992188">
              <a:lnSpc>
                <a:spcPct val="125000"/>
              </a:lnSpc>
            </a:pPr>
            <a:r>
              <a:rPr lang="en-US" sz="2600">
                <a:latin typeface="Tahoma" pitchFamily="34" charset="0"/>
              </a:rPr>
              <a:t>-Active metabolite </a:t>
            </a:r>
            <a:r>
              <a:rPr lang="en-US" sz="2000">
                <a:latin typeface="Tahoma" pitchFamily="34" charset="0"/>
              </a:rPr>
              <a:t>2-Pyrimidyl-piprazine</a:t>
            </a:r>
            <a:r>
              <a:rPr lang="en-US" sz="2600">
                <a:latin typeface="Tahoma" pitchFamily="34" charset="0"/>
              </a:rPr>
              <a:t> (I-PP) has alpha</a:t>
            </a:r>
            <a:r>
              <a:rPr lang="en-US" sz="2600" baseline="-25000">
                <a:latin typeface="Tahoma" pitchFamily="34" charset="0"/>
              </a:rPr>
              <a:t>2 </a:t>
            </a:r>
            <a:r>
              <a:rPr lang="en-US" sz="2600">
                <a:latin typeface="Tahoma" pitchFamily="34" charset="0"/>
              </a:rPr>
              <a:t>adreno-blocking</a:t>
            </a:r>
            <a:r>
              <a:rPr lang="en-US" sz="2600" baseline="-25000">
                <a:latin typeface="Tahoma" pitchFamily="34" charset="0"/>
              </a:rPr>
              <a:t> </a:t>
            </a:r>
            <a:r>
              <a:rPr lang="en-US" sz="2600">
                <a:latin typeface="Tahoma" pitchFamily="34" charset="0"/>
              </a:rPr>
              <a:t>action in CNS</a:t>
            </a:r>
          </a:p>
          <a:p>
            <a:pPr defTabSz="992188">
              <a:lnSpc>
                <a:spcPct val="125000"/>
              </a:lnSpc>
              <a:buFontTx/>
              <a:buChar char="-"/>
            </a:pPr>
            <a:r>
              <a:rPr lang="en-US" sz="2600">
                <a:latin typeface="Tahoma" pitchFamily="34" charset="0"/>
              </a:rPr>
              <a:t>t ½  of Buspirone  is 2-4 hrs. </a:t>
            </a:r>
          </a:p>
          <a:p>
            <a:pPr defTabSz="992188">
              <a:lnSpc>
                <a:spcPct val="125000"/>
              </a:lnSpc>
            </a:pPr>
            <a:r>
              <a:rPr lang="en-US" sz="3200" b="1">
                <a:solidFill>
                  <a:srgbClr val="FFFF00"/>
                </a:solidFill>
                <a:latin typeface="Tahoma" pitchFamily="34" charset="0"/>
              </a:rPr>
              <a:t>TOXICITY:</a:t>
            </a:r>
            <a:r>
              <a:rPr lang="en-US" sz="2600" b="1">
                <a:solidFill>
                  <a:srgbClr val="FF0066"/>
                </a:solidFill>
                <a:latin typeface="Tahoma" pitchFamily="34" charset="0"/>
              </a:rPr>
              <a:t> </a:t>
            </a:r>
          </a:p>
          <a:p>
            <a:pPr defTabSz="992188">
              <a:lnSpc>
                <a:spcPct val="125000"/>
              </a:lnSpc>
              <a:buFontTx/>
              <a:buChar char="-"/>
            </a:pPr>
            <a:r>
              <a:rPr lang="en-US" sz="2600">
                <a:latin typeface="Tahoma" pitchFamily="34" charset="0"/>
              </a:rPr>
              <a:t>Palpitation </a:t>
            </a:r>
          </a:p>
          <a:p>
            <a:pPr defTabSz="992188">
              <a:lnSpc>
                <a:spcPct val="125000"/>
              </a:lnSpc>
              <a:buFontTx/>
              <a:buChar char="-"/>
            </a:pPr>
            <a:r>
              <a:rPr lang="en-US" sz="2600">
                <a:latin typeface="Tahoma" pitchFamily="34" charset="0"/>
              </a:rPr>
              <a:t>Tachycardia</a:t>
            </a:r>
          </a:p>
          <a:p>
            <a:pPr defTabSz="992188">
              <a:lnSpc>
                <a:spcPct val="125000"/>
              </a:lnSpc>
              <a:buFontTx/>
              <a:buChar char="-"/>
            </a:pPr>
            <a:r>
              <a:rPr lang="en-US" sz="2600">
                <a:latin typeface="Tahoma" pitchFamily="34" charset="0"/>
              </a:rPr>
              <a:t>Nervouness</a:t>
            </a:r>
          </a:p>
          <a:p>
            <a:pPr defTabSz="992188">
              <a:lnSpc>
                <a:spcPct val="125000"/>
              </a:lnSpc>
              <a:buFontTx/>
              <a:buChar char="-"/>
            </a:pPr>
            <a:r>
              <a:rPr lang="en-US" sz="2600">
                <a:latin typeface="Tahoma" pitchFamily="34" charset="0"/>
              </a:rPr>
              <a:t>Parasthesias</a:t>
            </a:r>
          </a:p>
          <a:p>
            <a:pPr defTabSz="992188">
              <a:lnSpc>
                <a:spcPct val="125000"/>
              </a:lnSpc>
              <a:buFontTx/>
              <a:buChar char="-"/>
            </a:pPr>
            <a:r>
              <a:rPr lang="en-US" sz="2600">
                <a:latin typeface="Tahoma" pitchFamily="34" charset="0"/>
              </a:rPr>
              <a:t>G-I distress</a:t>
            </a:r>
          </a:p>
          <a:p>
            <a:pPr defTabSz="992188">
              <a:lnSpc>
                <a:spcPct val="125000"/>
              </a:lnSpc>
              <a:buFontTx/>
              <a:buChar char="-"/>
            </a:pPr>
            <a:r>
              <a:rPr lang="en-US" sz="2600">
                <a:latin typeface="Tahoma" pitchFamily="34" charset="0"/>
              </a:rPr>
              <a:t>Dose dependant pupillary constriction</a:t>
            </a:r>
          </a:p>
          <a:p>
            <a:pPr defTabSz="992188"/>
            <a:r>
              <a:rPr lang="en-US" sz="2600" b="1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889A-A3CB-40AB-834B-E483F1D8CC67}" type="slidenum">
              <a:rPr lang="en-US"/>
              <a:pPr/>
              <a:t>36</a:t>
            </a:fld>
            <a:endParaRPr lang="en-US"/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9534525" cy="63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/>
            <a:r>
              <a:rPr lang="en-US" sz="3200" b="1" u="sng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DRUG INTERACTIONs </a:t>
            </a:r>
          </a:p>
          <a:p>
            <a:pPr defTabSz="992188">
              <a:buFontTx/>
              <a:buChar char="-"/>
            </a:pPr>
            <a:endParaRPr lang="en-US" sz="3200" b="1" u="sng">
              <a:latin typeface="Times New Roman" pitchFamily="18" charset="0"/>
              <a:cs typeface="Times New Roman" pitchFamily="18" charset="0"/>
            </a:endParaRPr>
          </a:p>
          <a:p>
            <a:pPr defTabSz="992188">
              <a:buFontTx/>
              <a:buChar char="-"/>
            </a:pPr>
            <a:r>
              <a:rPr lang="en-US" sz="2600" b="1">
                <a:latin typeface="Arial" charset="0"/>
              </a:rPr>
              <a:t>MAOI + Buspirone  increase B.P</a:t>
            </a:r>
          </a:p>
          <a:p>
            <a:pPr defTabSz="992188">
              <a:buFontTx/>
              <a:buChar char="-"/>
            </a:pPr>
            <a:r>
              <a:rPr lang="en-US" sz="2600" b="1">
                <a:latin typeface="Arial" charset="0"/>
              </a:rPr>
              <a:t>Erythromycin, Ketoconazole increase plasma level</a:t>
            </a:r>
          </a:p>
          <a:p>
            <a:pPr defTabSz="992188">
              <a:buFontTx/>
              <a:buChar char="-"/>
            </a:pPr>
            <a:r>
              <a:rPr lang="en-US" sz="2600" b="1">
                <a:latin typeface="Arial" charset="0"/>
              </a:rPr>
              <a:t>Rifampin decrease plasma level </a:t>
            </a:r>
          </a:p>
          <a:p>
            <a:pPr defTabSz="992188"/>
            <a:endParaRPr lang="en-US" sz="2600" b="1">
              <a:solidFill>
                <a:srgbClr val="99FF33"/>
              </a:solidFill>
              <a:latin typeface="Arial" charset="0"/>
            </a:endParaRPr>
          </a:p>
          <a:p>
            <a:pPr defTabSz="992188"/>
            <a:r>
              <a:rPr lang="en-US" sz="3200" b="1" u="sng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ZOLPIDEM :</a:t>
            </a:r>
          </a:p>
          <a:p>
            <a:pPr defTabSz="992188"/>
            <a:r>
              <a:rPr lang="en-US" sz="2600" b="1">
                <a:latin typeface="Arial" charset="0"/>
              </a:rPr>
              <a:t>Imadazopyridine derivative- (</a:t>
            </a:r>
            <a:r>
              <a:rPr lang="en-US" sz="2600" b="1">
                <a:solidFill>
                  <a:srgbClr val="FFFF00"/>
                </a:solidFill>
                <a:latin typeface="Arial" charset="0"/>
              </a:rPr>
              <a:t>Non BDZ)</a:t>
            </a:r>
          </a:p>
          <a:p>
            <a:pPr defTabSz="992188"/>
            <a:r>
              <a:rPr lang="en-US" sz="2600" b="1">
                <a:solidFill>
                  <a:srgbClr val="99FF33"/>
                </a:solidFill>
                <a:latin typeface="Arial" charset="0"/>
              </a:rPr>
              <a:t>MoA:</a:t>
            </a:r>
            <a:r>
              <a:rPr lang="en-US" sz="2600" b="1">
                <a:latin typeface="Arial" charset="0"/>
              </a:rPr>
              <a:t> Binds with BZ, receptor (omega 1)</a:t>
            </a:r>
          </a:p>
          <a:p>
            <a:pPr defTabSz="992188"/>
            <a:r>
              <a:rPr lang="en-US" sz="2600" b="1">
                <a:latin typeface="Arial" charset="0"/>
              </a:rPr>
              <a:t>-Facilitates GABA mediated neuronal inhibition </a:t>
            </a:r>
          </a:p>
          <a:p>
            <a:pPr defTabSz="992188"/>
            <a:r>
              <a:rPr lang="en-US" sz="2600" b="1">
                <a:latin typeface="Arial" charset="0"/>
              </a:rPr>
              <a:t>-Act as sedative/hypnotic properties &amp; antagonised by </a:t>
            </a:r>
            <a:br>
              <a:rPr lang="en-US" sz="2600" b="1">
                <a:latin typeface="Arial" charset="0"/>
              </a:rPr>
            </a:br>
            <a:r>
              <a:rPr lang="en-US" sz="2600" b="1">
                <a:latin typeface="Arial" charset="0"/>
              </a:rPr>
              <a:t> </a:t>
            </a:r>
            <a:r>
              <a:rPr lang="en-US" sz="2600" b="1" i="1">
                <a:solidFill>
                  <a:srgbClr val="FFFF00"/>
                </a:solidFill>
                <a:latin typeface="Arial" charset="0"/>
              </a:rPr>
              <a:t>Flumazenil</a:t>
            </a:r>
            <a:r>
              <a:rPr lang="en-US" sz="2600" b="1">
                <a:latin typeface="Arial" charset="0"/>
              </a:rPr>
              <a:t> </a:t>
            </a:r>
          </a:p>
          <a:p>
            <a:pPr defTabSz="992188"/>
            <a:r>
              <a:rPr lang="en-US" sz="2600" b="1">
                <a:latin typeface="Arial" charset="0"/>
              </a:rPr>
              <a:t>- Has minimal anti Convulsant &amp; muscle relaxant properties</a:t>
            </a:r>
          </a:p>
          <a:p>
            <a:pPr defTabSz="992188"/>
            <a:r>
              <a:rPr lang="en-US" sz="2600" b="1">
                <a:latin typeface="Arial" charset="0"/>
              </a:rPr>
              <a:t>- Affects sleep pattern &amp; respiration at  higher doses. </a:t>
            </a:r>
            <a:br>
              <a:rPr lang="en-US" sz="2600" b="1">
                <a:latin typeface="Arial" charset="0"/>
              </a:rPr>
            </a:br>
            <a:r>
              <a:rPr lang="en-US" sz="2600" b="1">
                <a:latin typeface="Arial" charset="0"/>
              </a:rPr>
              <a:t>- metabolised in liver, t ½ is 1-5 – 3-5 hrs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957C-997C-4162-B2EA-2F609531B0B2}" type="slidenum">
              <a:rPr lang="en-US"/>
              <a:pPr/>
              <a:t>37</a:t>
            </a:fld>
            <a:endParaRPr lang="en-US"/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28600" y="234950"/>
            <a:ext cx="9525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/>
            <a:r>
              <a:rPr lang="en-US" sz="3200" b="1" i="1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CHLORAL HYDRATE</a:t>
            </a:r>
            <a:r>
              <a:rPr lang="en-US" sz="2600" b="1" i="1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 (“Micky Finn”)</a:t>
            </a:r>
          </a:p>
          <a:p>
            <a:pPr defTabSz="992188"/>
            <a:r>
              <a:rPr lang="en-US" sz="2600">
                <a:latin typeface="Arial" charset="0"/>
              </a:rPr>
              <a:t>-First hypnotic trichloroethanol. Tolerance develop.</a:t>
            </a:r>
          </a:p>
          <a:p>
            <a:pPr defTabSz="992188"/>
            <a:r>
              <a:rPr lang="en-US" sz="2600">
                <a:latin typeface="Arial" charset="0"/>
              </a:rPr>
              <a:t>-High P. Protein binding &amp; displace oral anticogulant</a:t>
            </a:r>
            <a:r>
              <a:rPr lang="en-US" sz="2600" b="1">
                <a:latin typeface="Arial" charset="0"/>
              </a:rPr>
              <a:t>. </a:t>
            </a:r>
          </a:p>
          <a:p>
            <a:pPr defTabSz="992188"/>
            <a:endParaRPr lang="en-US" sz="2600" b="1">
              <a:latin typeface="Arial" charset="0"/>
            </a:endParaRPr>
          </a:p>
          <a:p>
            <a:pPr defTabSz="992188"/>
            <a:r>
              <a:rPr lang="en-US" sz="2600" b="1" i="1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MEPROBAMATE</a:t>
            </a:r>
          </a:p>
          <a:p>
            <a:pPr defTabSz="992188"/>
            <a:r>
              <a:rPr lang="en-US" sz="2600">
                <a:latin typeface="Arial" charset="0"/>
              </a:rPr>
              <a:t>Blocks inter-nuncial neurons in S. cord </a:t>
            </a:r>
          </a:p>
          <a:p>
            <a:pPr defTabSz="992188"/>
            <a:endParaRPr lang="en-US" sz="2600">
              <a:latin typeface="Arial" charset="0"/>
            </a:endParaRPr>
          </a:p>
          <a:p>
            <a:pPr defTabSz="992188"/>
            <a:r>
              <a:rPr lang="en-US" sz="2600" b="1" i="1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PARALDEHYDE </a:t>
            </a:r>
          </a:p>
          <a:p>
            <a:pPr defTabSz="992188"/>
            <a:r>
              <a:rPr lang="en-US" sz="2600" b="1">
                <a:latin typeface="Arial" charset="0"/>
              </a:rPr>
              <a:t>- </a:t>
            </a:r>
            <a:r>
              <a:rPr lang="en-US" sz="2600">
                <a:latin typeface="Arial" charset="0"/>
              </a:rPr>
              <a:t>Cyclic ether , </a:t>
            </a:r>
            <a:r>
              <a:rPr lang="en-US" sz="2600">
                <a:solidFill>
                  <a:srgbClr val="FFFF00"/>
                </a:solidFill>
                <a:latin typeface="Arial" charset="0"/>
              </a:rPr>
              <a:t>never i.v  and never in plastic syringe.</a:t>
            </a:r>
          </a:p>
          <a:p>
            <a:pPr defTabSz="992188"/>
            <a:r>
              <a:rPr lang="en-US" sz="2600">
                <a:latin typeface="Arial" charset="0"/>
              </a:rPr>
              <a:t> Anticonvulsant</a:t>
            </a:r>
          </a:p>
          <a:p>
            <a:pPr defTabSz="992188"/>
            <a:r>
              <a:rPr lang="en-US" sz="2600">
                <a:latin typeface="Arial" charset="0"/>
              </a:rPr>
              <a:t>-Metabolised in liver</a:t>
            </a:r>
          </a:p>
          <a:p>
            <a:pPr defTabSz="992188"/>
            <a:endParaRPr lang="en-US" sz="2600">
              <a:latin typeface="Arial" charset="0"/>
            </a:endParaRPr>
          </a:p>
          <a:p>
            <a:pPr defTabSz="992188"/>
            <a:r>
              <a:rPr lang="en-US" sz="2600" b="1" i="1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ZALEPLON</a:t>
            </a:r>
          </a:p>
          <a:p>
            <a:pPr defTabSz="992188">
              <a:buFontTx/>
              <a:buChar char="-"/>
            </a:pPr>
            <a:r>
              <a:rPr lang="en-US" sz="2600">
                <a:latin typeface="Arial" charset="0"/>
              </a:rPr>
              <a:t>Selectively bind  to BDZ, </a:t>
            </a:r>
          </a:p>
          <a:p>
            <a:pPr defTabSz="992188">
              <a:buFontTx/>
              <a:buChar char="-"/>
            </a:pPr>
            <a:r>
              <a:rPr lang="en-US" sz="2600">
                <a:latin typeface="Arial" charset="0"/>
              </a:rPr>
              <a:t>GABA-ergic </a:t>
            </a:r>
          </a:p>
          <a:p>
            <a:pPr defTabSz="992188">
              <a:buFontTx/>
              <a:buChar char="-"/>
            </a:pPr>
            <a:r>
              <a:rPr lang="en-US" sz="2600">
                <a:latin typeface="Arial" charset="0"/>
              </a:rPr>
              <a:t>Rapid onset &amp; shorter duration.</a:t>
            </a:r>
          </a:p>
          <a:p>
            <a:pPr defTabSz="992188">
              <a:buFontTx/>
              <a:buChar char="-"/>
            </a:pPr>
            <a:r>
              <a:rPr lang="en-US" sz="2600">
                <a:solidFill>
                  <a:srgbClr val="FFFF00"/>
                </a:solidFill>
                <a:latin typeface="Arial" charset="0"/>
              </a:rPr>
              <a:t>May be antagonised by </a:t>
            </a:r>
            <a:r>
              <a:rPr lang="en-US" sz="2600" i="1">
                <a:solidFill>
                  <a:srgbClr val="FFFF00"/>
                </a:solidFill>
                <a:latin typeface="Arial" charset="0"/>
              </a:rPr>
              <a:t>Flumazenil</a:t>
            </a:r>
            <a:r>
              <a:rPr lang="en-US" sz="2600" b="1">
                <a:latin typeface="Arial" charset="0"/>
              </a:rPr>
              <a:t>   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66E7-A383-446E-BA4C-105957ACAA0D}" type="slidenum">
              <a:rPr lang="en-US"/>
              <a:pPr/>
              <a:t>38</a:t>
            </a:fld>
            <a:endParaRPr lang="en-US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04800" y="0"/>
            <a:ext cx="464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>
              <a:spcBef>
                <a:spcPct val="50000"/>
              </a:spcBef>
            </a:pPr>
            <a:r>
              <a:rPr lang="en-US" sz="4000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Sleep Disorders</a:t>
            </a:r>
          </a:p>
        </p:txBody>
      </p:sp>
      <p:graphicFrame>
        <p:nvGraphicFramePr>
          <p:cNvPr id="78855" name="Object 7"/>
          <p:cNvGraphicFramePr>
            <a:graphicFrameLocks noChangeAspect="1"/>
          </p:cNvGraphicFramePr>
          <p:nvPr/>
        </p:nvGraphicFramePr>
        <p:xfrm>
          <a:off x="7391400" y="0"/>
          <a:ext cx="2667000" cy="2133600"/>
        </p:xfrm>
        <a:graphic>
          <a:graphicData uri="http://schemas.openxmlformats.org/presentationml/2006/ole">
            <p:oleObj spid="_x0000_s78855" name="Photo Editor Photo" r:id="rId3" imgW="7621064" imgH="5714286" progId="">
              <p:embed/>
            </p:oleObj>
          </a:graphicData>
        </a:graphic>
      </p:graphicFrame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0" y="609600"/>
            <a:ext cx="586740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92188">
              <a:spcBef>
                <a:spcPct val="50000"/>
              </a:spcBef>
              <a:buFontTx/>
              <a:buAutoNum type="alphaLcPeriod"/>
            </a:pPr>
            <a:r>
              <a:rPr lang="en-US" sz="3200" i="1" u="sng">
                <a:solidFill>
                  <a:srgbClr val="FFFF00"/>
                </a:solidFill>
              </a:rPr>
              <a:t>Insomnia</a:t>
            </a:r>
          </a:p>
          <a:p>
            <a:pPr marL="342900" indent="-342900" defTabSz="992188">
              <a:lnSpc>
                <a:spcPct val="115000"/>
              </a:lnSpc>
            </a:pPr>
            <a:r>
              <a:rPr lang="en-US"/>
              <a:t>Difficulty in falling a sleep ( Latency)</a:t>
            </a:r>
          </a:p>
          <a:p>
            <a:pPr marL="342900" indent="-342900" defTabSz="992188">
              <a:lnSpc>
                <a:spcPct val="115000"/>
              </a:lnSpc>
            </a:pPr>
            <a:r>
              <a:rPr lang="en-US"/>
              <a:t>Interrupted Sleep (Frequent awakenings)</a:t>
            </a:r>
          </a:p>
          <a:p>
            <a:pPr marL="342900" indent="-342900" defTabSz="992188">
              <a:lnSpc>
                <a:spcPct val="115000"/>
              </a:lnSpc>
            </a:pPr>
            <a:r>
              <a:rPr lang="en-US"/>
              <a:t>Early Morning wakening</a:t>
            </a:r>
          </a:p>
          <a:p>
            <a:pPr marL="342900" indent="-342900" defTabSz="992188">
              <a:lnSpc>
                <a:spcPct val="115000"/>
              </a:lnSpc>
            </a:pPr>
            <a:r>
              <a:rPr lang="en-US"/>
              <a:t>Non- Refreshing sleep</a:t>
            </a:r>
          </a:p>
          <a:p>
            <a:pPr marL="342900" indent="-342900" defTabSz="992188">
              <a:lnSpc>
                <a:spcPct val="115000"/>
              </a:lnSpc>
            </a:pPr>
            <a:r>
              <a:rPr lang="en-US" sz="2800" i="1">
                <a:solidFill>
                  <a:srgbClr val="FFFF00"/>
                </a:solidFill>
              </a:rPr>
              <a:t>b. </a:t>
            </a:r>
            <a:r>
              <a:rPr lang="en-US" sz="2800" i="1" u="sng">
                <a:solidFill>
                  <a:srgbClr val="FFFF00"/>
                </a:solidFill>
              </a:rPr>
              <a:t>Hypersomnia</a:t>
            </a:r>
          </a:p>
          <a:p>
            <a:pPr marL="342900" indent="-342900" defTabSz="992188">
              <a:lnSpc>
                <a:spcPct val="115000"/>
              </a:lnSpc>
            </a:pPr>
            <a:r>
              <a:rPr lang="en-US"/>
              <a:t>Narcolepsy</a:t>
            </a:r>
          </a:p>
          <a:p>
            <a:pPr marL="342900" indent="-342900" defTabSz="992188">
              <a:lnSpc>
                <a:spcPct val="115000"/>
              </a:lnSpc>
            </a:pPr>
            <a:r>
              <a:rPr lang="en-US"/>
              <a:t>Cataplexy</a:t>
            </a:r>
          </a:p>
          <a:p>
            <a:pPr marL="342900" indent="-342900" defTabSz="992188">
              <a:lnSpc>
                <a:spcPct val="115000"/>
              </a:lnSpc>
            </a:pPr>
            <a:r>
              <a:rPr lang="en-US" sz="2800" b="1" i="1">
                <a:solidFill>
                  <a:srgbClr val="FFFF00"/>
                </a:solidFill>
              </a:rPr>
              <a:t>c. </a:t>
            </a:r>
            <a:r>
              <a:rPr lang="en-US" sz="2800" b="1" i="1" u="sng">
                <a:solidFill>
                  <a:srgbClr val="FFFF00"/>
                </a:solidFill>
              </a:rPr>
              <a:t>Parsomnia</a:t>
            </a:r>
          </a:p>
          <a:p>
            <a:pPr marL="342900" indent="-342900" defTabSz="992188">
              <a:lnSpc>
                <a:spcPct val="115000"/>
              </a:lnSpc>
            </a:pPr>
            <a:r>
              <a:rPr lang="en-US"/>
              <a:t>Night mares</a:t>
            </a:r>
          </a:p>
          <a:p>
            <a:pPr marL="342900" indent="-342900" defTabSz="992188">
              <a:lnSpc>
                <a:spcPct val="115000"/>
              </a:lnSpc>
            </a:pPr>
            <a:r>
              <a:rPr lang="en-US"/>
              <a:t>Night terrors</a:t>
            </a:r>
          </a:p>
          <a:p>
            <a:pPr marL="342900" indent="-342900" defTabSz="992188">
              <a:lnSpc>
                <a:spcPct val="115000"/>
              </a:lnSpc>
            </a:pPr>
            <a:r>
              <a:rPr lang="en-US"/>
              <a:t>Sleep walking (somnambulism)</a:t>
            </a:r>
          </a:p>
          <a:p>
            <a:pPr marL="342900" indent="-342900" defTabSz="992188">
              <a:lnSpc>
                <a:spcPct val="115000"/>
              </a:lnSpc>
            </a:pPr>
            <a:r>
              <a:rPr lang="en-US"/>
              <a:t>REM behaviour problem </a:t>
            </a:r>
            <a:r>
              <a:rPr lang="en-US" sz="2000"/>
              <a:t>(Lack of paralysis during REM Sleep)</a:t>
            </a:r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 flipV="1">
            <a:off x="3962400" y="121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6096000" y="5413375"/>
            <a:ext cx="3962400" cy="1901825"/>
          </a:xfrm>
          <a:prstGeom prst="rect">
            <a:avLst/>
          </a:prstGeom>
          <a:noFill/>
          <a:ln w="9525">
            <a:solidFill>
              <a:srgbClr val="66FF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>
              <a:spcBef>
                <a:spcPct val="50000"/>
              </a:spcBef>
            </a:pPr>
            <a:r>
              <a:rPr lang="en-US" sz="2800" i="1">
                <a:solidFill>
                  <a:srgbClr val="FFFF00"/>
                </a:solidFill>
              </a:rPr>
              <a:t>d. Restless leg Syndrome</a:t>
            </a:r>
          </a:p>
          <a:p>
            <a:pPr defTabSz="992188">
              <a:spcBef>
                <a:spcPct val="50000"/>
              </a:spcBef>
            </a:pPr>
            <a:r>
              <a:rPr lang="en-US" sz="2800" i="1">
                <a:solidFill>
                  <a:srgbClr val="FFFF00"/>
                </a:solidFill>
              </a:rPr>
              <a:t>e. Sleep Scheduling disorder</a:t>
            </a:r>
            <a:r>
              <a:rPr lang="en-US">
                <a:solidFill>
                  <a:srgbClr val="FFFF00"/>
                </a:solidFill>
              </a:rPr>
              <a:t> (</a:t>
            </a:r>
            <a:r>
              <a:rPr lang="en-US" sz="2000">
                <a:solidFill>
                  <a:srgbClr val="FFFF00"/>
                </a:solidFill>
              </a:rPr>
              <a:t>Circadian Rhythym Disorder)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8BC5-F11A-4BBC-90ED-C3BD0C524198}" type="slidenum">
              <a:rPr lang="en-US"/>
              <a:pPr/>
              <a:t>39</a:t>
            </a:fld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31242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92188">
              <a:lnSpc>
                <a:spcPct val="115000"/>
              </a:lnSpc>
            </a:pPr>
            <a:r>
              <a:rPr lang="en-US" sz="3200" b="1" u="sng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</a:p>
          <a:p>
            <a:pPr marL="342900" indent="-342900" defTabSz="992188">
              <a:lnSpc>
                <a:spcPct val="180000"/>
              </a:lnSpc>
              <a:buFontTx/>
              <a:buChar char="-"/>
            </a:pPr>
            <a:r>
              <a:rPr lang="en-US" sz="2800">
                <a:latin typeface="Arial" charset="0"/>
              </a:rPr>
              <a:t>Organic </a:t>
            </a:r>
          </a:p>
          <a:p>
            <a:pPr marL="342900" indent="-342900" defTabSz="992188">
              <a:lnSpc>
                <a:spcPct val="180000"/>
              </a:lnSpc>
              <a:buFontTx/>
              <a:buChar char="-"/>
            </a:pPr>
            <a:r>
              <a:rPr lang="en-US" sz="2800">
                <a:latin typeface="Arial" charset="0"/>
              </a:rPr>
              <a:t>Psychologic</a:t>
            </a:r>
          </a:p>
          <a:p>
            <a:pPr marL="342900" indent="-342900" defTabSz="992188">
              <a:lnSpc>
                <a:spcPct val="180000"/>
              </a:lnSpc>
              <a:buFontTx/>
              <a:buChar char="-"/>
            </a:pPr>
            <a:r>
              <a:rPr lang="en-US" sz="2800">
                <a:latin typeface="Arial" charset="0"/>
              </a:rPr>
              <a:t>Situational </a:t>
            </a:r>
          </a:p>
          <a:p>
            <a:pPr marL="342900" indent="-342900" defTabSz="992188">
              <a:lnSpc>
                <a:spcPct val="180000"/>
              </a:lnSpc>
              <a:buFontTx/>
              <a:buChar char="-"/>
            </a:pPr>
            <a:r>
              <a:rPr lang="en-US" sz="2800">
                <a:latin typeface="Arial" charset="0"/>
              </a:rPr>
              <a:t>Foods ?</a:t>
            </a:r>
          </a:p>
        </p:txBody>
      </p:sp>
      <p:pic>
        <p:nvPicPr>
          <p:cNvPr id="22533" name="Picture 5" descr="insom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514600"/>
            <a:ext cx="2209800" cy="3048000"/>
          </a:xfrm>
          <a:prstGeom prst="rect">
            <a:avLst/>
          </a:prstGeom>
          <a:noFill/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438400" y="381000"/>
            <a:ext cx="2832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4000" b="1" u="sng">
                <a:solidFill>
                  <a:srgbClr val="99FF33"/>
                </a:solidFill>
              </a:rPr>
              <a:t>INSOMNIA</a:t>
            </a:r>
          </a:p>
        </p:txBody>
      </p:sp>
      <p:pic>
        <p:nvPicPr>
          <p:cNvPr id="22537" name="Picture 9" descr="Insomnia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0" y="0"/>
            <a:ext cx="2438400" cy="2438400"/>
          </a:xfrm>
          <a:noFill/>
          <a:ln/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828800" y="4114800"/>
            <a:ext cx="822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92188">
              <a:lnSpc>
                <a:spcPct val="130000"/>
              </a:lnSpc>
              <a:spcBef>
                <a:spcPct val="50000"/>
              </a:spcBef>
              <a:buFontTx/>
              <a:buAutoNum type="arabicPeriod"/>
            </a:pPr>
            <a:endParaRPr lang="en-US" sz="200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31A1-A136-48E0-902C-00616E2DF5C1}" type="slidenum">
              <a:rPr lang="en-US"/>
              <a:pPr/>
              <a:t>4</a:t>
            </a:fld>
            <a:endParaRPr lang="en-US"/>
          </a:p>
        </p:txBody>
      </p:sp>
      <p:pic>
        <p:nvPicPr>
          <p:cNvPr id="45058" name="Picture 2" descr="Suns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315200"/>
          </a:xfrm>
          <a:prstGeom prst="rect">
            <a:avLst/>
          </a:prstGeom>
          <a:noFill/>
        </p:spPr>
      </p:pic>
      <p:sp>
        <p:nvSpPr>
          <p:cNvPr id="45059" name="WordArt 3"/>
          <p:cNvSpPr>
            <a:spLocks noChangeArrowheads="1" noChangeShapeType="1" noTextEdit="1"/>
          </p:cNvSpPr>
          <p:nvPr/>
        </p:nvSpPr>
        <p:spPr bwMode="auto">
          <a:xfrm>
            <a:off x="2209800" y="762000"/>
            <a:ext cx="6324600" cy="1143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28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SEDATIVES</a:t>
            </a:r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685800" y="2514600"/>
            <a:ext cx="77724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Monotype Corsiva"/>
              </a:rPr>
              <a:t>HYPNOTICS</a:t>
            </a: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2819400" y="5867400"/>
            <a:ext cx="6934200" cy="609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ANXIOLYTICS</a:t>
            </a:r>
          </a:p>
        </p:txBody>
      </p:sp>
      <p:pic>
        <p:nvPicPr>
          <p:cNvPr id="45062" name="Picture 6" descr="88167571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867400" y="3886200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>
              <a:spcBef>
                <a:spcPct val="50000"/>
              </a:spcBef>
            </a:pPr>
            <a:r>
              <a:rPr lang="en-US" sz="5400">
                <a:solidFill>
                  <a:srgbClr val="FFFF00"/>
                </a:solidFill>
                <a:latin typeface="Monotype Corsiva" pitchFamily="66" charset="0"/>
              </a:rPr>
              <a:t>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0943-95E8-4756-8A21-2105D3DE7689}" type="slidenum">
              <a:rPr lang="en-US"/>
              <a:pPr/>
              <a:t>40</a:t>
            </a:fld>
            <a:endParaRPr 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28600" y="18415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/>
            <a:r>
              <a:rPr lang="en-US" sz="4000" b="1" u="sng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INSOMNIA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28600" y="609600"/>
            <a:ext cx="9144000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92188"/>
            <a:r>
              <a:rPr lang="en-US" sz="2800" i="1" u="sng">
                <a:solidFill>
                  <a:srgbClr val="FFFF00"/>
                </a:solidFill>
                <a:latin typeface="Arial" charset="0"/>
              </a:rPr>
              <a:t>Management</a:t>
            </a:r>
          </a:p>
          <a:p>
            <a:pPr marL="342900" indent="-342900" defTabSz="992188"/>
            <a:r>
              <a:rPr lang="en-US" sz="2600" b="1">
                <a:solidFill>
                  <a:srgbClr val="99FF33"/>
                </a:solidFill>
                <a:latin typeface="Arial" charset="0"/>
              </a:rPr>
              <a:t>Non – Pharmacological</a:t>
            </a:r>
            <a:r>
              <a:rPr lang="en-US" sz="2600">
                <a:latin typeface="Arial" charset="0"/>
              </a:rPr>
              <a:t> (Sleep Hygiene)</a:t>
            </a:r>
          </a:p>
          <a:p>
            <a:pPr marL="342900" indent="-342900" defTabSz="992188">
              <a:lnSpc>
                <a:spcPct val="115000"/>
              </a:lnSpc>
            </a:pPr>
            <a:r>
              <a:rPr lang="en-US" sz="2600">
                <a:latin typeface="Arial" charset="0"/>
              </a:rPr>
              <a:t>	- Comfortable/conducive environment</a:t>
            </a:r>
          </a:p>
          <a:p>
            <a:pPr marL="342900" indent="-342900" defTabSz="992188">
              <a:lnSpc>
                <a:spcPct val="115000"/>
              </a:lnSpc>
            </a:pPr>
            <a:r>
              <a:rPr lang="en-US" sz="2600">
                <a:latin typeface="Arial" charset="0"/>
              </a:rPr>
              <a:t>	-Regular bed times &amp; rising times</a:t>
            </a:r>
          </a:p>
          <a:p>
            <a:pPr marL="342900" indent="-342900" defTabSz="992188">
              <a:lnSpc>
                <a:spcPct val="115000"/>
              </a:lnSpc>
            </a:pPr>
            <a:r>
              <a:rPr lang="en-US" sz="2600">
                <a:latin typeface="Arial" charset="0"/>
              </a:rPr>
              <a:t>	- No day time napping</a:t>
            </a:r>
          </a:p>
          <a:p>
            <a:pPr marL="342900" indent="-342900" defTabSz="992188">
              <a:lnSpc>
                <a:spcPct val="115000"/>
              </a:lnSpc>
            </a:pPr>
            <a:r>
              <a:rPr lang="en-US" sz="2600">
                <a:latin typeface="Arial" charset="0"/>
              </a:rPr>
              <a:t>	- Diet (less spicy)</a:t>
            </a:r>
          </a:p>
          <a:p>
            <a:pPr marL="342900" indent="-342900" defTabSz="992188">
              <a:lnSpc>
                <a:spcPct val="115000"/>
              </a:lnSpc>
            </a:pPr>
            <a:r>
              <a:rPr lang="en-US" sz="2600">
                <a:latin typeface="Arial" charset="0"/>
              </a:rPr>
              <a:t>	- Exercise </a:t>
            </a:r>
          </a:p>
          <a:p>
            <a:pPr marL="342900" indent="-342900" defTabSz="992188">
              <a:lnSpc>
                <a:spcPct val="115000"/>
              </a:lnSpc>
            </a:pPr>
            <a:r>
              <a:rPr lang="en-US" sz="2600">
                <a:latin typeface="Arial" charset="0"/>
              </a:rPr>
              <a:t>	- Avoid CNS Stimulants, cigarettes, alcohol in evening </a:t>
            </a:r>
          </a:p>
          <a:p>
            <a:pPr marL="342900" indent="-342900" defTabSz="992188">
              <a:lnSpc>
                <a:spcPct val="145000"/>
              </a:lnSpc>
            </a:pPr>
            <a:r>
              <a:rPr lang="en-US" sz="2600" b="1">
                <a:solidFill>
                  <a:srgbClr val="99FF33"/>
                </a:solidFill>
                <a:latin typeface="Arial" charset="0"/>
              </a:rPr>
              <a:t>2. Pharmacological </a:t>
            </a:r>
            <a:br>
              <a:rPr lang="en-US" sz="2600" b="1">
                <a:solidFill>
                  <a:srgbClr val="99FF33"/>
                </a:solidFill>
                <a:latin typeface="Arial" charset="0"/>
              </a:rPr>
            </a:br>
            <a:r>
              <a:rPr lang="en-US" sz="2600">
                <a:latin typeface="Arial" charset="0"/>
              </a:rPr>
              <a:t>- </a:t>
            </a:r>
            <a:r>
              <a:rPr lang="en-US" sz="2600">
                <a:solidFill>
                  <a:srgbClr val="FFFF00"/>
                </a:solidFill>
                <a:latin typeface="Arial" charset="0"/>
              </a:rPr>
              <a:t>Benzodiazepines /Non-Benzodiazepines</a:t>
            </a:r>
          </a:p>
          <a:p>
            <a:pPr marL="342900" indent="-342900" defTabSz="992188">
              <a:lnSpc>
                <a:spcPct val="145000"/>
              </a:lnSpc>
            </a:pPr>
            <a:r>
              <a:rPr lang="en-US" sz="2600">
                <a:latin typeface="Arial" charset="0"/>
              </a:rPr>
              <a:t>	- Treatment of allied diseases</a:t>
            </a:r>
          </a:p>
          <a:p>
            <a:pPr marL="342900" indent="-342900" defTabSz="992188">
              <a:lnSpc>
                <a:spcPct val="145000"/>
              </a:lnSpc>
            </a:pPr>
            <a:r>
              <a:rPr lang="en-US" sz="2600">
                <a:latin typeface="Arial" charset="0"/>
              </a:rPr>
              <a:t>       	- Psychological </a:t>
            </a:r>
          </a:p>
          <a:p>
            <a:pPr marL="342900" indent="-342900" defTabSz="992188">
              <a:lnSpc>
                <a:spcPct val="145000"/>
              </a:lnSpc>
            </a:pPr>
            <a:r>
              <a:rPr lang="en-US" sz="2600">
                <a:latin typeface="Arial" charset="0"/>
              </a:rPr>
              <a:t>		- Physical     </a:t>
            </a:r>
          </a:p>
        </p:txBody>
      </p:sp>
      <p:pic>
        <p:nvPicPr>
          <p:cNvPr id="70662" name="Picture 6" descr="insomnia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0"/>
            <a:ext cx="2819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6CDE-4AFD-4CE8-BAC1-DCCA51836B72}" type="slidenum">
              <a:rPr lang="en-US"/>
              <a:pPr/>
              <a:t>41</a:t>
            </a:fld>
            <a:endParaRPr lang="en-US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849438" y="241300"/>
            <a:ext cx="56181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600" b="1" u="sng">
                <a:solidFill>
                  <a:srgbClr val="FFFF00"/>
                </a:solidFill>
                <a:latin typeface="Arial" charset="0"/>
              </a:rPr>
              <a:t>DOSE-RESPONSE RELATIONSHIP</a:t>
            </a:r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2286000" y="1447800"/>
            <a:ext cx="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 rot="5400000">
            <a:off x="3656013" y="1979613"/>
            <a:ext cx="1587" cy="2744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 flipV="1">
            <a:off x="2339975" y="1501775"/>
            <a:ext cx="1676400" cy="1828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76" name="Freeform 8"/>
          <p:cNvSpPr>
            <a:spLocks/>
          </p:cNvSpPr>
          <p:nvPr/>
        </p:nvSpPr>
        <p:spPr bwMode="auto">
          <a:xfrm>
            <a:off x="2936875" y="1968500"/>
            <a:ext cx="1752600" cy="698500"/>
          </a:xfrm>
          <a:custGeom>
            <a:avLst/>
            <a:gdLst/>
            <a:ahLst/>
            <a:cxnLst>
              <a:cxn ang="0">
                <a:pos x="0" y="440"/>
              </a:cxn>
              <a:cxn ang="0">
                <a:pos x="480" y="56"/>
              </a:cxn>
              <a:cxn ang="0">
                <a:pos x="1104" y="104"/>
              </a:cxn>
            </a:cxnLst>
            <a:rect l="0" t="0" r="r" b="b"/>
            <a:pathLst>
              <a:path w="1104" h="440">
                <a:moveTo>
                  <a:pt x="0" y="440"/>
                </a:moveTo>
                <a:cubicBezTo>
                  <a:pt x="148" y="276"/>
                  <a:pt x="296" y="112"/>
                  <a:pt x="480" y="56"/>
                </a:cubicBezTo>
                <a:cubicBezTo>
                  <a:pt x="664" y="0"/>
                  <a:pt x="884" y="52"/>
                  <a:pt x="1104" y="104"/>
                </a:cubicBezTo>
              </a:path>
            </a:pathLst>
          </a:custGeom>
          <a:noFill/>
          <a:ln w="38100" cmpd="sng">
            <a:solidFill>
              <a:srgbClr val="99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4784725" y="1992313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000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Drug  B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 rot="-24875764">
            <a:off x="2644775" y="1758950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000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Drug  A</a:t>
            </a:r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 flipH="1">
            <a:off x="2057400" y="1514475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 flipH="1">
            <a:off x="2057400" y="1978025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 flipH="1">
            <a:off x="2057400" y="2441575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 flipH="1">
            <a:off x="2057400" y="2905125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 flipH="1">
            <a:off x="2057400" y="3346450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1238250" y="174466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1800" b="1">
                <a:latin typeface="Arial" charset="0"/>
              </a:rPr>
              <a:t>Coma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688975" y="22304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1800" b="1">
                <a:latin typeface="Arial" charset="0"/>
              </a:rPr>
              <a:t>Anesthesia</a:t>
            </a: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863600" y="269081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1800" b="1">
                <a:latin typeface="Arial" charset="0"/>
              </a:rPr>
              <a:t>Hypnosis</a:t>
            </a: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927100" y="3138488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1800" b="1">
                <a:latin typeface="Arial" charset="0"/>
              </a:rPr>
              <a:t>Sedation </a:t>
            </a:r>
          </a:p>
        </p:txBody>
      </p:sp>
      <p:sp>
        <p:nvSpPr>
          <p:cNvPr id="83988" name="Line 20"/>
          <p:cNvSpPr>
            <a:spLocks noChangeShapeType="1"/>
          </p:cNvSpPr>
          <p:nvPr/>
        </p:nvSpPr>
        <p:spPr bwMode="auto">
          <a:xfrm flipV="1">
            <a:off x="685800" y="1524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 rot="16200000">
            <a:off x="-303212" y="2601912"/>
            <a:ext cx="163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000" b="1">
                <a:solidFill>
                  <a:srgbClr val="99FF33"/>
                </a:solidFill>
                <a:latin typeface="Arial" charset="0"/>
              </a:rPr>
              <a:t>CNS Effects</a:t>
            </a:r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0" y="3962400"/>
            <a:ext cx="100584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/>
            <a:r>
              <a:rPr lang="en-US" sz="3200" b="1" u="sng">
                <a:solidFill>
                  <a:srgbClr val="99FF33"/>
                </a:solidFill>
              </a:rPr>
              <a:t>Drug A:</a:t>
            </a:r>
            <a:r>
              <a:rPr lang="en-US" sz="2200" b="1">
                <a:latin typeface="Arial" charset="0"/>
              </a:rPr>
              <a:t> 	</a:t>
            </a:r>
            <a:r>
              <a:rPr lang="en-US">
                <a:latin typeface="Arial" charset="0"/>
              </a:rPr>
              <a:t>Line or slope is typical of older hypnotic- sedatives.</a:t>
            </a:r>
          </a:p>
          <a:p>
            <a:pPr defTabSz="992188"/>
            <a:r>
              <a:rPr lang="en-US">
                <a:latin typeface="Arial" charset="0"/>
              </a:rPr>
              <a:t>	   	(Barbiturates &amp; Alcohols)  </a:t>
            </a:r>
            <a:r>
              <a:rPr lang="en-US" u="sng">
                <a:latin typeface="Arial" charset="0"/>
              </a:rPr>
              <a:t>Less Safe</a:t>
            </a:r>
            <a:r>
              <a:rPr lang="en-US">
                <a:latin typeface="Arial" charset="0"/>
              </a:rPr>
              <a:t> </a:t>
            </a:r>
          </a:p>
          <a:p>
            <a:pPr defTabSz="992188"/>
            <a:endParaRPr lang="en-US" sz="2200" b="1" u="sng">
              <a:solidFill>
                <a:srgbClr val="99FF33"/>
              </a:solidFill>
              <a:latin typeface="Arial" charset="0"/>
            </a:endParaRPr>
          </a:p>
          <a:p>
            <a:pPr defTabSz="992188"/>
            <a:r>
              <a:rPr lang="en-US" sz="2800" b="1" u="sng">
                <a:solidFill>
                  <a:srgbClr val="99FF33"/>
                </a:solidFill>
              </a:rPr>
              <a:t>Drug B:</a:t>
            </a:r>
            <a:r>
              <a:rPr lang="en-US" sz="2200" b="1">
                <a:latin typeface="Arial" charset="0"/>
              </a:rPr>
              <a:t> 	</a:t>
            </a:r>
            <a:r>
              <a:rPr lang="en-US">
                <a:latin typeface="Arial" charset="0"/>
              </a:rPr>
              <a:t>Benzodiazepines – require more dose to achieve</a:t>
            </a:r>
          </a:p>
          <a:p>
            <a:pPr defTabSz="992188"/>
            <a:r>
              <a:rPr lang="en-US">
                <a:latin typeface="Arial" charset="0"/>
              </a:rPr>
              <a:t>		 central depression of equivalent degree as that with </a:t>
            </a:r>
          </a:p>
          <a:p>
            <a:pPr defTabSz="992188"/>
            <a:r>
              <a:rPr lang="en-US">
                <a:latin typeface="Arial" charset="0"/>
              </a:rPr>
              <a:t>		 “Drug A” </a:t>
            </a:r>
          </a:p>
          <a:p>
            <a:pPr defTabSz="992188"/>
            <a:r>
              <a:rPr lang="en-US">
                <a:latin typeface="Arial" charset="0"/>
              </a:rPr>
              <a:t>	 	- increase margin of safety </a:t>
            </a:r>
          </a:p>
          <a:p>
            <a:pPr defTabSz="992188"/>
            <a:r>
              <a:rPr lang="en-US">
                <a:latin typeface="Arial" charset="0"/>
              </a:rPr>
              <a:t>	 	- More safer</a:t>
            </a:r>
            <a:r>
              <a:rPr lang="en-US" sz="2200" b="1">
                <a:latin typeface="Arial" charset="0"/>
              </a:rPr>
              <a:t>	</a:t>
            </a:r>
          </a:p>
        </p:txBody>
      </p:sp>
      <p:sp>
        <p:nvSpPr>
          <p:cNvPr id="83991" name="Text Box 23"/>
          <p:cNvSpPr txBox="1">
            <a:spLocks noChangeArrowheads="1"/>
          </p:cNvSpPr>
          <p:nvPr/>
        </p:nvSpPr>
        <p:spPr bwMode="auto">
          <a:xfrm>
            <a:off x="2667000" y="3427413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Dose</a:t>
            </a:r>
          </a:p>
        </p:txBody>
      </p:sp>
      <p:sp>
        <p:nvSpPr>
          <p:cNvPr id="83992" name="Line 24"/>
          <p:cNvSpPr>
            <a:spLocks noChangeShapeType="1"/>
          </p:cNvSpPr>
          <p:nvPr/>
        </p:nvSpPr>
        <p:spPr bwMode="auto">
          <a:xfrm>
            <a:off x="3429000" y="36576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93" name="Text Box 25"/>
          <p:cNvSpPr txBox="1">
            <a:spLocks noChangeArrowheads="1"/>
          </p:cNvSpPr>
          <p:nvPr/>
        </p:nvSpPr>
        <p:spPr bwMode="auto">
          <a:xfrm>
            <a:off x="8382000" y="3048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>
              <a:spcBef>
                <a:spcPct val="50000"/>
              </a:spcBef>
            </a:pPr>
            <a:r>
              <a:rPr lang="en-US" sz="1200">
                <a:latin typeface="Arial" charset="0"/>
              </a:rPr>
              <a:t>(Repeated)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6E9D-A7E0-4D54-BCF1-B502F92D0943}" type="slidenum">
              <a:rPr lang="en-US"/>
              <a:pPr/>
              <a:t>42</a:t>
            </a:fld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47938" y="96838"/>
            <a:ext cx="390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92188"/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</a:rPr>
              <a:t>BARBITURATES 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28638" y="685800"/>
            <a:ext cx="6618287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600" b="1">
                <a:solidFill>
                  <a:srgbClr val="99FF33"/>
                </a:solidFill>
                <a:latin typeface="Arial" charset="0"/>
              </a:rPr>
              <a:t>INTRODUCTION</a:t>
            </a:r>
          </a:p>
          <a:p>
            <a:pPr defTabSz="992188">
              <a:buFontTx/>
              <a:buChar char="-"/>
            </a:pPr>
            <a:r>
              <a:rPr lang="en-US" sz="2600" b="1">
                <a:latin typeface="Arial" charset="0"/>
              </a:rPr>
              <a:t> </a:t>
            </a:r>
            <a:r>
              <a:rPr lang="en-US" sz="2600">
                <a:latin typeface="Arial" charset="0"/>
              </a:rPr>
              <a:t>Used as sedative/hypnotic for a long time. </a:t>
            </a:r>
          </a:p>
          <a:p>
            <a:pPr defTabSz="992188"/>
            <a:r>
              <a:rPr lang="en-US" sz="2600">
                <a:latin typeface="Arial" charset="0"/>
              </a:rPr>
              <a:t>- Cause dependence </a:t>
            </a:r>
          </a:p>
          <a:p>
            <a:pPr defTabSz="992188">
              <a:buFontTx/>
              <a:buChar char="-"/>
            </a:pPr>
            <a:r>
              <a:rPr lang="en-US" sz="2600">
                <a:latin typeface="Arial" charset="0"/>
              </a:rPr>
              <a:t> Less safer than BDZs</a:t>
            </a:r>
          </a:p>
          <a:p>
            <a:pPr defTabSz="992188">
              <a:buFontTx/>
              <a:buChar char="-"/>
            </a:pPr>
            <a:r>
              <a:rPr lang="en-US" sz="2600">
                <a:latin typeface="Arial" charset="0"/>
              </a:rPr>
              <a:t> Still have place in clinical</a:t>
            </a:r>
            <a:r>
              <a:rPr lang="en-US" sz="2600" b="1">
                <a:latin typeface="Arial" charset="0"/>
              </a:rPr>
              <a:t> </a:t>
            </a:r>
            <a:r>
              <a:rPr lang="en-US" sz="2600">
                <a:latin typeface="Arial" charset="0"/>
              </a:rPr>
              <a:t>applications.</a:t>
            </a:r>
            <a:r>
              <a:rPr lang="en-US" sz="2600" b="1">
                <a:latin typeface="Arial" charset="0"/>
              </a:rPr>
              <a:t> </a:t>
            </a:r>
          </a:p>
          <a:p>
            <a:pPr defTabSz="992188"/>
            <a:endParaRPr lang="en-US" sz="2600" b="1">
              <a:latin typeface="Arial" charset="0"/>
            </a:endParaRPr>
          </a:p>
          <a:p>
            <a:pPr defTabSz="992188"/>
            <a:r>
              <a:rPr lang="en-US" sz="2600" b="1">
                <a:solidFill>
                  <a:srgbClr val="99FF33"/>
                </a:solidFill>
                <a:latin typeface="Arial" charset="0"/>
              </a:rPr>
              <a:t>CHEMISTRY</a:t>
            </a:r>
          </a:p>
          <a:p>
            <a:pPr defTabSz="992188"/>
            <a:r>
              <a:rPr lang="en-US" sz="2600" b="1">
                <a:latin typeface="Arial" charset="0"/>
              </a:rPr>
              <a:t>- </a:t>
            </a:r>
            <a:r>
              <a:rPr lang="en-US" sz="2600">
                <a:latin typeface="Arial" charset="0"/>
              </a:rPr>
              <a:t>Barbituric acid nucleus is essential. </a:t>
            </a:r>
          </a:p>
          <a:p>
            <a:pPr defTabSz="992188"/>
            <a:r>
              <a:rPr lang="en-US" sz="2600">
                <a:latin typeface="Arial" charset="0"/>
              </a:rPr>
              <a:t>- Urea + Malonic acid    - barbituric acid. </a:t>
            </a:r>
          </a:p>
          <a:p>
            <a:pPr defTabSz="992188">
              <a:buFontTx/>
              <a:buChar char="-"/>
            </a:pPr>
            <a:r>
              <a:rPr lang="en-US" sz="2600">
                <a:latin typeface="Arial" charset="0"/>
              </a:rPr>
              <a:t> Weak acid</a:t>
            </a:r>
          </a:p>
          <a:p>
            <a:pPr defTabSz="992188">
              <a:buFontTx/>
              <a:buChar char="-"/>
            </a:pPr>
            <a:r>
              <a:rPr lang="en-US" sz="2600">
                <a:latin typeface="Arial" charset="0"/>
              </a:rPr>
              <a:t> Cross lipid membranes rapidly</a:t>
            </a:r>
            <a:r>
              <a:rPr lang="en-US" sz="2600" b="1">
                <a:latin typeface="Arial" charset="0"/>
              </a:rPr>
              <a:t>  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6705600" y="5334000"/>
            <a:ext cx="2590800" cy="1447800"/>
          </a:xfrm>
          <a:prstGeom prst="hexagon">
            <a:avLst>
              <a:gd name="adj" fmla="val 44737"/>
              <a:gd name="vf" fmla="val 11547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7261225" y="53467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8383588" y="53213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8904288" y="588645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8437563" y="63976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7292975" y="64611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6788150" y="58896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994525" y="4887913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000" b="1">
                <a:latin typeface="Arial" charset="0"/>
              </a:rPr>
              <a:t>HN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8442325" y="4594225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000" b="1">
                <a:latin typeface="Arial" charset="0"/>
              </a:rPr>
              <a:t>o</a:t>
            </a: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8566150" y="495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8629650" y="49752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8645525" y="6750050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8686800" y="6705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8718550" y="6772275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8505825" y="6962775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000" b="1">
                <a:latin typeface="Arial" charset="0"/>
              </a:rPr>
              <a:t>o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7146925" y="6765925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000" b="1">
                <a:latin typeface="Arial" charset="0"/>
              </a:rPr>
              <a:t>HN</a:t>
            </a:r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H="1">
            <a:off x="6324600" y="609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H="1">
            <a:off x="6299200" y="60420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6073775" y="587375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000" b="1">
                <a:latin typeface="Arial" charset="0"/>
              </a:rPr>
              <a:t>o</a:t>
            </a:r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V="1">
            <a:off x="9328150" y="5813425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9296400" y="6096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9509125" y="6183313"/>
            <a:ext cx="46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000" b="1">
                <a:latin typeface="Arial" charset="0"/>
              </a:rPr>
              <a:t>R</a:t>
            </a:r>
            <a:r>
              <a:rPr lang="en-US" sz="2000" b="1" baseline="-25000">
                <a:latin typeface="Arial" charset="0"/>
              </a:rPr>
              <a:t>2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9448800" y="5622925"/>
            <a:ext cx="46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000" b="1">
                <a:latin typeface="Arial" charset="0"/>
              </a:rPr>
              <a:t>R</a:t>
            </a:r>
            <a:r>
              <a:rPr lang="en-US" sz="2000" b="1" baseline="-25000">
                <a:latin typeface="Arial" charset="0"/>
              </a:rPr>
              <a:t>1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304800" y="5867400"/>
            <a:ext cx="501808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600" b="1">
                <a:latin typeface="Arial" charset="0"/>
              </a:rPr>
              <a:t>* </a:t>
            </a:r>
            <a:r>
              <a:rPr lang="en-US" sz="2600">
                <a:latin typeface="Arial" charset="0"/>
              </a:rPr>
              <a:t>Carbon 5 substitutions give rise</a:t>
            </a:r>
          </a:p>
          <a:p>
            <a:pPr defTabSz="992188"/>
            <a:r>
              <a:rPr lang="en-US" sz="2600">
                <a:latin typeface="Arial" charset="0"/>
              </a:rPr>
              <a:t>   to various barbiturates.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929A-F7E7-4D47-8374-2D0E2AA62559}" type="slidenum">
              <a:rPr lang="en-US"/>
              <a:pPr/>
              <a:t>43</a:t>
            </a:fld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0" y="228600"/>
            <a:ext cx="8561388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defTabSz="992188"/>
            <a:r>
              <a:rPr lang="en-US" sz="2600" b="1" i="1" u="sng">
                <a:solidFill>
                  <a:srgbClr val="99FF33"/>
                </a:solidFill>
                <a:latin typeface="Arial" charset="0"/>
              </a:rPr>
              <a:t>PHARMACOKINETICS</a:t>
            </a:r>
          </a:p>
          <a:p>
            <a:pPr marL="342900" indent="-342900" defTabSz="992188">
              <a:buFontTx/>
              <a:buAutoNum type="arabicPeriod"/>
            </a:pPr>
            <a:r>
              <a:rPr lang="en-US" sz="2600">
                <a:latin typeface="Arial" charset="0"/>
              </a:rPr>
              <a:t>Absorbed well orally </a:t>
            </a:r>
          </a:p>
          <a:p>
            <a:pPr marL="342900" indent="-342900" defTabSz="992188">
              <a:buFontTx/>
              <a:buAutoNum type="arabicPeriod"/>
            </a:pPr>
            <a:r>
              <a:rPr lang="en-US" sz="2600">
                <a:latin typeface="Arial" charset="0"/>
              </a:rPr>
              <a:t>Bound to P. Protein &amp; complete for binding sites </a:t>
            </a:r>
          </a:p>
          <a:p>
            <a:pPr marL="342900" indent="-342900" defTabSz="992188">
              <a:buFontTx/>
              <a:buAutoNum type="arabicPeriod"/>
            </a:pPr>
            <a:r>
              <a:rPr lang="en-US" sz="2600">
                <a:latin typeface="Arial" charset="0"/>
              </a:rPr>
              <a:t>Oxidised by hepatic enzymes &amp; cause Induction. </a:t>
            </a:r>
          </a:p>
          <a:p>
            <a:pPr marL="342900" indent="-342900" defTabSz="992188">
              <a:buFontTx/>
              <a:buAutoNum type="arabicPeriod"/>
            </a:pPr>
            <a:r>
              <a:rPr lang="en-US" sz="2600">
                <a:latin typeface="Arial" charset="0"/>
              </a:rPr>
              <a:t>Finally conjugated &amp; excreted in urine. </a:t>
            </a:r>
          </a:p>
          <a:p>
            <a:pPr marL="342900" indent="-342900" defTabSz="992188">
              <a:buFontTx/>
              <a:buAutoNum type="arabicPeriod"/>
            </a:pPr>
            <a:r>
              <a:rPr lang="en-US" sz="2600">
                <a:latin typeface="Arial" charset="0"/>
              </a:rPr>
              <a:t>Most of the barbiturate metabolites are inactive </a:t>
            </a:r>
            <a:br>
              <a:rPr lang="en-US" sz="2600">
                <a:latin typeface="Arial" charset="0"/>
              </a:rPr>
            </a:br>
            <a:r>
              <a:rPr lang="en-US" sz="2600">
                <a:latin typeface="Arial" charset="0"/>
              </a:rPr>
              <a:t>pharmacologically. </a:t>
            </a:r>
          </a:p>
          <a:p>
            <a:pPr marL="342900" indent="-342900" defTabSz="992188">
              <a:buFontTx/>
              <a:buAutoNum type="arabicPeriod"/>
            </a:pPr>
            <a:r>
              <a:rPr lang="en-US" sz="2600">
                <a:latin typeface="Arial" charset="0"/>
              </a:rPr>
              <a:t>Phenbarbitone has elimination t ½ = 5-6 days &amp;</a:t>
            </a:r>
            <a:br>
              <a:rPr lang="en-US" sz="2600">
                <a:latin typeface="Arial" charset="0"/>
              </a:rPr>
            </a:br>
            <a:r>
              <a:rPr lang="en-US" sz="2600">
                <a:latin typeface="Arial" charset="0"/>
              </a:rPr>
              <a:t>cumulation can occur with multiple dosing. </a:t>
            </a:r>
          </a:p>
          <a:p>
            <a:pPr marL="342900" indent="-342900" defTabSz="992188"/>
            <a:endParaRPr lang="en-US" sz="2600">
              <a:latin typeface="Arial" charset="0"/>
            </a:endParaRPr>
          </a:p>
          <a:p>
            <a:pPr marL="342900" indent="-342900" defTabSz="992188"/>
            <a:r>
              <a:rPr lang="en-US" sz="2600" b="1" u="sng">
                <a:solidFill>
                  <a:srgbClr val="99FF33"/>
                </a:solidFill>
                <a:latin typeface="Arial" charset="0"/>
              </a:rPr>
              <a:t>PHARMACODYNAMICS</a:t>
            </a:r>
          </a:p>
          <a:p>
            <a:pPr marL="342900" indent="-342900" defTabSz="992188">
              <a:buFontTx/>
              <a:buAutoNum type="arabicPeriod"/>
            </a:pPr>
            <a:r>
              <a:rPr lang="en-US" sz="2600">
                <a:latin typeface="Arial" charset="0"/>
              </a:rPr>
              <a:t>Barbiturates bind with GABA component of receptor in </a:t>
            </a:r>
            <a:br>
              <a:rPr lang="en-US" sz="2600">
                <a:latin typeface="Arial" charset="0"/>
              </a:rPr>
            </a:br>
            <a:r>
              <a:rPr lang="en-US" sz="2600">
                <a:latin typeface="Arial" charset="0"/>
              </a:rPr>
              <a:t>neuronal membrane </a:t>
            </a:r>
          </a:p>
          <a:p>
            <a:pPr marL="342900" indent="-342900" defTabSz="992188">
              <a:buFontTx/>
              <a:buAutoNum type="arabicPeriod"/>
            </a:pPr>
            <a:r>
              <a:rPr lang="en-US" sz="2600">
                <a:latin typeface="Arial" charset="0"/>
              </a:rPr>
              <a:t>GABA</a:t>
            </a:r>
            <a:r>
              <a:rPr lang="en-US" sz="2600" baseline="-25000">
                <a:latin typeface="Arial" charset="0"/>
              </a:rPr>
              <a:t>A</a:t>
            </a:r>
            <a:r>
              <a:rPr lang="en-US" sz="2600">
                <a:latin typeface="Arial" charset="0"/>
              </a:rPr>
              <a:t> is pentameric structure having alpha, beta &amp; 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    gamma subunit.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3.16 genes, currently known to encode the 5 subunit of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   GABA</a:t>
            </a:r>
            <a:r>
              <a:rPr lang="en-US" sz="2600" baseline="-25000">
                <a:latin typeface="Arial" charset="0"/>
              </a:rPr>
              <a:t>A</a:t>
            </a:r>
            <a:r>
              <a:rPr lang="en-US" sz="2600">
                <a:latin typeface="Arial" charset="0"/>
              </a:rPr>
              <a:t> receptors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DBD7-DCDF-4345-8BD7-6A8AAE26F48A}" type="slidenum">
              <a:rPr lang="en-US"/>
              <a:pPr/>
              <a:t>44</a:t>
            </a:fld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457200"/>
            <a:ext cx="10474325" cy="721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>
              <a:lnSpc>
                <a:spcPct val="150000"/>
              </a:lnSpc>
            </a:pPr>
            <a:r>
              <a:rPr lang="en-US" b="1">
                <a:latin typeface="Arial" charset="0"/>
              </a:rPr>
              <a:t>4. </a:t>
            </a:r>
            <a:r>
              <a:rPr lang="en-US">
                <a:latin typeface="Arial" charset="0"/>
              </a:rPr>
              <a:t>GABA binds to </a:t>
            </a:r>
            <a:r>
              <a:rPr lang="el-GR">
                <a:latin typeface="Arial" charset="0"/>
                <a:cs typeface="Arial" charset="0"/>
              </a:rPr>
              <a:t>α</a:t>
            </a:r>
            <a:r>
              <a:rPr lang="en-US">
                <a:latin typeface="Arial" charset="0"/>
                <a:cs typeface="Arial" charset="0"/>
              </a:rPr>
              <a:t> &amp; </a:t>
            </a:r>
            <a:r>
              <a:rPr lang="el-GR">
                <a:latin typeface="Arial" charset="0"/>
                <a:cs typeface="Arial" charset="0"/>
              </a:rPr>
              <a:t>β</a:t>
            </a:r>
            <a:r>
              <a:rPr lang="en-US">
                <a:latin typeface="Arial" charset="0"/>
                <a:cs typeface="Arial" charset="0"/>
              </a:rPr>
              <a:t> subunits to initiate gating of Cl</a:t>
            </a:r>
            <a:r>
              <a:rPr lang="en-US" baseline="30000">
                <a:latin typeface="Arial" charset="0"/>
                <a:cs typeface="Arial" charset="0"/>
              </a:rPr>
              <a:t>- </a:t>
            </a:r>
            <a:r>
              <a:rPr lang="en-US">
                <a:latin typeface="Arial" charset="0"/>
                <a:cs typeface="Arial" charset="0"/>
              </a:rPr>
              <a:t>channels. </a:t>
            </a:r>
          </a:p>
          <a:p>
            <a:pPr defTabSz="992188">
              <a:lnSpc>
                <a:spcPct val="150000"/>
              </a:lnSpc>
            </a:pPr>
            <a:r>
              <a:rPr lang="en-US">
                <a:latin typeface="Arial" charset="0"/>
                <a:cs typeface="Arial" charset="0"/>
              </a:rPr>
              <a:t>5. Barbiturates appear to </a:t>
            </a: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increase duration of opening</a:t>
            </a:r>
            <a:r>
              <a:rPr lang="en-US">
                <a:latin typeface="Arial" charset="0"/>
                <a:cs typeface="Arial" charset="0"/>
              </a:rPr>
              <a:t> of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    GABA – gated channel. </a:t>
            </a:r>
          </a:p>
          <a:p>
            <a:pPr defTabSz="992188">
              <a:lnSpc>
                <a:spcPct val="150000"/>
              </a:lnSpc>
            </a:pPr>
            <a:r>
              <a:rPr lang="en-US">
                <a:latin typeface="Arial" charset="0"/>
                <a:cs typeface="Arial" charset="0"/>
              </a:rPr>
              <a:t>6. At high concentrations, barbiturates are </a:t>
            </a: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GABA – mimetic</a:t>
            </a:r>
          </a:p>
          <a:p>
            <a:pPr defTabSz="992188">
              <a:lnSpc>
                <a:spcPct val="150000"/>
              </a:lnSpc>
            </a:pPr>
            <a:r>
              <a:rPr lang="en-US">
                <a:latin typeface="Arial" charset="0"/>
                <a:cs typeface="Arial" charset="0"/>
              </a:rPr>
              <a:t>    &amp; directly activate Cl</a:t>
            </a:r>
            <a:r>
              <a:rPr lang="en-US" baseline="30000">
                <a:latin typeface="Arial" charset="0"/>
                <a:cs typeface="Arial" charset="0"/>
              </a:rPr>
              <a:t>-</a:t>
            </a:r>
            <a:r>
              <a:rPr lang="en-US">
                <a:latin typeface="Arial" charset="0"/>
                <a:cs typeface="Arial" charset="0"/>
              </a:rPr>
              <a:t> channels. </a:t>
            </a:r>
          </a:p>
          <a:p>
            <a:pPr defTabSz="992188">
              <a:lnSpc>
                <a:spcPct val="150000"/>
              </a:lnSpc>
            </a:pPr>
            <a:r>
              <a:rPr lang="en-US">
                <a:latin typeface="Arial" charset="0"/>
                <a:cs typeface="Arial" charset="0"/>
              </a:rPr>
              <a:t>7. Barbiturates are </a:t>
            </a: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less selective</a:t>
            </a:r>
            <a:r>
              <a:rPr lang="en-US">
                <a:latin typeface="Arial" charset="0"/>
                <a:cs typeface="Arial" charset="0"/>
              </a:rPr>
              <a:t> in their actions than BDZs</a:t>
            </a:r>
          </a:p>
          <a:p>
            <a:pPr defTabSz="992188">
              <a:lnSpc>
                <a:spcPct val="150000"/>
              </a:lnSpc>
            </a:pPr>
            <a:r>
              <a:rPr lang="en-US">
                <a:latin typeface="Arial" charset="0"/>
                <a:cs typeface="Arial" charset="0"/>
              </a:rPr>
              <a:t>8. Barbiturates also </a:t>
            </a: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depress</a:t>
            </a:r>
            <a:r>
              <a:rPr lang="en-US">
                <a:latin typeface="Arial" charset="0"/>
                <a:cs typeface="Arial" charset="0"/>
              </a:rPr>
              <a:t> the action of excitatory </a:t>
            </a:r>
          </a:p>
          <a:p>
            <a:pPr defTabSz="992188">
              <a:lnSpc>
                <a:spcPct val="150000"/>
              </a:lnSpc>
            </a:pPr>
            <a:r>
              <a:rPr lang="en-US">
                <a:latin typeface="Arial" charset="0"/>
                <a:cs typeface="Arial" charset="0"/>
              </a:rPr>
              <a:t>    neurotransmitters and exert non-specific memb stabilizing</a:t>
            </a:r>
          </a:p>
          <a:p>
            <a:pPr defTabSz="992188">
              <a:lnSpc>
                <a:spcPct val="150000"/>
              </a:lnSpc>
            </a:pPr>
            <a:r>
              <a:rPr lang="en-US">
                <a:latin typeface="Arial" charset="0"/>
                <a:cs typeface="Arial" charset="0"/>
              </a:rPr>
              <a:t>     effects in parallel with their effects on GABA neurotransmission  </a:t>
            </a:r>
          </a:p>
          <a:p>
            <a:pPr defTabSz="992188">
              <a:lnSpc>
                <a:spcPct val="150000"/>
              </a:lnSpc>
            </a:pPr>
            <a:r>
              <a:rPr lang="en-US">
                <a:latin typeface="Arial" charset="0"/>
                <a:cs typeface="Arial" charset="0"/>
              </a:rPr>
              <a:t>    inducing  </a:t>
            </a: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full surgical anaesthesia &amp; respiratory depression.</a:t>
            </a:r>
            <a:b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>
                <a:solidFill>
                  <a:srgbClr val="FF0066"/>
                </a:solidFill>
                <a:latin typeface="Arial" charset="0"/>
                <a:cs typeface="Arial" charset="0"/>
              </a:rPr>
              <a:t>    (Low margin of safety).</a:t>
            </a:r>
          </a:p>
          <a:p>
            <a:pPr defTabSz="992188">
              <a:lnSpc>
                <a:spcPct val="150000"/>
              </a:lnSpc>
            </a:pPr>
            <a:endParaRPr lang="en-US">
              <a:solidFill>
                <a:srgbClr val="FF0066"/>
              </a:solidFill>
              <a:latin typeface="Arial" charset="0"/>
              <a:cs typeface="Arial" charset="0"/>
            </a:endParaRPr>
          </a:p>
          <a:p>
            <a:pPr defTabSz="992188">
              <a:lnSpc>
                <a:spcPct val="150000"/>
              </a:lnSpc>
            </a:pPr>
            <a:r>
              <a:rPr lang="en-US" b="1">
                <a:latin typeface="Arial" charset="0"/>
                <a:cs typeface="Arial" charset="0"/>
              </a:rPr>
              <a:t>	</a:t>
            </a:r>
            <a:endParaRPr lang="el-GR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804C-FB27-4B10-9C6C-66266068C7BA}" type="slidenum">
              <a:rPr lang="en-US"/>
              <a:pPr/>
              <a:t>45</a:t>
            </a:fld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559925" cy="71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92188"/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</a:rPr>
              <a:t>PHARMACOLOGICAL ACTIONS</a:t>
            </a:r>
          </a:p>
          <a:p>
            <a:pPr marL="342900" indent="-342900" defTabSz="992188"/>
            <a:endParaRPr lang="en-US" sz="3200">
              <a:latin typeface="Arial" charset="0"/>
            </a:endParaRPr>
          </a:p>
          <a:p>
            <a:pPr marL="342900" indent="-342900" defTabSz="992188">
              <a:buFontTx/>
              <a:buAutoNum type="arabicPeriod"/>
            </a:pPr>
            <a:r>
              <a:rPr lang="en-US" sz="3200" b="1" i="1">
                <a:solidFill>
                  <a:srgbClr val="99FF33"/>
                </a:solidFill>
                <a:latin typeface="Arial" charset="0"/>
              </a:rPr>
              <a:t>CNS</a:t>
            </a:r>
          </a:p>
          <a:p>
            <a:pPr marL="342900" indent="-342900" defTabSz="992188"/>
            <a:r>
              <a:rPr lang="en-US" sz="2600" b="1">
                <a:solidFill>
                  <a:srgbClr val="99FF33"/>
                </a:solidFill>
                <a:latin typeface="Arial" charset="0"/>
              </a:rPr>
              <a:t>	a.Sedation/hypnosis &amp; anaesthesia</a:t>
            </a:r>
            <a:r>
              <a:rPr lang="en-US" sz="2600">
                <a:latin typeface="Arial" charset="0"/>
              </a:rPr>
              <a:t/>
            </a:r>
            <a:br>
              <a:rPr lang="en-US" sz="2600">
                <a:latin typeface="Arial" charset="0"/>
              </a:rPr>
            </a:br>
            <a:r>
              <a:rPr lang="en-US" sz="2600">
                <a:latin typeface="Arial" charset="0"/>
              </a:rPr>
              <a:t>	- Can produce </a:t>
            </a:r>
            <a:r>
              <a:rPr lang="en-US" sz="2600">
                <a:solidFill>
                  <a:srgbClr val="FFFF00"/>
                </a:solidFill>
                <a:latin typeface="Arial" charset="0"/>
              </a:rPr>
              <a:t>all degress of CNS depression</a:t>
            </a:r>
            <a:r>
              <a:rPr lang="en-US" sz="2600">
                <a:latin typeface="Arial" charset="0"/>
              </a:rPr>
              <a:t> 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	- Sedation/hypnosis – anaesthesia – coma depending </a:t>
            </a:r>
            <a:br>
              <a:rPr lang="en-US" sz="2600">
                <a:latin typeface="Arial" charset="0"/>
              </a:rPr>
            </a:br>
            <a:r>
              <a:rPr lang="en-US" sz="2600">
                <a:latin typeface="Arial" charset="0"/>
              </a:rPr>
              <a:t>	   on dose</a:t>
            </a:r>
          </a:p>
          <a:p>
            <a:pPr marL="342900" indent="-342900" defTabSz="992188"/>
            <a:r>
              <a:rPr lang="en-US" sz="2600" b="1">
                <a:solidFill>
                  <a:srgbClr val="99FF33"/>
                </a:solidFill>
                <a:latin typeface="Arial" charset="0"/>
              </a:rPr>
              <a:t>	</a:t>
            </a:r>
          </a:p>
          <a:p>
            <a:pPr marL="342900" indent="-342900" defTabSz="992188"/>
            <a:r>
              <a:rPr lang="en-US" sz="2600" b="1">
                <a:solidFill>
                  <a:srgbClr val="99FF33"/>
                </a:solidFill>
                <a:latin typeface="Arial" charset="0"/>
              </a:rPr>
              <a:t>b.	Effects on sleep</a:t>
            </a:r>
            <a:r>
              <a:rPr lang="en-US" sz="2600">
                <a:latin typeface="Arial" charset="0"/>
              </a:rPr>
              <a:t/>
            </a:r>
            <a:br>
              <a:rPr lang="en-US" sz="2600">
                <a:latin typeface="Arial" charset="0"/>
              </a:rPr>
            </a:br>
            <a:r>
              <a:rPr lang="en-US" sz="2600">
                <a:latin typeface="Arial" charset="0"/>
              </a:rPr>
              <a:t>	- Barbiturates </a:t>
            </a:r>
            <a:r>
              <a:rPr lang="en-US" sz="2600">
                <a:solidFill>
                  <a:srgbClr val="FFFF00"/>
                </a:solidFill>
                <a:latin typeface="Arial" charset="0"/>
              </a:rPr>
              <a:t>decrease REM sleep</a:t>
            </a:r>
            <a:r>
              <a:rPr lang="en-US" sz="2600">
                <a:latin typeface="Arial" charset="0"/>
              </a:rPr>
              <a:t> &amp; </a:t>
            </a:r>
            <a:r>
              <a:rPr lang="en-US" sz="2600">
                <a:solidFill>
                  <a:srgbClr val="FFFF00"/>
                </a:solidFill>
                <a:latin typeface="Arial" charset="0"/>
              </a:rPr>
              <a:t>cause dream</a:t>
            </a:r>
            <a:r>
              <a:rPr lang="en-US" sz="2600">
                <a:latin typeface="Arial" charset="0"/>
              </a:rPr>
              <a:t/>
            </a:r>
            <a:br>
              <a:rPr lang="en-US" sz="2600">
                <a:latin typeface="Arial" charset="0"/>
              </a:rPr>
            </a:br>
            <a:r>
              <a:rPr lang="en-US" sz="2600">
                <a:solidFill>
                  <a:srgbClr val="FFFF00"/>
                </a:solidFill>
                <a:latin typeface="Arial" charset="0"/>
              </a:rPr>
              <a:t>	  deprivation</a:t>
            </a:r>
            <a:r>
              <a:rPr lang="en-US" sz="2600">
                <a:latin typeface="Arial" charset="0"/>
              </a:rPr>
              <a:t> 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	- Elderly persons become confused, agitated &amp; amnesia. </a:t>
            </a:r>
          </a:p>
          <a:p>
            <a:pPr marL="342900" indent="-342900" defTabSz="992188"/>
            <a:endParaRPr lang="en-US" sz="2600" b="1">
              <a:solidFill>
                <a:srgbClr val="99FF33"/>
              </a:solidFill>
              <a:latin typeface="Arial" charset="0"/>
            </a:endParaRPr>
          </a:p>
          <a:p>
            <a:pPr marL="342900" indent="-342900" defTabSz="992188"/>
            <a:r>
              <a:rPr lang="en-US" sz="2600" b="1">
                <a:solidFill>
                  <a:srgbClr val="99FF33"/>
                </a:solidFill>
                <a:latin typeface="Arial" charset="0"/>
              </a:rPr>
              <a:t>c.	Anticonvulsant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	- Very effective in higher dose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	- Cause </a:t>
            </a:r>
            <a:r>
              <a:rPr lang="en-US" sz="2600">
                <a:solidFill>
                  <a:srgbClr val="FFFF00"/>
                </a:solidFill>
                <a:latin typeface="Arial" charset="0"/>
              </a:rPr>
              <a:t>Resp depression</a:t>
            </a:r>
            <a:r>
              <a:rPr lang="en-US" sz="2600">
                <a:latin typeface="Arial" charset="0"/>
              </a:rPr>
              <a:t>  	 </a:t>
            </a:r>
          </a:p>
          <a:p>
            <a:pPr marL="342900" indent="-342900" defTabSz="992188"/>
            <a:endParaRPr lang="en-US" sz="2600">
              <a:latin typeface="Arial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5A83-DFE0-4230-9918-A5D7338429CD}" type="slidenum">
              <a:rPr lang="en-US"/>
              <a:pPr/>
              <a:t>46</a:t>
            </a:fld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98475" y="457200"/>
            <a:ext cx="9744075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defTabSz="992188"/>
            <a:r>
              <a:rPr lang="en-US" sz="2600" b="1">
                <a:solidFill>
                  <a:srgbClr val="99FF33"/>
                </a:solidFill>
                <a:latin typeface="Arial" charset="0"/>
              </a:rPr>
              <a:t>	c.	Low doses </a:t>
            </a:r>
            <a:r>
              <a:rPr lang="en-US" sz="2600">
                <a:latin typeface="Arial" charset="0"/>
              </a:rPr>
              <a:t/>
            </a:r>
            <a:br>
              <a:rPr lang="en-US" sz="2600">
                <a:latin typeface="Arial" charset="0"/>
              </a:rPr>
            </a:br>
            <a:r>
              <a:rPr lang="en-US" sz="2600">
                <a:latin typeface="Arial" charset="0"/>
              </a:rPr>
              <a:t>	- Decrease low frequency activity (delta &amp; theta wave)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	- Increase low voltage fast action (electrical arousal 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	   of R. formation)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	- Accompanied by clouding of consciousness &amp; euphoria.  </a:t>
            </a:r>
            <a:br>
              <a:rPr lang="en-US" sz="2600">
                <a:latin typeface="Arial" charset="0"/>
              </a:rPr>
            </a:br>
            <a:r>
              <a:rPr lang="en-US" sz="2600" b="1">
                <a:solidFill>
                  <a:srgbClr val="99FF33"/>
                </a:solidFill>
                <a:latin typeface="Arial" charset="0"/>
              </a:rPr>
              <a:t>b.	High dose</a:t>
            </a:r>
          </a:p>
          <a:p>
            <a:pPr marL="342900" indent="-342900" defTabSz="992188"/>
            <a:r>
              <a:rPr lang="en-US" sz="2600" b="1">
                <a:solidFill>
                  <a:srgbClr val="99FF33"/>
                </a:solidFill>
                <a:latin typeface="Arial" charset="0"/>
              </a:rPr>
              <a:t>	</a:t>
            </a:r>
            <a:r>
              <a:rPr lang="en-US" sz="2600">
                <a:latin typeface="Arial" charset="0"/>
              </a:rPr>
              <a:t>	- Large amplitude, random slow waves as appear 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	   in sleep observed &amp; consciousness is lost  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</a:t>
            </a:r>
            <a:r>
              <a:rPr lang="en-US" sz="2600" b="1">
                <a:solidFill>
                  <a:srgbClr val="99FF33"/>
                </a:solidFill>
                <a:latin typeface="Arial" charset="0"/>
              </a:rPr>
              <a:t>c.	Much High dose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	- Brief periods of electrical silence</a:t>
            </a:r>
          </a:p>
          <a:p>
            <a:pPr marL="342900" indent="-342900" defTabSz="992188"/>
            <a:r>
              <a:rPr lang="en-US" sz="2600" b="1">
                <a:solidFill>
                  <a:srgbClr val="99FF33"/>
                </a:solidFill>
                <a:latin typeface="Arial" charset="0"/>
              </a:rPr>
              <a:t>	d.	Analgesia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	- None 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</a:t>
            </a:r>
            <a:r>
              <a:rPr lang="en-US" sz="2600" b="1">
                <a:solidFill>
                  <a:srgbClr val="99FF33"/>
                </a:solidFill>
                <a:latin typeface="Arial" charset="0"/>
              </a:rPr>
              <a:t>e.	Effects on ANS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	- Body temp decreases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	- B. pressure decreases </a:t>
            </a:r>
          </a:p>
          <a:p>
            <a:pPr marL="342900" indent="-342900" defTabSz="992188"/>
            <a:endParaRPr lang="en-US" sz="2600">
              <a:latin typeface="Arial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F0F0-D805-48D9-B3A1-51A379920EE0}" type="slidenum">
              <a:rPr lang="en-US"/>
              <a:pPr/>
              <a:t>47</a:t>
            </a:fld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10837863" cy="72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defTabSz="992188"/>
            <a:r>
              <a:rPr lang="en-US" sz="2600" b="1">
                <a:solidFill>
                  <a:srgbClr val="99FF33"/>
                </a:solidFill>
                <a:latin typeface="Arial" charset="0"/>
              </a:rPr>
              <a:t>	f.	N.M Transmission </a:t>
            </a:r>
            <a:r>
              <a:rPr lang="en-US" sz="2600">
                <a:latin typeface="Arial" charset="0"/>
              </a:rPr>
              <a:t/>
            </a:r>
            <a:br>
              <a:rPr lang="en-US" sz="2600">
                <a:latin typeface="Arial" charset="0"/>
              </a:rPr>
            </a:br>
            <a:r>
              <a:rPr lang="en-US" sz="2600">
                <a:latin typeface="Arial" charset="0"/>
              </a:rPr>
              <a:t>	- Low dose   - increase twitch response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	- High dose – Blockade of NMJ</a:t>
            </a:r>
          </a:p>
          <a:p>
            <a:pPr marL="342900" indent="-342900" defTabSz="992188"/>
            <a:r>
              <a:rPr lang="en-US" sz="2600" b="1">
                <a:solidFill>
                  <a:srgbClr val="99FF33"/>
                </a:solidFill>
                <a:latin typeface="Arial" charset="0"/>
              </a:rPr>
              <a:t>	g.	Respiration </a:t>
            </a:r>
          </a:p>
          <a:p>
            <a:pPr marL="342900" indent="-342900" defTabSz="992188"/>
            <a:r>
              <a:rPr lang="en-US" sz="2600" b="1">
                <a:solidFill>
                  <a:srgbClr val="99FF33"/>
                </a:solidFill>
                <a:latin typeface="Arial" charset="0"/>
              </a:rPr>
              <a:t>	</a:t>
            </a:r>
            <a:r>
              <a:rPr lang="en-US" sz="2600">
                <a:latin typeface="Arial" charset="0"/>
              </a:rPr>
              <a:t>	- Decrease rate progressively DECREASE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	- Decrease drive with increasing dose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	- Cough, sneezing, laryngospasm can occur with I/V admin. 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</a:t>
            </a:r>
            <a:r>
              <a:rPr lang="en-US" sz="2600" b="1">
                <a:solidFill>
                  <a:srgbClr val="99FF33"/>
                </a:solidFill>
                <a:latin typeface="Arial" charset="0"/>
              </a:rPr>
              <a:t>h.	CVS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	- Myocardial depression with increasing dose. 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	- Arrhythmia &amp; decreased B.P</a:t>
            </a:r>
          </a:p>
          <a:p>
            <a:pPr marL="342900" indent="-342900" defTabSz="992188"/>
            <a:r>
              <a:rPr lang="en-US" sz="2600" b="1">
                <a:solidFill>
                  <a:srgbClr val="99FF33"/>
                </a:solidFill>
                <a:latin typeface="Arial" charset="0"/>
              </a:rPr>
              <a:t>	j.	GIT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	- Tone  decrease</a:t>
            </a:r>
          </a:p>
          <a:p>
            <a:pPr marL="342900" indent="-342900" defTabSz="992188"/>
            <a:r>
              <a:rPr lang="en-US" sz="2600" b="1">
                <a:latin typeface="Arial" charset="0"/>
              </a:rPr>
              <a:t>	</a:t>
            </a:r>
            <a:r>
              <a:rPr lang="en-US" sz="2600" b="1">
                <a:solidFill>
                  <a:srgbClr val="99FF33"/>
                </a:solidFill>
                <a:latin typeface="Arial" charset="0"/>
              </a:rPr>
              <a:t>k.	Liver </a:t>
            </a:r>
          </a:p>
          <a:p>
            <a:pPr marL="342900" indent="-342900" defTabSz="992188"/>
            <a:r>
              <a:rPr lang="en-US" sz="2600">
                <a:latin typeface="Arial" charset="0"/>
              </a:rPr>
              <a:t>		- Enzyme induction – increase metabolism of itself &amp; other </a:t>
            </a:r>
            <a:br>
              <a:rPr lang="en-US" sz="2600">
                <a:latin typeface="Arial" charset="0"/>
              </a:rPr>
            </a:br>
            <a:r>
              <a:rPr lang="en-US" sz="2600">
                <a:latin typeface="Arial" charset="0"/>
              </a:rPr>
              <a:t>	  drugs metabolised by microsomal P450</a:t>
            </a:r>
            <a:r>
              <a:rPr lang="en-US" sz="2600" baseline="-25000">
                <a:latin typeface="Arial" charset="0"/>
              </a:rPr>
              <a:t>5</a:t>
            </a:r>
          </a:p>
          <a:p>
            <a:pPr marL="342900" indent="-342900" defTabSz="992188"/>
            <a:r>
              <a:rPr lang="en-US" sz="2600" b="1" baseline="-25000">
                <a:solidFill>
                  <a:srgbClr val="99FF33"/>
                </a:solidFill>
                <a:latin typeface="Arial" charset="0"/>
              </a:rPr>
              <a:t>	</a:t>
            </a:r>
            <a:r>
              <a:rPr lang="en-US" sz="2600" b="1">
                <a:solidFill>
                  <a:srgbClr val="99FF33"/>
                </a:solidFill>
                <a:latin typeface="Arial" charset="0"/>
              </a:rPr>
              <a:t>l.	Kidneys</a:t>
            </a:r>
            <a:br>
              <a:rPr lang="en-US" sz="2600" b="1">
                <a:solidFill>
                  <a:srgbClr val="99FF33"/>
                </a:solidFill>
                <a:latin typeface="Arial" charset="0"/>
              </a:rPr>
            </a:br>
            <a:r>
              <a:rPr lang="en-US" sz="2600">
                <a:latin typeface="Arial" charset="0"/>
              </a:rPr>
              <a:t>	- Decrease Na</a:t>
            </a:r>
            <a:r>
              <a:rPr lang="en-US" sz="2600" baseline="40000">
                <a:latin typeface="Arial" charset="0"/>
              </a:rPr>
              <a:t>+</a:t>
            </a:r>
            <a:r>
              <a:rPr lang="en-US" sz="2600">
                <a:latin typeface="Arial" charset="0"/>
              </a:rPr>
              <a:t> &amp; glucose reabsorption – glycosuria &amp; Natriuresis </a:t>
            </a:r>
            <a:endParaRPr lang="en-US" sz="2600" baseline="-25000">
              <a:latin typeface="Arial" charset="0"/>
            </a:endParaRPr>
          </a:p>
          <a:p>
            <a:pPr marL="342900" indent="-342900" defTabSz="992188"/>
            <a:endParaRPr lang="en-US" sz="2600">
              <a:latin typeface="Arial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1853-BD68-4B27-AB35-EE44E817774C}" type="slidenum">
              <a:rPr lang="en-US"/>
              <a:pPr/>
              <a:t>48</a:t>
            </a:fld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8810625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defTabSz="992188"/>
            <a:r>
              <a:rPr lang="en-US" sz="3600" b="1" u="sng">
                <a:solidFill>
                  <a:srgbClr val="FF0066"/>
                </a:solidFill>
                <a:latin typeface="Arial" charset="0"/>
              </a:rPr>
              <a:t>ADVERSE EFFETS</a:t>
            </a:r>
            <a:r>
              <a:rPr lang="en-US" sz="2600" b="1">
                <a:latin typeface="Arial" charset="0"/>
              </a:rPr>
              <a:t> </a:t>
            </a:r>
          </a:p>
          <a:p>
            <a:pPr marL="342900" indent="-342900" defTabSz="992188">
              <a:buFontTx/>
              <a:buAutoNum type="arabicPeriod"/>
            </a:pPr>
            <a:endParaRPr lang="en-US" sz="2600" b="1">
              <a:solidFill>
                <a:srgbClr val="99FF33"/>
              </a:solidFill>
              <a:latin typeface="Arial" charset="0"/>
            </a:endParaRPr>
          </a:p>
          <a:p>
            <a:pPr marL="342900" indent="-342900" defTabSz="992188">
              <a:buFontTx/>
              <a:buAutoNum type="arabicPeriod"/>
            </a:pPr>
            <a:r>
              <a:rPr lang="en-US" sz="2600" b="1">
                <a:solidFill>
                  <a:srgbClr val="99FF33"/>
                </a:solidFill>
                <a:latin typeface="Arial" charset="0"/>
              </a:rPr>
              <a:t>CNS</a:t>
            </a:r>
            <a:r>
              <a:rPr lang="en-US" sz="2600" b="1">
                <a:latin typeface="Arial" charset="0"/>
              </a:rPr>
              <a:t/>
            </a:r>
            <a:br>
              <a:rPr lang="en-US" sz="2600" b="1">
                <a:latin typeface="Arial" charset="0"/>
              </a:rPr>
            </a:br>
            <a:r>
              <a:rPr lang="en-US" sz="2600" b="1">
                <a:latin typeface="Arial" charset="0"/>
              </a:rPr>
              <a:t>Drowsiness, ataxia, amnesia, euphoria. </a:t>
            </a:r>
          </a:p>
          <a:p>
            <a:pPr marL="342900" indent="-342900" defTabSz="992188">
              <a:buFontTx/>
              <a:buAutoNum type="arabicPeriod"/>
            </a:pPr>
            <a:endParaRPr lang="en-US" sz="2600" b="1">
              <a:solidFill>
                <a:srgbClr val="99FF33"/>
              </a:solidFill>
              <a:latin typeface="Arial" charset="0"/>
            </a:endParaRPr>
          </a:p>
          <a:p>
            <a:pPr marL="342900" indent="-342900" defTabSz="992188">
              <a:buFontTx/>
              <a:buAutoNum type="arabicPeriod"/>
            </a:pPr>
            <a:r>
              <a:rPr lang="en-US" sz="2600" b="1">
                <a:solidFill>
                  <a:srgbClr val="99FF33"/>
                </a:solidFill>
                <a:latin typeface="Arial" charset="0"/>
              </a:rPr>
              <a:t>Resp</a:t>
            </a:r>
          </a:p>
          <a:p>
            <a:pPr marL="342900" indent="-342900" defTabSz="992188"/>
            <a:r>
              <a:rPr lang="en-US" sz="2600" b="1">
                <a:latin typeface="Arial" charset="0"/>
              </a:rPr>
              <a:t>	Depression, Hicough, laryngospasm, bronchospasm</a:t>
            </a:r>
          </a:p>
          <a:p>
            <a:pPr marL="342900" indent="-342900" defTabSz="992188">
              <a:buFontTx/>
              <a:buAutoNum type="arabicPeriod" startAt="3"/>
            </a:pPr>
            <a:endParaRPr lang="en-US" sz="2600" b="1">
              <a:solidFill>
                <a:srgbClr val="99FF33"/>
              </a:solidFill>
              <a:latin typeface="Arial" charset="0"/>
            </a:endParaRPr>
          </a:p>
          <a:p>
            <a:pPr marL="342900" indent="-342900" defTabSz="992188">
              <a:buFontTx/>
              <a:buAutoNum type="arabicPeriod" startAt="3"/>
            </a:pPr>
            <a:r>
              <a:rPr lang="en-US" sz="2600" b="1">
                <a:solidFill>
                  <a:srgbClr val="99FF33"/>
                </a:solidFill>
                <a:latin typeface="Arial" charset="0"/>
              </a:rPr>
              <a:t>CVS</a:t>
            </a:r>
          </a:p>
          <a:p>
            <a:pPr marL="342900" indent="-342900" defTabSz="992188"/>
            <a:r>
              <a:rPr lang="en-US" sz="2600" b="1">
                <a:latin typeface="Arial" charset="0"/>
              </a:rPr>
              <a:t>	Decreased B.P---- Myocardial depression </a:t>
            </a:r>
          </a:p>
          <a:p>
            <a:pPr marL="342900" indent="-342900" defTabSz="992188">
              <a:buFontTx/>
              <a:buAutoNum type="arabicPeriod" startAt="4"/>
            </a:pPr>
            <a:endParaRPr lang="en-US" sz="2600" b="1">
              <a:solidFill>
                <a:srgbClr val="99FF33"/>
              </a:solidFill>
              <a:latin typeface="Arial" charset="0"/>
            </a:endParaRPr>
          </a:p>
          <a:p>
            <a:pPr marL="342900" indent="-342900" defTabSz="992188">
              <a:buFontTx/>
              <a:buAutoNum type="arabicPeriod" startAt="4"/>
            </a:pPr>
            <a:r>
              <a:rPr lang="en-US" sz="2600" b="1">
                <a:solidFill>
                  <a:srgbClr val="99FF33"/>
                </a:solidFill>
                <a:latin typeface="Arial" charset="0"/>
              </a:rPr>
              <a:t>Liver </a:t>
            </a:r>
          </a:p>
          <a:p>
            <a:pPr marL="342900" indent="-342900" defTabSz="992188"/>
            <a:r>
              <a:rPr lang="en-US" sz="2600" b="1">
                <a:latin typeface="Arial" charset="0"/>
              </a:rPr>
              <a:t>	</a:t>
            </a:r>
            <a:r>
              <a:rPr lang="en-US" sz="2600" b="1">
                <a:solidFill>
                  <a:srgbClr val="FFFF00"/>
                </a:solidFill>
                <a:latin typeface="Arial" charset="0"/>
              </a:rPr>
              <a:t>Enzyme induction , porphyria</a:t>
            </a:r>
          </a:p>
          <a:p>
            <a:pPr marL="342900" indent="-342900" defTabSz="992188">
              <a:buFontTx/>
              <a:buAutoNum type="arabicPeriod" startAt="5"/>
            </a:pPr>
            <a:endParaRPr lang="en-US" sz="2600" b="1">
              <a:solidFill>
                <a:srgbClr val="99FF33"/>
              </a:solidFill>
              <a:latin typeface="Arial" charset="0"/>
            </a:endParaRPr>
          </a:p>
          <a:p>
            <a:pPr marL="342900" indent="-342900" defTabSz="992188">
              <a:buFontTx/>
              <a:buAutoNum type="arabicPeriod" startAt="5"/>
            </a:pPr>
            <a:r>
              <a:rPr lang="en-US" sz="2600" b="1">
                <a:solidFill>
                  <a:srgbClr val="99FF33"/>
                </a:solidFill>
                <a:latin typeface="Arial" charset="0"/>
              </a:rPr>
              <a:t>Allergy</a:t>
            </a:r>
          </a:p>
          <a:p>
            <a:pPr marL="342900" indent="-342900" defTabSz="992188"/>
            <a:r>
              <a:rPr lang="en-US" sz="2600" b="1">
                <a:latin typeface="Arial" charset="0"/>
              </a:rPr>
              <a:t>	Facial oedema, urticaria Bullous eruptions  	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D3D8-8B3E-4D44-B8A7-16D69AB90E00}" type="slidenum">
              <a:rPr lang="en-US"/>
              <a:pPr/>
              <a:t>49</a:t>
            </a:fld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93725" y="371475"/>
            <a:ext cx="9209088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2800" b="1" u="sng">
                <a:solidFill>
                  <a:srgbClr val="99FF33"/>
                </a:solidFill>
                <a:latin typeface="Times New Roman" pitchFamily="18" charset="0"/>
              </a:rPr>
              <a:t>THERAPEUTIC USES</a:t>
            </a:r>
          </a:p>
          <a:p>
            <a:pPr defTabSz="992188"/>
            <a:endParaRPr lang="en-US" sz="2600">
              <a:solidFill>
                <a:srgbClr val="99FF33"/>
              </a:solidFill>
              <a:latin typeface="Arial" charset="0"/>
            </a:endParaRPr>
          </a:p>
          <a:p>
            <a:pPr defTabSz="992188"/>
            <a:r>
              <a:rPr lang="en-US" sz="2600">
                <a:latin typeface="Arial" charset="0"/>
              </a:rPr>
              <a:t>1. Anticonvulsant s in epilepsy &amp; Convulsant poisoning .</a:t>
            </a:r>
          </a:p>
          <a:p>
            <a:pPr defTabSz="992188"/>
            <a:r>
              <a:rPr lang="en-US" sz="2600">
                <a:latin typeface="Arial" charset="0"/>
              </a:rPr>
              <a:t>2. Used in psychoanalysis (abreaction) in psychiatry </a:t>
            </a:r>
          </a:p>
          <a:p>
            <a:pPr defTabSz="992188"/>
            <a:r>
              <a:rPr lang="en-US" sz="2600">
                <a:latin typeface="Arial" charset="0"/>
              </a:rPr>
              <a:t>3. Treatment of hyperbilirubinemia in neonates &amp; kern lcterus </a:t>
            </a:r>
          </a:p>
          <a:p>
            <a:pPr defTabSz="992188"/>
            <a:r>
              <a:rPr lang="en-US" sz="2600">
                <a:latin typeface="Arial" charset="0"/>
              </a:rPr>
              <a:t>4. Treatment of selective cases of cholestasis etc </a:t>
            </a:r>
          </a:p>
          <a:p>
            <a:pPr defTabSz="992188"/>
            <a:r>
              <a:rPr lang="en-US" sz="2600">
                <a:latin typeface="Arial" charset="0"/>
              </a:rPr>
              <a:t>5. Used in anaesthesia  (ultra short acting)</a:t>
            </a:r>
          </a:p>
          <a:p>
            <a:pPr defTabSz="992188"/>
            <a:endParaRPr lang="en-US" sz="2600">
              <a:latin typeface="Arial" charset="0"/>
            </a:endParaRPr>
          </a:p>
          <a:p>
            <a:pPr defTabSz="992188"/>
            <a:r>
              <a:rPr lang="en-US" sz="3200" b="1" u="sng">
                <a:solidFill>
                  <a:schemeClr val="accent1"/>
                </a:solidFill>
                <a:latin typeface="Times New Roman" pitchFamily="18" charset="0"/>
              </a:rPr>
              <a:t>ACUTE BARBITURATE POISONING </a:t>
            </a:r>
          </a:p>
          <a:p>
            <a:pPr defTabSz="992188"/>
            <a:endParaRPr lang="en-US" sz="2600" b="1">
              <a:solidFill>
                <a:srgbClr val="FFFF00"/>
              </a:solidFill>
              <a:latin typeface="Arial" charset="0"/>
            </a:endParaRPr>
          </a:p>
          <a:p>
            <a:pPr defTabSz="992188"/>
            <a:r>
              <a:rPr lang="en-US" sz="2600" b="1">
                <a:solidFill>
                  <a:srgbClr val="FFFF00"/>
                </a:solidFill>
                <a:latin typeface="Arial" charset="0"/>
              </a:rPr>
              <a:t>Signs &amp; Symptoms 	</a:t>
            </a:r>
            <a:r>
              <a:rPr lang="en-US" sz="2600">
                <a:latin typeface="Arial" charset="0"/>
              </a:rPr>
              <a:t>		</a:t>
            </a:r>
          </a:p>
          <a:p>
            <a:pPr defTabSz="992188">
              <a:buFontTx/>
              <a:buChar char="-"/>
            </a:pPr>
            <a:r>
              <a:rPr lang="en-US" sz="2600">
                <a:latin typeface="Arial" charset="0"/>
              </a:rPr>
              <a:t>Depressed respiration </a:t>
            </a:r>
          </a:p>
          <a:p>
            <a:pPr defTabSz="992188">
              <a:buFontTx/>
              <a:buChar char="-"/>
            </a:pPr>
            <a:r>
              <a:rPr lang="en-US" sz="2600">
                <a:latin typeface="Arial" charset="0"/>
              </a:rPr>
              <a:t>Coma </a:t>
            </a:r>
          </a:p>
          <a:p>
            <a:pPr defTabSz="992188">
              <a:buFontTx/>
              <a:buChar char="-"/>
            </a:pPr>
            <a:r>
              <a:rPr lang="en-US" sz="2600">
                <a:latin typeface="Arial" charset="0"/>
              </a:rPr>
              <a:t>Dilated pupils </a:t>
            </a:r>
          </a:p>
          <a:p>
            <a:pPr defTabSz="992188">
              <a:buFontTx/>
              <a:buChar char="-"/>
            </a:pPr>
            <a:r>
              <a:rPr lang="en-US" sz="2600">
                <a:latin typeface="Arial" charset="0"/>
              </a:rPr>
              <a:t>Decrease B.P</a:t>
            </a:r>
          </a:p>
          <a:p>
            <a:pPr defTabSz="992188">
              <a:buFontTx/>
              <a:buChar char="-"/>
            </a:pPr>
            <a:r>
              <a:rPr lang="en-US" sz="2600">
                <a:latin typeface="Arial" charset="0"/>
              </a:rPr>
              <a:t>Hypothermia </a:t>
            </a:r>
          </a:p>
          <a:p>
            <a:pPr defTabSz="992188">
              <a:buFontTx/>
              <a:buChar char="-"/>
            </a:pPr>
            <a:r>
              <a:rPr lang="en-US" sz="2600">
                <a:latin typeface="Arial" charset="0"/>
              </a:rPr>
              <a:t>- cyanosis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713538" y="4767263"/>
            <a:ext cx="3344862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3200" b="1" u="sng">
                <a:solidFill>
                  <a:srgbClr val="99FF33"/>
                </a:solidFill>
                <a:latin typeface="Tahoma" pitchFamily="34" charset="0"/>
              </a:rPr>
              <a:t>TREATMENT</a:t>
            </a:r>
          </a:p>
          <a:p>
            <a:pPr defTabSz="992188">
              <a:buFontTx/>
              <a:buChar char="-"/>
            </a:pPr>
            <a:r>
              <a:rPr lang="en-US" sz="2600">
                <a:latin typeface="Arial" charset="0"/>
              </a:rPr>
              <a:t>O</a:t>
            </a:r>
            <a:r>
              <a:rPr lang="en-US" sz="2600" baseline="-25000">
                <a:latin typeface="Arial" charset="0"/>
              </a:rPr>
              <a:t>2</a:t>
            </a:r>
            <a:r>
              <a:rPr lang="en-US" sz="2600">
                <a:latin typeface="Arial" charset="0"/>
              </a:rPr>
              <a:t> inhalation</a:t>
            </a:r>
          </a:p>
          <a:p>
            <a:pPr defTabSz="992188">
              <a:buFontTx/>
              <a:buChar char="-"/>
            </a:pPr>
            <a:r>
              <a:rPr lang="en-US" sz="2600">
                <a:latin typeface="Arial" charset="0"/>
              </a:rPr>
              <a:t>I/V line</a:t>
            </a:r>
          </a:p>
          <a:p>
            <a:pPr defTabSz="992188">
              <a:buFontTx/>
              <a:buChar char="-"/>
            </a:pPr>
            <a:r>
              <a:rPr lang="en-US" sz="2600">
                <a:latin typeface="Arial" charset="0"/>
              </a:rPr>
              <a:t>Dopamine </a:t>
            </a:r>
          </a:p>
          <a:p>
            <a:pPr defTabSz="992188">
              <a:buFontTx/>
              <a:buChar char="-"/>
            </a:pPr>
            <a:r>
              <a:rPr lang="en-US" sz="2600">
                <a:latin typeface="Arial" charset="0"/>
              </a:rPr>
              <a:t>Urine Alkalization </a:t>
            </a:r>
          </a:p>
          <a:p>
            <a:pPr defTabSz="992188">
              <a:buFontTx/>
              <a:buChar char="-"/>
            </a:pPr>
            <a:r>
              <a:rPr lang="en-US" sz="2600">
                <a:latin typeface="Arial" charset="0"/>
              </a:rPr>
              <a:t>Prevent renal failure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0461-0808-427B-95CC-4ECC394F3FAF}" type="slidenum">
              <a:rPr lang="en-US"/>
              <a:pPr/>
              <a:t>5</a:t>
            </a:fld>
            <a:endParaRPr 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0"/>
            <a:ext cx="10058400" cy="668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276" tIns="49638" rIns="99276" bIns="49638">
            <a:spAutoFit/>
          </a:bodyPr>
          <a:lstStyle/>
          <a:p>
            <a:r>
              <a:rPr lang="en-US" sz="4000" i="1" u="sng" dirty="0">
                <a:solidFill>
                  <a:srgbClr val="FFFF00"/>
                </a:solidFill>
              </a:rPr>
              <a:t>Sedation</a:t>
            </a:r>
          </a:p>
          <a:p>
            <a:r>
              <a:rPr lang="en-US" b="1" dirty="0">
                <a:latin typeface="Arial" charset="0"/>
              </a:rPr>
              <a:t>  </a:t>
            </a:r>
            <a:r>
              <a:rPr lang="en-US" dirty="0"/>
              <a:t>Decreased responsiveness to a constant level of stimulation.</a:t>
            </a:r>
          </a:p>
          <a:p>
            <a:r>
              <a:rPr lang="en-US" dirty="0"/>
              <a:t>				</a:t>
            </a:r>
            <a:r>
              <a:rPr lang="en-US" dirty="0">
                <a:solidFill>
                  <a:srgbClr val="FFFF66"/>
                </a:solidFill>
              </a:rPr>
              <a:t>(Psychomotor retardation)</a:t>
            </a:r>
            <a:r>
              <a:rPr lang="en-US" dirty="0"/>
              <a:t> </a:t>
            </a:r>
          </a:p>
          <a:p>
            <a:endParaRPr lang="en-US" sz="2800" u="sng" dirty="0">
              <a:solidFill>
                <a:srgbClr val="99FF33"/>
              </a:solidFill>
            </a:endParaRPr>
          </a:p>
          <a:p>
            <a:r>
              <a:rPr lang="en-US" sz="4000" i="1" u="sng" dirty="0">
                <a:solidFill>
                  <a:srgbClr val="99FF33"/>
                </a:solidFill>
              </a:rPr>
              <a:t>Sedatives</a:t>
            </a:r>
          </a:p>
          <a:p>
            <a:r>
              <a:rPr lang="en-US" dirty="0"/>
              <a:t>These drugs exert a calming effect with little or no effect on motor or </a:t>
            </a:r>
          </a:p>
          <a:p>
            <a:r>
              <a:rPr lang="en-US" dirty="0"/>
              <a:t>mental functions. </a:t>
            </a:r>
          </a:p>
          <a:p>
            <a:r>
              <a:rPr lang="en-US" sz="4000" i="1" u="sng" dirty="0" smtClean="0">
                <a:solidFill>
                  <a:srgbClr val="FFFF00"/>
                </a:solidFill>
              </a:rPr>
              <a:t>Hypnosis</a:t>
            </a:r>
            <a:endParaRPr lang="en-US" sz="4000" i="1" u="sng" dirty="0">
              <a:solidFill>
                <a:srgbClr val="FFFF00"/>
              </a:solidFill>
            </a:endParaRPr>
          </a:p>
          <a:p>
            <a:r>
              <a:rPr lang="en-US" dirty="0"/>
              <a:t>Increased sedation        increased drowsiness           induction of state of sleep</a:t>
            </a:r>
          </a:p>
          <a:p>
            <a:endParaRPr lang="en-US" b="1" dirty="0">
              <a:latin typeface="Arial" charset="0"/>
            </a:endParaRPr>
          </a:p>
          <a:p>
            <a:r>
              <a:rPr lang="en-US" sz="4000" i="1" u="sng" dirty="0">
                <a:solidFill>
                  <a:srgbClr val="99FF33"/>
                </a:solidFill>
              </a:rPr>
              <a:t>Hypnotics</a:t>
            </a:r>
          </a:p>
          <a:p>
            <a:r>
              <a:rPr lang="en-US" dirty="0"/>
              <a:t>The drugs which produce drowsiness &amp; encourage the onset &amp; maintenance of a state of sleep.</a:t>
            </a: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2895600" y="4419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69342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28600" y="1371600"/>
            <a:ext cx="3581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>
              <a:spcBef>
                <a:spcPct val="50000"/>
              </a:spcBef>
            </a:pPr>
            <a:endParaRPr lang="en-US" sz="2600">
              <a:latin typeface="Arial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0" y="1295400"/>
            <a:ext cx="967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>
              <a:spcBef>
                <a:spcPct val="50000"/>
              </a:spcBef>
            </a:pP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Anxiolytic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effect may also be produced by sedation.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A9A1-6A3C-4176-981C-9360D90C15AE}" type="slidenum">
              <a:rPr lang="en-US"/>
              <a:pPr/>
              <a:t>50</a:t>
            </a:fld>
            <a:endParaRPr lang="en-US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304800"/>
            <a:ext cx="10058400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>
              <a:lnSpc>
                <a:spcPct val="150000"/>
              </a:lnSpc>
            </a:pPr>
            <a:r>
              <a:rPr lang="en-US" sz="3200" b="1" u="sng">
                <a:solidFill>
                  <a:srgbClr val="99FF33"/>
                </a:solidFill>
                <a:latin typeface="Arial" charset="0"/>
              </a:rPr>
              <a:t>DRUG INTERACTIONS</a:t>
            </a:r>
          </a:p>
          <a:p>
            <a:pPr defTabSz="992188">
              <a:lnSpc>
                <a:spcPct val="150000"/>
              </a:lnSpc>
            </a:pPr>
            <a:r>
              <a:rPr lang="en-US" sz="2600" b="1">
                <a:latin typeface="Arial" charset="0"/>
              </a:rPr>
              <a:t>1. </a:t>
            </a:r>
            <a:r>
              <a:rPr lang="en-US" sz="2600" b="1">
                <a:solidFill>
                  <a:srgbClr val="FFFF00"/>
                </a:solidFill>
                <a:latin typeface="Arial" charset="0"/>
              </a:rPr>
              <a:t>Potentiate</a:t>
            </a:r>
            <a:r>
              <a:rPr lang="en-US" sz="2600" b="1">
                <a:latin typeface="Arial" charset="0"/>
              </a:rPr>
              <a:t> other CNS depressant like BDZ alcohol</a:t>
            </a:r>
            <a:br>
              <a:rPr lang="en-US" sz="2600" b="1">
                <a:latin typeface="Arial" charset="0"/>
              </a:rPr>
            </a:br>
            <a:r>
              <a:rPr lang="en-US" sz="2600" b="1">
                <a:latin typeface="Arial" charset="0"/>
              </a:rPr>
              <a:t>    antihistamines etc. </a:t>
            </a:r>
          </a:p>
          <a:p>
            <a:pPr defTabSz="992188">
              <a:lnSpc>
                <a:spcPct val="150000"/>
              </a:lnSpc>
            </a:pPr>
            <a:endParaRPr lang="en-US" sz="2600" b="1">
              <a:latin typeface="Arial" charset="0"/>
            </a:endParaRPr>
          </a:p>
          <a:p>
            <a:pPr defTabSz="992188">
              <a:lnSpc>
                <a:spcPct val="150000"/>
              </a:lnSpc>
            </a:pPr>
            <a:r>
              <a:rPr lang="en-US" sz="2600" b="1">
                <a:latin typeface="Arial" charset="0"/>
              </a:rPr>
              <a:t>2. </a:t>
            </a:r>
            <a:r>
              <a:rPr lang="en-US" sz="2600" b="1">
                <a:solidFill>
                  <a:srgbClr val="FFFF00"/>
                </a:solidFill>
                <a:latin typeface="Arial" charset="0"/>
              </a:rPr>
              <a:t>Compete</a:t>
            </a:r>
            <a:r>
              <a:rPr lang="en-US" sz="2600" b="1">
                <a:latin typeface="Arial" charset="0"/>
              </a:rPr>
              <a:t> for </a:t>
            </a:r>
            <a:r>
              <a:rPr lang="en-US" sz="2600" b="1">
                <a:solidFill>
                  <a:srgbClr val="FFFF00"/>
                </a:solidFill>
                <a:latin typeface="Arial" charset="0"/>
              </a:rPr>
              <a:t>P. protein</a:t>
            </a:r>
            <a:r>
              <a:rPr lang="en-US" sz="2600" b="1">
                <a:latin typeface="Arial" charset="0"/>
              </a:rPr>
              <a:t> binding site with other drugs</a:t>
            </a:r>
          </a:p>
          <a:p>
            <a:pPr defTabSz="992188">
              <a:lnSpc>
                <a:spcPct val="150000"/>
              </a:lnSpc>
            </a:pPr>
            <a:endParaRPr lang="en-US" sz="2600" b="1">
              <a:latin typeface="Arial" charset="0"/>
            </a:endParaRPr>
          </a:p>
          <a:p>
            <a:pPr defTabSz="992188">
              <a:lnSpc>
                <a:spcPct val="150000"/>
              </a:lnSpc>
            </a:pPr>
            <a:r>
              <a:rPr lang="en-US" sz="2600" b="1">
                <a:latin typeface="Arial" charset="0"/>
              </a:rPr>
              <a:t>3. Microsomal </a:t>
            </a:r>
            <a:r>
              <a:rPr lang="en-US" sz="2600" b="1">
                <a:solidFill>
                  <a:srgbClr val="FFFF00"/>
                </a:solidFill>
                <a:latin typeface="Arial" charset="0"/>
              </a:rPr>
              <a:t>enzyme induction.</a:t>
            </a:r>
            <a:r>
              <a:rPr lang="en-US" sz="2600" b="1">
                <a:latin typeface="Arial" charset="0"/>
              </a:rPr>
              <a:t> Also induces mitochondrial enzyme </a:t>
            </a:r>
            <a:r>
              <a:rPr lang="en-US" sz="2600" b="1">
                <a:solidFill>
                  <a:srgbClr val="FFFF00"/>
                </a:solidFill>
                <a:latin typeface="Arial" charset="0"/>
              </a:rPr>
              <a:t>aminolevulonic acid synthetase</a:t>
            </a:r>
            <a:r>
              <a:rPr lang="en-US" sz="2600" b="1">
                <a:latin typeface="Arial" charset="0"/>
              </a:rPr>
              <a:t> </a:t>
            </a:r>
            <a:br>
              <a:rPr lang="en-US" sz="2600" b="1">
                <a:latin typeface="Arial" charset="0"/>
              </a:rPr>
            </a:br>
            <a:r>
              <a:rPr lang="en-US" sz="2600" b="1">
                <a:latin typeface="Arial" charset="0"/>
              </a:rPr>
              <a:t>   so </a:t>
            </a:r>
            <a:r>
              <a:rPr lang="en-US" sz="2600" b="1">
                <a:solidFill>
                  <a:srgbClr val="FF0066"/>
                </a:solidFill>
                <a:latin typeface="Arial" charset="0"/>
              </a:rPr>
              <a:t>contraindicated</a:t>
            </a:r>
            <a:r>
              <a:rPr lang="en-US" sz="2600" b="1">
                <a:latin typeface="Arial" charset="0"/>
              </a:rPr>
              <a:t> in patients with porphyrias.	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101C-3F1E-46AD-9CE1-E6D9D387BC90}" type="slidenum">
              <a:rPr lang="en-US"/>
              <a:pPr/>
              <a:t>51</a:t>
            </a:fld>
            <a:endParaRPr lang="en-US"/>
          </a:p>
        </p:txBody>
      </p:sp>
      <p:sp>
        <p:nvSpPr>
          <p:cNvPr id="59394" name="WordArt 2"/>
          <p:cNvSpPr>
            <a:spLocks noChangeArrowheads="1" noChangeShapeType="1" noTextEdit="1"/>
          </p:cNvSpPr>
          <p:nvPr/>
        </p:nvSpPr>
        <p:spPr bwMode="auto">
          <a:xfrm>
            <a:off x="0" y="533400"/>
            <a:ext cx="10058400" cy="6781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Monotype Corsiva"/>
              </a:rPr>
              <a:t>Thanks </a:t>
            </a:r>
          </a:p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Monotype Corsiva"/>
              </a:rPr>
              <a:t>May Allah Bless </a:t>
            </a:r>
            <a:endParaRPr lang="en-US" sz="3600" kern="10" dirty="0" smtClean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Monotype Corsiva"/>
            </a:endParaRPr>
          </a:p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Monotype Corsiva"/>
              </a:rPr>
              <a:t>You 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Monotype Corsiva"/>
              </a:rPr>
              <a:t>All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CEF-0A4E-4E14-BA20-7764D25790D7}" type="slidenum">
              <a:rPr lang="en-US"/>
              <a:pPr/>
              <a:t>6</a:t>
            </a:fld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48000" y="0"/>
            <a:ext cx="468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/>
            <a:r>
              <a:rPr lang="en-US" sz="4000" b="1" u="sng">
                <a:solidFill>
                  <a:srgbClr val="99FF33"/>
                </a:solidFill>
                <a:latin typeface="Times New Roman" pitchFamily="18" charset="0"/>
              </a:rPr>
              <a:t>CLASSIFICATION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957263"/>
            <a:ext cx="5843588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600" b="1">
                <a:latin typeface="Arial" charset="0"/>
              </a:rPr>
              <a:t> </a:t>
            </a:r>
            <a:r>
              <a:rPr lang="en-US" sz="3600" b="1" i="1" u="sng">
                <a:solidFill>
                  <a:schemeClr val="tx2"/>
                </a:solidFill>
              </a:rPr>
              <a:t>BENZODIAZEPINES</a:t>
            </a:r>
          </a:p>
          <a:p>
            <a:pPr lvl="1" defTabSz="992188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600" b="1" i="1"/>
              <a:t>  </a:t>
            </a:r>
            <a:r>
              <a:rPr lang="en-US" sz="2800" b="1" i="1">
                <a:solidFill>
                  <a:srgbClr val="99FF33"/>
                </a:solidFill>
              </a:rPr>
              <a:t>LONG ACTING</a:t>
            </a:r>
            <a:r>
              <a:rPr lang="en-US" sz="2600" b="1">
                <a:solidFill>
                  <a:srgbClr val="99FF33"/>
                </a:solidFill>
                <a:latin typeface="Arial" charset="0"/>
              </a:rPr>
              <a:t> </a:t>
            </a:r>
          </a:p>
          <a:p>
            <a:pPr lvl="2" defTabSz="992188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b="1">
                <a:latin typeface="Arial" charset="0"/>
              </a:rPr>
              <a:t>	</a:t>
            </a:r>
            <a:r>
              <a:rPr lang="en-US" sz="2600">
                <a:latin typeface="Arial" charset="0"/>
              </a:rPr>
              <a:t>Diazepam (Valium)</a:t>
            </a:r>
          </a:p>
          <a:p>
            <a:pPr lvl="2" defTabSz="992188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>
                <a:latin typeface="Arial" charset="0"/>
              </a:rPr>
              <a:t>	Flurazepam</a:t>
            </a:r>
          </a:p>
          <a:p>
            <a:pPr lvl="2" defTabSz="992188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>
                <a:latin typeface="Arial" charset="0"/>
              </a:rPr>
              <a:t>	Nitrazepam (Mogadon)</a:t>
            </a:r>
          </a:p>
          <a:p>
            <a:pPr lvl="2" defTabSz="992188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>
                <a:latin typeface="Arial" charset="0"/>
              </a:rPr>
              <a:t>	Quanezepam </a:t>
            </a:r>
          </a:p>
          <a:p>
            <a:pPr lvl="2" defTabSz="992188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>
                <a:latin typeface="Arial" charset="0"/>
              </a:rPr>
              <a:t>	Prazepam </a:t>
            </a:r>
          </a:p>
          <a:p>
            <a:pPr lvl="2" defTabSz="992188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>
                <a:latin typeface="Arial" charset="0"/>
              </a:rPr>
              <a:t>	Clonazepam (Pintril)</a:t>
            </a:r>
          </a:p>
          <a:p>
            <a:pPr lvl="2" defTabSz="992188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>
                <a:latin typeface="Arial" charset="0"/>
              </a:rPr>
              <a:t>	Chlorazepate (Tranxene)</a:t>
            </a:r>
          </a:p>
          <a:p>
            <a:pPr lvl="2" defTabSz="992188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>
                <a:latin typeface="Arial" charset="0"/>
              </a:rPr>
              <a:t>	Chlordiazepoxide</a:t>
            </a:r>
          </a:p>
          <a:p>
            <a:pPr lvl="2" defTabSz="992188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>
                <a:latin typeface="Arial" charset="0"/>
              </a:rPr>
              <a:t>	Bromazepam (laxotanil)</a:t>
            </a:r>
          </a:p>
          <a:p>
            <a:pPr lvl="2" defTabSz="992188">
              <a:lnSpc>
                <a:spcPct val="12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600">
              <a:latin typeface="Arial" charset="0"/>
            </a:endParaRPr>
          </a:p>
        </p:txBody>
      </p:sp>
      <p:pic>
        <p:nvPicPr>
          <p:cNvPr id="8199" name="Picture 7" descr="sedativ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72400" y="4495800"/>
            <a:ext cx="2286000" cy="2819400"/>
          </a:xfrm>
          <a:noFill/>
          <a:ln/>
        </p:spPr>
      </p:pic>
      <p:pic>
        <p:nvPicPr>
          <p:cNvPr id="8201" name="Picture 9" descr="defau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772400" y="0"/>
            <a:ext cx="2286000" cy="2819400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8AF7-CF02-49F7-B4CB-62553A7FD2EF}" type="slidenum">
              <a:rPr lang="en-US"/>
              <a:pPr/>
              <a:t>7</a:t>
            </a:fld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04800" y="762000"/>
            <a:ext cx="95250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>
              <a:lnSpc>
                <a:spcPct val="145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b="1" dirty="0">
                <a:solidFill>
                  <a:srgbClr val="99FF33"/>
                </a:solidFill>
              </a:rPr>
              <a:t> </a:t>
            </a:r>
            <a:r>
              <a:rPr lang="en-US" sz="2800" b="1" i="1" dirty="0">
                <a:solidFill>
                  <a:srgbClr val="99FF33"/>
                </a:solidFill>
              </a:rPr>
              <a:t>INTERMEDIATE </a:t>
            </a:r>
            <a:r>
              <a:rPr lang="en-US" sz="2800" b="1" i="1" dirty="0" smtClean="0">
                <a:solidFill>
                  <a:srgbClr val="99FF33"/>
                </a:solidFill>
              </a:rPr>
              <a:t> ACTING</a:t>
            </a:r>
            <a:r>
              <a:rPr lang="en-US" sz="2600" i="1" dirty="0" smtClean="0"/>
              <a:t> </a:t>
            </a:r>
            <a:endParaRPr lang="en-US" sz="2600" i="1" dirty="0"/>
          </a:p>
          <a:p>
            <a:pPr lvl="1" defTabSz="992188">
              <a:lnSpc>
                <a:spcPct val="14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>
                <a:latin typeface="Arial" charset="0"/>
              </a:rPr>
              <a:t> </a:t>
            </a:r>
            <a:r>
              <a:rPr lang="en-US" sz="2600" dirty="0" err="1">
                <a:latin typeface="Arial" charset="0"/>
              </a:rPr>
              <a:t>Alprazolam</a:t>
            </a:r>
            <a:r>
              <a:rPr lang="en-US" sz="2600" dirty="0">
                <a:latin typeface="Arial" charset="0"/>
              </a:rPr>
              <a:t> (</a:t>
            </a:r>
            <a:r>
              <a:rPr lang="en-US" sz="2600" dirty="0" err="1">
                <a:latin typeface="Arial" charset="0"/>
              </a:rPr>
              <a:t>Xanax</a:t>
            </a:r>
            <a:r>
              <a:rPr lang="en-US" sz="2600" dirty="0">
                <a:latin typeface="Arial" charset="0"/>
              </a:rPr>
              <a:t>)</a:t>
            </a:r>
          </a:p>
          <a:p>
            <a:pPr lvl="1" defTabSz="992188">
              <a:lnSpc>
                <a:spcPct val="14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>
                <a:latin typeface="Arial" charset="0"/>
              </a:rPr>
              <a:t> </a:t>
            </a:r>
            <a:r>
              <a:rPr lang="en-US" sz="2600" dirty="0" err="1">
                <a:latin typeface="Arial" charset="0"/>
              </a:rPr>
              <a:t>Lorazepam</a:t>
            </a:r>
            <a:r>
              <a:rPr lang="en-US" sz="2600" dirty="0">
                <a:latin typeface="Arial" charset="0"/>
              </a:rPr>
              <a:t> (</a:t>
            </a:r>
            <a:r>
              <a:rPr lang="en-US" sz="2600" dirty="0" err="1">
                <a:latin typeface="Arial" charset="0"/>
              </a:rPr>
              <a:t>Ativan</a:t>
            </a:r>
            <a:r>
              <a:rPr lang="en-US" sz="2600" dirty="0">
                <a:latin typeface="Arial" charset="0"/>
              </a:rPr>
              <a:t>)</a:t>
            </a:r>
          </a:p>
          <a:p>
            <a:pPr lvl="1" defTabSz="992188">
              <a:lnSpc>
                <a:spcPct val="14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>
                <a:latin typeface="Arial" charset="0"/>
              </a:rPr>
              <a:t> </a:t>
            </a:r>
            <a:r>
              <a:rPr lang="en-US" sz="2600" dirty="0" err="1">
                <a:latin typeface="Arial" charset="0"/>
              </a:rPr>
              <a:t>oxazepam</a:t>
            </a:r>
            <a:r>
              <a:rPr lang="en-US" sz="2600" dirty="0">
                <a:latin typeface="Arial" charset="0"/>
              </a:rPr>
              <a:t> (</a:t>
            </a:r>
            <a:r>
              <a:rPr lang="en-US" sz="2600" dirty="0" err="1">
                <a:latin typeface="Arial" charset="0"/>
              </a:rPr>
              <a:t>Serax</a:t>
            </a:r>
            <a:r>
              <a:rPr lang="en-US" sz="2600" dirty="0">
                <a:latin typeface="Arial" charset="0"/>
              </a:rPr>
              <a:t>)</a:t>
            </a:r>
          </a:p>
          <a:p>
            <a:pPr lvl="1" defTabSz="992188">
              <a:lnSpc>
                <a:spcPct val="14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>
                <a:latin typeface="Arial" charset="0"/>
              </a:rPr>
              <a:t> </a:t>
            </a:r>
            <a:r>
              <a:rPr lang="en-US" sz="2600" dirty="0" err="1">
                <a:latin typeface="Arial" charset="0"/>
              </a:rPr>
              <a:t>Temezepam</a:t>
            </a:r>
            <a:r>
              <a:rPr lang="en-US" sz="2600" dirty="0">
                <a:latin typeface="Arial" charset="0"/>
              </a:rPr>
              <a:t> (</a:t>
            </a:r>
            <a:r>
              <a:rPr lang="en-US" sz="2600" dirty="0" err="1">
                <a:latin typeface="Arial" charset="0"/>
              </a:rPr>
              <a:t>Restoril</a:t>
            </a:r>
            <a:r>
              <a:rPr lang="en-US" sz="2600" dirty="0">
                <a:latin typeface="Arial" charset="0"/>
              </a:rPr>
              <a:t>)</a:t>
            </a:r>
            <a:endParaRPr lang="en-US" sz="2600" b="1" dirty="0">
              <a:solidFill>
                <a:srgbClr val="99FF33"/>
              </a:solidFill>
              <a:latin typeface="Arial" charset="0"/>
            </a:endParaRPr>
          </a:p>
          <a:p>
            <a:pPr defTabSz="992188">
              <a:lnSpc>
                <a:spcPct val="145000"/>
              </a:lnSpc>
              <a:buClr>
                <a:srgbClr val="FFFF00"/>
              </a:buClr>
              <a:buFont typeface="Wingdings" pitchFamily="2" charset="2"/>
              <a:buNone/>
            </a:pPr>
            <a:endParaRPr lang="en-US" sz="2600" b="1" dirty="0">
              <a:solidFill>
                <a:srgbClr val="99FF33"/>
              </a:solidFill>
              <a:latin typeface="Arial" charset="0"/>
            </a:endParaRPr>
          </a:p>
          <a:p>
            <a:pPr defTabSz="992188">
              <a:lnSpc>
                <a:spcPct val="145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b="1" i="1" dirty="0">
                <a:solidFill>
                  <a:srgbClr val="99FF33"/>
                </a:solidFill>
              </a:rPr>
              <a:t>SHORT ACTING</a:t>
            </a:r>
            <a:endParaRPr lang="en-US" sz="2800" i="1" dirty="0"/>
          </a:p>
          <a:p>
            <a:pPr lvl="1" defTabSz="992188">
              <a:lnSpc>
                <a:spcPct val="14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>
                <a:latin typeface="Arial" charset="0"/>
              </a:rPr>
              <a:t> </a:t>
            </a:r>
            <a:r>
              <a:rPr lang="en-US" sz="2600" dirty="0" err="1">
                <a:latin typeface="Arial" charset="0"/>
              </a:rPr>
              <a:t>Midazolam</a:t>
            </a:r>
            <a:r>
              <a:rPr lang="en-US" sz="2600" dirty="0">
                <a:latin typeface="Arial" charset="0"/>
              </a:rPr>
              <a:t> (Versed)</a:t>
            </a:r>
          </a:p>
          <a:p>
            <a:pPr lvl="1" defTabSz="992188">
              <a:lnSpc>
                <a:spcPct val="145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>
                <a:latin typeface="Arial" charset="0"/>
              </a:rPr>
              <a:t> </a:t>
            </a:r>
            <a:r>
              <a:rPr lang="en-US" sz="2600" dirty="0" err="1">
                <a:latin typeface="Arial" charset="0"/>
              </a:rPr>
              <a:t>Triazolam</a:t>
            </a:r>
            <a:r>
              <a:rPr lang="en-US" sz="2600" dirty="0">
                <a:latin typeface="Arial" charset="0"/>
              </a:rPr>
              <a:t> (</a:t>
            </a:r>
            <a:r>
              <a:rPr lang="en-US" sz="2600" dirty="0" err="1">
                <a:latin typeface="Arial" charset="0"/>
              </a:rPr>
              <a:t>Halcion</a:t>
            </a:r>
            <a:r>
              <a:rPr lang="en-US" sz="2600" dirty="0">
                <a:latin typeface="Arial" charset="0"/>
              </a:rPr>
              <a:t>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651250"/>
            <a:ext cx="44608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92188">
              <a:buClr>
                <a:srgbClr val="FFFF00"/>
              </a:buClr>
              <a:buFont typeface="Wingdings" pitchFamily="2" charset="2"/>
              <a:buNone/>
            </a:pPr>
            <a:endParaRPr lang="en-US" sz="2600">
              <a:latin typeface="Arial" charset="0"/>
            </a:endParaRPr>
          </a:p>
          <a:p>
            <a:pPr defTabSz="992188">
              <a:buClr>
                <a:srgbClr val="FFFF00"/>
              </a:buClr>
              <a:buFont typeface="Wingdings" pitchFamily="2" charset="2"/>
              <a:buChar char="Ø"/>
            </a:pPr>
            <a:endParaRPr lang="en-US" sz="2600">
              <a:latin typeface="Arial" charset="0"/>
            </a:endParaRPr>
          </a:p>
        </p:txBody>
      </p:sp>
      <p:pic>
        <p:nvPicPr>
          <p:cNvPr id="9224" name="Picture 8" descr="GABA-A-Recept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65900" y="0"/>
            <a:ext cx="3492500" cy="4191000"/>
          </a:xfr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6553200" y="4191000"/>
            <a:ext cx="3505200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Supra Molecular Complex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DE96-8111-4AAF-9532-B4A830F68C52}" type="slidenum">
              <a:rPr lang="en-US"/>
              <a:pPr/>
              <a:t>8</a:t>
            </a:fld>
            <a:endParaRPr lang="en-US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04800" y="1295400"/>
            <a:ext cx="92202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/>
            <a:r>
              <a:rPr lang="en-US" sz="2800" i="1">
                <a:solidFill>
                  <a:srgbClr val="FFFF00"/>
                </a:solidFill>
              </a:rPr>
              <a:t>1</a:t>
            </a:r>
            <a:r>
              <a:rPr lang="en-US" sz="3200" i="1">
                <a:solidFill>
                  <a:srgbClr val="FFFF00"/>
                </a:solidFill>
              </a:rPr>
              <a:t>. Imadazo pyridine derivative</a:t>
            </a:r>
          </a:p>
          <a:p>
            <a:pPr defTabSz="992188"/>
            <a:r>
              <a:rPr lang="en-US" sz="3200">
                <a:latin typeface="Arial" charset="0"/>
              </a:rPr>
              <a:t>	Zolpidem</a:t>
            </a:r>
          </a:p>
          <a:p>
            <a:pPr defTabSz="992188"/>
            <a:endParaRPr lang="en-US" sz="3200" i="1">
              <a:solidFill>
                <a:srgbClr val="FFFF00"/>
              </a:solidFill>
            </a:endParaRPr>
          </a:p>
          <a:p>
            <a:pPr defTabSz="992188"/>
            <a:r>
              <a:rPr lang="en-US" sz="3200" i="1">
                <a:solidFill>
                  <a:srgbClr val="FFFF00"/>
                </a:solidFill>
              </a:rPr>
              <a:t>2. Pyrazolo pyrimidine Derivative</a:t>
            </a:r>
          </a:p>
          <a:p>
            <a:pPr defTabSz="992188"/>
            <a:r>
              <a:rPr lang="en-US" sz="3200">
                <a:latin typeface="Arial" charset="0"/>
              </a:rPr>
              <a:t>	Zelaplon</a:t>
            </a:r>
          </a:p>
          <a:p>
            <a:pPr defTabSz="992188"/>
            <a:endParaRPr lang="en-US" sz="3200" i="1">
              <a:solidFill>
                <a:srgbClr val="FFFF00"/>
              </a:solidFill>
            </a:endParaRPr>
          </a:p>
          <a:p>
            <a:pPr defTabSz="992188"/>
            <a:r>
              <a:rPr lang="en-US" sz="3200" i="1">
                <a:solidFill>
                  <a:srgbClr val="FFFF00"/>
                </a:solidFill>
              </a:rPr>
              <a:t>3. Cyclo pyrrolone Derivative</a:t>
            </a:r>
          </a:p>
          <a:p>
            <a:pPr defTabSz="992188"/>
            <a:r>
              <a:rPr lang="en-US" sz="3200">
                <a:latin typeface="Arial" charset="0"/>
              </a:rPr>
              <a:t>	Eszopiclone, Zopiclone</a:t>
            </a:r>
          </a:p>
          <a:p>
            <a:pPr defTabSz="992188"/>
            <a:endParaRPr lang="en-US" sz="3200" i="1">
              <a:solidFill>
                <a:srgbClr val="FFFF00"/>
              </a:solidFill>
            </a:endParaRPr>
          </a:p>
          <a:p>
            <a:pPr defTabSz="992188"/>
            <a:r>
              <a:rPr lang="en-US" sz="3200" i="1">
                <a:solidFill>
                  <a:srgbClr val="FFFF00"/>
                </a:solidFill>
              </a:rPr>
              <a:t>4. Melatonin Receptor Agonist</a:t>
            </a:r>
          </a:p>
          <a:p>
            <a:pPr defTabSz="992188"/>
            <a:r>
              <a:rPr lang="en-US" sz="3200">
                <a:latin typeface="Arial" charset="0"/>
              </a:rPr>
              <a:t>	Remelteon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81000" y="381000"/>
            <a:ext cx="944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92188">
              <a:spcBef>
                <a:spcPct val="50000"/>
              </a:spcBef>
            </a:pPr>
            <a:r>
              <a:rPr lang="en-US" sz="4400" b="1" i="1" u="sng" dirty="0">
                <a:solidFill>
                  <a:srgbClr val="00FFCC"/>
                </a:solidFill>
              </a:rPr>
              <a:t>Non- Benzodiazepines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F390-0EFA-448E-A1C7-30ABEE4FB550}" type="slidenum">
              <a:rPr lang="en-US"/>
              <a:pPr/>
              <a:t>9</a:t>
            </a:fld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228600"/>
            <a:ext cx="97536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92188"/>
            <a:r>
              <a:rPr lang="en-US" sz="4000" u="sng">
                <a:solidFill>
                  <a:srgbClr val="FFFF00"/>
                </a:solidFill>
                <a:latin typeface="Times New Roman" pitchFamily="18" charset="0"/>
              </a:rPr>
              <a:t>BARBITURATES</a:t>
            </a:r>
            <a:r>
              <a:rPr lang="en-US" sz="2800" u="sng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defTabSz="992188"/>
            <a:endParaRPr lang="en-US" sz="1000" u="sng">
              <a:solidFill>
                <a:srgbClr val="FFFF00"/>
              </a:solidFill>
              <a:latin typeface="Arial" charset="0"/>
            </a:endParaRPr>
          </a:p>
          <a:p>
            <a:pPr defTabSz="992188">
              <a:buFont typeface="Wingdings" pitchFamily="2" charset="2"/>
              <a:buChar char="Ø"/>
            </a:pPr>
            <a:r>
              <a:rPr lang="en-US" sz="2800" b="1">
                <a:latin typeface="Arial" charset="0"/>
              </a:rPr>
              <a:t> 	</a:t>
            </a:r>
            <a:r>
              <a:rPr lang="en-US" sz="2800" i="1">
                <a:solidFill>
                  <a:schemeClr val="tx2"/>
                </a:solidFill>
              </a:rPr>
              <a:t>LONG ACTING (10-12 HRS)</a:t>
            </a:r>
            <a:br>
              <a:rPr lang="en-US" sz="2800" i="1">
                <a:solidFill>
                  <a:schemeClr val="tx2"/>
                </a:solidFill>
              </a:rPr>
            </a:br>
            <a:r>
              <a:rPr lang="en-US" sz="2800" b="1">
                <a:latin typeface="Arial" charset="0"/>
              </a:rPr>
              <a:t>   	 - 	</a:t>
            </a:r>
            <a:r>
              <a:rPr lang="en-US" sz="2800">
                <a:latin typeface="Arial" charset="0"/>
              </a:rPr>
              <a:t>Phenobarbitone </a:t>
            </a:r>
            <a:br>
              <a:rPr lang="en-US" sz="2800">
                <a:latin typeface="Arial" charset="0"/>
              </a:rPr>
            </a:br>
            <a:r>
              <a:rPr lang="en-US" sz="2800">
                <a:latin typeface="Arial" charset="0"/>
              </a:rPr>
              <a:t>    	 - 	Butabarbitone</a:t>
            </a:r>
            <a:r>
              <a:rPr lang="en-US" sz="2800" b="1">
                <a:latin typeface="Arial" charset="0"/>
              </a:rPr>
              <a:t> </a:t>
            </a:r>
          </a:p>
          <a:p>
            <a:pPr defTabSz="992188">
              <a:buFont typeface="Wingdings" pitchFamily="2" charset="2"/>
              <a:buNone/>
            </a:pPr>
            <a:endParaRPr lang="en-US" sz="1200" b="1">
              <a:latin typeface="Arial" charset="0"/>
            </a:endParaRPr>
          </a:p>
          <a:p>
            <a:pPr defTabSz="992188">
              <a:buFont typeface="Wingdings" pitchFamily="2" charset="2"/>
              <a:buChar char="Ø"/>
            </a:pPr>
            <a:r>
              <a:rPr lang="en-US" sz="2800" b="1">
                <a:latin typeface="Arial" charset="0"/>
              </a:rPr>
              <a:t>	 </a:t>
            </a:r>
            <a:r>
              <a:rPr lang="en-US" sz="2800" i="1">
                <a:solidFill>
                  <a:schemeClr val="tx2"/>
                </a:solidFill>
              </a:rPr>
              <a:t>INTERMEDIATE ACTING (6-8 HRS)</a:t>
            </a:r>
            <a:br>
              <a:rPr lang="en-US" sz="2800" i="1">
                <a:solidFill>
                  <a:schemeClr val="tx2"/>
                </a:solidFill>
              </a:rPr>
            </a:br>
            <a:r>
              <a:rPr lang="en-US" sz="2800" b="1">
                <a:latin typeface="Arial" charset="0"/>
              </a:rPr>
              <a:t>    	 -	</a:t>
            </a:r>
            <a:r>
              <a:rPr lang="en-US" sz="2800">
                <a:latin typeface="Arial" charset="0"/>
              </a:rPr>
              <a:t>Allobarbitone </a:t>
            </a:r>
          </a:p>
          <a:p>
            <a:pPr defTabSz="992188">
              <a:buFont typeface="Wingdings" pitchFamily="2" charset="2"/>
              <a:buNone/>
            </a:pPr>
            <a:r>
              <a:rPr lang="en-US" sz="2800">
                <a:latin typeface="Arial" charset="0"/>
              </a:rPr>
              <a:t>   	 - 	Amylobarbitone</a:t>
            </a:r>
            <a:r>
              <a:rPr lang="en-US" sz="2800" b="1">
                <a:latin typeface="Arial" charset="0"/>
              </a:rPr>
              <a:t> </a:t>
            </a:r>
          </a:p>
          <a:p>
            <a:pPr defTabSz="992188">
              <a:buFont typeface="Wingdings" pitchFamily="2" charset="2"/>
              <a:buNone/>
            </a:pPr>
            <a:endParaRPr lang="en-US" sz="1000" b="1">
              <a:latin typeface="Arial" charset="0"/>
            </a:endParaRPr>
          </a:p>
          <a:p>
            <a:pPr defTabSz="992188">
              <a:buFont typeface="Wingdings" pitchFamily="2" charset="2"/>
              <a:buChar char="Ø"/>
            </a:pPr>
            <a:r>
              <a:rPr lang="en-US" sz="2800">
                <a:solidFill>
                  <a:schemeClr val="tx2"/>
                </a:solidFill>
                <a:latin typeface="Arial" charset="0"/>
              </a:rPr>
              <a:t> 	</a:t>
            </a:r>
            <a:r>
              <a:rPr lang="en-US" sz="2800" i="1">
                <a:solidFill>
                  <a:schemeClr val="tx2"/>
                </a:solidFill>
              </a:rPr>
              <a:t>SHORT ACTING (3-6 HRS)</a:t>
            </a:r>
            <a:r>
              <a:rPr lang="en-US" sz="2800">
                <a:latin typeface="Arial" charset="0"/>
              </a:rPr>
              <a:t/>
            </a:r>
            <a:br>
              <a:rPr lang="en-US" sz="2800">
                <a:latin typeface="Arial" charset="0"/>
              </a:rPr>
            </a:br>
            <a:r>
              <a:rPr lang="en-US" sz="2800" b="1">
                <a:latin typeface="Arial" charset="0"/>
              </a:rPr>
              <a:t>    	- 	</a:t>
            </a:r>
            <a:r>
              <a:rPr lang="en-US" sz="2800">
                <a:latin typeface="Arial" charset="0"/>
              </a:rPr>
              <a:t>Pentobarbitone</a:t>
            </a:r>
          </a:p>
          <a:p>
            <a:pPr defTabSz="992188">
              <a:buFont typeface="Wingdings" pitchFamily="2" charset="2"/>
              <a:buNone/>
            </a:pPr>
            <a:r>
              <a:rPr lang="en-US" sz="2800">
                <a:latin typeface="Arial" charset="0"/>
              </a:rPr>
              <a:t>    	- 	Secobarbitone</a:t>
            </a:r>
            <a:r>
              <a:rPr lang="en-US" sz="2800" b="1">
                <a:latin typeface="Arial" charset="0"/>
              </a:rPr>
              <a:t> </a:t>
            </a:r>
          </a:p>
          <a:p>
            <a:pPr defTabSz="992188">
              <a:buFont typeface="Wingdings" pitchFamily="2" charset="2"/>
              <a:buNone/>
            </a:pPr>
            <a:endParaRPr lang="en-US" sz="1200" b="1">
              <a:latin typeface="Arial" charset="0"/>
            </a:endParaRPr>
          </a:p>
          <a:p>
            <a:pPr defTabSz="992188">
              <a:buFont typeface="Wingdings" pitchFamily="2" charset="2"/>
              <a:buChar char="Ø"/>
            </a:pPr>
            <a:r>
              <a:rPr lang="en-US" sz="2800" b="1">
                <a:latin typeface="Arial" charset="0"/>
              </a:rPr>
              <a:t> 	</a:t>
            </a:r>
            <a:r>
              <a:rPr lang="en-US" sz="2800" i="1">
                <a:solidFill>
                  <a:schemeClr val="tx2"/>
                </a:solidFill>
              </a:rPr>
              <a:t>ULTRA – SHORT ACTING</a:t>
            </a:r>
            <a:r>
              <a:rPr lang="en-US" sz="2800">
                <a:latin typeface="Arial" charset="0"/>
              </a:rPr>
              <a:t> </a:t>
            </a:r>
          </a:p>
          <a:p>
            <a:pPr defTabSz="992188">
              <a:buFont typeface="Wingdings" pitchFamily="2" charset="2"/>
              <a:buNone/>
            </a:pPr>
            <a:r>
              <a:rPr lang="en-US" sz="2800" b="1">
                <a:latin typeface="Arial" charset="0"/>
              </a:rPr>
              <a:t>    	- 	</a:t>
            </a:r>
            <a:r>
              <a:rPr lang="en-US" sz="2800">
                <a:latin typeface="Arial" charset="0"/>
              </a:rPr>
              <a:t>Thiopentone</a:t>
            </a:r>
          </a:p>
          <a:p>
            <a:pPr defTabSz="992188">
              <a:buFont typeface="Wingdings" pitchFamily="2" charset="2"/>
              <a:buNone/>
            </a:pPr>
            <a:r>
              <a:rPr lang="en-US" sz="2800">
                <a:latin typeface="Arial" charset="0"/>
              </a:rPr>
              <a:t>   	- 	Hexobarbitone</a:t>
            </a:r>
          </a:p>
          <a:p>
            <a:pPr defTabSz="992188">
              <a:buFont typeface="Wingdings" pitchFamily="2" charset="2"/>
              <a:buNone/>
            </a:pPr>
            <a:r>
              <a:rPr lang="en-US" sz="2800">
                <a:latin typeface="Arial" charset="0"/>
              </a:rPr>
              <a:t>   	- 	Methohexitone</a:t>
            </a:r>
            <a:r>
              <a:rPr lang="en-US" sz="28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G 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G Times" pitchFamily="18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1583</TotalTime>
  <Words>1490</Words>
  <Application>Microsoft PowerPoint</Application>
  <PresentationFormat>Custom</PresentationFormat>
  <Paragraphs>670</Paragraphs>
  <Slides>51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Slit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Company>AMC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salman bakhtiar</dc:creator>
  <cp:lastModifiedBy>Salman</cp:lastModifiedBy>
  <cp:revision>164</cp:revision>
  <dcterms:created xsi:type="dcterms:W3CDTF">2006-09-11T07:38:38Z</dcterms:created>
  <dcterms:modified xsi:type="dcterms:W3CDTF">2013-06-09T18:55:05Z</dcterms:modified>
</cp:coreProperties>
</file>