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7" r:id="rId2"/>
    <p:sldId id="282" r:id="rId3"/>
    <p:sldId id="283" r:id="rId4"/>
    <p:sldId id="284" r:id="rId5"/>
    <p:sldId id="285" r:id="rId6"/>
    <p:sldId id="286" r:id="rId7"/>
    <p:sldId id="287" r:id="rId8"/>
    <p:sldId id="258" r:id="rId9"/>
    <p:sldId id="288" r:id="rId10"/>
    <p:sldId id="289" r:id="rId11"/>
    <p:sldId id="290" r:id="rId12"/>
    <p:sldId id="259" r:id="rId13"/>
    <p:sldId id="291" r:id="rId14"/>
    <p:sldId id="292" r:id="rId15"/>
    <p:sldId id="293" r:id="rId16"/>
    <p:sldId id="294" r:id="rId17"/>
    <p:sldId id="295" r:id="rId18"/>
    <p:sldId id="260" r:id="rId19"/>
    <p:sldId id="296" r:id="rId20"/>
    <p:sldId id="297" r:id="rId21"/>
    <p:sldId id="298" r:id="rId22"/>
    <p:sldId id="299" r:id="rId23"/>
    <p:sldId id="300" r:id="rId24"/>
    <p:sldId id="301" r:id="rId25"/>
    <p:sldId id="302" r:id="rId26"/>
    <p:sldId id="261" r:id="rId27"/>
    <p:sldId id="304" r:id="rId28"/>
    <p:sldId id="305" r:id="rId29"/>
    <p:sldId id="306" r:id="rId30"/>
    <p:sldId id="262" r:id="rId31"/>
    <p:sldId id="307" r:id="rId32"/>
    <p:sldId id="308" r:id="rId33"/>
    <p:sldId id="309" r:id="rId34"/>
    <p:sldId id="310" r:id="rId35"/>
    <p:sldId id="311" r:id="rId36"/>
    <p:sldId id="312" r:id="rId37"/>
    <p:sldId id="313" r:id="rId38"/>
    <p:sldId id="263" r:id="rId39"/>
    <p:sldId id="314" r:id="rId40"/>
    <p:sldId id="315" r:id="rId41"/>
    <p:sldId id="264" r:id="rId42"/>
    <p:sldId id="278" r:id="rId43"/>
    <p:sldId id="279" r:id="rId44"/>
    <p:sldId id="280" r:id="rId45"/>
    <p:sldId id="281" r:id="rId46"/>
    <p:sldId id="265" r:id="rId47"/>
    <p:sldId id="273" r:id="rId48"/>
    <p:sldId id="274" r:id="rId49"/>
    <p:sldId id="275" r:id="rId50"/>
    <p:sldId id="276" r:id="rId51"/>
    <p:sldId id="277" r:id="rId52"/>
    <p:sldId id="266" r:id="rId53"/>
    <p:sldId id="267" r:id="rId54"/>
    <p:sldId id="268" r:id="rId55"/>
    <p:sldId id="269" r:id="rId56"/>
    <p:sldId id="270" r:id="rId57"/>
    <p:sldId id="271" r:id="rId58"/>
    <p:sldId id="272"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45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DF8462-B543-461F-9DEE-945E579FD6F8}"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8716F-4C34-437F-B898-F98A241B3893}" type="slidenum">
              <a:rPr lang="en-US" smtClean="0"/>
              <a:t>‹#›</a:t>
            </a:fld>
            <a:endParaRPr lang="en-US"/>
          </a:p>
        </p:txBody>
      </p:sp>
    </p:spTree>
    <p:extLst>
      <p:ext uri="{BB962C8B-B14F-4D97-AF65-F5344CB8AC3E}">
        <p14:creationId xmlns:p14="http://schemas.microsoft.com/office/powerpoint/2010/main" val="119408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DF8462-B543-461F-9DEE-945E579FD6F8}"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8716F-4C34-437F-B898-F98A241B3893}" type="slidenum">
              <a:rPr lang="en-US" smtClean="0"/>
              <a:t>‹#›</a:t>
            </a:fld>
            <a:endParaRPr lang="en-US"/>
          </a:p>
        </p:txBody>
      </p:sp>
    </p:spTree>
    <p:extLst>
      <p:ext uri="{BB962C8B-B14F-4D97-AF65-F5344CB8AC3E}">
        <p14:creationId xmlns:p14="http://schemas.microsoft.com/office/powerpoint/2010/main" val="3954812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DF8462-B543-461F-9DEE-945E579FD6F8}"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8716F-4C34-437F-B898-F98A241B3893}" type="slidenum">
              <a:rPr lang="en-US" smtClean="0"/>
              <a:t>‹#›</a:t>
            </a:fld>
            <a:endParaRPr lang="en-US"/>
          </a:p>
        </p:txBody>
      </p:sp>
    </p:spTree>
    <p:extLst>
      <p:ext uri="{BB962C8B-B14F-4D97-AF65-F5344CB8AC3E}">
        <p14:creationId xmlns:p14="http://schemas.microsoft.com/office/powerpoint/2010/main" val="411481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DF8462-B543-461F-9DEE-945E579FD6F8}"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8716F-4C34-437F-B898-F98A241B3893}" type="slidenum">
              <a:rPr lang="en-US" smtClean="0"/>
              <a:t>‹#›</a:t>
            </a:fld>
            <a:endParaRPr lang="en-US"/>
          </a:p>
        </p:txBody>
      </p:sp>
    </p:spTree>
    <p:extLst>
      <p:ext uri="{BB962C8B-B14F-4D97-AF65-F5344CB8AC3E}">
        <p14:creationId xmlns:p14="http://schemas.microsoft.com/office/powerpoint/2010/main" val="955891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DF8462-B543-461F-9DEE-945E579FD6F8}"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8716F-4C34-437F-B898-F98A241B3893}" type="slidenum">
              <a:rPr lang="en-US" smtClean="0"/>
              <a:t>‹#›</a:t>
            </a:fld>
            <a:endParaRPr lang="en-US"/>
          </a:p>
        </p:txBody>
      </p:sp>
    </p:spTree>
    <p:extLst>
      <p:ext uri="{BB962C8B-B14F-4D97-AF65-F5344CB8AC3E}">
        <p14:creationId xmlns:p14="http://schemas.microsoft.com/office/powerpoint/2010/main" val="2229534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DF8462-B543-461F-9DEE-945E579FD6F8}"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8716F-4C34-437F-B898-F98A241B3893}" type="slidenum">
              <a:rPr lang="en-US" smtClean="0"/>
              <a:t>‹#›</a:t>
            </a:fld>
            <a:endParaRPr lang="en-US"/>
          </a:p>
        </p:txBody>
      </p:sp>
    </p:spTree>
    <p:extLst>
      <p:ext uri="{BB962C8B-B14F-4D97-AF65-F5344CB8AC3E}">
        <p14:creationId xmlns:p14="http://schemas.microsoft.com/office/powerpoint/2010/main" val="810325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DF8462-B543-461F-9DEE-945E579FD6F8}" type="datetimeFigureOut">
              <a:rPr lang="en-US" smtClean="0"/>
              <a:t>2/12/2014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08716F-4C34-437F-B898-F98A241B3893}" type="slidenum">
              <a:rPr lang="en-US" smtClean="0"/>
              <a:t>‹#›</a:t>
            </a:fld>
            <a:endParaRPr lang="en-US"/>
          </a:p>
        </p:txBody>
      </p:sp>
    </p:spTree>
    <p:extLst>
      <p:ext uri="{BB962C8B-B14F-4D97-AF65-F5344CB8AC3E}">
        <p14:creationId xmlns:p14="http://schemas.microsoft.com/office/powerpoint/2010/main" val="255723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DF8462-B543-461F-9DEE-945E579FD6F8}" type="datetimeFigureOut">
              <a:rPr lang="en-US" smtClean="0"/>
              <a:t>2/12/2014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08716F-4C34-437F-B898-F98A241B3893}" type="slidenum">
              <a:rPr lang="en-US" smtClean="0"/>
              <a:t>‹#›</a:t>
            </a:fld>
            <a:endParaRPr lang="en-US"/>
          </a:p>
        </p:txBody>
      </p:sp>
    </p:spTree>
    <p:extLst>
      <p:ext uri="{BB962C8B-B14F-4D97-AF65-F5344CB8AC3E}">
        <p14:creationId xmlns:p14="http://schemas.microsoft.com/office/powerpoint/2010/main" val="144740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DF8462-B543-461F-9DEE-945E579FD6F8}" type="datetimeFigureOut">
              <a:rPr lang="en-US" smtClean="0"/>
              <a:t>2/12/2014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08716F-4C34-437F-B898-F98A241B3893}" type="slidenum">
              <a:rPr lang="en-US" smtClean="0"/>
              <a:t>‹#›</a:t>
            </a:fld>
            <a:endParaRPr lang="en-US"/>
          </a:p>
        </p:txBody>
      </p:sp>
    </p:spTree>
    <p:extLst>
      <p:ext uri="{BB962C8B-B14F-4D97-AF65-F5344CB8AC3E}">
        <p14:creationId xmlns:p14="http://schemas.microsoft.com/office/powerpoint/2010/main" val="119660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DF8462-B543-461F-9DEE-945E579FD6F8}"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8716F-4C34-437F-B898-F98A241B3893}" type="slidenum">
              <a:rPr lang="en-US" smtClean="0"/>
              <a:t>‹#›</a:t>
            </a:fld>
            <a:endParaRPr lang="en-US"/>
          </a:p>
        </p:txBody>
      </p:sp>
    </p:spTree>
    <p:extLst>
      <p:ext uri="{BB962C8B-B14F-4D97-AF65-F5344CB8AC3E}">
        <p14:creationId xmlns:p14="http://schemas.microsoft.com/office/powerpoint/2010/main" val="342079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DF8462-B543-461F-9DEE-945E579FD6F8}"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8716F-4C34-437F-B898-F98A241B3893}" type="slidenum">
              <a:rPr lang="en-US" smtClean="0"/>
              <a:t>‹#›</a:t>
            </a:fld>
            <a:endParaRPr lang="en-US"/>
          </a:p>
        </p:txBody>
      </p:sp>
    </p:spTree>
    <p:extLst>
      <p:ext uri="{BB962C8B-B14F-4D97-AF65-F5344CB8AC3E}">
        <p14:creationId xmlns:p14="http://schemas.microsoft.com/office/powerpoint/2010/main" val="970741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DF8462-B543-461F-9DEE-945E579FD6F8}" type="datetimeFigureOut">
              <a:rPr lang="en-US" smtClean="0"/>
              <a:t>2/12/2014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8716F-4C34-437F-B898-F98A241B3893}" type="slidenum">
              <a:rPr lang="en-US" smtClean="0"/>
              <a:t>‹#›</a:t>
            </a:fld>
            <a:endParaRPr lang="en-US"/>
          </a:p>
        </p:txBody>
      </p:sp>
    </p:spTree>
    <p:extLst>
      <p:ext uri="{BB962C8B-B14F-4D97-AF65-F5344CB8AC3E}">
        <p14:creationId xmlns:p14="http://schemas.microsoft.com/office/powerpoint/2010/main" val="4242356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Q.2.  ENLIST FIVE GRANULOMATOUS DISEASIS AND GIVE THE HISTOLOGICAL FEATURES OF A TYPICAL GRANULOMA.</a:t>
            </a:r>
            <a:endParaRPr lang="en-US" dirty="0"/>
          </a:p>
        </p:txBody>
      </p:sp>
    </p:spTree>
    <p:extLst>
      <p:ext uri="{BB962C8B-B14F-4D97-AF65-F5344CB8AC3E}">
        <p14:creationId xmlns:p14="http://schemas.microsoft.com/office/powerpoint/2010/main" val="181340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As the oxygen tension within the cell decreases, there is loss of oxidative phosphorylation and decreased generation of ATP. The depletion of ATP results in failure of the sodium pump, with loss of potassium, influx of sodium and water, and cell swelling. There is also influx of Ca</a:t>
            </a:r>
            <a:r>
              <a:rPr lang="en-US" b="1" baseline="30000" dirty="0"/>
              <a:t>2+</a:t>
            </a:r>
            <a:r>
              <a:rPr lang="en-US" b="1" dirty="0"/>
              <a:t>, with its many deleterious effects. There is progressive loss of glycogen and decreased protein synthesis.</a:t>
            </a:r>
            <a:endParaRPr lang="en-US" dirty="0"/>
          </a:p>
        </p:txBody>
      </p:sp>
    </p:spTree>
    <p:extLst>
      <p:ext uri="{BB962C8B-B14F-4D97-AF65-F5344CB8AC3E}">
        <p14:creationId xmlns:p14="http://schemas.microsoft.com/office/powerpoint/2010/main" val="3952499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The functional consequences may be severe at this stage. For instance, heart muscle ceases to contract within 60 seconds of coronary occlusion. Note, however, that loss of contractility does not mean cell death. If hypoxia continues, worsening ATP depletion causes further deterioration.</a:t>
            </a:r>
            <a:endParaRPr lang="en-US" dirty="0"/>
          </a:p>
        </p:txBody>
      </p:sp>
    </p:spTree>
    <p:extLst>
      <p:ext uri="{BB962C8B-B14F-4D97-AF65-F5344CB8AC3E}">
        <p14:creationId xmlns:p14="http://schemas.microsoft.com/office/powerpoint/2010/main" val="3312854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Q.4.  ENLIST DIFFERENT TYPES OF CELLULAR ADAPTATIONS.  WHAT TYPE OF ADAPTATION OCCURS IN UTERINE MUSCLE IN PREGNANCY AND WHAT ARE ITS CHARACTERS?</a:t>
            </a:r>
            <a:endParaRPr lang="en-US" dirty="0"/>
          </a:p>
        </p:txBody>
      </p:sp>
    </p:spTree>
    <p:extLst>
      <p:ext uri="{BB962C8B-B14F-4D97-AF65-F5344CB8AC3E}">
        <p14:creationId xmlns:p14="http://schemas.microsoft.com/office/powerpoint/2010/main" val="2607199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Cell Adaptations</a:t>
            </a:r>
          </a:p>
          <a:p>
            <a:r>
              <a:rPr lang="en-US" dirty="0" smtClean="0"/>
              <a:t>Hypertrophy</a:t>
            </a:r>
          </a:p>
          <a:p>
            <a:r>
              <a:rPr lang="en-US" dirty="0" smtClean="0"/>
              <a:t>Hyperplasia</a:t>
            </a:r>
          </a:p>
          <a:p>
            <a:r>
              <a:rPr lang="en-US" dirty="0" smtClean="0"/>
              <a:t>Atrophy</a:t>
            </a:r>
          </a:p>
          <a:p>
            <a:r>
              <a:rPr lang="en-US" dirty="0" smtClean="0"/>
              <a:t>Metaplasia</a:t>
            </a:r>
            <a:endParaRPr lang="en-US" dirty="0"/>
          </a:p>
        </p:txBody>
      </p:sp>
    </p:spTree>
    <p:extLst>
      <p:ext uri="{BB962C8B-B14F-4D97-AF65-F5344CB8AC3E}">
        <p14:creationId xmlns:p14="http://schemas.microsoft.com/office/powerpoint/2010/main" val="4242795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dirty="0"/>
              <a:t>Hypertrophy refers to an increase in the size of cells, resulting in an increase in the size of the organ</a:t>
            </a:r>
            <a:r>
              <a:rPr lang="en-US" b="1" dirty="0"/>
              <a:t>.</a:t>
            </a:r>
            <a:endParaRPr lang="en-US" dirty="0"/>
          </a:p>
        </p:txBody>
      </p:sp>
    </p:spTree>
    <p:extLst>
      <p:ext uri="{BB962C8B-B14F-4D97-AF65-F5344CB8AC3E}">
        <p14:creationId xmlns:p14="http://schemas.microsoft.com/office/powerpoint/2010/main" val="218740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The hypertrophied organ has no new cells, just larger cells. The increased size of the cells is due to the synthesis of more structural components of the cells.</a:t>
            </a:r>
            <a:endParaRPr lang="en-US" dirty="0"/>
          </a:p>
        </p:txBody>
      </p:sp>
    </p:spTree>
    <p:extLst>
      <p:ext uri="{BB962C8B-B14F-4D97-AF65-F5344CB8AC3E}">
        <p14:creationId xmlns:p14="http://schemas.microsoft.com/office/powerpoint/2010/main" val="2296585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Cells capable of division may respond to stress by undergoing both hyperplasia (described below) and hypertrophy, whereas in </a:t>
            </a:r>
            <a:r>
              <a:rPr lang="en-US" b="1" i="1" dirty="0" err="1"/>
              <a:t>nondividing</a:t>
            </a:r>
            <a:r>
              <a:rPr lang="en-US" b="1" i="1" dirty="0"/>
              <a:t> cells</a:t>
            </a:r>
            <a:r>
              <a:rPr lang="en-US" b="1" dirty="0"/>
              <a:t> (e.g., myocardial fibers) increased tissue mass is due to hypertrophy. In many organs hypertrophy and hyperplasia may coexist and contribute to increased size.</a:t>
            </a:r>
            <a:endParaRPr lang="en-US" dirty="0"/>
          </a:p>
        </p:txBody>
      </p:sp>
    </p:spTree>
    <p:extLst>
      <p:ext uri="{BB962C8B-B14F-4D97-AF65-F5344CB8AC3E}">
        <p14:creationId xmlns:p14="http://schemas.microsoft.com/office/powerpoint/2010/main" val="2578301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The massive physiologic growth of the uterus during pregnancy is a good example of hormone-induced increase in the size of an organ that results mainly from hypertrophy of muscle </a:t>
            </a:r>
            <a:r>
              <a:rPr lang="en-US" b="1" dirty="0" smtClean="0"/>
              <a:t>fibers. </a:t>
            </a:r>
            <a:r>
              <a:rPr lang="en-US" b="1" dirty="0"/>
              <a:t>The cellular enlargement is stimulated by estrogenic hormones acting on smooth muscle estrogen receptors, eventually resulting in increased synthesis of smooth muscle proteins and an increase in cell size</a:t>
            </a:r>
            <a:endParaRPr lang="en-US" dirty="0"/>
          </a:p>
        </p:txBody>
      </p:sp>
    </p:spTree>
    <p:extLst>
      <p:ext uri="{BB962C8B-B14F-4D97-AF65-F5344CB8AC3E}">
        <p14:creationId xmlns:p14="http://schemas.microsoft.com/office/powerpoint/2010/main" val="2206812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Q.5.  ENUMERATE THE CAUSES OF CELL INJURY AND HOW DOES OXIDATIVE STRESS PLAY ITS ROLE IN CELL INJURY?</a:t>
            </a:r>
            <a:endParaRPr lang="en-US" dirty="0"/>
          </a:p>
        </p:txBody>
      </p:sp>
    </p:spTree>
    <p:extLst>
      <p:ext uri="{BB962C8B-B14F-4D97-AF65-F5344CB8AC3E}">
        <p14:creationId xmlns:p14="http://schemas.microsoft.com/office/powerpoint/2010/main" val="922465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Causes of Cell </a:t>
            </a:r>
            <a:r>
              <a:rPr lang="en-US" dirty="0" smtClean="0"/>
              <a:t>Injury</a:t>
            </a:r>
          </a:p>
          <a:p>
            <a:r>
              <a:rPr lang="en-US" dirty="0"/>
              <a:t>Oxygen Deprivation</a:t>
            </a:r>
            <a:r>
              <a:rPr lang="en-US" dirty="0" smtClean="0"/>
              <a:t>.</a:t>
            </a:r>
          </a:p>
          <a:p>
            <a:r>
              <a:rPr lang="en-US" dirty="0"/>
              <a:t>Physical Agents</a:t>
            </a:r>
            <a:r>
              <a:rPr lang="en-US" dirty="0" smtClean="0"/>
              <a:t>.</a:t>
            </a:r>
          </a:p>
          <a:p>
            <a:r>
              <a:rPr lang="en-US" dirty="0"/>
              <a:t>Chemical Agents and Drugs</a:t>
            </a:r>
            <a:r>
              <a:rPr lang="en-US" dirty="0" smtClean="0"/>
              <a:t>.</a:t>
            </a:r>
          </a:p>
          <a:p>
            <a:r>
              <a:rPr lang="en-US" dirty="0"/>
              <a:t>Infectious Agents</a:t>
            </a:r>
            <a:r>
              <a:rPr lang="en-US" dirty="0" smtClean="0"/>
              <a:t>.</a:t>
            </a:r>
          </a:p>
          <a:p>
            <a:r>
              <a:rPr lang="en-US" dirty="0"/>
              <a:t>Immunologic Reactions</a:t>
            </a:r>
            <a:r>
              <a:rPr lang="en-US" dirty="0" smtClean="0"/>
              <a:t>.</a:t>
            </a:r>
          </a:p>
          <a:p>
            <a:r>
              <a:rPr lang="en-US" dirty="0"/>
              <a:t>Genetic Derangements</a:t>
            </a:r>
            <a:r>
              <a:rPr lang="en-US" dirty="0" smtClean="0"/>
              <a:t>.</a:t>
            </a:r>
          </a:p>
          <a:p>
            <a:r>
              <a:rPr lang="en-US" dirty="0"/>
              <a:t>Nutritional Imbalances.</a:t>
            </a:r>
          </a:p>
        </p:txBody>
      </p:sp>
    </p:spTree>
    <p:extLst>
      <p:ext uri="{BB962C8B-B14F-4D97-AF65-F5344CB8AC3E}">
        <p14:creationId xmlns:p14="http://schemas.microsoft.com/office/powerpoint/2010/main" val="2315217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Tuberculosis is the prototype of the granulomatous diseases, but </a:t>
            </a:r>
            <a:r>
              <a:rPr lang="en-US" b="1" dirty="0" err="1"/>
              <a:t>sarcoidosis</a:t>
            </a:r>
            <a:r>
              <a:rPr lang="en-US" b="1" dirty="0"/>
              <a:t>, cat-scratch disease, </a:t>
            </a:r>
            <a:r>
              <a:rPr lang="en-US" b="1" dirty="0" err="1"/>
              <a:t>lymphogranuloma</a:t>
            </a:r>
            <a:r>
              <a:rPr lang="en-US" b="1" dirty="0"/>
              <a:t> </a:t>
            </a:r>
            <a:r>
              <a:rPr lang="en-US" b="1" dirty="0" err="1"/>
              <a:t>inguinale</a:t>
            </a:r>
            <a:r>
              <a:rPr lang="en-US" b="1" dirty="0"/>
              <a:t>, leprosy, brucellosis, syphilis, some </a:t>
            </a:r>
            <a:r>
              <a:rPr lang="en-US" b="1" dirty="0" err="1"/>
              <a:t>mycotic</a:t>
            </a:r>
            <a:r>
              <a:rPr lang="en-US" b="1" dirty="0"/>
              <a:t> infections, </a:t>
            </a:r>
            <a:r>
              <a:rPr lang="en-US" b="1" dirty="0" err="1"/>
              <a:t>berylliosis</a:t>
            </a:r>
            <a:r>
              <a:rPr lang="en-US" b="1" dirty="0"/>
              <a:t>, reactions of irritant lipids, and some autoimmune diseases are also </a:t>
            </a:r>
            <a:r>
              <a:rPr lang="en-US" b="1" dirty="0" smtClean="0"/>
              <a:t>included.</a:t>
            </a:r>
            <a:endParaRPr lang="en-US" dirty="0"/>
          </a:p>
        </p:txBody>
      </p:sp>
    </p:spTree>
    <p:extLst>
      <p:ext uri="{BB962C8B-B14F-4D97-AF65-F5344CB8AC3E}">
        <p14:creationId xmlns:p14="http://schemas.microsoft.com/office/powerpoint/2010/main" val="3345806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ACCUMULATION OF OXYGEN-DERIVED FREE RADICALS (OXIDATIVE STRESS) </a:t>
            </a:r>
          </a:p>
          <a:p>
            <a:r>
              <a:rPr lang="en-US" b="1" dirty="0"/>
              <a:t>Cell injury induced by free radicals, particularly reactive oxygen species, is an important mechanism of cell damage in many pathologic conditions, such as chemical and radiation injury, ischemia-reperfusion injury (induced by restoration of blood flow in ischemic tissue), cellular aging, and microbial killing by phagocytes.</a:t>
            </a:r>
          </a:p>
          <a:p>
            <a:endParaRPr lang="en-US" dirty="0"/>
          </a:p>
        </p:txBody>
      </p:sp>
    </p:spTree>
    <p:extLst>
      <p:ext uri="{BB962C8B-B14F-4D97-AF65-F5344CB8AC3E}">
        <p14:creationId xmlns:p14="http://schemas.microsoft.com/office/powerpoint/2010/main" val="2275992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dirty="0"/>
              <a:t>Free radicals</a:t>
            </a:r>
            <a:r>
              <a:rPr lang="en-US" b="1" dirty="0"/>
              <a:t> are chemical species that have a single unpaired electron in an outer orbit. Energy created by this unstable configuration is released through reactions with adjacent molecules, such as inorganic or organic chemicals—proteins, lipids, carbohydrates, nucleic acids—many of which are key components of cell membranes and nuclei.</a:t>
            </a:r>
            <a:endParaRPr lang="en-US" dirty="0"/>
          </a:p>
        </p:txBody>
      </p:sp>
    </p:spTree>
    <p:extLst>
      <p:ext uri="{BB962C8B-B14F-4D97-AF65-F5344CB8AC3E}">
        <p14:creationId xmlns:p14="http://schemas.microsoft.com/office/powerpoint/2010/main" val="3000073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ROS are produced normally in cells during mitochondrial respiration and energy generation, but they are degraded and removed by cellular defense systems. Thus, cells are able to maintain a steady state in which free radicals may be present transiently at low concentrations but do not cause damage.</a:t>
            </a:r>
            <a:endParaRPr lang="en-US" dirty="0"/>
          </a:p>
        </p:txBody>
      </p:sp>
    </p:spTree>
    <p:extLst>
      <p:ext uri="{BB962C8B-B14F-4D97-AF65-F5344CB8AC3E}">
        <p14:creationId xmlns:p14="http://schemas.microsoft.com/office/powerpoint/2010/main" val="2902158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When the production of ROS increases or the scavenging systems are ineffective, the result is an excess of these free radicals, leading to a condition called </a:t>
            </a:r>
            <a:r>
              <a:rPr lang="en-US" b="1" i="1" dirty="0"/>
              <a:t>oxidative stress</a:t>
            </a:r>
            <a:r>
              <a:rPr lang="en-US" b="1" dirty="0"/>
              <a:t>. Oxidative stress has been implicated in a wide variety of pathologic processes, including cell injury, cancer, aging, and some degenerative diseases such as Alzheimer disease.</a:t>
            </a:r>
            <a:endParaRPr lang="en-US" dirty="0"/>
          </a:p>
        </p:txBody>
      </p:sp>
    </p:spTree>
    <p:extLst>
      <p:ext uri="{BB962C8B-B14F-4D97-AF65-F5344CB8AC3E}">
        <p14:creationId xmlns:p14="http://schemas.microsoft.com/office/powerpoint/2010/main" val="2776401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977" t="16596" r="21318" b="23948"/>
          <a:stretch/>
        </p:blipFill>
        <p:spPr bwMode="auto">
          <a:xfrm>
            <a:off x="457200" y="304800"/>
            <a:ext cx="8382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257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Removal of Free Radicals</a:t>
            </a:r>
            <a:r>
              <a:rPr lang="en-US" dirty="0" smtClean="0"/>
              <a:t>.</a:t>
            </a:r>
          </a:p>
          <a:p>
            <a:r>
              <a:rPr lang="en-US" b="1" i="1" dirty="0" smtClean="0"/>
              <a:t>Antioxidants</a:t>
            </a:r>
          </a:p>
          <a:p>
            <a:r>
              <a:rPr lang="en-US" b="1" dirty="0"/>
              <a:t>The levels of </a:t>
            </a:r>
            <a:r>
              <a:rPr lang="en-US" b="1" dirty="0" smtClean="0"/>
              <a:t>the </a:t>
            </a:r>
            <a:r>
              <a:rPr lang="en-US" b="1" dirty="0"/>
              <a:t>reactive metals are minimized by binding of the ions to storage and transport proteins (e.g., transferrin, ferritin, </a:t>
            </a:r>
            <a:r>
              <a:rPr lang="en-US" b="1" dirty="0" err="1"/>
              <a:t>lactoferrin</a:t>
            </a:r>
            <a:r>
              <a:rPr lang="en-US" b="1" dirty="0"/>
              <a:t>, and </a:t>
            </a:r>
            <a:r>
              <a:rPr lang="en-US" b="1" dirty="0" err="1"/>
              <a:t>ceruloplasmin</a:t>
            </a:r>
            <a:r>
              <a:rPr lang="en-US" b="1" dirty="0"/>
              <a:t>), </a:t>
            </a:r>
            <a:endParaRPr lang="en-US" b="1" dirty="0" smtClean="0"/>
          </a:p>
          <a:p>
            <a:r>
              <a:rPr lang="en-US" b="1" dirty="0" smtClean="0"/>
              <a:t>Enzymes. Catalase, Superoxide dismutase, </a:t>
            </a:r>
            <a:r>
              <a:rPr lang="en-US" b="1" i="1" dirty="0"/>
              <a:t>Glutathione peroxidase</a:t>
            </a:r>
            <a:endParaRPr lang="en-US" dirty="0"/>
          </a:p>
        </p:txBody>
      </p:sp>
    </p:spTree>
    <p:extLst>
      <p:ext uri="{BB962C8B-B14F-4D97-AF65-F5344CB8AC3E}">
        <p14:creationId xmlns:p14="http://schemas.microsoft.com/office/powerpoint/2010/main" val="3741414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Q.6.  TABULATE THE DIFFERENCES BETWEEN METASTATIC AND DYSTROPHIC CALCIFICATION AND CLINICAL EXAMPLES OF EACH TYPE.</a:t>
            </a:r>
            <a:endParaRPr lang="en-US" dirty="0"/>
          </a:p>
        </p:txBody>
      </p:sp>
    </p:spTree>
    <p:extLst>
      <p:ext uri="{BB962C8B-B14F-4D97-AF65-F5344CB8AC3E}">
        <p14:creationId xmlns:p14="http://schemas.microsoft.com/office/powerpoint/2010/main" val="3917587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smtClean="0"/>
              <a:t>Dystrophic </a:t>
            </a:r>
            <a:r>
              <a:rPr lang="en-US" dirty="0" err="1" smtClean="0"/>
              <a:t>Cacification</a:t>
            </a:r>
            <a:endParaRPr lang="en-US" dirty="0"/>
          </a:p>
        </p:txBody>
      </p:sp>
      <p:sp>
        <p:nvSpPr>
          <p:cNvPr id="4" name="Content Placeholder 3"/>
          <p:cNvSpPr>
            <a:spLocks noGrp="1"/>
          </p:cNvSpPr>
          <p:nvPr>
            <p:ph sz="half" idx="2"/>
          </p:nvPr>
        </p:nvSpPr>
        <p:spPr/>
        <p:txBody>
          <a:bodyPr/>
          <a:lstStyle/>
          <a:p>
            <a:r>
              <a:rPr lang="en-US" b="1" dirty="0"/>
              <a:t>When the deposition occurs locally in dying tissues it is known as </a:t>
            </a:r>
            <a:r>
              <a:rPr lang="en-US" b="1" i="1" dirty="0"/>
              <a:t>dystrophic </a:t>
            </a:r>
            <a:r>
              <a:rPr lang="en-US" b="1" i="1" dirty="0" smtClean="0"/>
              <a:t>calcification</a:t>
            </a:r>
            <a:r>
              <a:rPr lang="en-US" b="1" dirty="0"/>
              <a:t>.</a:t>
            </a:r>
            <a:endParaRPr lang="en-US" dirty="0"/>
          </a:p>
        </p:txBody>
      </p:sp>
      <p:sp>
        <p:nvSpPr>
          <p:cNvPr id="5" name="Text Placeholder 4"/>
          <p:cNvSpPr>
            <a:spLocks noGrp="1"/>
          </p:cNvSpPr>
          <p:nvPr>
            <p:ph type="body" sz="quarter" idx="3"/>
          </p:nvPr>
        </p:nvSpPr>
        <p:spPr/>
        <p:txBody>
          <a:bodyPr/>
          <a:lstStyle/>
          <a:p>
            <a:r>
              <a:rPr lang="en-US" dirty="0" smtClean="0"/>
              <a:t>Metastatic calcification</a:t>
            </a:r>
            <a:endParaRPr lang="en-US" dirty="0"/>
          </a:p>
        </p:txBody>
      </p:sp>
      <p:sp>
        <p:nvSpPr>
          <p:cNvPr id="6" name="Content Placeholder 5"/>
          <p:cNvSpPr>
            <a:spLocks noGrp="1"/>
          </p:cNvSpPr>
          <p:nvPr>
            <p:ph sz="quarter" idx="4"/>
          </p:nvPr>
        </p:nvSpPr>
        <p:spPr/>
        <p:txBody>
          <a:bodyPr/>
          <a:lstStyle/>
          <a:p>
            <a:r>
              <a:rPr lang="en-US" b="1" dirty="0"/>
              <a:t>T</a:t>
            </a:r>
            <a:r>
              <a:rPr lang="en-US" b="1" dirty="0" smtClean="0"/>
              <a:t>he </a:t>
            </a:r>
            <a:r>
              <a:rPr lang="en-US" b="1" dirty="0"/>
              <a:t>deposition of calcium salts in otherwise normal tissues is known as </a:t>
            </a:r>
            <a:r>
              <a:rPr lang="en-US" b="1" i="1" dirty="0"/>
              <a:t>metastatic </a:t>
            </a:r>
            <a:r>
              <a:rPr lang="en-US" b="1" i="1" dirty="0" smtClean="0"/>
              <a:t>calcification</a:t>
            </a:r>
            <a:r>
              <a:rPr lang="en-US" b="1" dirty="0"/>
              <a:t>.</a:t>
            </a:r>
            <a:endParaRPr lang="en-US" dirty="0"/>
          </a:p>
        </p:txBody>
      </p:sp>
    </p:spTree>
    <p:extLst>
      <p:ext uri="{BB962C8B-B14F-4D97-AF65-F5344CB8AC3E}">
        <p14:creationId xmlns:p14="http://schemas.microsoft.com/office/powerpoint/2010/main" val="329288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r>
              <a:rPr lang="en-US" b="1" dirty="0"/>
              <a:t>despite normal serum levels of </a:t>
            </a:r>
            <a:r>
              <a:rPr lang="en-US" b="1" dirty="0" smtClean="0"/>
              <a:t>calcium.</a:t>
            </a:r>
          </a:p>
          <a:p>
            <a:r>
              <a:rPr lang="en-US" b="1" dirty="0"/>
              <a:t>absence of derangements in calcium metabolism</a:t>
            </a:r>
            <a:r>
              <a:rPr lang="en-US" b="1" dirty="0" smtClean="0"/>
              <a:t>.</a:t>
            </a:r>
          </a:p>
          <a:p>
            <a:endParaRPr lang="en-US" b="1" dirty="0"/>
          </a:p>
          <a:p>
            <a:r>
              <a:rPr lang="en-US" b="1" dirty="0" smtClean="0"/>
              <a:t>Necrotic areas</a:t>
            </a:r>
          </a:p>
          <a:p>
            <a:r>
              <a:rPr lang="en-US" b="1" dirty="0" err="1" smtClean="0"/>
              <a:t>Atheromas</a:t>
            </a:r>
            <a:r>
              <a:rPr lang="en-US" b="1" dirty="0" smtClean="0"/>
              <a:t>. Aging and damaged heart valves, </a:t>
            </a:r>
            <a:r>
              <a:rPr lang="en-US" b="1" dirty="0" err="1" smtClean="0"/>
              <a:t>tuberculous</a:t>
            </a:r>
            <a:r>
              <a:rPr lang="en-US" b="1" dirty="0" smtClean="0"/>
              <a:t> lymph nodes.</a:t>
            </a: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r>
              <a:rPr lang="en-US" dirty="0" err="1" smtClean="0"/>
              <a:t>Hypercalcemia</a:t>
            </a:r>
            <a:endParaRPr lang="en-US" dirty="0" smtClean="0"/>
          </a:p>
          <a:p>
            <a:endParaRPr lang="en-US" dirty="0"/>
          </a:p>
          <a:p>
            <a:r>
              <a:rPr lang="en-US" b="1" dirty="0"/>
              <a:t>secondary to some disturbance in calcium metabolism.</a:t>
            </a:r>
            <a:r>
              <a:rPr lang="en-US" dirty="0" smtClean="0"/>
              <a:t> </a:t>
            </a:r>
            <a:endParaRPr lang="en-US" dirty="0"/>
          </a:p>
        </p:txBody>
      </p:sp>
    </p:spTree>
    <p:extLst>
      <p:ext uri="{BB962C8B-B14F-4D97-AF65-F5344CB8AC3E}">
        <p14:creationId xmlns:p14="http://schemas.microsoft.com/office/powerpoint/2010/main" val="3314637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r>
              <a:rPr lang="en-US" dirty="0" smtClean="0"/>
              <a:t>Heterotopic bone</a:t>
            </a:r>
          </a:p>
          <a:p>
            <a:r>
              <a:rPr lang="en-US" dirty="0" err="1" smtClean="0"/>
              <a:t>Psammoma</a:t>
            </a:r>
            <a:r>
              <a:rPr lang="en-US" dirty="0" smtClean="0"/>
              <a:t> bodies</a:t>
            </a:r>
          </a:p>
          <a:p>
            <a:r>
              <a:rPr lang="en-US" dirty="0" smtClean="0"/>
              <a:t>Asbestos, Calcium and Iron deposits in lung</a:t>
            </a: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165472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518" t="24100" r="23122" b="13847"/>
          <a:stretch/>
        </p:blipFill>
        <p:spPr bwMode="auto">
          <a:xfrm>
            <a:off x="381000" y="261256"/>
            <a:ext cx="8305800" cy="629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902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Q.7.  DEFINE ACUTE INFLAMMATION AND GIVE A BRIEF ACCOUNT OF VASCULAR CHANGES IN IT.</a:t>
            </a:r>
            <a:endParaRPr lang="en-US" dirty="0"/>
          </a:p>
        </p:txBody>
      </p:sp>
    </p:spTree>
    <p:extLst>
      <p:ext uri="{BB962C8B-B14F-4D97-AF65-F5344CB8AC3E}">
        <p14:creationId xmlns:p14="http://schemas.microsoft.com/office/powerpoint/2010/main" val="2567213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dirty="0"/>
              <a:t>Acute inflammation</a:t>
            </a:r>
            <a:r>
              <a:rPr lang="en-US" b="1" dirty="0"/>
              <a:t> is a rapid host response that serves to deliver leukocytes and plasma proteins, such as antibodies, to sites of infection or tissue injury.</a:t>
            </a:r>
            <a:endParaRPr lang="en-US" dirty="0"/>
          </a:p>
        </p:txBody>
      </p:sp>
    </p:spTree>
    <p:extLst>
      <p:ext uri="{BB962C8B-B14F-4D97-AF65-F5344CB8AC3E}">
        <p14:creationId xmlns:p14="http://schemas.microsoft.com/office/powerpoint/2010/main" val="2004371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616" t="7359" r="21318" b="9229"/>
          <a:stretch/>
        </p:blipFill>
        <p:spPr bwMode="auto">
          <a:xfrm>
            <a:off x="457200" y="228600"/>
            <a:ext cx="83058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592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977" t="13997" r="21138" b="11250"/>
          <a:stretch/>
        </p:blipFill>
        <p:spPr bwMode="auto">
          <a:xfrm>
            <a:off x="457200" y="304800"/>
            <a:ext cx="8382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71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i="1" dirty="0"/>
              <a:t>Vasodilation</a:t>
            </a:r>
            <a:r>
              <a:rPr lang="en-US" b="1" dirty="0"/>
              <a:t> is one of the earliest manifestations of acute inflammation; sometimes it follows a transient constriction of arterioles, lasting a few seconds. Vasodilation first involves the arterioles and then leads to opening of new capillary beds in the area. The result is </a:t>
            </a:r>
            <a:r>
              <a:rPr lang="en-US" b="1" i="1" dirty="0"/>
              <a:t>increased blood flow</a:t>
            </a:r>
            <a:r>
              <a:rPr lang="en-US" b="1" dirty="0"/>
              <a:t>, which is the cause of heat and redness </a:t>
            </a:r>
            <a:r>
              <a:rPr lang="en-US" b="1" i="1" dirty="0"/>
              <a:t>(erythema)</a:t>
            </a:r>
            <a:r>
              <a:rPr lang="en-US" b="1" dirty="0"/>
              <a:t> at the site of inflammation. </a:t>
            </a:r>
            <a:r>
              <a:rPr lang="en-US" b="1" i="1" dirty="0"/>
              <a:t>Vasodilation is induced by the action of several mediators, notably histamine and nitric oxide (NO), on vascular smooth muscle</a:t>
            </a:r>
            <a:r>
              <a:rPr lang="en-US" b="1" dirty="0"/>
              <a:t>.</a:t>
            </a:r>
            <a:endParaRPr lang="en-US" dirty="0"/>
          </a:p>
        </p:txBody>
      </p:sp>
    </p:spTree>
    <p:extLst>
      <p:ext uri="{BB962C8B-B14F-4D97-AF65-F5344CB8AC3E}">
        <p14:creationId xmlns:p14="http://schemas.microsoft.com/office/powerpoint/2010/main" val="2725418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Vasodilation is quickly followed by </a:t>
            </a:r>
            <a:r>
              <a:rPr lang="en-US" b="1" i="1" dirty="0"/>
              <a:t>increased permeability of the microvasculature</a:t>
            </a:r>
            <a:r>
              <a:rPr lang="en-US" b="1" dirty="0"/>
              <a:t>, with the outpouring of protein-rich fluid into the extravascular tissues; this process is described in detail below.</a:t>
            </a:r>
            <a:endParaRPr lang="en-US" dirty="0"/>
          </a:p>
        </p:txBody>
      </p:sp>
    </p:spTree>
    <p:extLst>
      <p:ext uri="{BB962C8B-B14F-4D97-AF65-F5344CB8AC3E}">
        <p14:creationId xmlns:p14="http://schemas.microsoft.com/office/powerpoint/2010/main" val="2458737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The loss of fluid and increased vessel diameter lead to slower blood flow, concentration of red cells in small vessels, and increased viscosity of the blood. These changes result in dilation of small vessels that are packed with slowly moving red cells, a condition termed </a:t>
            </a:r>
            <a:r>
              <a:rPr lang="en-US" b="1" i="1" dirty="0"/>
              <a:t>stasis</a:t>
            </a:r>
            <a:r>
              <a:rPr lang="en-US" b="1" dirty="0"/>
              <a:t>, which is seen as </a:t>
            </a:r>
            <a:r>
              <a:rPr lang="en-US" b="1" i="1" dirty="0"/>
              <a:t>vascular congestion</a:t>
            </a:r>
            <a:r>
              <a:rPr lang="en-US" b="1" dirty="0"/>
              <a:t> (producing localized redness) upon examination of the involved tissue.</a:t>
            </a:r>
            <a:endParaRPr lang="en-US" dirty="0"/>
          </a:p>
        </p:txBody>
      </p:sp>
    </p:spTree>
    <p:extLst>
      <p:ext uri="{BB962C8B-B14F-4D97-AF65-F5344CB8AC3E}">
        <p14:creationId xmlns:p14="http://schemas.microsoft.com/office/powerpoint/2010/main" val="2598987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As stasis develops, blood leukocytes, principally neutrophils, accumulate along the vascular endothelium. At the same time endothelial cells are activated by mediators produced at sites of infection and tissue damage, and express increased levels of adhesion molecules. Leukocytes then adhere to the endothelium, and soon afterward they migrate through the vascular wall into the interstitial </a:t>
            </a:r>
            <a:r>
              <a:rPr lang="en-US" b="1" dirty="0" smtClean="0"/>
              <a:t>tissue.</a:t>
            </a:r>
            <a:endParaRPr lang="en-US" dirty="0"/>
          </a:p>
        </p:txBody>
      </p:sp>
    </p:spTree>
    <p:extLst>
      <p:ext uri="{BB962C8B-B14F-4D97-AF65-F5344CB8AC3E}">
        <p14:creationId xmlns:p14="http://schemas.microsoft.com/office/powerpoint/2010/main" val="720320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Q.8.  ENLIST MEDIATORS OF INFLAMMATION AND BRIEFLY DESCRIBE ARACHIDONIC ACID METABOLITES. </a:t>
            </a:r>
            <a:endParaRPr lang="en-US" dirty="0"/>
          </a:p>
        </p:txBody>
      </p:sp>
    </p:spTree>
    <p:extLst>
      <p:ext uri="{BB962C8B-B14F-4D97-AF65-F5344CB8AC3E}">
        <p14:creationId xmlns:p14="http://schemas.microsoft.com/office/powerpoint/2010/main" val="1945839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977" t="7071" r="21318" b="10383"/>
          <a:stretch/>
        </p:blipFill>
        <p:spPr bwMode="auto">
          <a:xfrm>
            <a:off x="533400" y="76200"/>
            <a:ext cx="82296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131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dirty="0"/>
              <a:t>A granuloma is a focus of chronic inflammation consisting of a microscopic aggregation of macrophages that are transformed into epithelium-like cells, surrounded by a collar of mononuclear leukocytes, principally lymphocytes and occasionally plasma </a:t>
            </a:r>
            <a:r>
              <a:rPr lang="en-US" b="1" i="1" dirty="0" smtClean="0"/>
              <a:t>cells.</a:t>
            </a:r>
            <a:endParaRPr lang="en-US" dirty="0"/>
          </a:p>
        </p:txBody>
      </p:sp>
    </p:spTree>
    <p:extLst>
      <p:ext uri="{BB962C8B-B14F-4D97-AF65-F5344CB8AC3E}">
        <p14:creationId xmlns:p14="http://schemas.microsoft.com/office/powerpoint/2010/main" val="986088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796" t="16884" r="22040" b="13558"/>
          <a:stretch/>
        </p:blipFill>
        <p:spPr bwMode="auto">
          <a:xfrm>
            <a:off x="0" y="0"/>
            <a:ext cx="90678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18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 </a:t>
            </a:r>
            <a:r>
              <a:rPr lang="en-US" dirty="0" smtClean="0"/>
              <a:t> Q.9.  OUTLINE THE ROLE OF LEUCOCYTES IN ACUTE INFLAMMATION.</a:t>
            </a:r>
            <a:endParaRPr lang="en-US" dirty="0"/>
          </a:p>
        </p:txBody>
      </p:sp>
    </p:spTree>
    <p:extLst>
      <p:ext uri="{BB962C8B-B14F-4D97-AF65-F5344CB8AC3E}">
        <p14:creationId xmlns:p14="http://schemas.microsoft.com/office/powerpoint/2010/main" val="465290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a:t>A</a:t>
            </a:r>
            <a:r>
              <a:rPr lang="en-US" b="1" dirty="0" smtClean="0"/>
              <a:t> </a:t>
            </a:r>
            <a:r>
              <a:rPr lang="en-US" b="1" dirty="0"/>
              <a:t>critical function of inflammation is to deliver leukocytes to the site of injury and to activate the leukocytes to eliminate the offending agents. The most important leukocytes in typical inflammatory reactions are the ones capable of phagocytosis, namely neutrophils and macrophages. These leukocytes ingest and kill bacteria and other microbes, and eliminate necrotic tissue and foreign substances. Leukocytes also produce growth factors that aid in </a:t>
            </a:r>
            <a:r>
              <a:rPr lang="en-US" b="1" dirty="0" smtClean="0"/>
              <a:t>repair.</a:t>
            </a:r>
            <a:endParaRPr lang="en-US" dirty="0"/>
          </a:p>
        </p:txBody>
      </p:sp>
    </p:spTree>
    <p:extLst>
      <p:ext uri="{BB962C8B-B14F-4D97-AF65-F5344CB8AC3E}">
        <p14:creationId xmlns:p14="http://schemas.microsoft.com/office/powerpoint/2010/main" val="482483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A price that is paid for the defensive potency of leukocytes is that, when strongly activated, they may induce tissue damage and prolong inflammation, because the leukocyte products that destroy microbes and necrotic tissues can also injure normal host tissues.</a:t>
            </a:r>
            <a:endParaRPr lang="en-US" dirty="0"/>
          </a:p>
        </p:txBody>
      </p:sp>
    </p:spTree>
    <p:extLst>
      <p:ext uri="{BB962C8B-B14F-4D97-AF65-F5344CB8AC3E}">
        <p14:creationId xmlns:p14="http://schemas.microsoft.com/office/powerpoint/2010/main" val="1020595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The processes involving leukocytes in inflammation consist of: their recruitment from the blood into extravascular tissues, recognition of microbes and necrotic tissues, and removal of the offending agent.</a:t>
            </a:r>
          </a:p>
        </p:txBody>
      </p:sp>
    </p:spTree>
    <p:extLst>
      <p:ext uri="{BB962C8B-B14F-4D97-AF65-F5344CB8AC3E}">
        <p14:creationId xmlns:p14="http://schemas.microsoft.com/office/powerpoint/2010/main" val="2611202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977" t="24678" r="22220" b="13558"/>
          <a:stretch/>
        </p:blipFill>
        <p:spPr bwMode="auto">
          <a:xfrm>
            <a:off x="533400" y="228600"/>
            <a:ext cx="8229600"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491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Q.10.  A YOUNG LADY OF 25 YEARS HAD PLANNED (ELECTIVE) CAESERIAN SECTION AND STITCHES ARE REMOVED ROUTINELY ON 7</a:t>
            </a:r>
            <a:r>
              <a:rPr lang="en-US" baseline="30000" dirty="0" smtClean="0"/>
              <a:t>TH</a:t>
            </a:r>
            <a:r>
              <a:rPr lang="en-US" dirty="0" smtClean="0"/>
              <a:t> POST OP DAY.  ENLIST THE SEQUENCE OF EVENTS IN HEALING IN THIS CASE AND COMMENT ON THE TYPE OF HEALING WHICH TOOK PLACE IN THIS PATIENT.</a:t>
            </a:r>
            <a:endParaRPr lang="en-US" dirty="0"/>
          </a:p>
        </p:txBody>
      </p:sp>
    </p:spTree>
    <p:extLst>
      <p:ext uri="{BB962C8B-B14F-4D97-AF65-F5344CB8AC3E}">
        <p14:creationId xmlns:p14="http://schemas.microsoft.com/office/powerpoint/2010/main" val="85778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2674461"/>
          <a:ext cx="8229600" cy="2377440"/>
        </p:xfrm>
        <a:graphic>
          <a:graphicData uri="http://schemas.openxmlformats.org/drawingml/2006/table">
            <a:tbl>
              <a:tblPr/>
              <a:tblGrid>
                <a:gridCol w="2743200"/>
                <a:gridCol w="2743200"/>
                <a:gridCol w="2743200"/>
              </a:tblGrid>
              <a:tr h="0">
                <a:tc>
                  <a:txBody>
                    <a:bodyPr/>
                    <a:lstStyle/>
                    <a:p>
                      <a:r>
                        <a:rPr lang="en-US" dirty="0">
                          <a:effectLst/>
                        </a:rPr>
                        <a:t>  </a:t>
                      </a:r>
                    </a:p>
                  </a:txBody>
                  <a:tcPr anchor="ctr">
                    <a:lnL>
                      <a:noFill/>
                    </a:lnL>
                    <a:lnR>
                      <a:noFill/>
                    </a:lnR>
                    <a:lnT>
                      <a:noFill/>
                    </a:lnT>
                    <a:lnB>
                      <a:noFill/>
                    </a:lnB>
                  </a:tcPr>
                </a:tc>
                <a:tc>
                  <a:txBody>
                    <a:bodyPr/>
                    <a:lstStyle/>
                    <a:p>
                      <a:r>
                        <a:rPr lang="en-US" b="1">
                          <a:effectLst/>
                        </a:rPr>
                        <a:t>•</a:t>
                      </a:r>
                      <a:r>
                        <a:rPr lang="en-US">
                          <a:effectLst/>
                        </a:rPr>
                        <a:t>    </a:t>
                      </a:r>
                    </a:p>
                  </a:txBody>
                  <a:tcPr>
                    <a:lnL>
                      <a:noFill/>
                    </a:lnL>
                    <a:lnR>
                      <a:noFill/>
                    </a:lnR>
                    <a:lnT>
                      <a:noFill/>
                    </a:lnT>
                    <a:lnB>
                      <a:noFill/>
                    </a:lnB>
                  </a:tcPr>
                </a:tc>
                <a:tc>
                  <a:txBody>
                    <a:bodyPr/>
                    <a:lstStyle/>
                    <a:p>
                      <a:r>
                        <a:rPr lang="en-US" i="1">
                          <a:effectLst/>
                        </a:rPr>
                        <a:t>inflammation</a:t>
                      </a:r>
                      <a:endParaRPr lang="en-US">
                        <a:effectLst/>
                      </a:endParaRPr>
                    </a:p>
                  </a:txBody>
                  <a:tcPr anchor="ctr">
                    <a:lnL>
                      <a:noFill/>
                    </a:lnL>
                    <a:lnR>
                      <a:noFill/>
                    </a:lnR>
                    <a:lnT>
                      <a:noFill/>
                    </a:lnT>
                    <a:lnB>
                      <a:noFill/>
                    </a:lnB>
                  </a:tcPr>
                </a:tc>
              </a:tr>
              <a:tr h="0">
                <a:tc>
                  <a:txBody>
                    <a:bodyPr/>
                    <a:lstStyle/>
                    <a:p>
                      <a:r>
                        <a:rPr lang="en-US">
                          <a:effectLst/>
                        </a:rPr>
                        <a:t>  </a:t>
                      </a:r>
                    </a:p>
                  </a:txBody>
                  <a:tcPr anchor="ctr">
                    <a:lnL>
                      <a:noFill/>
                    </a:lnL>
                    <a:lnR>
                      <a:noFill/>
                    </a:lnR>
                    <a:lnT>
                      <a:noFill/>
                    </a:lnT>
                    <a:lnB>
                      <a:noFill/>
                    </a:lnB>
                  </a:tcPr>
                </a:tc>
                <a:tc>
                  <a:txBody>
                    <a:bodyPr/>
                    <a:lstStyle/>
                    <a:p>
                      <a:r>
                        <a:rPr lang="en-US" b="1">
                          <a:effectLst/>
                        </a:rPr>
                        <a:t>•</a:t>
                      </a:r>
                      <a:r>
                        <a:rPr lang="en-US">
                          <a:effectLst/>
                        </a:rPr>
                        <a:t>    </a:t>
                      </a:r>
                    </a:p>
                  </a:txBody>
                  <a:tcPr>
                    <a:lnL>
                      <a:noFill/>
                    </a:lnL>
                    <a:lnR>
                      <a:noFill/>
                    </a:lnR>
                    <a:lnT>
                      <a:noFill/>
                    </a:lnT>
                    <a:lnB>
                      <a:noFill/>
                    </a:lnB>
                  </a:tcPr>
                </a:tc>
                <a:tc>
                  <a:txBody>
                    <a:bodyPr/>
                    <a:lstStyle/>
                    <a:p>
                      <a:r>
                        <a:rPr lang="en-US" i="1">
                          <a:effectLst/>
                        </a:rPr>
                        <a:t>angiogenesis</a:t>
                      </a:r>
                      <a:r>
                        <a:rPr lang="en-US">
                          <a:effectLst/>
                        </a:rPr>
                        <a:t>,</a:t>
                      </a:r>
                    </a:p>
                  </a:txBody>
                  <a:tcPr anchor="ctr">
                    <a:lnL>
                      <a:noFill/>
                    </a:lnL>
                    <a:lnR>
                      <a:noFill/>
                    </a:lnR>
                    <a:lnT>
                      <a:noFill/>
                    </a:lnT>
                    <a:lnB>
                      <a:noFill/>
                    </a:lnB>
                  </a:tcPr>
                </a:tc>
              </a:tr>
              <a:tr h="0">
                <a:tc>
                  <a:txBody>
                    <a:bodyPr/>
                    <a:lstStyle/>
                    <a:p>
                      <a:r>
                        <a:rPr lang="en-US">
                          <a:effectLst/>
                        </a:rPr>
                        <a:t>  </a:t>
                      </a:r>
                    </a:p>
                  </a:txBody>
                  <a:tcPr anchor="ctr">
                    <a:lnL>
                      <a:noFill/>
                    </a:lnL>
                    <a:lnR>
                      <a:noFill/>
                    </a:lnR>
                    <a:lnT>
                      <a:noFill/>
                    </a:lnT>
                    <a:lnB>
                      <a:noFill/>
                    </a:lnB>
                  </a:tcPr>
                </a:tc>
                <a:tc>
                  <a:txBody>
                    <a:bodyPr/>
                    <a:lstStyle/>
                    <a:p>
                      <a:r>
                        <a:rPr lang="en-US" b="1">
                          <a:effectLst/>
                        </a:rPr>
                        <a:t>•</a:t>
                      </a:r>
                      <a:r>
                        <a:rPr lang="en-US">
                          <a:effectLst/>
                        </a:rPr>
                        <a:t>    </a:t>
                      </a:r>
                    </a:p>
                  </a:txBody>
                  <a:tcPr>
                    <a:lnL>
                      <a:noFill/>
                    </a:lnL>
                    <a:lnR>
                      <a:noFill/>
                    </a:lnR>
                    <a:lnT>
                      <a:noFill/>
                    </a:lnT>
                    <a:lnB>
                      <a:noFill/>
                    </a:lnB>
                  </a:tcPr>
                </a:tc>
                <a:tc>
                  <a:txBody>
                    <a:bodyPr/>
                    <a:lstStyle/>
                    <a:p>
                      <a:r>
                        <a:rPr lang="en-US" i="1">
                          <a:effectLst/>
                        </a:rPr>
                        <a:t>migration and proliferation of fibroblasts</a:t>
                      </a:r>
                      <a:r>
                        <a:rPr lang="en-US">
                          <a:effectLst/>
                        </a:rPr>
                        <a:t>,</a:t>
                      </a:r>
                    </a:p>
                  </a:txBody>
                  <a:tcPr anchor="ctr">
                    <a:lnL>
                      <a:noFill/>
                    </a:lnL>
                    <a:lnR>
                      <a:noFill/>
                    </a:lnR>
                    <a:lnT>
                      <a:noFill/>
                    </a:lnT>
                    <a:lnB>
                      <a:noFill/>
                    </a:lnB>
                  </a:tcPr>
                </a:tc>
              </a:tr>
              <a:tr h="0">
                <a:tc>
                  <a:txBody>
                    <a:bodyPr/>
                    <a:lstStyle/>
                    <a:p>
                      <a:r>
                        <a:rPr lang="en-US">
                          <a:effectLst/>
                        </a:rPr>
                        <a:t>  </a:t>
                      </a:r>
                    </a:p>
                  </a:txBody>
                  <a:tcPr anchor="ctr">
                    <a:lnL>
                      <a:noFill/>
                    </a:lnL>
                    <a:lnR>
                      <a:noFill/>
                    </a:lnR>
                    <a:lnT>
                      <a:noFill/>
                    </a:lnT>
                    <a:lnB>
                      <a:noFill/>
                    </a:lnB>
                  </a:tcPr>
                </a:tc>
                <a:tc>
                  <a:txBody>
                    <a:bodyPr/>
                    <a:lstStyle/>
                    <a:p>
                      <a:r>
                        <a:rPr lang="en-US" b="1">
                          <a:effectLst/>
                        </a:rPr>
                        <a:t>•</a:t>
                      </a:r>
                      <a:r>
                        <a:rPr lang="en-US">
                          <a:effectLst/>
                        </a:rPr>
                        <a:t>    </a:t>
                      </a:r>
                    </a:p>
                  </a:txBody>
                  <a:tcPr>
                    <a:lnL>
                      <a:noFill/>
                    </a:lnL>
                    <a:lnR>
                      <a:noFill/>
                    </a:lnR>
                    <a:lnT>
                      <a:noFill/>
                    </a:lnT>
                    <a:lnB>
                      <a:noFill/>
                    </a:lnB>
                  </a:tcPr>
                </a:tc>
                <a:tc>
                  <a:txBody>
                    <a:bodyPr/>
                    <a:lstStyle/>
                    <a:p>
                      <a:r>
                        <a:rPr lang="en-US" i="1">
                          <a:effectLst/>
                        </a:rPr>
                        <a:t>scar formation</a:t>
                      </a:r>
                      <a:endParaRPr lang="en-US">
                        <a:effectLst/>
                      </a:endParaRPr>
                    </a:p>
                  </a:txBody>
                  <a:tcPr anchor="ctr">
                    <a:lnL>
                      <a:noFill/>
                    </a:lnL>
                    <a:lnR>
                      <a:noFill/>
                    </a:lnR>
                    <a:lnT>
                      <a:noFill/>
                    </a:lnT>
                    <a:lnB>
                      <a:noFill/>
                    </a:lnB>
                  </a:tcPr>
                </a:tc>
              </a:tr>
              <a:tr h="0">
                <a:tc>
                  <a:txBody>
                    <a:bodyPr/>
                    <a:lstStyle/>
                    <a:p>
                      <a:r>
                        <a:rPr lang="en-US">
                          <a:effectLst/>
                        </a:rPr>
                        <a:t>  </a:t>
                      </a:r>
                    </a:p>
                  </a:txBody>
                  <a:tcPr anchor="ctr">
                    <a:lnL>
                      <a:noFill/>
                    </a:lnL>
                    <a:lnR>
                      <a:noFill/>
                    </a:lnR>
                    <a:lnT>
                      <a:noFill/>
                    </a:lnT>
                    <a:lnB>
                      <a:noFill/>
                    </a:lnB>
                  </a:tcPr>
                </a:tc>
                <a:tc>
                  <a:txBody>
                    <a:bodyPr/>
                    <a:lstStyle/>
                    <a:p>
                      <a:r>
                        <a:rPr lang="en-US" b="1">
                          <a:effectLst/>
                        </a:rPr>
                        <a:t>•</a:t>
                      </a:r>
                      <a:r>
                        <a:rPr lang="en-US">
                          <a:effectLst/>
                        </a:rPr>
                        <a:t>    </a:t>
                      </a:r>
                    </a:p>
                  </a:txBody>
                  <a:tcPr>
                    <a:lnL>
                      <a:noFill/>
                    </a:lnL>
                    <a:lnR>
                      <a:noFill/>
                    </a:lnR>
                    <a:lnT>
                      <a:noFill/>
                    </a:lnT>
                    <a:lnB>
                      <a:noFill/>
                    </a:lnB>
                  </a:tcPr>
                </a:tc>
                <a:tc>
                  <a:txBody>
                    <a:bodyPr/>
                    <a:lstStyle/>
                    <a:p>
                      <a:r>
                        <a:rPr lang="en-US" i="1" dirty="0">
                          <a:effectLst/>
                        </a:rPr>
                        <a:t>connective tissue remodeling</a:t>
                      </a:r>
                      <a:r>
                        <a:rPr lang="en-US" dirty="0">
                          <a:effectLst/>
                        </a:rPr>
                        <a:t>.</a:t>
                      </a:r>
                    </a:p>
                  </a:txBody>
                  <a:tcPr anchor="ctr">
                    <a:lnL>
                      <a:noFill/>
                    </a:lnL>
                    <a:lnR>
                      <a:noFill/>
                    </a:lnR>
                    <a:lnT>
                      <a:noFill/>
                    </a:lnT>
                    <a:lnB>
                      <a:noFill/>
                    </a:lnB>
                  </a:tcPr>
                </a:tc>
              </a:tr>
            </a:tbl>
          </a:graphicData>
        </a:graphic>
      </p:graphicFrame>
      <p:sp>
        <p:nvSpPr>
          <p:cNvPr id="5" name="Rectangle 1"/>
          <p:cNvSpPr>
            <a:spLocks noChangeArrowheads="1"/>
          </p:cNvSpPr>
          <p:nvPr/>
        </p:nvSpPr>
        <p:spPr bwMode="auto">
          <a:xfrm>
            <a:off x="457200" y="2674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Repair by connective tissue deposition includes the following basic features: </a:t>
            </a:r>
          </a:p>
        </p:txBody>
      </p:sp>
    </p:spTree>
    <p:extLst>
      <p:ext uri="{BB962C8B-B14F-4D97-AF65-F5344CB8AC3E}">
        <p14:creationId xmlns:p14="http://schemas.microsoft.com/office/powerpoint/2010/main" val="3083051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272" t="13710" r="22736" b="17021"/>
          <a:stretch/>
        </p:blipFill>
        <p:spPr bwMode="auto">
          <a:xfrm>
            <a:off x="609600" y="228600"/>
            <a:ext cx="8001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0897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i="1" dirty="0"/>
              <a:t>Cutaneous wound healing is divided into three phases: inflammation, proliferation, and </a:t>
            </a:r>
            <a:r>
              <a:rPr lang="en-US" b="1" i="1" dirty="0" smtClean="0"/>
              <a:t>maturation</a:t>
            </a:r>
            <a:r>
              <a:rPr lang="en-US" b="1" dirty="0" smtClean="0"/>
              <a:t>. </a:t>
            </a:r>
            <a:r>
              <a:rPr lang="en-US" b="1" dirty="0"/>
              <a:t>These phases overlap, and their separation is somewhat arbitrary, but they help to understand the sequence of events that take place in the healing of skin wounds. The initial injury causes platelet adhesion and aggregation and the formation of a clot in the surface of the wound, leading to </a:t>
            </a:r>
            <a:r>
              <a:rPr lang="en-US" b="1" i="1" dirty="0"/>
              <a:t>inflammation</a:t>
            </a:r>
            <a:r>
              <a:rPr lang="en-US" b="1" dirty="0"/>
              <a:t>. </a:t>
            </a:r>
            <a:endParaRPr lang="en-US" dirty="0"/>
          </a:p>
        </p:txBody>
      </p:sp>
    </p:spTree>
    <p:extLst>
      <p:ext uri="{BB962C8B-B14F-4D97-AF65-F5344CB8AC3E}">
        <p14:creationId xmlns:p14="http://schemas.microsoft.com/office/powerpoint/2010/main" val="2459780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In the usual </a:t>
            </a:r>
            <a:r>
              <a:rPr lang="en-US" b="1" dirty="0" err="1"/>
              <a:t>hematoxylin</a:t>
            </a:r>
            <a:r>
              <a:rPr lang="en-US" b="1" dirty="0"/>
              <a:t> and eosin–stained tissue sections, the </a:t>
            </a:r>
            <a:r>
              <a:rPr lang="en-US" b="1" dirty="0" err="1"/>
              <a:t>epithelioid</a:t>
            </a:r>
            <a:r>
              <a:rPr lang="en-US" b="1" dirty="0"/>
              <a:t> cells have a pale pink granular cytoplasm with indistinct cell boundaries, often appearing to merge into one another. The nucleus is less dense than that of a lymphocyte, is oval or elongate, and may show folding of the nuclear membrane. </a:t>
            </a:r>
            <a:endParaRPr lang="en-US" dirty="0"/>
          </a:p>
        </p:txBody>
      </p:sp>
    </p:spTree>
    <p:extLst>
      <p:ext uri="{BB962C8B-B14F-4D97-AF65-F5344CB8AC3E}">
        <p14:creationId xmlns:p14="http://schemas.microsoft.com/office/powerpoint/2010/main" val="30949223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In the </a:t>
            </a:r>
            <a:r>
              <a:rPr lang="en-US" b="1" i="1" dirty="0"/>
              <a:t>proliferative phase</a:t>
            </a:r>
            <a:r>
              <a:rPr lang="en-US" b="1" dirty="0"/>
              <a:t> there is formation of granulation tissue, proliferation and migration of connective tissue cells, and re-epithelialization of the wound surface. </a:t>
            </a:r>
            <a:r>
              <a:rPr lang="en-US" b="1" i="1" dirty="0"/>
              <a:t>Maturation</a:t>
            </a:r>
            <a:r>
              <a:rPr lang="en-US" b="1" dirty="0"/>
              <a:t> involves ECM deposition, tissue remodeling, and wound contraction.</a:t>
            </a:r>
            <a:endParaRPr lang="en-US" dirty="0"/>
          </a:p>
        </p:txBody>
      </p:sp>
    </p:spTree>
    <p:extLst>
      <p:ext uri="{BB962C8B-B14F-4D97-AF65-F5344CB8AC3E}">
        <p14:creationId xmlns:p14="http://schemas.microsoft.com/office/powerpoint/2010/main" val="1703717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The simplest type of cutaneous wound repair is the healing of a clean, uninfected surgical incision approximated by surgical </a:t>
            </a:r>
            <a:r>
              <a:rPr lang="en-US" b="1" dirty="0" smtClean="0"/>
              <a:t>sutures. </a:t>
            </a:r>
            <a:r>
              <a:rPr lang="en-US" b="1" dirty="0"/>
              <a:t>Such healing is referred to as </a:t>
            </a:r>
            <a:r>
              <a:rPr lang="en-US" b="1" i="1" dirty="0"/>
              <a:t>healing by primary union</a:t>
            </a:r>
            <a:r>
              <a:rPr lang="en-US" b="1" dirty="0"/>
              <a:t> or </a:t>
            </a:r>
            <a:r>
              <a:rPr lang="en-US" b="1" i="1" dirty="0"/>
              <a:t>by first intention</a:t>
            </a:r>
            <a:r>
              <a:rPr lang="en-US" b="1" dirty="0"/>
              <a:t>.</a:t>
            </a:r>
            <a:endParaRPr lang="en-US" dirty="0"/>
          </a:p>
        </p:txBody>
      </p:sp>
    </p:spTree>
    <p:extLst>
      <p:ext uri="{BB962C8B-B14F-4D97-AF65-F5344CB8AC3E}">
        <p14:creationId xmlns:p14="http://schemas.microsoft.com/office/powerpoint/2010/main" val="1188370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Q.11.  ENLIST THE SYSTEMIC EFFECTS OF INFLAMMATION AND COMMENT ON ACUTE PHASE PROTEINS.</a:t>
            </a:r>
            <a:endParaRPr lang="en-US" dirty="0"/>
          </a:p>
        </p:txBody>
      </p:sp>
    </p:spTree>
    <p:extLst>
      <p:ext uri="{BB962C8B-B14F-4D97-AF65-F5344CB8AC3E}">
        <p14:creationId xmlns:p14="http://schemas.microsoft.com/office/powerpoint/2010/main" val="4108445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dirty="0"/>
              <a:t>Fever</a:t>
            </a:r>
            <a:r>
              <a:rPr lang="en-US" b="1" dirty="0"/>
              <a:t>, characterized by an elevation of body temperature, usually by 1° to 4°C, is one of the most prominent manifestations of the acute-phase response, especially when inflammation is associated with infection.</a:t>
            </a:r>
            <a:endParaRPr lang="en-US" dirty="0"/>
          </a:p>
        </p:txBody>
      </p:sp>
    </p:spTree>
    <p:extLst>
      <p:ext uri="{BB962C8B-B14F-4D97-AF65-F5344CB8AC3E}">
        <p14:creationId xmlns:p14="http://schemas.microsoft.com/office/powerpoint/2010/main" val="25891404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dirty="0"/>
              <a:t>Acute-phase proteins</a:t>
            </a:r>
            <a:r>
              <a:rPr lang="en-US" b="1" dirty="0"/>
              <a:t> are plasma proteins, mostly synthesized in the liver, whose plasma concentrations may increase several hundred-fold as part of the response to inflammatory stimuli</a:t>
            </a:r>
            <a:r>
              <a:rPr lang="en-US" b="1" dirty="0" smtClean="0"/>
              <a:t>. </a:t>
            </a:r>
            <a:r>
              <a:rPr lang="en-US" b="1" dirty="0"/>
              <a:t>Three of the best-known of these proteins are C-reactive protein (CRP), fibrinogen, and serum amyloid A (SAA) protein.</a:t>
            </a:r>
            <a:endParaRPr lang="en-US" dirty="0"/>
          </a:p>
        </p:txBody>
      </p:sp>
    </p:spTree>
    <p:extLst>
      <p:ext uri="{BB962C8B-B14F-4D97-AF65-F5344CB8AC3E}">
        <p14:creationId xmlns:p14="http://schemas.microsoft.com/office/powerpoint/2010/main" val="21577151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Another peptide whose production is increased in the acute-phase response is the iron-regulating peptide </a:t>
            </a:r>
            <a:r>
              <a:rPr lang="en-US" b="1" i="1" dirty="0" err="1"/>
              <a:t>hepcidin</a:t>
            </a:r>
            <a:r>
              <a:rPr lang="en-US" b="1" dirty="0" smtClean="0"/>
              <a:t>. </a:t>
            </a:r>
            <a:r>
              <a:rPr lang="en-US" b="1" dirty="0"/>
              <a:t>Chronically elevated plasma concentrations of </a:t>
            </a:r>
            <a:r>
              <a:rPr lang="en-US" b="1" dirty="0" err="1"/>
              <a:t>hepcidin</a:t>
            </a:r>
            <a:r>
              <a:rPr lang="en-US" b="1" dirty="0"/>
              <a:t> reduce the availability of iron and are responsible for the </a:t>
            </a:r>
            <a:r>
              <a:rPr lang="en-US" b="1" i="1" dirty="0"/>
              <a:t>anemia</a:t>
            </a:r>
            <a:r>
              <a:rPr lang="en-US" b="1" dirty="0"/>
              <a:t> associated with chronic </a:t>
            </a:r>
            <a:r>
              <a:rPr lang="en-US" b="1" dirty="0" smtClean="0"/>
              <a:t>inflammation.</a:t>
            </a:r>
            <a:endParaRPr lang="en-US" dirty="0"/>
          </a:p>
        </p:txBody>
      </p:sp>
    </p:spTree>
    <p:extLst>
      <p:ext uri="{BB962C8B-B14F-4D97-AF65-F5344CB8AC3E}">
        <p14:creationId xmlns:p14="http://schemas.microsoft.com/office/powerpoint/2010/main" val="41243099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i="1" dirty="0"/>
              <a:t>Leukocytosis</a:t>
            </a:r>
            <a:r>
              <a:rPr lang="en-US" b="1" dirty="0"/>
              <a:t> is a common feature of inflammatory reactions, especially those induced by bacterial infections. The leukocyte count usually climbs to 15,000 or 20,000 cells/</a:t>
            </a:r>
            <a:r>
              <a:rPr lang="en-US" b="1" dirty="0" err="1"/>
              <a:t>μL</a:t>
            </a:r>
            <a:r>
              <a:rPr lang="en-US" b="1" dirty="0"/>
              <a:t>, but sometimes it may reach extraordinarily high levels of 40,000 to 100,000 cells/</a:t>
            </a:r>
            <a:r>
              <a:rPr lang="en-US" b="1" dirty="0" err="1"/>
              <a:t>μL</a:t>
            </a:r>
            <a:r>
              <a:rPr lang="en-US" b="1" dirty="0"/>
              <a:t>. These extreme elevations are referred to as </a:t>
            </a:r>
            <a:r>
              <a:rPr lang="en-US" b="1" i="1" dirty="0" err="1"/>
              <a:t>leukemoid</a:t>
            </a:r>
            <a:r>
              <a:rPr lang="en-US" b="1" i="1" dirty="0"/>
              <a:t> reactions</a:t>
            </a:r>
            <a:r>
              <a:rPr lang="en-US" b="1" dirty="0"/>
              <a:t>, because they are similar to the white cell counts observed in leukemia and have to be distinguished from leukemia.</a:t>
            </a:r>
            <a:endParaRPr lang="en-US" dirty="0"/>
          </a:p>
        </p:txBody>
      </p:sp>
    </p:spTree>
    <p:extLst>
      <p:ext uri="{BB962C8B-B14F-4D97-AF65-F5344CB8AC3E}">
        <p14:creationId xmlns:p14="http://schemas.microsoft.com/office/powerpoint/2010/main" val="14342490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Other manifestations of the acute-phase response include increased pulse and blood pressure; decreased sweating, mainly because of redirection of blood flow from cutaneous to deep vascular beds, to minimize heat loss through the skin; rigors (shivering), chills (search for warmth), anorexia, somnolence, and malaise, probably because of the actions of cytokines on brain cells.</a:t>
            </a:r>
            <a:endParaRPr lang="en-US" dirty="0"/>
          </a:p>
        </p:txBody>
      </p:sp>
    </p:spTree>
    <p:extLst>
      <p:ext uri="{BB962C8B-B14F-4D97-AF65-F5344CB8AC3E}">
        <p14:creationId xmlns:p14="http://schemas.microsoft.com/office/powerpoint/2010/main" val="18333085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a:t>In severe bacterial infections </a:t>
            </a:r>
            <a:r>
              <a:rPr lang="en-US" b="1" i="1" dirty="0"/>
              <a:t>(sepsis)</a:t>
            </a:r>
            <a:r>
              <a:rPr lang="en-US" b="1" dirty="0"/>
              <a:t> the large amounts of organisms and LPS in the blood stimulate the production of enormous quantities of several cytokines, notably TNF and IL-1</a:t>
            </a:r>
            <a:r>
              <a:rPr lang="en-US" b="1" dirty="0" smtClean="0"/>
              <a:t>.</a:t>
            </a:r>
            <a:r>
              <a:rPr lang="en-US" b="1" baseline="30000" dirty="0"/>
              <a:t> </a:t>
            </a:r>
            <a:r>
              <a:rPr lang="en-US" b="1" dirty="0" smtClean="0"/>
              <a:t> </a:t>
            </a:r>
            <a:r>
              <a:rPr lang="en-US" b="1" dirty="0"/>
              <a:t>As a result, circulating levels of these cytokines increase and the nature of the host response changes. High levels of cytokines cause various clinical manifestations such as disseminated intravascular coagulation, cardiovascular failure, and metabolic disturbance, which are described as </a:t>
            </a:r>
            <a:r>
              <a:rPr lang="en-US" b="1" i="1" dirty="0"/>
              <a:t>septic </a:t>
            </a:r>
            <a:r>
              <a:rPr lang="en-US" b="1" i="1" dirty="0" smtClean="0"/>
              <a:t>shock.</a:t>
            </a:r>
            <a:endParaRPr lang="en-US" dirty="0"/>
          </a:p>
        </p:txBody>
      </p:sp>
    </p:spTree>
    <p:extLst>
      <p:ext uri="{BB962C8B-B14F-4D97-AF65-F5344CB8AC3E}">
        <p14:creationId xmlns:p14="http://schemas.microsoft.com/office/powerpoint/2010/main" val="1825599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Older granulomas develop an enclosing rim of fibroblasts and connective tissue.</a:t>
            </a:r>
            <a:endParaRPr lang="en-US" dirty="0"/>
          </a:p>
        </p:txBody>
      </p:sp>
    </p:spTree>
    <p:extLst>
      <p:ext uri="{BB962C8B-B14F-4D97-AF65-F5344CB8AC3E}">
        <p14:creationId xmlns:p14="http://schemas.microsoft.com/office/powerpoint/2010/main" val="1496505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Frequently, </a:t>
            </a:r>
            <a:r>
              <a:rPr lang="en-US" b="1" dirty="0" err="1"/>
              <a:t>epithelioid</a:t>
            </a:r>
            <a:r>
              <a:rPr lang="en-US" b="1" dirty="0"/>
              <a:t> cells fuse to form </a:t>
            </a:r>
            <a:r>
              <a:rPr lang="en-US" b="1" i="1" dirty="0"/>
              <a:t>giant cells</a:t>
            </a:r>
            <a:r>
              <a:rPr lang="en-US" b="1" dirty="0"/>
              <a:t> in the periphery or sometimes in the center of granulomas. These giant cells may attain diameters of 40 to 50 </a:t>
            </a:r>
            <a:r>
              <a:rPr lang="en-US" b="1" dirty="0" err="1"/>
              <a:t>μm</a:t>
            </a:r>
            <a:r>
              <a:rPr lang="en-US" b="1" dirty="0"/>
              <a:t>. They have a large mass of cytoplasm containing 20 or more small nuclei arranged either peripherally (</a:t>
            </a:r>
            <a:r>
              <a:rPr lang="en-US" b="1" dirty="0" err="1"/>
              <a:t>Langhans</a:t>
            </a:r>
            <a:r>
              <a:rPr lang="en-US" b="1" dirty="0"/>
              <a:t>-type giant cell) or haphazardly (foreign body–type giant cell</a:t>
            </a:r>
            <a:r>
              <a:rPr lang="en-US" b="1" dirty="0" smtClean="0"/>
              <a:t>). </a:t>
            </a:r>
            <a:endParaRPr lang="en-US" dirty="0"/>
          </a:p>
        </p:txBody>
      </p:sp>
    </p:spTree>
    <p:extLst>
      <p:ext uri="{BB962C8B-B14F-4D97-AF65-F5344CB8AC3E}">
        <p14:creationId xmlns:p14="http://schemas.microsoft.com/office/powerpoint/2010/main" val="352696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Q.3.  WHAT TYPE OF CELL INJURY OCCURS IN A CASE OF MYOCARDIAL INFARCTION AND WHAT IS ITS MECHANISM?</a:t>
            </a:r>
            <a:endParaRPr lang="en-US" dirty="0"/>
          </a:p>
        </p:txBody>
      </p:sp>
    </p:spTree>
    <p:extLst>
      <p:ext uri="{BB962C8B-B14F-4D97-AF65-F5344CB8AC3E}">
        <p14:creationId xmlns:p14="http://schemas.microsoft.com/office/powerpoint/2010/main" val="3992691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I</a:t>
            </a:r>
            <a:r>
              <a:rPr lang="en-US" b="1" dirty="0" smtClean="0"/>
              <a:t>n </a:t>
            </a:r>
            <a:r>
              <a:rPr lang="en-US" b="1" dirty="0"/>
              <a:t>ischemic tissues, not only is aerobic metabolism compromised but anaerobic energy generation also stops after glycolytic substrates are exhausted, or glycolysis is inhibited by the accumulation of metabolites that would have been removed otherwise by blood flow. For this reason, </a:t>
            </a:r>
            <a:r>
              <a:rPr lang="en-US" b="1" i="1" dirty="0"/>
              <a:t>ischemia tends to cause more rapid and severe cell and tissue injury than does hypoxia in the absence of ischemia</a:t>
            </a:r>
            <a:r>
              <a:rPr lang="en-US" b="1" dirty="0"/>
              <a:t>.</a:t>
            </a:r>
            <a:endParaRPr lang="en-US" dirty="0"/>
          </a:p>
        </p:txBody>
      </p:sp>
    </p:spTree>
    <p:extLst>
      <p:ext uri="{BB962C8B-B14F-4D97-AF65-F5344CB8AC3E}">
        <p14:creationId xmlns:p14="http://schemas.microsoft.com/office/powerpoint/2010/main" val="64570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2106</Words>
  <Application>Microsoft Office PowerPoint</Application>
  <PresentationFormat>On-screen Show (4:3)</PresentationFormat>
  <Paragraphs>92</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ammar</dc:creator>
  <cp:lastModifiedBy>ammar</cp:lastModifiedBy>
  <cp:revision>46</cp:revision>
  <dcterms:created xsi:type="dcterms:W3CDTF">2014-02-11T14:08:30Z</dcterms:created>
  <dcterms:modified xsi:type="dcterms:W3CDTF">2014-02-12T13:58:38Z</dcterms:modified>
</cp:coreProperties>
</file>