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309" r:id="rId12"/>
    <p:sldId id="289" r:id="rId13"/>
    <p:sldId id="288" r:id="rId14"/>
    <p:sldId id="290" r:id="rId15"/>
    <p:sldId id="291" r:id="rId16"/>
    <p:sldId id="265" r:id="rId17"/>
    <p:sldId id="280" r:id="rId18"/>
    <p:sldId id="266" r:id="rId19"/>
    <p:sldId id="267" r:id="rId20"/>
    <p:sldId id="268" r:id="rId21"/>
    <p:sldId id="292" r:id="rId22"/>
    <p:sldId id="293" r:id="rId23"/>
    <p:sldId id="294" r:id="rId24"/>
    <p:sldId id="311" r:id="rId25"/>
    <p:sldId id="295" r:id="rId26"/>
    <p:sldId id="296" r:id="rId27"/>
    <p:sldId id="297" r:id="rId28"/>
    <p:sldId id="312" r:id="rId29"/>
    <p:sldId id="313" r:id="rId30"/>
    <p:sldId id="278" r:id="rId31"/>
    <p:sldId id="310" r:id="rId32"/>
    <p:sldId id="301" r:id="rId33"/>
    <p:sldId id="279" r:id="rId34"/>
    <p:sldId id="298" r:id="rId35"/>
    <p:sldId id="273" r:id="rId36"/>
    <p:sldId id="314" r:id="rId37"/>
    <p:sldId id="302" r:id="rId38"/>
    <p:sldId id="303" r:id="rId39"/>
    <p:sldId id="307" r:id="rId40"/>
    <p:sldId id="304" r:id="rId41"/>
    <p:sldId id="305" r:id="rId42"/>
    <p:sldId id="27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390D2-3D9D-4615-A35E-C56607739E6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DD0D15D-3901-4A72-902D-B3F776A95EB1}">
      <dgm:prSet/>
      <dgm:spPr/>
      <dgm:t>
        <a:bodyPr/>
        <a:lstStyle/>
        <a:p>
          <a:pPr rtl="0"/>
          <a:r>
            <a:rPr lang="en-US" baseline="0" smtClean="0"/>
            <a:t>Shock occurs when the rate of arterial blood flow is inadequate to meet tissue metabolic needs. </a:t>
          </a:r>
          <a:endParaRPr lang="en-US"/>
        </a:p>
      </dgm:t>
    </dgm:pt>
    <dgm:pt modelId="{55830CEF-3957-4BCD-9305-F3E02BAC5031}" type="parTrans" cxnId="{F5D9B748-2811-4E0E-AA90-53F1C06EF3FE}">
      <dgm:prSet/>
      <dgm:spPr/>
      <dgm:t>
        <a:bodyPr/>
        <a:lstStyle/>
        <a:p>
          <a:endParaRPr lang="en-US"/>
        </a:p>
      </dgm:t>
    </dgm:pt>
    <dgm:pt modelId="{0677DB52-84AE-49BD-987B-F7E7886D26C1}" type="sibTrans" cxnId="{F5D9B748-2811-4E0E-AA90-53F1C06EF3FE}">
      <dgm:prSet/>
      <dgm:spPr/>
      <dgm:t>
        <a:bodyPr/>
        <a:lstStyle/>
        <a:p>
          <a:endParaRPr lang="en-US"/>
        </a:p>
      </dgm:t>
    </dgm:pt>
    <dgm:pt modelId="{9EFE698D-4479-4A93-A4A5-3F13D0384891}" type="pres">
      <dgm:prSet presAssocID="{A8F390D2-3D9D-4615-A35E-C56607739E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0D3822-43CA-4043-95A8-16060E6A7A50}" type="pres">
      <dgm:prSet presAssocID="{2DD0D15D-3901-4A72-902D-B3F776A95E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C06A74-32ED-4B41-82DC-5650666F5079}" type="presOf" srcId="{2DD0D15D-3901-4A72-902D-B3F776A95EB1}" destId="{3D0D3822-43CA-4043-95A8-16060E6A7A50}" srcOrd="0" destOrd="0" presId="urn:microsoft.com/office/officeart/2005/8/layout/vList2"/>
    <dgm:cxn modelId="{FF231A3F-0979-491A-878E-06FFBBE2EA9B}" type="presOf" srcId="{A8F390D2-3D9D-4615-A35E-C56607739E6E}" destId="{9EFE698D-4479-4A93-A4A5-3F13D0384891}" srcOrd="0" destOrd="0" presId="urn:microsoft.com/office/officeart/2005/8/layout/vList2"/>
    <dgm:cxn modelId="{F5D9B748-2811-4E0E-AA90-53F1C06EF3FE}" srcId="{A8F390D2-3D9D-4615-A35E-C56607739E6E}" destId="{2DD0D15D-3901-4A72-902D-B3F776A95EB1}" srcOrd="0" destOrd="0" parTransId="{55830CEF-3957-4BCD-9305-F3E02BAC5031}" sibTransId="{0677DB52-84AE-49BD-987B-F7E7886D26C1}"/>
    <dgm:cxn modelId="{616D087B-AD29-4B4F-9A4A-8262226DB0B0}" type="presParOf" srcId="{9EFE698D-4479-4A93-A4A5-3F13D0384891}" destId="{3D0D3822-43CA-4043-95A8-16060E6A7A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DEE9C-D568-4C99-971F-431D2BAE0593}" type="doc">
      <dgm:prSet loTypeId="urn:microsoft.com/office/officeart/2005/8/layout/hierarchy1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BBB206-444A-4820-AAC1-8E94771BEB81}">
      <dgm:prSet/>
      <dgm:spPr/>
      <dgm:t>
        <a:bodyPr/>
        <a:lstStyle/>
        <a:p>
          <a:pPr rtl="0"/>
          <a:r>
            <a:rPr lang="en-US" baseline="0" dirty="0" smtClean="0"/>
            <a:t>SHOCK</a:t>
          </a:r>
          <a:endParaRPr lang="en-US" dirty="0"/>
        </a:p>
      </dgm:t>
    </dgm:pt>
    <dgm:pt modelId="{C3CAFD84-ADAB-45BC-B054-8F9A4F071B9D}" type="parTrans" cxnId="{99D41F70-A03A-4B5D-9A72-CD02FCA9C897}">
      <dgm:prSet/>
      <dgm:spPr/>
      <dgm:t>
        <a:bodyPr/>
        <a:lstStyle/>
        <a:p>
          <a:endParaRPr lang="en-US"/>
        </a:p>
      </dgm:t>
    </dgm:pt>
    <dgm:pt modelId="{27B4D798-198E-4F57-9A52-60C10794217F}" type="sibTrans" cxnId="{99D41F70-A03A-4B5D-9A72-CD02FCA9C897}">
      <dgm:prSet/>
      <dgm:spPr/>
      <dgm:t>
        <a:bodyPr/>
        <a:lstStyle/>
        <a:p>
          <a:endParaRPr lang="en-US"/>
        </a:p>
      </dgm:t>
    </dgm:pt>
    <dgm:pt modelId="{A311E896-BAFB-4E8F-AEC9-FC7D5113AE15}">
      <dgm:prSet/>
      <dgm:spPr/>
      <dgm:t>
        <a:bodyPr/>
        <a:lstStyle/>
        <a:p>
          <a:pPr rtl="0"/>
          <a:r>
            <a:rPr lang="en-US" baseline="0" dirty="0" smtClean="0"/>
            <a:t>Regional hypoxia </a:t>
          </a:r>
          <a:endParaRPr lang="en-US" dirty="0"/>
        </a:p>
      </dgm:t>
    </dgm:pt>
    <dgm:pt modelId="{EB28E6CF-D58C-4DBF-ADC5-8F0D24848C1E}" type="parTrans" cxnId="{6A764B67-2B3C-44AF-A4B3-640E6260CE21}">
      <dgm:prSet/>
      <dgm:spPr/>
      <dgm:t>
        <a:bodyPr/>
        <a:lstStyle/>
        <a:p>
          <a:endParaRPr lang="en-US"/>
        </a:p>
      </dgm:t>
    </dgm:pt>
    <dgm:pt modelId="{9619280B-C754-4543-9870-C5A1067CC974}" type="sibTrans" cxnId="{6A764B67-2B3C-44AF-A4B3-640E6260CE21}">
      <dgm:prSet/>
      <dgm:spPr/>
      <dgm:t>
        <a:bodyPr/>
        <a:lstStyle/>
        <a:p>
          <a:endParaRPr lang="en-US"/>
        </a:p>
      </dgm:t>
    </dgm:pt>
    <dgm:pt modelId="{392F2D4A-9C20-419A-9A95-0D3AE53D5F48}">
      <dgm:prSet/>
      <dgm:spPr/>
      <dgm:t>
        <a:bodyPr/>
        <a:lstStyle/>
        <a:p>
          <a:pPr rtl="0"/>
          <a:r>
            <a:rPr lang="en-US" baseline="0" dirty="0" smtClean="0"/>
            <a:t>Subsequent lactic acidosis from anaerobic metabolism in peripheral tissues </a:t>
          </a:r>
          <a:endParaRPr lang="en-US" dirty="0"/>
        </a:p>
      </dgm:t>
    </dgm:pt>
    <dgm:pt modelId="{708F4998-5025-42EB-9F36-8AD38092C28F}" type="parTrans" cxnId="{10C54525-9B90-4EF6-A127-AF6FEBE0E414}">
      <dgm:prSet/>
      <dgm:spPr/>
      <dgm:t>
        <a:bodyPr/>
        <a:lstStyle/>
        <a:p>
          <a:endParaRPr lang="en-US"/>
        </a:p>
      </dgm:t>
    </dgm:pt>
    <dgm:pt modelId="{C4ED2189-84E3-441A-99D1-22B13D39FC13}" type="sibTrans" cxnId="{10C54525-9B90-4EF6-A127-AF6FEBE0E414}">
      <dgm:prSet/>
      <dgm:spPr/>
      <dgm:t>
        <a:bodyPr/>
        <a:lstStyle/>
        <a:p>
          <a:endParaRPr lang="en-US"/>
        </a:p>
      </dgm:t>
    </dgm:pt>
    <dgm:pt modelId="{B2F57356-DA86-49BD-9A41-EA6E08D32BFC}">
      <dgm:prSet/>
      <dgm:spPr/>
      <dgm:t>
        <a:bodyPr/>
        <a:lstStyle/>
        <a:p>
          <a:pPr rtl="0"/>
          <a:r>
            <a:rPr lang="en-US" baseline="0" dirty="0" smtClean="0"/>
            <a:t>End-organ damage and failure. </a:t>
          </a:r>
          <a:endParaRPr lang="en-US" dirty="0"/>
        </a:p>
      </dgm:t>
    </dgm:pt>
    <dgm:pt modelId="{5CD918F5-7ED9-4BC7-B5DB-18C19043C97E}" type="parTrans" cxnId="{C51AF797-D601-4D27-ADC2-2B4B1B16FA82}">
      <dgm:prSet/>
      <dgm:spPr/>
      <dgm:t>
        <a:bodyPr/>
        <a:lstStyle/>
        <a:p>
          <a:endParaRPr lang="en-US"/>
        </a:p>
      </dgm:t>
    </dgm:pt>
    <dgm:pt modelId="{1C468A9B-6AAF-49E8-8973-4E28F6FD131C}" type="sibTrans" cxnId="{C51AF797-D601-4D27-ADC2-2B4B1B16FA82}">
      <dgm:prSet/>
      <dgm:spPr/>
      <dgm:t>
        <a:bodyPr/>
        <a:lstStyle/>
        <a:p>
          <a:endParaRPr lang="en-US"/>
        </a:p>
      </dgm:t>
    </dgm:pt>
    <dgm:pt modelId="{5FC33750-20E6-4E16-A11A-2E2A1B18FD7D}" type="pres">
      <dgm:prSet presAssocID="{482DEE9C-D568-4C99-971F-431D2BAE05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1A95F6-FCDB-4416-A92B-8277CD4256DB}" type="pres">
      <dgm:prSet presAssocID="{03BBB206-444A-4820-AAC1-8E94771BEB81}" presName="hierRoot1" presStyleCnt="0"/>
      <dgm:spPr/>
    </dgm:pt>
    <dgm:pt modelId="{1B7390F9-172E-4E0A-9E35-BE8AFFC942D6}" type="pres">
      <dgm:prSet presAssocID="{03BBB206-444A-4820-AAC1-8E94771BEB81}" presName="composite" presStyleCnt="0"/>
      <dgm:spPr/>
    </dgm:pt>
    <dgm:pt modelId="{8C9D5BAB-64F4-4A7E-95C3-85E7CCE8B45B}" type="pres">
      <dgm:prSet presAssocID="{03BBB206-444A-4820-AAC1-8E94771BEB81}" presName="background" presStyleLbl="node0" presStyleIdx="0" presStyleCnt="1"/>
      <dgm:spPr/>
    </dgm:pt>
    <dgm:pt modelId="{7AE3000A-9631-482B-9B54-35BFFB7C4909}" type="pres">
      <dgm:prSet presAssocID="{03BBB206-444A-4820-AAC1-8E94771BEB81}" presName="text" presStyleLbl="fgAcc0" presStyleIdx="0" presStyleCnt="1" custScaleX="238676" custScaleY="95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10E7E4-CDF3-4959-8CBC-92FE4157BEEB}" type="pres">
      <dgm:prSet presAssocID="{03BBB206-444A-4820-AAC1-8E94771BEB81}" presName="hierChild2" presStyleCnt="0"/>
      <dgm:spPr/>
    </dgm:pt>
    <dgm:pt modelId="{4DE9D327-1DB8-4236-9FD2-0E485D434FFA}" type="pres">
      <dgm:prSet presAssocID="{EB28E6CF-D58C-4DBF-ADC5-8F0D24848C1E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6145241-319F-4B7C-8442-DD020DA44E5A}" type="pres">
      <dgm:prSet presAssocID="{A311E896-BAFB-4E8F-AEC9-FC7D5113AE15}" presName="hierRoot2" presStyleCnt="0"/>
      <dgm:spPr/>
    </dgm:pt>
    <dgm:pt modelId="{CD7127CC-7091-4CED-B49B-435C6F907B62}" type="pres">
      <dgm:prSet presAssocID="{A311E896-BAFB-4E8F-AEC9-FC7D5113AE15}" presName="composite2" presStyleCnt="0"/>
      <dgm:spPr/>
    </dgm:pt>
    <dgm:pt modelId="{2DC862A5-DEAD-45DB-BD06-C0D48D148DA9}" type="pres">
      <dgm:prSet presAssocID="{A311E896-BAFB-4E8F-AEC9-FC7D5113AE15}" presName="background2" presStyleLbl="node2" presStyleIdx="0" presStyleCnt="1"/>
      <dgm:spPr/>
    </dgm:pt>
    <dgm:pt modelId="{F76AA8ED-CF35-4BBE-90E8-D20737AF3304}" type="pres">
      <dgm:prSet presAssocID="{A311E896-BAFB-4E8F-AEC9-FC7D5113AE15}" presName="text2" presStyleLbl="fgAcc2" presStyleIdx="0" presStyleCnt="1" custScaleX="315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AE417A-5A79-4DE8-BE81-1CF746500A9B}" type="pres">
      <dgm:prSet presAssocID="{A311E896-BAFB-4E8F-AEC9-FC7D5113AE15}" presName="hierChild3" presStyleCnt="0"/>
      <dgm:spPr/>
    </dgm:pt>
    <dgm:pt modelId="{65EE9BEC-89EB-49B4-A30A-C937270BD97A}" type="pres">
      <dgm:prSet presAssocID="{708F4998-5025-42EB-9F36-8AD38092C28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6E7FF9B0-4CE9-4B00-BD30-60CD8809138B}" type="pres">
      <dgm:prSet presAssocID="{392F2D4A-9C20-419A-9A95-0D3AE53D5F48}" presName="hierRoot3" presStyleCnt="0"/>
      <dgm:spPr/>
    </dgm:pt>
    <dgm:pt modelId="{78A99E48-8B7E-4E0E-A288-A5C1B994E09F}" type="pres">
      <dgm:prSet presAssocID="{392F2D4A-9C20-419A-9A95-0D3AE53D5F48}" presName="composite3" presStyleCnt="0"/>
      <dgm:spPr/>
    </dgm:pt>
    <dgm:pt modelId="{D97DDDCF-4236-48ED-9D83-25542C223D7F}" type="pres">
      <dgm:prSet presAssocID="{392F2D4A-9C20-419A-9A95-0D3AE53D5F48}" presName="background3" presStyleLbl="node3" presStyleIdx="0" presStyleCnt="2"/>
      <dgm:spPr/>
    </dgm:pt>
    <dgm:pt modelId="{31DF8238-0E43-4DCB-9787-3E0D7CA5359A}" type="pres">
      <dgm:prSet presAssocID="{392F2D4A-9C20-419A-9A95-0D3AE53D5F48}" presName="text3" presStyleLbl="fgAcc3" presStyleIdx="0" presStyleCnt="2" custScaleX="186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286205-3523-457C-8D82-807031B51ADE}" type="pres">
      <dgm:prSet presAssocID="{392F2D4A-9C20-419A-9A95-0D3AE53D5F48}" presName="hierChild4" presStyleCnt="0"/>
      <dgm:spPr/>
    </dgm:pt>
    <dgm:pt modelId="{4B5A9172-052F-4328-BBFA-F568B4E84C7B}" type="pres">
      <dgm:prSet presAssocID="{5CD918F5-7ED9-4BC7-B5DB-18C19043C97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3F3EFE7-4C8D-4064-9A15-C0047D1A99FE}" type="pres">
      <dgm:prSet presAssocID="{B2F57356-DA86-49BD-9A41-EA6E08D32BFC}" presName="hierRoot3" presStyleCnt="0"/>
      <dgm:spPr/>
    </dgm:pt>
    <dgm:pt modelId="{3D133DB4-EACC-4272-A3E4-3047C8AD620F}" type="pres">
      <dgm:prSet presAssocID="{B2F57356-DA86-49BD-9A41-EA6E08D32BFC}" presName="composite3" presStyleCnt="0"/>
      <dgm:spPr/>
    </dgm:pt>
    <dgm:pt modelId="{73262F8D-0516-419E-9931-FD88B82C3E27}" type="pres">
      <dgm:prSet presAssocID="{B2F57356-DA86-49BD-9A41-EA6E08D32BFC}" presName="background3" presStyleLbl="node3" presStyleIdx="1" presStyleCnt="2"/>
      <dgm:spPr/>
    </dgm:pt>
    <dgm:pt modelId="{DA1CCBBC-090B-4FC3-A677-5FD496F07591}" type="pres">
      <dgm:prSet presAssocID="{B2F57356-DA86-49BD-9A41-EA6E08D32BFC}" presName="text3" presStyleLbl="fgAcc3" presStyleIdx="1" presStyleCnt="2" custScaleX="212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10B3AB-6F72-46E3-B050-8BA10EF3EAE3}" type="pres">
      <dgm:prSet presAssocID="{B2F57356-DA86-49BD-9A41-EA6E08D32BFC}" presName="hierChild4" presStyleCnt="0"/>
      <dgm:spPr/>
    </dgm:pt>
  </dgm:ptLst>
  <dgm:cxnLst>
    <dgm:cxn modelId="{10C54525-9B90-4EF6-A127-AF6FEBE0E414}" srcId="{A311E896-BAFB-4E8F-AEC9-FC7D5113AE15}" destId="{392F2D4A-9C20-419A-9A95-0D3AE53D5F48}" srcOrd="0" destOrd="0" parTransId="{708F4998-5025-42EB-9F36-8AD38092C28F}" sibTransId="{C4ED2189-84E3-441A-99D1-22B13D39FC13}"/>
    <dgm:cxn modelId="{6A764B67-2B3C-44AF-A4B3-640E6260CE21}" srcId="{03BBB206-444A-4820-AAC1-8E94771BEB81}" destId="{A311E896-BAFB-4E8F-AEC9-FC7D5113AE15}" srcOrd="0" destOrd="0" parTransId="{EB28E6CF-D58C-4DBF-ADC5-8F0D24848C1E}" sibTransId="{9619280B-C754-4543-9870-C5A1067CC974}"/>
    <dgm:cxn modelId="{2A74F5A3-C8E1-4248-9041-5967AAED3350}" type="presOf" srcId="{392F2D4A-9C20-419A-9A95-0D3AE53D5F48}" destId="{31DF8238-0E43-4DCB-9787-3E0D7CA5359A}" srcOrd="0" destOrd="0" presId="urn:microsoft.com/office/officeart/2005/8/layout/hierarchy1"/>
    <dgm:cxn modelId="{99D41F70-A03A-4B5D-9A72-CD02FCA9C897}" srcId="{482DEE9C-D568-4C99-971F-431D2BAE0593}" destId="{03BBB206-444A-4820-AAC1-8E94771BEB81}" srcOrd="0" destOrd="0" parTransId="{C3CAFD84-ADAB-45BC-B054-8F9A4F071B9D}" sibTransId="{27B4D798-198E-4F57-9A52-60C10794217F}"/>
    <dgm:cxn modelId="{10D7385C-1825-4C2E-AD09-63661E211020}" type="presOf" srcId="{5CD918F5-7ED9-4BC7-B5DB-18C19043C97E}" destId="{4B5A9172-052F-4328-BBFA-F568B4E84C7B}" srcOrd="0" destOrd="0" presId="urn:microsoft.com/office/officeart/2005/8/layout/hierarchy1"/>
    <dgm:cxn modelId="{7E824664-AE7E-4FD1-8011-6D9F35D57975}" type="presOf" srcId="{03BBB206-444A-4820-AAC1-8E94771BEB81}" destId="{7AE3000A-9631-482B-9B54-35BFFB7C4909}" srcOrd="0" destOrd="0" presId="urn:microsoft.com/office/officeart/2005/8/layout/hierarchy1"/>
    <dgm:cxn modelId="{0AF8E509-B5BB-4E78-A1BE-0B0EA03DC406}" type="presOf" srcId="{708F4998-5025-42EB-9F36-8AD38092C28F}" destId="{65EE9BEC-89EB-49B4-A30A-C937270BD97A}" srcOrd="0" destOrd="0" presId="urn:microsoft.com/office/officeart/2005/8/layout/hierarchy1"/>
    <dgm:cxn modelId="{C51AF797-D601-4D27-ADC2-2B4B1B16FA82}" srcId="{A311E896-BAFB-4E8F-AEC9-FC7D5113AE15}" destId="{B2F57356-DA86-49BD-9A41-EA6E08D32BFC}" srcOrd="1" destOrd="0" parTransId="{5CD918F5-7ED9-4BC7-B5DB-18C19043C97E}" sibTransId="{1C468A9B-6AAF-49E8-8973-4E28F6FD131C}"/>
    <dgm:cxn modelId="{1C47711D-76A7-46E1-BE6B-A1FA0FCBC1F9}" type="presOf" srcId="{A311E896-BAFB-4E8F-AEC9-FC7D5113AE15}" destId="{F76AA8ED-CF35-4BBE-90E8-D20737AF3304}" srcOrd="0" destOrd="0" presId="urn:microsoft.com/office/officeart/2005/8/layout/hierarchy1"/>
    <dgm:cxn modelId="{A7BFB369-2D61-4EB1-A9B1-2D37C4C136B7}" type="presOf" srcId="{482DEE9C-D568-4C99-971F-431D2BAE0593}" destId="{5FC33750-20E6-4E16-A11A-2E2A1B18FD7D}" srcOrd="0" destOrd="0" presId="urn:microsoft.com/office/officeart/2005/8/layout/hierarchy1"/>
    <dgm:cxn modelId="{54FB6E61-1402-43EB-A3D2-F3E8A919E237}" type="presOf" srcId="{EB28E6CF-D58C-4DBF-ADC5-8F0D24848C1E}" destId="{4DE9D327-1DB8-4236-9FD2-0E485D434FFA}" srcOrd="0" destOrd="0" presId="urn:microsoft.com/office/officeart/2005/8/layout/hierarchy1"/>
    <dgm:cxn modelId="{A9EEE72B-9174-4496-981B-CEDCE41D20A5}" type="presOf" srcId="{B2F57356-DA86-49BD-9A41-EA6E08D32BFC}" destId="{DA1CCBBC-090B-4FC3-A677-5FD496F07591}" srcOrd="0" destOrd="0" presId="urn:microsoft.com/office/officeart/2005/8/layout/hierarchy1"/>
    <dgm:cxn modelId="{FA85EA28-F2F0-486C-8D1B-9231F13AE7E5}" type="presParOf" srcId="{5FC33750-20E6-4E16-A11A-2E2A1B18FD7D}" destId="{271A95F6-FCDB-4416-A92B-8277CD4256DB}" srcOrd="0" destOrd="0" presId="urn:microsoft.com/office/officeart/2005/8/layout/hierarchy1"/>
    <dgm:cxn modelId="{3BD0BE76-0D28-4822-AD48-06FD48E4D091}" type="presParOf" srcId="{271A95F6-FCDB-4416-A92B-8277CD4256DB}" destId="{1B7390F9-172E-4E0A-9E35-BE8AFFC942D6}" srcOrd="0" destOrd="0" presId="urn:microsoft.com/office/officeart/2005/8/layout/hierarchy1"/>
    <dgm:cxn modelId="{544FD101-117E-4FB1-838F-561302C5613E}" type="presParOf" srcId="{1B7390F9-172E-4E0A-9E35-BE8AFFC942D6}" destId="{8C9D5BAB-64F4-4A7E-95C3-85E7CCE8B45B}" srcOrd="0" destOrd="0" presId="urn:microsoft.com/office/officeart/2005/8/layout/hierarchy1"/>
    <dgm:cxn modelId="{3AB9E502-C285-43B3-929B-3F5BCBF72809}" type="presParOf" srcId="{1B7390F9-172E-4E0A-9E35-BE8AFFC942D6}" destId="{7AE3000A-9631-482B-9B54-35BFFB7C4909}" srcOrd="1" destOrd="0" presId="urn:microsoft.com/office/officeart/2005/8/layout/hierarchy1"/>
    <dgm:cxn modelId="{DEB7F9B4-1E15-4F23-9EC6-AE2B5A4B3ACD}" type="presParOf" srcId="{271A95F6-FCDB-4416-A92B-8277CD4256DB}" destId="{8010E7E4-CDF3-4959-8CBC-92FE4157BEEB}" srcOrd="1" destOrd="0" presId="urn:microsoft.com/office/officeart/2005/8/layout/hierarchy1"/>
    <dgm:cxn modelId="{6474EB2B-0BE2-480F-9A73-BC331792F1EB}" type="presParOf" srcId="{8010E7E4-CDF3-4959-8CBC-92FE4157BEEB}" destId="{4DE9D327-1DB8-4236-9FD2-0E485D434FFA}" srcOrd="0" destOrd="0" presId="urn:microsoft.com/office/officeart/2005/8/layout/hierarchy1"/>
    <dgm:cxn modelId="{217D94C3-1937-4ED7-AF46-DBE7E9837983}" type="presParOf" srcId="{8010E7E4-CDF3-4959-8CBC-92FE4157BEEB}" destId="{F6145241-319F-4B7C-8442-DD020DA44E5A}" srcOrd="1" destOrd="0" presId="urn:microsoft.com/office/officeart/2005/8/layout/hierarchy1"/>
    <dgm:cxn modelId="{099A9A36-DECA-4305-AF81-AE0648D2D0B4}" type="presParOf" srcId="{F6145241-319F-4B7C-8442-DD020DA44E5A}" destId="{CD7127CC-7091-4CED-B49B-435C6F907B62}" srcOrd="0" destOrd="0" presId="urn:microsoft.com/office/officeart/2005/8/layout/hierarchy1"/>
    <dgm:cxn modelId="{2FAE638B-127D-49AE-860D-4EAB2461FC2E}" type="presParOf" srcId="{CD7127CC-7091-4CED-B49B-435C6F907B62}" destId="{2DC862A5-DEAD-45DB-BD06-C0D48D148DA9}" srcOrd="0" destOrd="0" presId="urn:microsoft.com/office/officeart/2005/8/layout/hierarchy1"/>
    <dgm:cxn modelId="{4D4E50AC-CE3E-47DB-86F5-94BD8302DD02}" type="presParOf" srcId="{CD7127CC-7091-4CED-B49B-435C6F907B62}" destId="{F76AA8ED-CF35-4BBE-90E8-D20737AF3304}" srcOrd="1" destOrd="0" presId="urn:microsoft.com/office/officeart/2005/8/layout/hierarchy1"/>
    <dgm:cxn modelId="{3D325178-08D8-432F-A5F6-2977D219B274}" type="presParOf" srcId="{F6145241-319F-4B7C-8442-DD020DA44E5A}" destId="{33AE417A-5A79-4DE8-BE81-1CF746500A9B}" srcOrd="1" destOrd="0" presId="urn:microsoft.com/office/officeart/2005/8/layout/hierarchy1"/>
    <dgm:cxn modelId="{C21B8B86-B88B-4668-8507-757FC5DA677C}" type="presParOf" srcId="{33AE417A-5A79-4DE8-BE81-1CF746500A9B}" destId="{65EE9BEC-89EB-49B4-A30A-C937270BD97A}" srcOrd="0" destOrd="0" presId="urn:microsoft.com/office/officeart/2005/8/layout/hierarchy1"/>
    <dgm:cxn modelId="{9DD9609D-4AA6-4543-A536-EF5DAAF53C63}" type="presParOf" srcId="{33AE417A-5A79-4DE8-BE81-1CF746500A9B}" destId="{6E7FF9B0-4CE9-4B00-BD30-60CD8809138B}" srcOrd="1" destOrd="0" presId="urn:microsoft.com/office/officeart/2005/8/layout/hierarchy1"/>
    <dgm:cxn modelId="{546B4E5F-AC68-4868-9761-FA2416467FC3}" type="presParOf" srcId="{6E7FF9B0-4CE9-4B00-BD30-60CD8809138B}" destId="{78A99E48-8B7E-4E0E-A288-A5C1B994E09F}" srcOrd="0" destOrd="0" presId="urn:microsoft.com/office/officeart/2005/8/layout/hierarchy1"/>
    <dgm:cxn modelId="{FA841D2B-357C-4F5A-AF79-737BD68DD2A3}" type="presParOf" srcId="{78A99E48-8B7E-4E0E-A288-A5C1B994E09F}" destId="{D97DDDCF-4236-48ED-9D83-25542C223D7F}" srcOrd="0" destOrd="0" presId="urn:microsoft.com/office/officeart/2005/8/layout/hierarchy1"/>
    <dgm:cxn modelId="{68A8B021-F0B3-45AE-9148-29039CBCA58E}" type="presParOf" srcId="{78A99E48-8B7E-4E0E-A288-A5C1B994E09F}" destId="{31DF8238-0E43-4DCB-9787-3E0D7CA5359A}" srcOrd="1" destOrd="0" presId="urn:microsoft.com/office/officeart/2005/8/layout/hierarchy1"/>
    <dgm:cxn modelId="{572B4C57-47D6-4FDD-A993-9401D46589A8}" type="presParOf" srcId="{6E7FF9B0-4CE9-4B00-BD30-60CD8809138B}" destId="{6E286205-3523-457C-8D82-807031B51ADE}" srcOrd="1" destOrd="0" presId="urn:microsoft.com/office/officeart/2005/8/layout/hierarchy1"/>
    <dgm:cxn modelId="{83A63010-FCE9-4960-808B-E6F718EB9050}" type="presParOf" srcId="{33AE417A-5A79-4DE8-BE81-1CF746500A9B}" destId="{4B5A9172-052F-4328-BBFA-F568B4E84C7B}" srcOrd="2" destOrd="0" presId="urn:microsoft.com/office/officeart/2005/8/layout/hierarchy1"/>
    <dgm:cxn modelId="{20FB4A3B-2DD3-41B6-9EAC-A20C80AE1904}" type="presParOf" srcId="{33AE417A-5A79-4DE8-BE81-1CF746500A9B}" destId="{53F3EFE7-4C8D-4064-9A15-C0047D1A99FE}" srcOrd="3" destOrd="0" presId="urn:microsoft.com/office/officeart/2005/8/layout/hierarchy1"/>
    <dgm:cxn modelId="{4D667919-DBB6-4AAE-AE96-5ED33C3083C3}" type="presParOf" srcId="{53F3EFE7-4C8D-4064-9A15-C0047D1A99FE}" destId="{3D133DB4-EACC-4272-A3E4-3047C8AD620F}" srcOrd="0" destOrd="0" presId="urn:microsoft.com/office/officeart/2005/8/layout/hierarchy1"/>
    <dgm:cxn modelId="{2FBE95A3-01FD-42FD-BBEB-7E16EB4FBDAE}" type="presParOf" srcId="{3D133DB4-EACC-4272-A3E4-3047C8AD620F}" destId="{73262F8D-0516-419E-9931-FD88B82C3E27}" srcOrd="0" destOrd="0" presId="urn:microsoft.com/office/officeart/2005/8/layout/hierarchy1"/>
    <dgm:cxn modelId="{5EB8AD71-EBDA-4533-A746-01A8A8F0D1F1}" type="presParOf" srcId="{3D133DB4-EACC-4272-A3E4-3047C8AD620F}" destId="{DA1CCBBC-090B-4FC3-A677-5FD496F07591}" srcOrd="1" destOrd="0" presId="urn:microsoft.com/office/officeart/2005/8/layout/hierarchy1"/>
    <dgm:cxn modelId="{9F5EEA9A-D10F-457C-A5A2-04FC30133B19}" type="presParOf" srcId="{53F3EFE7-4C8D-4064-9A15-C0047D1A99FE}" destId="{0210B3AB-6F72-46E3-B050-8BA10EF3EA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D3822-43CA-4043-95A8-16060E6A7A50}">
      <dsp:nvSpPr>
        <dsp:cNvPr id="0" name=""/>
        <dsp:cNvSpPr/>
      </dsp:nvSpPr>
      <dsp:spPr>
        <a:xfrm>
          <a:off x="0" y="174558"/>
          <a:ext cx="7315200" cy="31894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baseline="0" smtClean="0"/>
            <a:t>Shock occurs when the rate of arterial blood flow is inadequate to meet tissue metabolic needs. </a:t>
          </a:r>
          <a:endParaRPr lang="en-US" sz="4700" kern="1200"/>
        </a:p>
      </dsp:txBody>
      <dsp:txXfrm>
        <a:off x="155695" y="330253"/>
        <a:ext cx="7003810" cy="287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A9172-052F-4328-BBFA-F568B4E84C7B}">
      <dsp:nvSpPr>
        <dsp:cNvPr id="0" name=""/>
        <dsp:cNvSpPr/>
      </dsp:nvSpPr>
      <dsp:spPr>
        <a:xfrm>
          <a:off x="3563659" y="3311848"/>
          <a:ext cx="1766452" cy="491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132"/>
              </a:lnTo>
              <a:lnTo>
                <a:pt x="1766452" y="335132"/>
              </a:lnTo>
              <a:lnTo>
                <a:pt x="1766452" y="491777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E9BEC-89EB-49B4-A30A-C937270BD97A}">
      <dsp:nvSpPr>
        <dsp:cNvPr id="0" name=""/>
        <dsp:cNvSpPr/>
      </dsp:nvSpPr>
      <dsp:spPr>
        <a:xfrm>
          <a:off x="1581039" y="3311848"/>
          <a:ext cx="1982620" cy="491777"/>
        </a:xfrm>
        <a:custGeom>
          <a:avLst/>
          <a:gdLst/>
          <a:ahLst/>
          <a:cxnLst/>
          <a:rect l="0" t="0" r="0" b="0"/>
          <a:pathLst>
            <a:path>
              <a:moveTo>
                <a:pt x="1982620" y="0"/>
              </a:moveTo>
              <a:lnTo>
                <a:pt x="1982620" y="335132"/>
              </a:lnTo>
              <a:lnTo>
                <a:pt x="0" y="335132"/>
              </a:lnTo>
              <a:lnTo>
                <a:pt x="0" y="491777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9D327-1DB8-4236-9FD2-0E485D434FFA}">
      <dsp:nvSpPr>
        <dsp:cNvPr id="0" name=""/>
        <dsp:cNvSpPr/>
      </dsp:nvSpPr>
      <dsp:spPr>
        <a:xfrm>
          <a:off x="3517939" y="1746333"/>
          <a:ext cx="91440" cy="491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777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D5BAB-64F4-4A7E-95C3-85E7CCE8B45B}">
      <dsp:nvSpPr>
        <dsp:cNvPr id="0" name=""/>
        <dsp:cNvSpPr/>
      </dsp:nvSpPr>
      <dsp:spPr>
        <a:xfrm>
          <a:off x="1545742" y="719474"/>
          <a:ext cx="4035833" cy="1026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E3000A-9631-482B-9B54-35BFFB7C4909}">
      <dsp:nvSpPr>
        <dsp:cNvPr id="0" name=""/>
        <dsp:cNvSpPr/>
      </dsp:nvSpPr>
      <dsp:spPr>
        <a:xfrm>
          <a:off x="1733623" y="897961"/>
          <a:ext cx="4035833" cy="102685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SHOCK</a:t>
          </a:r>
          <a:endParaRPr lang="en-US" sz="1900" kern="1200" dirty="0"/>
        </a:p>
      </dsp:txBody>
      <dsp:txXfrm>
        <a:off x="1763699" y="928037"/>
        <a:ext cx="3975681" cy="966706"/>
      </dsp:txXfrm>
    </dsp:sp>
    <dsp:sp modelId="{2DC862A5-DEAD-45DB-BD06-C0D48D148DA9}">
      <dsp:nvSpPr>
        <dsp:cNvPr id="0" name=""/>
        <dsp:cNvSpPr/>
      </dsp:nvSpPr>
      <dsp:spPr>
        <a:xfrm>
          <a:off x="895945" y="2238110"/>
          <a:ext cx="5335428" cy="1073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6AA8ED-CF35-4BBE-90E8-D20737AF3304}">
      <dsp:nvSpPr>
        <dsp:cNvPr id="0" name=""/>
        <dsp:cNvSpPr/>
      </dsp:nvSpPr>
      <dsp:spPr>
        <a:xfrm>
          <a:off x="1083826" y="2416597"/>
          <a:ext cx="5335428" cy="107373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Regional hypoxia </a:t>
          </a:r>
          <a:endParaRPr lang="en-US" sz="1900" kern="1200" dirty="0"/>
        </a:p>
      </dsp:txBody>
      <dsp:txXfrm>
        <a:off x="1115275" y="2448046"/>
        <a:ext cx="5272530" cy="1010839"/>
      </dsp:txXfrm>
    </dsp:sp>
    <dsp:sp modelId="{D97DDDCF-4236-48ED-9D83-25542C223D7F}">
      <dsp:nvSpPr>
        <dsp:cNvPr id="0" name=""/>
        <dsp:cNvSpPr/>
      </dsp:nvSpPr>
      <dsp:spPr>
        <a:xfrm>
          <a:off x="2466" y="3803625"/>
          <a:ext cx="3157144" cy="1073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DF8238-0E43-4DCB-9787-3E0D7CA5359A}">
      <dsp:nvSpPr>
        <dsp:cNvPr id="0" name=""/>
        <dsp:cNvSpPr/>
      </dsp:nvSpPr>
      <dsp:spPr>
        <a:xfrm>
          <a:off x="190347" y="3982112"/>
          <a:ext cx="3157144" cy="107373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Subsequent lactic acidosis from anaerobic metabolism in peripheral tissues </a:t>
          </a:r>
          <a:endParaRPr lang="en-US" sz="1900" kern="1200" dirty="0"/>
        </a:p>
      </dsp:txBody>
      <dsp:txXfrm>
        <a:off x="221796" y="4013561"/>
        <a:ext cx="3094246" cy="1010839"/>
      </dsp:txXfrm>
    </dsp:sp>
    <dsp:sp modelId="{73262F8D-0516-419E-9931-FD88B82C3E27}">
      <dsp:nvSpPr>
        <dsp:cNvPr id="0" name=""/>
        <dsp:cNvSpPr/>
      </dsp:nvSpPr>
      <dsp:spPr>
        <a:xfrm>
          <a:off x="3535372" y="3803625"/>
          <a:ext cx="3589480" cy="10737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1CCBBC-090B-4FC3-A677-5FD496F07591}">
      <dsp:nvSpPr>
        <dsp:cNvPr id="0" name=""/>
        <dsp:cNvSpPr/>
      </dsp:nvSpPr>
      <dsp:spPr>
        <a:xfrm>
          <a:off x="3723253" y="3982112"/>
          <a:ext cx="3589480" cy="107373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/>
            <a:t>End-organ damage and failure. </a:t>
          </a:r>
          <a:endParaRPr lang="en-US" sz="1900" kern="1200" dirty="0"/>
        </a:p>
      </dsp:txBody>
      <dsp:txXfrm>
        <a:off x="3754702" y="4013561"/>
        <a:ext cx="3526582" cy="1010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1E31E1B-3325-4577-80D3-61DB7277C20C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2ECA2C-CDFB-4CB9-BDA0-41658C71B2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SHOCK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DR KAUSAR MALIK</a:t>
            </a:r>
          </a:p>
          <a:p>
            <a:r>
              <a:rPr lang="en-US" dirty="0" smtClean="0"/>
              <a:t>Assistant professor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</a:t>
            </a:r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Hypotension </a:t>
            </a:r>
          </a:p>
          <a:p>
            <a:pPr lvl="1"/>
            <a:r>
              <a:rPr lang="en-US" sz="2400" dirty="0" smtClean="0"/>
              <a:t>A systolic blood pressure of 90 mm hg or less or</a:t>
            </a:r>
          </a:p>
          <a:p>
            <a:pPr lvl="1"/>
            <a:r>
              <a:rPr lang="en-US" sz="2400" dirty="0" smtClean="0"/>
              <a:t> A mean arterial pressure of &lt; 60–65 mm hg </a:t>
            </a:r>
          </a:p>
          <a:p>
            <a:pPr lvl="1"/>
            <a:r>
              <a:rPr lang="en-US" sz="2400" dirty="0" smtClean="0"/>
              <a:t>Must be evaluated relative to the patient's normal blood pressure.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424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924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293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Hypotension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POSTURAL DROP </a:t>
            </a:r>
            <a:endParaRPr lang="en-US" sz="24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drop in systolic pressure of more than 10–20 mm Hg </a:t>
            </a:r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increase in pulse of more than 15 beats per minute with positional change suggests depleted intravascular volume. </a:t>
            </a:r>
          </a:p>
        </p:txBody>
      </p:sp>
    </p:spTree>
    <p:extLst>
      <p:ext uri="{BB962C8B-B14F-4D97-AF65-F5344CB8AC3E}">
        <p14:creationId xmlns:p14="http://schemas.microsoft.com/office/powerpoint/2010/main" val="2861496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Hypotension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However, blood pressure is often not the best indicator of organ perfusion because compensatory mechanisms, such as increased heart rate, contractility, and vasoconstriction can occur to prevent hypotension.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12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Cool or mottled extremities </a:t>
            </a:r>
          </a:p>
          <a:p>
            <a:r>
              <a:rPr lang="en-US" sz="2400" dirty="0" smtClean="0"/>
              <a:t>Weak or </a:t>
            </a:r>
            <a:r>
              <a:rPr lang="en-US" sz="2400" dirty="0" err="1" smtClean="0"/>
              <a:t>thready</a:t>
            </a:r>
            <a:r>
              <a:rPr lang="en-US" sz="2400" dirty="0" smtClean="0"/>
              <a:t> peripheral pulses. </a:t>
            </a:r>
          </a:p>
          <a:p>
            <a:r>
              <a:rPr lang="en-US" sz="2400" dirty="0" smtClean="0"/>
              <a:t>Splanchnic vasoconstriction </a:t>
            </a:r>
          </a:p>
          <a:p>
            <a:pPr lvl="1"/>
            <a:r>
              <a:rPr lang="en-US" sz="2400" dirty="0" smtClean="0"/>
              <a:t> oliguria, bowel ischemia, and hepatic dysfunction</a:t>
            </a:r>
          </a:p>
        </p:txBody>
      </p:sp>
    </p:spTree>
    <p:extLst>
      <p:ext uri="{BB962C8B-B14F-4D97-AF65-F5344CB8AC3E}">
        <p14:creationId xmlns:p14="http://schemas.microsoft.com/office/powerpoint/2010/main" val="217788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315200" cy="1154097"/>
          </a:xfrm>
        </p:spPr>
        <p:txBody>
          <a:bodyPr/>
          <a:lstStyle/>
          <a:p>
            <a:r>
              <a:rPr lang="en-US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Patients may become restless, agitated, confused, lethargic, or comatose as a result of inadequate perfusion of the brain.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223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Hypovolemic shock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Oliguria, altered mental status, and cool extremities</a:t>
            </a:r>
          </a:p>
          <a:p>
            <a:r>
              <a:rPr lang="en-US" sz="2400" b="1" u="sng" dirty="0" smtClean="0"/>
              <a:t>Jugular venous pressure is low, and </a:t>
            </a:r>
          </a:p>
          <a:p>
            <a:r>
              <a:rPr lang="en-US" sz="2400" dirty="0" smtClean="0"/>
              <a:t>There is a narrow pulse pressure indicative of reduced stroke volume. </a:t>
            </a:r>
          </a:p>
          <a:p>
            <a:r>
              <a:rPr lang="en-US" sz="2400" dirty="0" smtClean="0"/>
              <a:t>Rapid replacement of fluids restores tissue perfusion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555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cardiogenic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Signs of global </a:t>
            </a:r>
            <a:r>
              <a:rPr lang="en-US" sz="2400" dirty="0" err="1" smtClean="0"/>
              <a:t>hypoperfusion</a:t>
            </a:r>
            <a:r>
              <a:rPr lang="en-US" sz="2400" dirty="0" smtClean="0"/>
              <a:t> with oliguria</a:t>
            </a:r>
          </a:p>
          <a:p>
            <a:r>
              <a:rPr lang="en-US" sz="2400" dirty="0" smtClean="0"/>
              <a:t>Altered mental status, and</a:t>
            </a:r>
          </a:p>
          <a:p>
            <a:r>
              <a:rPr lang="en-US" sz="2400" dirty="0" smtClean="0"/>
              <a:t>Cool extremities.</a:t>
            </a:r>
          </a:p>
          <a:p>
            <a:r>
              <a:rPr lang="en-US" sz="2400" b="1" u="sng" dirty="0" smtClean="0"/>
              <a:t>Jugular venous pressure is elevated. </a:t>
            </a:r>
          </a:p>
          <a:p>
            <a:r>
              <a:rPr lang="en-US" sz="2400" dirty="0" smtClean="0"/>
              <a:t>There may be evidence of pulmonary edema in the setting of left-sided heart failure.</a:t>
            </a:r>
          </a:p>
        </p:txBody>
      </p:sp>
    </p:spTree>
    <p:extLst>
      <p:ext uri="{BB962C8B-B14F-4D97-AF65-F5344CB8AC3E}">
        <p14:creationId xmlns:p14="http://schemas.microsoft.com/office/powerpoint/2010/main" val="3001584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obstructive shock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In, the central venous pressure may be elevated but the TEE or TTE may show reduced left ventricular filling, a layer of fluid between the pericardium as in the case of </a:t>
            </a:r>
            <a:r>
              <a:rPr lang="en-US" sz="2400" dirty="0" err="1" smtClean="0"/>
              <a:t>tamponade</a:t>
            </a:r>
            <a:r>
              <a:rPr lang="en-US" sz="2400" dirty="0" smtClean="0"/>
              <a:t>, or thickened pericardium as in the case of pericarditis.</a:t>
            </a:r>
          </a:p>
          <a:p>
            <a:r>
              <a:rPr lang="en-US" sz="2400" dirty="0" err="1" smtClean="0"/>
              <a:t>Pericardiocentesis</a:t>
            </a:r>
            <a:r>
              <a:rPr lang="en-US" sz="2400" dirty="0" smtClean="0"/>
              <a:t> or pericardial window –cardiac </a:t>
            </a:r>
            <a:r>
              <a:rPr lang="en-US" sz="2400" dirty="0" err="1" smtClean="0"/>
              <a:t>temponade</a:t>
            </a:r>
            <a:endParaRPr lang="en-US" sz="2400" dirty="0" smtClean="0"/>
          </a:p>
          <a:p>
            <a:r>
              <a:rPr lang="en-US" sz="2400" dirty="0" smtClean="0"/>
              <a:t>Chest tube placement-pneumothorax</a:t>
            </a:r>
          </a:p>
          <a:p>
            <a:endParaRPr lang="en-US" sz="2400" dirty="0" smtClean="0"/>
          </a:p>
          <a:p>
            <a:r>
              <a:rPr lang="en-US" sz="2400" dirty="0" smtClean="0"/>
              <a:t>Catheter-directed thrombolytic therapy-pulmonary embolism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73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istributive </a:t>
            </a:r>
            <a:r>
              <a:rPr lang="en-US" dirty="0"/>
              <a:t>shock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hyperdynamic</a:t>
            </a:r>
            <a:r>
              <a:rPr lang="en-US" sz="2400" dirty="0" smtClean="0"/>
              <a:t> </a:t>
            </a:r>
            <a:r>
              <a:rPr lang="en-US" sz="2400" dirty="0"/>
              <a:t>heart sounds, </a:t>
            </a:r>
            <a:endParaRPr lang="en-US" sz="2400" dirty="0" smtClean="0"/>
          </a:p>
          <a:p>
            <a:r>
              <a:rPr lang="en-US" sz="2400" dirty="0" smtClean="0"/>
              <a:t>warm </a:t>
            </a:r>
            <a:r>
              <a:rPr lang="en-US" sz="2400" dirty="0"/>
              <a:t>extremities initially, and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wide pulse pressure indicative of large stroke volume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echocardiogram may show </a:t>
            </a:r>
            <a:r>
              <a:rPr lang="en-US" sz="2400" dirty="0" err="1"/>
              <a:t>hyperdynamic</a:t>
            </a:r>
            <a:r>
              <a:rPr lang="en-US" sz="2400" dirty="0"/>
              <a:t> left ventricle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Fluid resuscitation may have little effect on blood pressure, urinary output, or mentation.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396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65685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255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Septic shock </a:t>
            </a:r>
          </a:p>
          <a:p>
            <a:pPr lvl="1"/>
            <a:r>
              <a:rPr lang="en-US" sz="2400" dirty="0" smtClean="0"/>
              <a:t>clinical evidence of infection in the setting of persistent hypotension and evidence of organ </a:t>
            </a:r>
            <a:r>
              <a:rPr lang="en-US" sz="2400" dirty="0" err="1" smtClean="0"/>
              <a:t>hypoperfusion</a:t>
            </a:r>
            <a:r>
              <a:rPr lang="en-US" sz="2400" dirty="0" smtClean="0"/>
              <a:t>, such as lactic acidosis, decreased urinary output, or altered mental status despite volume resuscitation.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2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Neurogenic shock</a:t>
            </a:r>
          </a:p>
          <a:p>
            <a:pPr lvl="1"/>
            <a:r>
              <a:rPr lang="en-US" sz="2400" dirty="0" smtClean="0"/>
              <a:t>Central nervous system injury and </a:t>
            </a:r>
          </a:p>
          <a:p>
            <a:pPr lvl="1"/>
            <a:r>
              <a:rPr lang="en-US" sz="2400" dirty="0" smtClean="0"/>
              <a:t>Persistent hypotension despite volume resuscitation.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9074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31685"/>
          </a:xfrm>
        </p:spPr>
        <p:txBody>
          <a:bodyPr>
            <a:normAutofit fontScale="90000"/>
          </a:bodyPr>
          <a:lstStyle/>
          <a:p>
            <a:r>
              <a:rPr lang="en-US" dirty="0"/>
              <a:t>APPROACH TO THE </a:t>
            </a:r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Autofit/>
          </a:bodyPr>
          <a:lstStyle/>
          <a:p>
            <a:r>
              <a:rPr lang="en-US" sz="2400" dirty="0" smtClean="0"/>
              <a:t>Obtain history for underlying cause, including</a:t>
            </a:r>
          </a:p>
          <a:p>
            <a:pPr lvl="2"/>
            <a:r>
              <a:rPr lang="en-US" sz="2200" dirty="0" smtClean="0"/>
              <a:t>• Known cardiac disease (coronary disease, CHF, pericarditis)</a:t>
            </a:r>
          </a:p>
          <a:p>
            <a:pPr lvl="2"/>
            <a:r>
              <a:rPr lang="en-US" sz="2200" dirty="0" smtClean="0"/>
              <a:t>• Recent fever or infection (leading to sepsis)</a:t>
            </a:r>
          </a:p>
          <a:p>
            <a:pPr lvl="2"/>
            <a:r>
              <a:rPr lang="en-US" sz="2200" dirty="0" smtClean="0"/>
              <a:t>• Drugs, </a:t>
            </a:r>
            <a:r>
              <a:rPr lang="en-US" sz="2200" dirty="0" err="1" smtClean="0"/>
              <a:t>e.G.</a:t>
            </a:r>
            <a:r>
              <a:rPr lang="en-US" sz="2200" dirty="0" smtClean="0"/>
              <a:t>, Excess diuretics or </a:t>
            </a:r>
            <a:r>
              <a:rPr lang="en-US" sz="2200" dirty="0" err="1" smtClean="0"/>
              <a:t>antihypertensives</a:t>
            </a:r>
            <a:endParaRPr lang="en-US" sz="2200" dirty="0" smtClean="0"/>
          </a:p>
          <a:p>
            <a:pPr lvl="2"/>
            <a:r>
              <a:rPr lang="en-US" sz="2200" dirty="0" smtClean="0"/>
              <a:t>• Conditions predisposing for pulmonary embolism </a:t>
            </a:r>
          </a:p>
          <a:p>
            <a:pPr lvl="2"/>
            <a:r>
              <a:rPr lang="en-US" sz="2200" dirty="0" smtClean="0"/>
              <a:t>• possible bleeding from any site, particularly GI tract.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58661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EXAMINATION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1"/>
            <a:ext cx="7315200" cy="409956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Jugular veins are flat in </a:t>
            </a:r>
            <a:r>
              <a:rPr lang="en-US" sz="2400" dirty="0" err="1" smtClean="0"/>
              <a:t>oligemic</a:t>
            </a:r>
            <a:r>
              <a:rPr lang="en-US" sz="2400" dirty="0" smtClean="0"/>
              <a:t> or distributive shock</a:t>
            </a:r>
          </a:p>
          <a:p>
            <a:r>
              <a:rPr lang="en-US" sz="2400" dirty="0" smtClean="0"/>
              <a:t>Jugular venous distention(JVD) suggests cardiogenic shock </a:t>
            </a:r>
          </a:p>
          <a:p>
            <a:r>
              <a:rPr lang="en-US" sz="2400" dirty="0" smtClean="0"/>
              <a:t>JVD in presence of paradoxical pulse may reflect cardiac </a:t>
            </a:r>
            <a:r>
              <a:rPr lang="en-US" sz="2400" dirty="0" err="1" smtClean="0"/>
              <a:t>tamponade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832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EXAMINATION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Evidence of CHF </a:t>
            </a:r>
          </a:p>
          <a:p>
            <a:r>
              <a:rPr lang="en-US" sz="2400" dirty="0"/>
              <a:t>Murmurs of aortic stenosis, </a:t>
            </a:r>
          </a:p>
          <a:p>
            <a:r>
              <a:rPr lang="en-US" sz="2400" dirty="0"/>
              <a:t>Acute regurgitation (mitral or aortic), ventricular septal defect.</a:t>
            </a:r>
          </a:p>
          <a:p>
            <a:r>
              <a:rPr lang="en-US" sz="2400" dirty="0"/>
              <a:t>Check for asymmetry of pulses (aortic dissection) </a:t>
            </a:r>
          </a:p>
          <a:p>
            <a:r>
              <a:rPr lang="en-US" sz="2400" dirty="0"/>
              <a:t>Tenderness or rebound in abdomen may indicate peritonitis or pancreatitis;</a:t>
            </a:r>
          </a:p>
          <a:p>
            <a:r>
              <a:rPr lang="en-US" sz="2400" dirty="0"/>
              <a:t>High-pitched bowel sounds suggest intestinal obstruction. 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7321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LABORATORY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Obtain </a:t>
            </a:r>
            <a:r>
              <a:rPr lang="en-US" dirty="0"/>
              <a:t>hematocrit, WBC, electrolytes.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actively bleeding, check </a:t>
            </a:r>
            <a:r>
              <a:rPr lang="en-US" dirty="0" smtClean="0"/>
              <a:t>platelet count</a:t>
            </a:r>
            <a:r>
              <a:rPr lang="en-US" dirty="0"/>
              <a:t>, PT, PTT, DIC screen.</a:t>
            </a:r>
          </a:p>
          <a:p>
            <a:r>
              <a:rPr lang="en-US" dirty="0" smtClean="0"/>
              <a:t>Arterial </a:t>
            </a:r>
            <a:r>
              <a:rPr lang="en-US" dirty="0"/>
              <a:t>blood gas usually shows metabolic </a:t>
            </a:r>
            <a:r>
              <a:rPr lang="en-US" dirty="0" smtClean="0"/>
              <a:t>acidosis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3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If sepsis suspected, </a:t>
            </a:r>
            <a:r>
              <a:rPr lang="en-US" dirty="0" err="1" smtClean="0"/>
              <a:t>drawblood</a:t>
            </a:r>
            <a:r>
              <a:rPr lang="en-US" dirty="0" smtClean="0"/>
              <a:t> </a:t>
            </a:r>
            <a:r>
              <a:rPr lang="en-US" dirty="0"/>
              <a:t>cultures, perform urinalysis, and obtain Gram stain and cultures </a:t>
            </a:r>
            <a:r>
              <a:rPr lang="en-US" dirty="0" smtClean="0"/>
              <a:t>of sputum</a:t>
            </a:r>
            <a:r>
              <a:rPr lang="en-US" dirty="0"/>
              <a:t>, urine, and other suspected sites.</a:t>
            </a:r>
          </a:p>
          <a:p>
            <a:r>
              <a:rPr lang="en-US" dirty="0" smtClean="0"/>
              <a:t>Obtain </a:t>
            </a:r>
            <a:r>
              <a:rPr lang="en-US" dirty="0"/>
              <a:t>ECG (myocardial ischemia or acute arrhythmia), </a:t>
            </a:r>
            <a:endParaRPr lang="en-US" dirty="0" smtClean="0"/>
          </a:p>
          <a:p>
            <a:r>
              <a:rPr lang="en-US" dirty="0" smtClean="0"/>
              <a:t>chest </a:t>
            </a:r>
            <a:r>
              <a:rPr lang="en-US" dirty="0"/>
              <a:t>x-ray (</a:t>
            </a:r>
            <a:r>
              <a:rPr lang="en-US" dirty="0" smtClean="0"/>
              <a:t>CHF ,tension </a:t>
            </a:r>
            <a:r>
              <a:rPr lang="en-US" dirty="0"/>
              <a:t>pneumothorax, aortic dissection, pneumonia). </a:t>
            </a:r>
            <a:endParaRPr lang="en-US" dirty="0" smtClean="0"/>
          </a:p>
          <a:p>
            <a:r>
              <a:rPr lang="en-US" dirty="0" smtClean="0"/>
              <a:t>Echocardiogram maybe </a:t>
            </a:r>
            <a:r>
              <a:rPr lang="en-US" dirty="0"/>
              <a:t>helpful (cardiac </a:t>
            </a:r>
            <a:r>
              <a:rPr lang="en-US" dirty="0" err="1"/>
              <a:t>tamponade</a:t>
            </a:r>
            <a:r>
              <a:rPr lang="en-US" dirty="0"/>
              <a:t>, CHF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36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C9E1F"/>
              </a:buClr>
            </a:pPr>
            <a:r>
              <a:rPr lang="en-US" sz="2400" dirty="0">
                <a:solidFill>
                  <a:srgbClr val="FFFFFF"/>
                </a:solidFill>
              </a:rPr>
              <a:t>Central venous pressure or pulmonary capillary wedge (PCW) </a:t>
            </a:r>
            <a:r>
              <a:rPr lang="en-US" sz="2400" dirty="0" smtClean="0">
                <a:solidFill>
                  <a:srgbClr val="FFFFFF"/>
                </a:solidFill>
              </a:rPr>
              <a:t>pressure measurements </a:t>
            </a:r>
            <a:r>
              <a:rPr lang="en-US" sz="2400" dirty="0">
                <a:solidFill>
                  <a:srgbClr val="FFFFFF"/>
                </a:solidFill>
              </a:rPr>
              <a:t>may be necessary to distinguish between different </a:t>
            </a:r>
            <a:r>
              <a:rPr lang="en-US" sz="2400" dirty="0" smtClean="0">
                <a:solidFill>
                  <a:srgbClr val="FFFFFF"/>
                </a:solidFill>
              </a:rPr>
              <a:t>categories of </a:t>
            </a:r>
            <a:r>
              <a:rPr lang="en-US" sz="2400" dirty="0">
                <a:solidFill>
                  <a:srgbClr val="FFFFFF"/>
                </a:solidFill>
              </a:rPr>
              <a:t>shock </a:t>
            </a:r>
          </a:p>
          <a:p>
            <a:pPr lvl="0">
              <a:buClr>
                <a:srgbClr val="DC9E1F"/>
              </a:buClr>
            </a:pPr>
            <a:r>
              <a:rPr lang="en-US" sz="2400" dirty="0">
                <a:solidFill>
                  <a:srgbClr val="FFFFFF"/>
                </a:solidFill>
              </a:rPr>
              <a:t>Mean PCW &lt; 6 mmHg suggests </a:t>
            </a:r>
            <a:r>
              <a:rPr lang="en-US" sz="2400" dirty="0" err="1">
                <a:solidFill>
                  <a:srgbClr val="FFFFFF"/>
                </a:solidFill>
              </a:rPr>
              <a:t>oligemic</a:t>
            </a:r>
            <a:r>
              <a:rPr lang="en-US" sz="2400" dirty="0">
                <a:solidFill>
                  <a:srgbClr val="FFFFFF"/>
                </a:solidFill>
              </a:rPr>
              <a:t> or </a:t>
            </a:r>
            <a:r>
              <a:rPr lang="en-US" sz="2400" dirty="0" smtClean="0">
                <a:solidFill>
                  <a:srgbClr val="FFFFFF"/>
                </a:solidFill>
              </a:rPr>
              <a:t>distributive shock </a:t>
            </a:r>
            <a:endParaRPr lang="en-US" sz="2400" dirty="0">
              <a:solidFill>
                <a:srgbClr val="FFFFFF"/>
              </a:solidFill>
            </a:endParaRPr>
          </a:p>
          <a:p>
            <a:pPr lvl="0">
              <a:buClr>
                <a:srgbClr val="DC9E1F"/>
              </a:buClr>
            </a:pPr>
            <a:r>
              <a:rPr lang="en-US" sz="2400" dirty="0">
                <a:solidFill>
                  <a:srgbClr val="FFFFFF"/>
                </a:solidFill>
              </a:rPr>
              <a:t>PCW &gt; 20 mmHg suggests left ventricular failure. </a:t>
            </a:r>
          </a:p>
        </p:txBody>
      </p:sp>
    </p:spTree>
    <p:extLst>
      <p:ext uri="{BB962C8B-B14F-4D97-AF65-F5344CB8AC3E}">
        <p14:creationId xmlns:p14="http://schemas.microsoft.com/office/powerpoint/2010/main" val="4040402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295400"/>
            <a:ext cx="441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780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143000"/>
            <a:ext cx="4162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10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960191"/>
              </p:ext>
            </p:extLst>
          </p:nvPr>
        </p:nvGraphicFramePr>
        <p:xfrm>
          <a:off x="914400" y="533400"/>
          <a:ext cx="7315200" cy="577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4419600" y="2656609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81600" y="4031673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200400" y="4003964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18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Aimed at rapid improvement of tissue </a:t>
            </a:r>
            <a:r>
              <a:rPr lang="en-US" sz="2400" dirty="0" err="1" smtClean="0"/>
              <a:t>hypoperfusion</a:t>
            </a:r>
            <a:r>
              <a:rPr lang="en-US" sz="2400" dirty="0" smtClean="0"/>
              <a:t> and respiratory impairment</a:t>
            </a:r>
          </a:p>
          <a:p>
            <a:r>
              <a:rPr lang="en-US" sz="2400" dirty="0" smtClean="0"/>
              <a:t>Serial measurements of BP (</a:t>
            </a:r>
            <a:r>
              <a:rPr lang="en-US" sz="2400" dirty="0" err="1" smtClean="0"/>
              <a:t>intraarterial</a:t>
            </a:r>
            <a:r>
              <a:rPr lang="en-US" sz="2400" dirty="0" smtClean="0"/>
              <a:t> line preferred),</a:t>
            </a:r>
          </a:p>
          <a:p>
            <a:r>
              <a:rPr lang="en-US" sz="2400" dirty="0" smtClean="0"/>
              <a:t> heart rate, </a:t>
            </a:r>
          </a:p>
          <a:p>
            <a:r>
              <a:rPr lang="en-US" sz="2400" dirty="0" smtClean="0"/>
              <a:t>continuous ECG monitor, </a:t>
            </a:r>
          </a:p>
          <a:p>
            <a:r>
              <a:rPr lang="en-US" sz="2400" dirty="0" smtClean="0"/>
              <a:t>urine output, </a:t>
            </a:r>
          </a:p>
          <a:p>
            <a:r>
              <a:rPr lang="en-US" sz="2400" dirty="0" smtClean="0"/>
              <a:t>pulse oximetry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6437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94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081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Blood studies: </a:t>
            </a:r>
          </a:p>
          <a:p>
            <a:pPr lvl="1"/>
            <a:r>
              <a:rPr lang="en-US" sz="2200" dirty="0" smtClean="0"/>
              <a:t>HCT, electrolytes ,creatinine, BUN, ABGS, </a:t>
            </a:r>
            <a:r>
              <a:rPr lang="en-US" sz="2200" dirty="0" err="1" smtClean="0"/>
              <a:t>ph</a:t>
            </a:r>
            <a:r>
              <a:rPr lang="en-US" sz="2200" dirty="0" smtClean="0"/>
              <a:t>, calcium, phosphate, lactate, </a:t>
            </a:r>
            <a:r>
              <a:rPr lang="en-US" sz="2200" dirty="0"/>
              <a:t>urine </a:t>
            </a:r>
            <a:r>
              <a:rPr lang="en-US" sz="2200" dirty="0" smtClean="0"/>
              <a:t>Na concentration </a:t>
            </a:r>
            <a:r>
              <a:rPr lang="en-US" sz="2200" dirty="0"/>
              <a:t>(&lt;20 </a:t>
            </a:r>
            <a:r>
              <a:rPr lang="en-US" sz="2200" dirty="0" err="1"/>
              <a:t>mmol</a:t>
            </a:r>
            <a:r>
              <a:rPr lang="en-US" sz="2200" dirty="0"/>
              <a:t>/L suggests volume depletion)</a:t>
            </a:r>
          </a:p>
        </p:txBody>
      </p:sp>
    </p:spTree>
    <p:extLst>
      <p:ext uri="{BB962C8B-B14F-4D97-AF65-F5344CB8AC3E}">
        <p14:creationId xmlns:p14="http://schemas.microsoft.com/office/powerpoint/2010/main" val="1427944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continuous monitoring </a:t>
            </a:r>
            <a:r>
              <a:rPr lang="en-US" sz="2400" dirty="0"/>
              <a:t>of CVP and/or pulmonary artery pressure, with serial </a:t>
            </a:r>
            <a:r>
              <a:rPr lang="en-US" sz="2400" dirty="0" smtClean="0"/>
              <a:t>PCW pressures </a:t>
            </a:r>
            <a:r>
              <a:rPr lang="en-US" sz="2400" dirty="0"/>
              <a:t>in </a:t>
            </a:r>
            <a:r>
              <a:rPr lang="en-US" sz="2400" dirty="0" err="1"/>
              <a:t>pts</a:t>
            </a:r>
            <a:r>
              <a:rPr lang="en-US" sz="2400" dirty="0"/>
              <a:t> with ongoing blood loss or suspected cardiac dysfunction.</a:t>
            </a:r>
          </a:p>
          <a:p>
            <a:r>
              <a:rPr lang="en-US" sz="2400" dirty="0"/>
              <a:t>• Insert Foley catheter to monitor urine flow.</a:t>
            </a:r>
          </a:p>
          <a:p>
            <a:r>
              <a:rPr lang="en-US" sz="2400" dirty="0"/>
              <a:t>• Assess mental status frequently</a:t>
            </a:r>
          </a:p>
        </p:txBody>
      </p:sp>
    </p:spTree>
    <p:extLst>
      <p:ext uri="{BB962C8B-B14F-4D97-AF65-F5344CB8AC3E}">
        <p14:creationId xmlns:p14="http://schemas.microsoft.com/office/powerpoint/2010/main" val="3337238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Augment systolic BP to &gt;100 mmHg: </a:t>
            </a:r>
          </a:p>
          <a:p>
            <a:pPr lvl="1"/>
            <a:r>
              <a:rPr lang="en-US" sz="2400" dirty="0" smtClean="0"/>
              <a:t>(1) place in reverse </a:t>
            </a:r>
            <a:r>
              <a:rPr lang="en-US" sz="2400" dirty="0" err="1" smtClean="0"/>
              <a:t>trendelenburg</a:t>
            </a:r>
            <a:r>
              <a:rPr lang="en-US" sz="2400" dirty="0" smtClean="0"/>
              <a:t> position;</a:t>
            </a:r>
          </a:p>
          <a:p>
            <a:pPr lvl="1"/>
            <a:r>
              <a:rPr lang="en-US" sz="2400" dirty="0" smtClean="0"/>
              <a:t> (2) IV volume infusion (500- to 1000-ml bolus), unless cardiogenic shock suspected</a:t>
            </a:r>
          </a:p>
          <a:p>
            <a:r>
              <a:rPr lang="en-US" sz="2400" dirty="0" smtClean="0"/>
              <a:t>Begin with normal saline, then whole </a:t>
            </a:r>
            <a:r>
              <a:rPr lang="en-US" sz="2400" dirty="0" err="1" smtClean="0"/>
              <a:t>blood,or</a:t>
            </a:r>
            <a:r>
              <a:rPr lang="en-US" sz="2400" dirty="0" smtClean="0"/>
              <a:t> packed RBCS, if anemic </a:t>
            </a:r>
          </a:p>
          <a:p>
            <a:r>
              <a:rPr lang="en-US" sz="2400" dirty="0" smtClean="0"/>
              <a:t>Continue volume replacement as needed to restore vascular volume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1867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Medications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Vasoactive Therapy</a:t>
            </a:r>
          </a:p>
          <a:p>
            <a:r>
              <a:rPr lang="en-US" sz="2400" dirty="0" smtClean="0"/>
              <a:t>Vasopressors </a:t>
            </a:r>
            <a:r>
              <a:rPr lang="en-US" sz="2400" dirty="0"/>
              <a:t>and inotropic agents are administered only after adequate fluid resuscitation.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0915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vasoactive therapy </a:t>
            </a:r>
          </a:p>
          <a:p>
            <a:pPr lvl="1"/>
            <a:r>
              <a:rPr lang="en-US" dirty="0"/>
              <a:t>etiology of shock </a:t>
            </a:r>
          </a:p>
          <a:p>
            <a:pPr lvl="1"/>
            <a:r>
              <a:rPr lang="en-US" dirty="0"/>
              <a:t>cardiac output. </a:t>
            </a:r>
          </a:p>
          <a:p>
            <a:r>
              <a:rPr lang="en-US" dirty="0"/>
              <a:t>If there is evidence of low cardiac output with high filling pressures, inotropic support is needed to improve contractility. </a:t>
            </a:r>
          </a:p>
          <a:p>
            <a:r>
              <a:rPr lang="en-US" dirty="0"/>
              <a:t>If there is continued hypotension with evidence of high cardiac output after adequate volume resuscitation, then vasopressor support is needed to improve vasomotor tone.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08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dirty="0" err="1" smtClean="0"/>
              <a:t>Dobutamine</a:t>
            </a:r>
            <a:r>
              <a:rPr lang="en-US" baseline="0" dirty="0" smtClean="0"/>
              <a:t> </a:t>
            </a:r>
            <a:endParaRPr lang="en-US" dirty="0"/>
          </a:p>
          <a:p>
            <a:pPr lvl="1" rtl="0"/>
            <a:r>
              <a:rPr lang="en-US" baseline="0" smtClean="0"/>
              <a:t>Adrenergic agonist, </a:t>
            </a:r>
            <a:endParaRPr lang="en-US"/>
          </a:p>
          <a:p>
            <a:pPr lvl="1" rtl="0"/>
            <a:r>
              <a:rPr lang="en-US" baseline="0" smtClean="0"/>
              <a:t>First-line drug for cardiogenic shock, increasing contractility and decreasing afterload. </a:t>
            </a:r>
            <a:endParaRPr lang="en-US"/>
          </a:p>
          <a:p>
            <a:pPr lvl="1" rtl="0"/>
            <a:r>
              <a:rPr lang="en-US" baseline="0" smtClean="0"/>
              <a:t>The initial dose is 0.5–1 mcg/kg/min as a continuous intravenous infusion, which can be titrated every few minutes as needed to hemodynamic effect; </a:t>
            </a:r>
            <a:endParaRPr lang="en-US"/>
          </a:p>
          <a:p>
            <a:pPr lvl="1" rtl="0"/>
            <a:r>
              <a:rPr lang="en-US" baseline="0" smtClean="0"/>
              <a:t>The usual dosage range is 2–20 mcg/kg/min intravenously.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50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smtClean="0"/>
              <a:t>Norepinephrine </a:t>
            </a:r>
            <a:endParaRPr lang="en-US"/>
          </a:p>
          <a:p>
            <a:pPr lvl="1" rtl="0"/>
            <a:r>
              <a:rPr lang="en-US" baseline="0" smtClean="0"/>
              <a:t>Alpha -adrenergic and beta -adrenergic agonist,</a:t>
            </a:r>
            <a:endParaRPr lang="en-US"/>
          </a:p>
          <a:p>
            <a:pPr lvl="1" rtl="0"/>
            <a:r>
              <a:rPr lang="en-US" baseline="0" smtClean="0"/>
              <a:t>It preferentially increases mean arterial pressure over cardiac output. 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46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smtClean="0"/>
              <a:t>Epinephrine, </a:t>
            </a:r>
            <a:endParaRPr lang="en-US"/>
          </a:p>
          <a:p>
            <a:pPr lvl="1" rtl="0"/>
            <a:r>
              <a:rPr lang="en-US" baseline="0" smtClean="0"/>
              <a:t>Both alpha-adrenergic and beta -adrenergic effects,</a:t>
            </a:r>
            <a:endParaRPr lang="en-US"/>
          </a:p>
          <a:p>
            <a:pPr lvl="1" rtl="0"/>
            <a:r>
              <a:rPr lang="en-US" baseline="0" smtClean="0"/>
              <a:t>May be used in severe shock and during acute resuscitation. </a:t>
            </a:r>
            <a:endParaRPr lang="en-US"/>
          </a:p>
          <a:p>
            <a:pPr lvl="1" rtl="0"/>
            <a:r>
              <a:rPr lang="en-US" baseline="0" smtClean="0"/>
              <a:t>It is the vasopressor of choice for anaphylactic shock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Classification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Hypovolemic </a:t>
            </a:r>
            <a:r>
              <a:rPr lang="en-US" sz="2400" dirty="0" smtClean="0"/>
              <a:t>shock</a:t>
            </a:r>
          </a:p>
          <a:p>
            <a:r>
              <a:rPr lang="en-US" sz="2400" dirty="0" smtClean="0"/>
              <a:t>Cardiogenic shock</a:t>
            </a:r>
          </a:p>
          <a:p>
            <a:r>
              <a:rPr lang="en-US" sz="2400" dirty="0" smtClean="0"/>
              <a:t>Obstructive shock</a:t>
            </a:r>
          </a:p>
          <a:p>
            <a:r>
              <a:rPr lang="en-US" sz="2400" dirty="0"/>
              <a:t> Distributive shock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23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smtClean="0"/>
              <a:t>Dopamine </a:t>
            </a:r>
            <a:endParaRPr lang="en-US"/>
          </a:p>
          <a:p>
            <a:pPr lvl="1" rtl="0"/>
            <a:r>
              <a:rPr lang="en-US" baseline="0" smtClean="0"/>
              <a:t>variable effects according to dosage. </a:t>
            </a:r>
            <a:endParaRPr lang="en-US"/>
          </a:p>
          <a:p>
            <a:pPr lvl="1" rtl="0"/>
            <a:r>
              <a:rPr lang="en-US" baseline="0" smtClean="0"/>
              <a:t>At low doses (2–5 mcg/kg/min intravenously), stimulation of dopaminergic and -adrenergic receptors produces increased glomerular filtration, heart rate, and contractility. </a:t>
            </a:r>
            <a:endParaRPr lang="en-US"/>
          </a:p>
          <a:p>
            <a:pPr lvl="1" rtl="0"/>
            <a:r>
              <a:rPr lang="en-US" baseline="0" smtClean="0"/>
              <a:t>At doses of 5–10 mcg/kg/min, 1-adrenergic effects predominate, resulting in an increase in heart rate and cardiac contractility. </a:t>
            </a:r>
            <a:endParaRPr lang="en-US"/>
          </a:p>
          <a:p>
            <a:pPr lvl="1" rtl="0"/>
            <a:r>
              <a:rPr lang="en-US" baseline="0" smtClean="0"/>
              <a:t>At higher doses (&gt; 10 mcg/kg/min), -adrenergic effects predominate, resulting in peripheral vasoconstriction.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5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Vasopressin (antidiuretic hormone or ADH) is often used as an adjunctive therapy to catecholamine vasopressors in the treatment of distributive or </a:t>
            </a:r>
            <a:r>
              <a:rPr lang="en-US" sz="2400" dirty="0" err="1"/>
              <a:t>vasodilatory</a:t>
            </a:r>
            <a:r>
              <a:rPr lang="en-US" sz="2400" dirty="0"/>
              <a:t> shock.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80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Antibiotics</a:t>
            </a:r>
          </a:p>
          <a:p>
            <a:endParaRPr lang="en-US" dirty="0"/>
          </a:p>
          <a:p>
            <a:r>
              <a:rPr lang="en-US" dirty="0"/>
              <a:t>Definitive therapy for septic shock includes an early initiation of empiric broad-spectrum antibiotics after appropriate cultures have been obtained. </a:t>
            </a:r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studies may prove useful to attempt localization of sources of infection. </a:t>
            </a:r>
            <a:endParaRPr lang="en-US" dirty="0" smtClean="0"/>
          </a:p>
          <a:p>
            <a:r>
              <a:rPr lang="en-US" dirty="0" smtClean="0"/>
              <a:t>Surgical </a:t>
            </a:r>
            <a:r>
              <a:rPr lang="en-US" dirty="0"/>
              <a:t>management may also be necessary if necrotic tissue or </a:t>
            </a:r>
            <a:r>
              <a:rPr lang="en-US" dirty="0" err="1"/>
              <a:t>loculated</a:t>
            </a:r>
            <a:r>
              <a:rPr lang="en-US" dirty="0"/>
              <a:t> infections are present (see Table 30–9).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11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Hypovolemic shock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="1" u="sng" baseline="0" dirty="0" smtClean="0"/>
              <a:t>Loss of blood (hemorrhagic shock)  </a:t>
            </a:r>
            <a:endParaRPr lang="en-US" dirty="0"/>
          </a:p>
          <a:p>
            <a:pPr lvl="1" rtl="0"/>
            <a:r>
              <a:rPr lang="en-US" baseline="0" dirty="0" smtClean="0"/>
              <a:t>External hemorrhage  </a:t>
            </a:r>
            <a:endParaRPr lang="en-US" dirty="0"/>
          </a:p>
          <a:p>
            <a:pPr lvl="2" rtl="0"/>
            <a:r>
              <a:rPr lang="en-US" baseline="0" dirty="0" smtClean="0"/>
              <a:t>Trauma  </a:t>
            </a:r>
            <a:endParaRPr lang="en-US" dirty="0"/>
          </a:p>
          <a:p>
            <a:pPr lvl="2" rtl="0"/>
            <a:r>
              <a:rPr lang="en-US" baseline="0" dirty="0" smtClean="0"/>
              <a:t>Gastrointestinal tract bleeding  </a:t>
            </a:r>
            <a:endParaRPr lang="en-US" dirty="0"/>
          </a:p>
          <a:p>
            <a:pPr lvl="1" rtl="0"/>
            <a:r>
              <a:rPr lang="en-US" baseline="0" dirty="0" smtClean="0"/>
              <a:t>Internal hemorrhage  </a:t>
            </a:r>
            <a:endParaRPr lang="en-US" dirty="0"/>
          </a:p>
          <a:p>
            <a:pPr lvl="2" rtl="0"/>
            <a:r>
              <a:rPr lang="en-US" baseline="0" dirty="0" smtClean="0"/>
              <a:t>Hematoma  </a:t>
            </a:r>
            <a:endParaRPr lang="en-US" dirty="0"/>
          </a:p>
          <a:p>
            <a:pPr lvl="2" rtl="0"/>
            <a:r>
              <a:rPr lang="en-US" baseline="0" dirty="0" err="1" smtClean="0"/>
              <a:t>Hemothorax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hemoperitoneum</a:t>
            </a:r>
            <a:r>
              <a:rPr lang="en-US" baseline="0" dirty="0" smtClean="0"/>
              <a:t>  </a:t>
            </a:r>
            <a:endParaRPr lang="en-US" dirty="0"/>
          </a:p>
          <a:p>
            <a:pPr lvl="0" rtl="0"/>
            <a:r>
              <a:rPr lang="en-US" b="1" u="sng" baseline="0" dirty="0" smtClean="0"/>
              <a:t>Loss of plasma  </a:t>
            </a:r>
            <a:endParaRPr lang="en-US" dirty="0"/>
          </a:p>
          <a:p>
            <a:pPr lvl="1" rtl="0"/>
            <a:r>
              <a:rPr lang="en-US" baseline="0" dirty="0" smtClean="0"/>
              <a:t>Burns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2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Hypovolemic shock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="1" u="sng" baseline="0" dirty="0" smtClean="0"/>
              <a:t>Loss of fluid and electrolytes  </a:t>
            </a:r>
            <a:endParaRPr lang="en-US" dirty="0"/>
          </a:p>
          <a:p>
            <a:pPr lvl="1" rtl="0"/>
            <a:r>
              <a:rPr lang="en-US" baseline="0" smtClean="0"/>
              <a:t>External  </a:t>
            </a:r>
            <a:endParaRPr lang="en-US"/>
          </a:p>
          <a:p>
            <a:pPr lvl="2" rtl="0"/>
            <a:r>
              <a:rPr lang="en-US" baseline="0" smtClean="0"/>
              <a:t>Vomiting  </a:t>
            </a:r>
            <a:endParaRPr lang="en-US"/>
          </a:p>
          <a:p>
            <a:pPr lvl="2" rtl="0"/>
            <a:r>
              <a:rPr lang="en-US" baseline="0" smtClean="0"/>
              <a:t>Diarrhea  </a:t>
            </a:r>
            <a:endParaRPr lang="en-US"/>
          </a:p>
          <a:p>
            <a:pPr lvl="2" rtl="0"/>
            <a:r>
              <a:rPr lang="en-US" baseline="0" smtClean="0"/>
              <a:t>Excessive sweating  </a:t>
            </a:r>
            <a:endParaRPr lang="en-US"/>
          </a:p>
          <a:p>
            <a:pPr lvl="2" rtl="0"/>
            <a:r>
              <a:rPr lang="en-US" baseline="0" smtClean="0"/>
              <a:t>Hyperosmolar states (diabetic ketoacidosis, hyperosmolar nonketotic coma)  </a:t>
            </a:r>
            <a:endParaRPr lang="en-US"/>
          </a:p>
          <a:p>
            <a:pPr lvl="1" rtl="0"/>
            <a:r>
              <a:rPr lang="en-US" baseline="0" smtClean="0"/>
              <a:t>Internal ("third spacing")  </a:t>
            </a:r>
            <a:endParaRPr lang="en-US"/>
          </a:p>
          <a:p>
            <a:pPr lvl="2" rtl="0"/>
            <a:r>
              <a:rPr lang="en-US" baseline="0" smtClean="0"/>
              <a:t>Pancreatitis  </a:t>
            </a:r>
            <a:endParaRPr lang="en-US"/>
          </a:p>
          <a:p>
            <a:pPr lvl="2" rtl="0"/>
            <a:r>
              <a:rPr lang="en-US" baseline="0" smtClean="0"/>
              <a:t>Ascites  </a:t>
            </a:r>
            <a:endParaRPr lang="en-US"/>
          </a:p>
          <a:p>
            <a:pPr lvl="2" rtl="0"/>
            <a:r>
              <a:rPr lang="en-US" baseline="0" smtClean="0"/>
              <a:t>Bowel obstruction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Cardiogenic shock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dirty="0" smtClean="0"/>
              <a:t>Dysrhythmia  </a:t>
            </a:r>
            <a:endParaRPr lang="en-US" dirty="0"/>
          </a:p>
          <a:p>
            <a:pPr lvl="1" rtl="0"/>
            <a:r>
              <a:rPr lang="en-US" baseline="0" smtClean="0"/>
              <a:t>Tachyarrhythmia  </a:t>
            </a:r>
            <a:endParaRPr lang="en-US"/>
          </a:p>
          <a:p>
            <a:pPr lvl="1" rtl="0"/>
            <a:r>
              <a:rPr lang="en-US" baseline="0" smtClean="0"/>
              <a:t>Bradyarrhythmia  </a:t>
            </a:r>
            <a:endParaRPr lang="en-US"/>
          </a:p>
          <a:p>
            <a:pPr lvl="0" rtl="0"/>
            <a:r>
              <a:rPr lang="en-US" baseline="0" smtClean="0"/>
              <a:t>"Pump failure" (secondary to myocardial infarction or other cardiomyopathy)  </a:t>
            </a:r>
            <a:endParaRPr lang="en-US"/>
          </a:p>
          <a:p>
            <a:pPr lvl="0" rtl="0"/>
            <a:r>
              <a:rPr lang="en-US" baseline="0" smtClean="0"/>
              <a:t>Acute valvular dysfunction (especially regurgitant lesions)  </a:t>
            </a:r>
            <a:endParaRPr lang="en-US"/>
          </a:p>
          <a:p>
            <a:pPr lvl="0" rtl="0"/>
            <a:r>
              <a:rPr lang="en-US" baseline="0" smtClean="0"/>
              <a:t>Rupture of ventricular septum or free ventricular wall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Obstructive shock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smtClean="0"/>
              <a:t>Tension pneumothorax  </a:t>
            </a:r>
            <a:endParaRPr lang="en-US"/>
          </a:p>
          <a:p>
            <a:pPr lvl="0" rtl="0"/>
            <a:r>
              <a:rPr lang="en-US" baseline="0" smtClean="0"/>
              <a:t>Pericardial disease (tamponade, constriction)  </a:t>
            </a:r>
            <a:endParaRPr lang="en-US"/>
          </a:p>
          <a:p>
            <a:pPr lvl="0" rtl="0"/>
            <a:r>
              <a:rPr lang="en-US" baseline="0" smtClean="0"/>
              <a:t>Disease of pulmonary vasculature (massive pulmonary emboli, pulmonary hypertension)  </a:t>
            </a:r>
            <a:endParaRPr lang="en-US"/>
          </a:p>
          <a:p>
            <a:pPr lvl="0" rtl="0"/>
            <a:r>
              <a:rPr lang="en-US" baseline="0" smtClean="0"/>
              <a:t>Cardiac tumor (atrial myxoma)  </a:t>
            </a:r>
            <a:endParaRPr lang="en-US"/>
          </a:p>
          <a:p>
            <a:pPr lvl="0" rtl="0"/>
            <a:r>
              <a:rPr lang="en-US" baseline="0" smtClean="0"/>
              <a:t>Left atrial mural thrombus  </a:t>
            </a:r>
            <a:endParaRPr lang="en-US"/>
          </a:p>
          <a:p>
            <a:pPr lvl="0" rtl="0"/>
            <a:r>
              <a:rPr lang="en-US" baseline="0" smtClean="0"/>
              <a:t>Obstructive valvular disease (aortic or mitral stenosis)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Distributive shock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US" baseline="0" smtClean="0"/>
              <a:t>Septic shock  </a:t>
            </a:r>
            <a:endParaRPr lang="en-US"/>
          </a:p>
          <a:p>
            <a:pPr lvl="0" rtl="0"/>
            <a:r>
              <a:rPr lang="en-US" baseline="0" smtClean="0"/>
              <a:t>Anaphylactic shock </a:t>
            </a:r>
            <a:endParaRPr lang="en-US"/>
          </a:p>
          <a:p>
            <a:pPr lvl="0" rtl="0"/>
            <a:r>
              <a:rPr lang="en-US" baseline="0" smtClean="0"/>
              <a:t>Neurogenic shock </a:t>
            </a:r>
            <a:endParaRPr lang="en-US"/>
          </a:p>
          <a:p>
            <a:pPr lvl="0" rtl="0"/>
            <a:r>
              <a:rPr lang="en-US" baseline="0" smtClean="0"/>
              <a:t>Vasodilator drugs </a:t>
            </a:r>
            <a:endParaRPr lang="en-US"/>
          </a:p>
          <a:p>
            <a:pPr lvl="0" rtl="0"/>
            <a:r>
              <a:rPr lang="en-US" baseline="0" smtClean="0"/>
              <a:t>Acute adrenal insufficiency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29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307</TotalTime>
  <Words>1323</Words>
  <Application>Microsoft Office PowerPoint</Application>
  <PresentationFormat>On-screen Show (4:3)</PresentationFormat>
  <Paragraphs>179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Perspective</vt:lpstr>
      <vt:lpstr>SHOCK</vt:lpstr>
      <vt:lpstr>PowerPoint Presentation</vt:lpstr>
      <vt:lpstr>PowerPoint Presentation</vt:lpstr>
      <vt:lpstr>Classification </vt:lpstr>
      <vt:lpstr>Hypovolemic shock </vt:lpstr>
      <vt:lpstr>Hypovolemic shock </vt:lpstr>
      <vt:lpstr>   Cardiogenic shock</vt:lpstr>
      <vt:lpstr>Obstructive shock </vt:lpstr>
      <vt:lpstr>Distributive shock </vt:lpstr>
      <vt:lpstr>Clinical Findings</vt:lpstr>
      <vt:lpstr>PowerPoint Presentation</vt:lpstr>
      <vt:lpstr>Hypotension  </vt:lpstr>
      <vt:lpstr>Hypotension  </vt:lpstr>
      <vt:lpstr>  Clinical Findings</vt:lpstr>
      <vt:lpstr>Clinical Findings</vt:lpstr>
      <vt:lpstr>Hypovolemic shock </vt:lpstr>
      <vt:lpstr>cardiogenic shock</vt:lpstr>
      <vt:lpstr>obstructive shock</vt:lpstr>
      <vt:lpstr>Distributive shock</vt:lpstr>
      <vt:lpstr>PowerPoint Presentation</vt:lpstr>
      <vt:lpstr>PowerPoint Presentation</vt:lpstr>
      <vt:lpstr>APPROACH TO THE PATIENT</vt:lpstr>
      <vt:lpstr>PHYSICAL EXAMINATION </vt:lpstr>
      <vt:lpstr>PHYSICAL EXAMINATION </vt:lpstr>
      <vt:lpstr>LABORATORY </vt:lpstr>
      <vt:lpstr>PowerPoint Presentation</vt:lpstr>
      <vt:lpstr>PowerPoint Presentation</vt:lpstr>
      <vt:lpstr>PowerPoint Presentation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Medications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kausar</dc:creator>
  <cp:lastModifiedBy>kausar</cp:lastModifiedBy>
  <cp:revision>34</cp:revision>
  <dcterms:created xsi:type="dcterms:W3CDTF">2013-07-23T04:56:31Z</dcterms:created>
  <dcterms:modified xsi:type="dcterms:W3CDTF">2014-02-10T18:33:40Z</dcterms:modified>
</cp:coreProperties>
</file>