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92" r:id="rId16"/>
    <p:sldId id="268" r:id="rId17"/>
    <p:sldId id="294" r:id="rId18"/>
    <p:sldId id="269" r:id="rId19"/>
    <p:sldId id="272" r:id="rId20"/>
    <p:sldId id="273" r:id="rId21"/>
    <p:sldId id="297" r:id="rId22"/>
    <p:sldId id="274" r:id="rId23"/>
    <p:sldId id="277" r:id="rId24"/>
    <p:sldId id="289" r:id="rId25"/>
    <p:sldId id="298" r:id="rId26"/>
    <p:sldId id="278" r:id="rId27"/>
    <p:sldId id="279" r:id="rId28"/>
    <p:sldId id="295" r:id="rId29"/>
    <p:sldId id="280" r:id="rId30"/>
    <p:sldId id="299" r:id="rId31"/>
    <p:sldId id="281" r:id="rId32"/>
    <p:sldId id="284" r:id="rId33"/>
    <p:sldId id="285" r:id="rId34"/>
    <p:sldId id="290" r:id="rId35"/>
    <p:sldId id="286" r:id="rId36"/>
    <p:sldId id="28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D18F-44E7-4748-A9A4-FE0B407C12C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2A57-FFE3-402A-A3A1-940876E63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472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SNAKES (OPHIDIA)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Romana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0292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Myotoxic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venom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sz="3600" dirty="0" smtClean="0"/>
              <a:t>Generalized muscular pain</a:t>
            </a:r>
          </a:p>
          <a:p>
            <a:r>
              <a:rPr lang="en-US" sz="3600" dirty="0" err="1" smtClean="0"/>
              <a:t>Myoglobinuria</a:t>
            </a:r>
            <a:endParaRPr lang="en-US" sz="3600" dirty="0" smtClean="0"/>
          </a:p>
          <a:p>
            <a:r>
              <a:rPr lang="en-US" sz="3600" dirty="0" err="1" smtClean="0"/>
              <a:t>Resp</a:t>
            </a:r>
            <a:r>
              <a:rPr lang="en-US" sz="3600" dirty="0" smtClean="0"/>
              <a:t> failure in fatal cases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nak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95400"/>
            <a:ext cx="3657600" cy="4114800"/>
          </a:xfrm>
        </p:spPr>
      </p:pic>
      <p:pic>
        <p:nvPicPr>
          <p:cNvPr id="6" name="Picture 5" descr="snake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295400"/>
            <a:ext cx="31242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562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/>
              <a:t>Vasculotoxic</a:t>
            </a:r>
            <a:r>
              <a:rPr lang="en-US" sz="3600" b="1" dirty="0" smtClean="0"/>
              <a:t> venom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sz="3600" dirty="0" smtClean="0"/>
              <a:t>Coagulation disorders 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Bld</a:t>
            </a:r>
            <a:r>
              <a:rPr lang="en-US" sz="3600" dirty="0" smtClean="0"/>
              <a:t> vessels are destroyed</a:t>
            </a:r>
          </a:p>
          <a:p>
            <a:r>
              <a:rPr lang="en-US" sz="3600" dirty="0" smtClean="0"/>
              <a:t>RBC’s are </a:t>
            </a:r>
            <a:r>
              <a:rPr lang="en-US" sz="3600" dirty="0" err="1" smtClean="0"/>
              <a:t>lysed</a:t>
            </a:r>
            <a:endParaRPr lang="en-US" sz="3600" dirty="0" smtClean="0"/>
          </a:p>
          <a:p>
            <a:r>
              <a:rPr lang="en-US" sz="3600" dirty="0" smtClean="0"/>
              <a:t>Locally: oozing of </a:t>
            </a:r>
            <a:r>
              <a:rPr lang="en-US" sz="3600" dirty="0" err="1" smtClean="0"/>
              <a:t>heamolytic</a:t>
            </a:r>
            <a:r>
              <a:rPr lang="en-US" sz="3600" dirty="0" smtClean="0"/>
              <a:t> </a:t>
            </a:r>
            <a:r>
              <a:rPr lang="en-US" sz="3600" dirty="0" err="1" smtClean="0"/>
              <a:t>bld</a:t>
            </a:r>
            <a:r>
              <a:rPr lang="en-US" sz="3600" dirty="0" smtClean="0"/>
              <a:t>, </a:t>
            </a:r>
            <a:r>
              <a:rPr lang="en-US" sz="3600" dirty="0" err="1" smtClean="0"/>
              <a:t>cellulitis</a:t>
            </a:r>
            <a:endParaRPr lang="en-US" sz="3600" dirty="0" smtClean="0"/>
          </a:p>
          <a:p>
            <a:r>
              <a:rPr lang="en-US" sz="3600" dirty="0" err="1" smtClean="0"/>
              <a:t>Hmgs</a:t>
            </a:r>
            <a:r>
              <a:rPr lang="en-US" sz="3600" dirty="0" smtClean="0"/>
              <a:t> from body orifices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5973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Characteristics of venom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err="1" smtClean="0"/>
              <a:t>Fibrinolysin</a:t>
            </a:r>
            <a:r>
              <a:rPr lang="en-US" dirty="0" smtClean="0"/>
              <a:t>			</a:t>
            </a:r>
            <a:r>
              <a:rPr lang="en-US" dirty="0" err="1" smtClean="0"/>
              <a:t>Cardiotoxin</a:t>
            </a:r>
            <a:endParaRPr lang="en-US" dirty="0" smtClean="0"/>
          </a:p>
          <a:p>
            <a:r>
              <a:rPr lang="en-US" dirty="0" err="1" smtClean="0"/>
              <a:t>Proteolysin</a:t>
            </a:r>
            <a:r>
              <a:rPr lang="en-US" dirty="0" smtClean="0"/>
              <a:t>			</a:t>
            </a:r>
            <a:r>
              <a:rPr lang="en-US" dirty="0" err="1" smtClean="0"/>
              <a:t>Coagulase</a:t>
            </a:r>
            <a:endParaRPr lang="en-US" dirty="0" smtClean="0"/>
          </a:p>
          <a:p>
            <a:r>
              <a:rPr lang="en-US" dirty="0" err="1" smtClean="0"/>
              <a:t>Hyaluronidase</a:t>
            </a:r>
            <a:r>
              <a:rPr lang="en-US" dirty="0" smtClean="0"/>
              <a:t>			Neurotoxin</a:t>
            </a:r>
          </a:p>
          <a:p>
            <a:r>
              <a:rPr lang="en-US" dirty="0" err="1" smtClean="0"/>
              <a:t>Cholinestrase</a:t>
            </a:r>
            <a:r>
              <a:rPr lang="en-US" dirty="0" smtClean="0"/>
              <a:t>			</a:t>
            </a:r>
            <a:r>
              <a:rPr lang="en-US" dirty="0" err="1" smtClean="0"/>
              <a:t>Lecithinase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Hemolysin</a:t>
            </a:r>
            <a:endParaRPr lang="en-US" dirty="0" smtClean="0"/>
          </a:p>
          <a:p>
            <a:r>
              <a:rPr lang="en-US" dirty="0" err="1" smtClean="0"/>
              <a:t>Thormboplastin</a:t>
            </a:r>
            <a:endParaRPr lang="en-US" dirty="0" smtClean="0"/>
          </a:p>
          <a:p>
            <a:r>
              <a:rPr lang="en-US" dirty="0" smtClean="0"/>
              <a:t>Agglutinin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5927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Principles of Treatment</a:t>
            </a:r>
          </a:p>
          <a:p>
            <a:pPr algn="ctr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Allying anxiety and fight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Prevention of spread of venom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Antivenin and antitoxic therapy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General measures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B. Prevention of spread</a:t>
            </a:r>
          </a:p>
          <a:p>
            <a:r>
              <a:rPr lang="en-US" dirty="0" smtClean="0"/>
              <a:t>Immobilization</a:t>
            </a:r>
          </a:p>
          <a:p>
            <a:r>
              <a:rPr lang="en-US" dirty="0" smtClean="0"/>
              <a:t>Tourniquet</a:t>
            </a:r>
          </a:p>
          <a:p>
            <a:r>
              <a:rPr lang="en-US" dirty="0" smtClean="0"/>
              <a:t>Cleaning</a:t>
            </a:r>
          </a:p>
          <a:p>
            <a:r>
              <a:rPr lang="en-US" dirty="0" smtClean="0"/>
              <a:t>Incision and suction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C. Antivenin: two types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Specific</a:t>
            </a:r>
            <a:r>
              <a:rPr lang="en-US" dirty="0" smtClean="0"/>
              <a:t>: prepared by </a:t>
            </a:r>
            <a:r>
              <a:rPr lang="en-US" dirty="0" err="1" smtClean="0"/>
              <a:t>hyperimmunizing</a:t>
            </a:r>
            <a:r>
              <a:rPr lang="en-US" dirty="0" smtClean="0"/>
              <a:t> horses 	         against venom of a particular snake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Polyvalent</a:t>
            </a:r>
            <a:r>
              <a:rPr lang="en-US" dirty="0" smtClean="0"/>
              <a:t>: Prepared by </a:t>
            </a:r>
            <a:r>
              <a:rPr lang="en-US" dirty="0" err="1" smtClean="0"/>
              <a:t>hyperimmunizing</a:t>
            </a:r>
            <a:r>
              <a:rPr lang="en-US" dirty="0" smtClean="0"/>
              <a:t>          	          horses against venoms of four</a:t>
            </a:r>
          </a:p>
          <a:p>
            <a:pPr>
              <a:buNone/>
            </a:pPr>
            <a:r>
              <a:rPr lang="en-US" dirty="0" smtClean="0"/>
              <a:t>                   common poisonous snakes.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19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These snakes are:</a:t>
            </a:r>
          </a:p>
          <a:p>
            <a:pPr marL="514350" indent="-514350">
              <a:buAutoNum type="arabicParenR"/>
            </a:pPr>
            <a:r>
              <a:rPr lang="en-US" dirty="0" smtClean="0"/>
              <a:t>Cobra 			2) Common krait </a:t>
            </a:r>
          </a:p>
          <a:p>
            <a:pPr marL="514350" indent="-514350">
              <a:buAutoNum type="arabicParenR" startAt="3"/>
            </a:pPr>
            <a:r>
              <a:rPr lang="en-US" dirty="0" smtClean="0"/>
              <a:t>Russell’s viper  	4)  Saw-scaled viper</a:t>
            </a:r>
            <a:br>
              <a:rPr lang="en-US" dirty="0" smtClean="0"/>
            </a:br>
            <a:endParaRPr lang="en-US" dirty="0" smtClean="0"/>
          </a:p>
          <a:p>
            <a:pPr marL="514350" indent="-514350"/>
            <a:r>
              <a:rPr lang="en-US" dirty="0" smtClean="0"/>
              <a:t>Dose: A</a:t>
            </a:r>
            <a:r>
              <a:rPr lang="en-US" dirty="0" smtClean="0">
                <a:solidFill>
                  <a:srgbClr val="FF0000"/>
                </a:solidFill>
              </a:rPr>
              <a:t> test dose</a:t>
            </a:r>
            <a:r>
              <a:rPr lang="en-US" dirty="0" smtClean="0"/>
              <a:t> prior to therapeutic dose is necessary to test for serum sensitivity. </a:t>
            </a:r>
          </a:p>
          <a:p>
            <a:pPr marL="514350" indent="-514350">
              <a:buNone/>
            </a:pPr>
            <a:r>
              <a:rPr lang="en-US" dirty="0" smtClean="0"/>
              <a:t>If sensitivity is present, </a:t>
            </a:r>
            <a:r>
              <a:rPr lang="en-US" dirty="0" err="1" smtClean="0"/>
              <a:t>desensitisation</a:t>
            </a:r>
            <a:r>
              <a:rPr lang="en-US" dirty="0" smtClean="0"/>
              <a:t> by multiple small doses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For adult 60ml of polyvalent serum is injected:</a:t>
            </a:r>
          </a:p>
          <a:p>
            <a:r>
              <a:rPr lang="en-US" dirty="0" smtClean="0"/>
              <a:t>1/3 </a:t>
            </a:r>
            <a:r>
              <a:rPr lang="en-US" dirty="0" err="1" smtClean="0"/>
              <a:t>subcut</a:t>
            </a:r>
            <a:r>
              <a:rPr lang="en-US" dirty="0" smtClean="0"/>
              <a:t> or locally around bite</a:t>
            </a:r>
          </a:p>
          <a:p>
            <a:r>
              <a:rPr lang="en-US" dirty="0" smtClean="0"/>
              <a:t>1/3 IM</a:t>
            </a:r>
          </a:p>
          <a:p>
            <a:r>
              <a:rPr lang="en-US" dirty="0" smtClean="0"/>
              <a:t>1/3 IV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 General treatment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37"/>
            <a:ext cx="8229600" cy="5973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PM appearance</a:t>
            </a:r>
            <a:r>
              <a:rPr lang="en-US" b="1" dirty="0" smtClean="0"/>
              <a:t>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Elapid</a:t>
            </a:r>
            <a:r>
              <a:rPr lang="en-US" dirty="0" smtClean="0"/>
              <a:t>, 1cm deep one or two bite marks.     </a:t>
            </a:r>
          </a:p>
          <a:p>
            <a:pPr>
              <a:buNone/>
            </a:pPr>
            <a:r>
              <a:rPr lang="en-US" dirty="0" smtClean="0"/>
              <a:t>                Signs of asphyxia.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Viper</a:t>
            </a:r>
            <a:r>
              <a:rPr lang="en-US" dirty="0" smtClean="0"/>
              <a:t>,2.5cm deep one or two bite marks. </a:t>
            </a:r>
          </a:p>
          <a:p>
            <a:pPr>
              <a:buNone/>
            </a:pPr>
            <a:r>
              <a:rPr lang="en-US" dirty="0" smtClean="0"/>
              <a:t>               Local signs.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Poisonous snakes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Non- poisonous snakes</a:t>
            </a:r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dirty="0" smtClean="0">
                <a:solidFill>
                  <a:srgbClr val="00B0F0"/>
                </a:solidFill>
              </a:rPr>
              <a:t>Poisonous snakes</a:t>
            </a:r>
          </a:p>
          <a:p>
            <a:r>
              <a:rPr lang="en-US" dirty="0" smtClean="0"/>
              <a:t>Elapids (secreting </a:t>
            </a:r>
            <a:r>
              <a:rPr lang="en-US" dirty="0" err="1" smtClean="0"/>
              <a:t>neurotoxic</a:t>
            </a:r>
            <a:r>
              <a:rPr lang="en-US" dirty="0" smtClean="0"/>
              <a:t> venom)</a:t>
            </a:r>
          </a:p>
          <a:p>
            <a:r>
              <a:rPr lang="en-US" dirty="0" smtClean="0"/>
              <a:t>Vipers (</a:t>
            </a:r>
            <a:r>
              <a:rPr lang="en-US" dirty="0" err="1" smtClean="0"/>
              <a:t>vasculotoxic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Sea snakes (</a:t>
            </a:r>
            <a:r>
              <a:rPr lang="en-US" dirty="0" err="1" smtClean="0"/>
              <a:t>myotoxic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Vegetable Poisons</a:t>
            </a:r>
            <a:r>
              <a:rPr lang="en-US" sz="3600" b="1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                  By </a:t>
            </a:r>
          </a:p>
          <a:p>
            <a:pPr>
              <a:buNone/>
            </a:pPr>
            <a:r>
              <a:rPr lang="en-US" dirty="0" smtClean="0"/>
              <a:t>                              Dr. </a:t>
            </a:r>
            <a:r>
              <a:rPr lang="en-US" dirty="0" err="1" smtClean="0"/>
              <a:t>Romana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Ricinus</a:t>
            </a:r>
            <a:r>
              <a:rPr lang="en-US" dirty="0" smtClean="0"/>
              <a:t> </a:t>
            </a:r>
            <a:r>
              <a:rPr lang="en-US" dirty="0" err="1" smtClean="0"/>
              <a:t>communis</a:t>
            </a:r>
            <a:r>
              <a:rPr lang="en-US" dirty="0" smtClean="0"/>
              <a:t>		</a:t>
            </a:r>
            <a:r>
              <a:rPr lang="en-US" dirty="0" err="1" smtClean="0"/>
              <a:t>Calotropis</a:t>
            </a:r>
            <a:endParaRPr lang="en-US" dirty="0" smtClean="0"/>
          </a:p>
          <a:p>
            <a:r>
              <a:rPr lang="en-US" dirty="0" smtClean="0"/>
              <a:t>Croton </a:t>
            </a:r>
            <a:r>
              <a:rPr lang="en-US" dirty="0" err="1" smtClean="0"/>
              <a:t>tiglium</a:t>
            </a:r>
            <a:r>
              <a:rPr lang="en-US" dirty="0" smtClean="0"/>
              <a:t>			</a:t>
            </a:r>
            <a:r>
              <a:rPr lang="en-US" dirty="0" err="1" smtClean="0"/>
              <a:t>Plumbago</a:t>
            </a:r>
            <a:endParaRPr lang="en-US" dirty="0" smtClean="0"/>
          </a:p>
          <a:p>
            <a:r>
              <a:rPr lang="en-US" dirty="0" err="1" smtClean="0"/>
              <a:t>Abrus</a:t>
            </a:r>
            <a:r>
              <a:rPr lang="en-US" dirty="0" smtClean="0"/>
              <a:t> </a:t>
            </a:r>
            <a:r>
              <a:rPr lang="en-US" dirty="0" err="1" smtClean="0"/>
              <a:t>precatorius</a:t>
            </a:r>
            <a:endParaRPr lang="en-US" dirty="0" smtClean="0"/>
          </a:p>
          <a:p>
            <a:r>
              <a:rPr lang="en-US" dirty="0" smtClean="0"/>
              <a:t>Colocynth</a:t>
            </a:r>
          </a:p>
          <a:p>
            <a:r>
              <a:rPr lang="en-US" dirty="0" smtClean="0"/>
              <a:t>Ergot </a:t>
            </a:r>
          </a:p>
          <a:p>
            <a:r>
              <a:rPr lang="en-US" dirty="0" smtClean="0"/>
              <a:t>Capsicum</a:t>
            </a:r>
          </a:p>
          <a:p>
            <a:r>
              <a:rPr lang="en-US" dirty="0" err="1" smtClean="0"/>
              <a:t>Semecarpus</a:t>
            </a:r>
            <a:r>
              <a:rPr lang="en-US" dirty="0" smtClean="0"/>
              <a:t> </a:t>
            </a:r>
            <a:r>
              <a:rPr lang="en-US" dirty="0" err="1" smtClean="0"/>
              <a:t>anacardium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0198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Act as irritants due to an </a:t>
            </a:r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active   principle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present in them 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S/S: Externally: Inflammation, sores,  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vesication,pustules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Internally: GIT irritation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  </a:t>
            </a:r>
            <a:r>
              <a:rPr lang="en-US" b="1" dirty="0" err="1" smtClean="0"/>
              <a:t>Ricinus</a:t>
            </a:r>
            <a:r>
              <a:rPr lang="en-US" b="1" dirty="0" smtClean="0"/>
              <a:t> </a:t>
            </a:r>
            <a:r>
              <a:rPr lang="en-US" b="1" dirty="0" err="1" smtClean="0"/>
              <a:t>communis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		       Castor oil plant, </a:t>
            </a:r>
            <a:r>
              <a:rPr lang="en-US" b="1" dirty="0" err="1" smtClean="0"/>
              <a:t>Arandi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Active principle is called </a:t>
            </a:r>
            <a:r>
              <a:rPr lang="en-US" dirty="0" err="1" smtClean="0">
                <a:solidFill>
                  <a:srgbClr val="0070C0"/>
                </a:solidFill>
              </a:rPr>
              <a:t>ricin</a:t>
            </a:r>
            <a:r>
              <a:rPr lang="en-US" dirty="0" smtClean="0"/>
              <a:t> which is a </a:t>
            </a:r>
            <a:r>
              <a:rPr lang="en-US" dirty="0" err="1" smtClean="0"/>
              <a:t>toxalbumin</a:t>
            </a:r>
            <a:r>
              <a:rPr lang="en-US" dirty="0" smtClean="0"/>
              <a:t>. </a:t>
            </a:r>
            <a:r>
              <a:rPr lang="en-US" dirty="0" err="1" smtClean="0"/>
              <a:t>Toxalbumin</a:t>
            </a:r>
            <a:r>
              <a:rPr lang="en-US" dirty="0" smtClean="0"/>
              <a:t> (</a:t>
            </a:r>
            <a:r>
              <a:rPr lang="en-US" dirty="0" err="1" smtClean="0"/>
              <a:t>phytotoxin</a:t>
            </a:r>
            <a:r>
              <a:rPr lang="en-US" dirty="0" smtClean="0"/>
              <a:t>) is a toxic protein, causes agglutination and </a:t>
            </a:r>
            <a:r>
              <a:rPr lang="en-US" dirty="0" err="1" smtClean="0"/>
              <a:t>lysis</a:t>
            </a:r>
            <a:r>
              <a:rPr lang="en-US" dirty="0" smtClean="0"/>
              <a:t> of RBC’s and has antigenic properties.</a:t>
            </a:r>
          </a:p>
          <a:p>
            <a:r>
              <a:rPr lang="en-US" dirty="0" smtClean="0"/>
              <a:t>Oil extracted from seeds is not poisonous but residue is poisonous </a:t>
            </a:r>
            <a:r>
              <a:rPr lang="en-US" dirty="0" smtClean="0">
                <a:solidFill>
                  <a:srgbClr val="7030A0"/>
                </a:solidFill>
              </a:rPr>
              <a:t>(press cake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store see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066800"/>
            <a:ext cx="55626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eds pla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3239294"/>
            <a:ext cx="4419600" cy="2475706"/>
          </a:xfrm>
        </p:spPr>
      </p:pic>
      <p:pic>
        <p:nvPicPr>
          <p:cNvPr id="5" name="Picture 4" descr="se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790575"/>
            <a:ext cx="441960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37"/>
            <a:ext cx="8229600" cy="5897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Fatal Dose: 6mg of </a:t>
            </a:r>
            <a:r>
              <a:rPr lang="en-US" dirty="0" err="1" smtClean="0"/>
              <a:t>ricin</a:t>
            </a:r>
            <a:endParaRPr lang="en-US" dirty="0" smtClean="0"/>
          </a:p>
          <a:p>
            <a:r>
              <a:rPr lang="en-US" dirty="0" smtClean="0"/>
              <a:t>Fatal Period: several days</a:t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George Markov</a:t>
            </a:r>
          </a:p>
          <a:p>
            <a:r>
              <a:rPr lang="en-US" dirty="0" smtClean="0"/>
              <a:t>Treatment: No specific antidote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Abrus</a:t>
            </a:r>
            <a:r>
              <a:rPr lang="en-US" b="1" dirty="0" smtClean="0"/>
              <a:t> </a:t>
            </a:r>
            <a:r>
              <a:rPr lang="en-US" b="1" dirty="0" err="1" smtClean="0"/>
              <a:t>precatorius</a:t>
            </a:r>
            <a:r>
              <a:rPr lang="en-US" b="1" dirty="0" smtClean="0"/>
              <a:t> (jequirity)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Active principle is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abrin</a:t>
            </a:r>
            <a:r>
              <a:rPr lang="en-US" dirty="0" smtClean="0"/>
              <a:t>, a </a:t>
            </a:r>
            <a:r>
              <a:rPr lang="en-US" dirty="0" err="1" smtClean="0"/>
              <a:t>toxalbumin</a:t>
            </a:r>
            <a:r>
              <a:rPr lang="en-US" dirty="0" smtClean="0"/>
              <a:t>, and its actions resemble those of viper snake bite.</a:t>
            </a:r>
          </a:p>
          <a:p>
            <a:pPr>
              <a:buNone/>
            </a:pPr>
            <a:r>
              <a:rPr lang="en-US" dirty="0" smtClean="0"/>
              <a:t>	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SUI POISONING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Suis</a:t>
            </a:r>
            <a:r>
              <a:rPr lang="en-US" dirty="0" smtClean="0"/>
              <a:t> are fine needles prepared by mixing powered seeds with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opium, onions,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dhatura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spirit or water</a:t>
            </a:r>
            <a:r>
              <a:rPr lang="en-US" dirty="0" smtClean="0"/>
              <a:t> to make a paste. Needles are made 15mm long and 90- 120mg in wt.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three of these </a:t>
            </a:r>
            <a:r>
              <a:rPr lang="en-US" dirty="0" err="1" smtClean="0"/>
              <a:t>suis</a:t>
            </a:r>
            <a:r>
              <a:rPr lang="en-US" dirty="0" smtClean="0"/>
              <a:t> are fitted</a:t>
            </a:r>
          </a:p>
          <a:p>
            <a:pPr>
              <a:buNone/>
            </a:pPr>
            <a:r>
              <a:rPr lang="en-US" dirty="0" smtClean="0"/>
              <a:t>    on a wooden stick and pierced into the </a:t>
            </a:r>
          </a:p>
          <a:p>
            <a:pPr>
              <a:buNone/>
            </a:pPr>
            <a:r>
              <a:rPr lang="en-US" dirty="0" smtClean="0"/>
              <a:t>    animal.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Punctured site</a:t>
            </a:r>
            <a:r>
              <a:rPr lang="en-US" dirty="0" smtClean="0"/>
              <a:t> is </a:t>
            </a:r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  <a:r>
              <a:rPr lang="en-US" dirty="0" err="1" smtClean="0"/>
              <a:t>odema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necrosis,oozing</a:t>
            </a:r>
            <a:r>
              <a:rPr lang="en-US" dirty="0" smtClean="0"/>
              <a:t> of </a:t>
            </a:r>
            <a:r>
              <a:rPr lang="en-US" dirty="0" err="1" smtClean="0"/>
              <a:t>hmg</a:t>
            </a:r>
            <a:r>
              <a:rPr lang="en-US" dirty="0" smtClean="0"/>
              <a:t> fluid.</a:t>
            </a:r>
          </a:p>
          <a:p>
            <a:pPr>
              <a:buNone/>
            </a:pPr>
            <a:r>
              <a:rPr lang="en-US" dirty="0" smtClean="0"/>
              <a:t>    Animal becomes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drowsy,comatose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and dies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6049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Fatal dose: 1-2 seeds orally,</a:t>
            </a:r>
            <a:br>
              <a:rPr lang="en-US" dirty="0" smtClean="0"/>
            </a:br>
            <a:r>
              <a:rPr lang="en-US" dirty="0" smtClean="0"/>
              <a:t>		    90-120mg </a:t>
            </a:r>
            <a:r>
              <a:rPr lang="en-US" dirty="0" err="1" smtClean="0"/>
              <a:t>abrin</a:t>
            </a:r>
            <a:r>
              <a:rPr lang="en-US" dirty="0" smtClean="0"/>
              <a:t> by inj.</a:t>
            </a:r>
          </a:p>
          <a:p>
            <a:r>
              <a:rPr lang="en-US" dirty="0" smtClean="0"/>
              <a:t>Fatal period: 3-5 days</a:t>
            </a:r>
          </a:p>
          <a:p>
            <a:r>
              <a:rPr lang="en-US" dirty="0" smtClean="0"/>
              <a:t>Treatment: dissect out the sui and inject 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anti-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abrin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Poisonous                         Non poisonous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Head</a:t>
            </a:r>
            <a:r>
              <a:rPr lang="en-US" dirty="0" smtClean="0"/>
              <a:t>: triangular                         round/oval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Teeth</a:t>
            </a:r>
            <a:r>
              <a:rPr lang="en-US" dirty="0" smtClean="0"/>
              <a:t>: grooved/canalized         short/solid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Head scales</a:t>
            </a:r>
            <a:r>
              <a:rPr lang="en-US" dirty="0" smtClean="0"/>
              <a:t>: small                       large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Belly scales</a:t>
            </a:r>
            <a:r>
              <a:rPr lang="en-US" dirty="0" smtClean="0"/>
              <a:t>: broad                      small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Tail</a:t>
            </a:r>
            <a:r>
              <a:rPr lang="en-US" dirty="0" smtClean="0"/>
              <a:t>:  compressed                        rounded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Venom</a:t>
            </a:r>
            <a:r>
              <a:rPr lang="en-US" dirty="0" smtClean="0"/>
              <a:t>: toxic                                Non toxic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Habits</a:t>
            </a:r>
            <a:r>
              <a:rPr lang="en-US" dirty="0" smtClean="0"/>
              <a:t>: nocturnal                        not so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brus plannn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447800"/>
            <a:ext cx="3581400" cy="3581400"/>
          </a:xfrm>
        </p:spPr>
      </p:pic>
      <p:pic>
        <p:nvPicPr>
          <p:cNvPr id="5" name="Picture 4" descr="abrus seds plan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447800"/>
            <a:ext cx="3429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b="1" dirty="0" smtClean="0"/>
              <a:t>Ergot </a:t>
            </a:r>
          </a:p>
          <a:p>
            <a:pPr algn="ctr">
              <a:buNone/>
            </a:pPr>
            <a:r>
              <a:rPr lang="en-US" b="1" dirty="0" smtClean="0"/>
              <a:t>Chronic poisoning (</a:t>
            </a:r>
            <a:r>
              <a:rPr lang="en-US" b="1" dirty="0" err="1" smtClean="0"/>
              <a:t>ergotism</a:t>
            </a:r>
            <a:r>
              <a:rPr lang="en-US" b="1" dirty="0" smtClean="0"/>
              <a:t>)</a:t>
            </a:r>
          </a:p>
          <a:p>
            <a:pPr marL="1484313" indent="-509588">
              <a:buAutoNum type="arabicPeriod"/>
            </a:pPr>
            <a:r>
              <a:rPr lang="en-US" dirty="0" smtClean="0"/>
              <a:t>Convulsive </a:t>
            </a:r>
            <a:r>
              <a:rPr lang="en-US" dirty="0" err="1" smtClean="0"/>
              <a:t>ergotism</a:t>
            </a:r>
            <a:r>
              <a:rPr lang="en-US" dirty="0" smtClean="0"/>
              <a:t>:</a:t>
            </a:r>
          </a:p>
          <a:p>
            <a:pPr marL="1489075" indent="-514350">
              <a:buAutoNum type="arabicPeriod"/>
            </a:pPr>
            <a:r>
              <a:rPr lang="en-US" dirty="0" smtClean="0"/>
              <a:t>Gangrenous </a:t>
            </a:r>
            <a:r>
              <a:rPr lang="en-US" dirty="0" err="1" smtClean="0"/>
              <a:t>ergotism</a:t>
            </a:r>
            <a:r>
              <a:rPr lang="en-US" dirty="0" smtClean="0"/>
              <a:t>:(</a:t>
            </a:r>
            <a:r>
              <a:rPr lang="en-US" dirty="0" err="1" smtClean="0"/>
              <a:t>raynaud’s</a:t>
            </a:r>
            <a:r>
              <a:rPr lang="en-US" dirty="0" smtClean="0"/>
              <a:t>)</a:t>
            </a:r>
          </a:p>
          <a:p>
            <a:pPr marL="514350" indent="-514350"/>
            <a:r>
              <a:rPr lang="en-US" dirty="0" smtClean="0"/>
              <a:t>Fatal dose: 1gm</a:t>
            </a:r>
          </a:p>
          <a:p>
            <a:pPr marL="514350" indent="-514350"/>
            <a:r>
              <a:rPr lang="en-US" dirty="0" smtClean="0"/>
              <a:t>Fatal period: 24hrs or may be delayed for 			several day </a:t>
            </a:r>
          </a:p>
          <a:p>
            <a:pPr marL="514350" indent="-514350"/>
            <a:r>
              <a:rPr lang="en-US" dirty="0" smtClean="0"/>
              <a:t>Stimulant action on uterus</a:t>
            </a:r>
          </a:p>
          <a:p>
            <a:pPr marL="514350" indent="-514350"/>
            <a:r>
              <a:rPr lang="en-US" dirty="0" smtClean="0"/>
              <a:t>Treatment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rgot pla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1" y="838200"/>
            <a:ext cx="50292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Capsicum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chillis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	</a:t>
            </a:r>
            <a:r>
              <a:rPr lang="en-US" b="1" dirty="0" smtClean="0">
                <a:solidFill>
                  <a:srgbClr val="FFC000"/>
                </a:solidFill>
              </a:rPr>
              <a:t>Chilli seeds 			Dhatura</a:t>
            </a:r>
          </a:p>
          <a:p>
            <a:r>
              <a:rPr lang="en-US" dirty="0" smtClean="0"/>
              <a:t>Small/thin			large/thick</a:t>
            </a:r>
          </a:p>
          <a:p>
            <a:r>
              <a:rPr lang="en-US" dirty="0" smtClean="0"/>
              <a:t>Pale yellow			brown/black</a:t>
            </a:r>
          </a:p>
          <a:p>
            <a:r>
              <a:rPr lang="en-US" dirty="0" smtClean="0"/>
              <a:t>Smooth/round			kidney shaped</a:t>
            </a:r>
          </a:p>
          <a:p>
            <a:r>
              <a:rPr lang="en-US" dirty="0" smtClean="0"/>
              <a:t>Pungent				odorless</a:t>
            </a:r>
          </a:p>
          <a:p>
            <a:r>
              <a:rPr lang="en-US" dirty="0" smtClean="0"/>
              <a:t>Pungent				bitter</a:t>
            </a:r>
          </a:p>
          <a:p>
            <a:r>
              <a:rPr lang="en-US" dirty="0" smtClean="0"/>
              <a:t>Single edge			double edge</a:t>
            </a:r>
          </a:p>
          <a:p>
            <a:r>
              <a:rPr lang="en-US" dirty="0" smtClean="0"/>
              <a:t>Embryo curved			embryo curved</a:t>
            </a:r>
            <a:br>
              <a:rPr lang="en-US" dirty="0" smtClean="0"/>
            </a:br>
            <a:r>
              <a:rPr lang="en-US" dirty="0" smtClean="0"/>
              <a:t>inward				outward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hatura se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76400"/>
            <a:ext cx="3733800" cy="35051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chilli se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676400"/>
            <a:ext cx="3733800" cy="3505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Semecarpus</a:t>
            </a:r>
            <a:r>
              <a:rPr lang="en-US" b="1" dirty="0" smtClean="0"/>
              <a:t> </a:t>
            </a:r>
            <a:r>
              <a:rPr lang="en-US" b="1" dirty="0" err="1" smtClean="0"/>
              <a:t>anacardium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(marking nut)</a:t>
            </a:r>
          </a:p>
          <a:p>
            <a:r>
              <a:rPr lang="en-US" dirty="0" err="1" smtClean="0"/>
              <a:t>Washermen</a:t>
            </a:r>
            <a:r>
              <a:rPr lang="en-US" dirty="0" smtClean="0"/>
              <a:t> ---- mark clothes </a:t>
            </a:r>
          </a:p>
          <a:p>
            <a:r>
              <a:rPr lang="en-US" dirty="0" smtClean="0"/>
              <a:t>Malingerers to make artificial bruise to support a false charge</a:t>
            </a:r>
          </a:p>
          <a:p>
            <a:r>
              <a:rPr lang="en-US" dirty="0" smtClean="0"/>
              <a:t>Differences b/w bruises: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Artificial 				True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Cause</a:t>
            </a:r>
            <a:r>
              <a:rPr lang="en-US" dirty="0" smtClean="0"/>
              <a:t>:  chemical			trauma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Site:</a:t>
            </a:r>
            <a:r>
              <a:rPr lang="en-US" dirty="0" smtClean="0"/>
              <a:t>     accessible parts		anywhere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Appearance</a:t>
            </a:r>
            <a:r>
              <a:rPr lang="en-US" dirty="0" smtClean="0"/>
              <a:t>:    blister			no blister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Color change</a:t>
            </a:r>
            <a:r>
              <a:rPr lang="en-US" dirty="0" smtClean="0"/>
              <a:t>:  no			          yes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Itching</a:t>
            </a:r>
            <a:r>
              <a:rPr lang="en-US" dirty="0" smtClean="0"/>
              <a:t>:             yes				no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Fingers</a:t>
            </a:r>
            <a:r>
              <a:rPr lang="en-US" dirty="0" smtClean="0"/>
              <a:t>:        marks present		no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Contents</a:t>
            </a:r>
            <a:r>
              <a:rPr lang="en-US" dirty="0" smtClean="0"/>
              <a:t>:     acrid serum		</a:t>
            </a:r>
            <a:r>
              <a:rPr lang="en-US" dirty="0" err="1" smtClean="0"/>
              <a:t>extravasated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Poisonous snakes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Non- poisonous snakes</a:t>
            </a:r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dirty="0" smtClean="0">
                <a:solidFill>
                  <a:srgbClr val="00B0F0"/>
                </a:solidFill>
              </a:rPr>
              <a:t>Poisonous snakes</a:t>
            </a:r>
          </a:p>
          <a:p>
            <a:r>
              <a:rPr lang="en-US" dirty="0" smtClean="0"/>
              <a:t>Elapids (secreting </a:t>
            </a:r>
            <a:r>
              <a:rPr lang="en-US" dirty="0" err="1" smtClean="0"/>
              <a:t>neurotoxic</a:t>
            </a:r>
            <a:r>
              <a:rPr lang="en-US" dirty="0" smtClean="0"/>
              <a:t> venom)</a:t>
            </a:r>
          </a:p>
          <a:p>
            <a:r>
              <a:rPr lang="en-US" dirty="0" smtClean="0"/>
              <a:t>Vipers (</a:t>
            </a:r>
            <a:r>
              <a:rPr lang="en-US" dirty="0" err="1" smtClean="0"/>
              <a:t>vasculotoxic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Sea snakes (</a:t>
            </a:r>
            <a:r>
              <a:rPr lang="en-US" dirty="0" err="1" smtClean="0"/>
              <a:t>myotoxic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135563"/>
          </a:xfrm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Vipers:     1. Pit vipers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           -bamboo snake</a:t>
            </a:r>
          </a:p>
          <a:p>
            <a:pPr marL="1603375" indent="-1603375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    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Pitless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vipers</a:t>
            </a:r>
          </a:p>
          <a:p>
            <a:pPr marL="1603375" indent="-1603375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- Russell’s snake</a:t>
            </a:r>
          </a:p>
          <a:p>
            <a:pPr marL="1603375" indent="-1603375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-Saw scaled viper</a:t>
            </a:r>
          </a:p>
          <a:p>
            <a:pPr marL="1603375" indent="-1603375">
              <a:buNone/>
              <a:tabLst>
                <a:tab pos="1139825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Sea snakes</a:t>
            </a:r>
          </a:p>
          <a:p>
            <a:pPr marL="1603375" indent="-1603375"/>
            <a:endParaRPr lang="en-US" dirty="0" smtClean="0"/>
          </a:p>
          <a:p>
            <a:pPr marL="1603375" indent="-1603375"/>
            <a:endParaRPr lang="en-US" dirty="0" smtClean="0"/>
          </a:p>
          <a:p>
            <a:pPr marL="1603375" indent="-1603375"/>
            <a:endParaRPr lang="en-US" dirty="0" smtClean="0"/>
          </a:p>
          <a:p>
            <a:pPr marL="1603375" indent="-1603375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Elapids:   1. cobra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2. king cobra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			    3. Common krait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			    4. Banded krait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			    5. coral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Differences</a:t>
            </a:r>
          </a:p>
          <a:p>
            <a:pPr algn="ctr"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C00000"/>
                </a:solidFill>
              </a:rPr>
              <a:t>Elapids 				Vipers </a:t>
            </a:r>
          </a:p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Long/cylinder			Short, narrow</a:t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body				neck</a:t>
            </a:r>
          </a:p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Head: nearly same		triangular, wider</a:t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width as neck			than neck</a:t>
            </a:r>
          </a:p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Pupils: round			vertical</a:t>
            </a:r>
          </a:p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Tail: round			tapering</a:t>
            </a:r>
          </a:p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Venom: </a:t>
            </a:r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neurotoxic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	</a:t>
            </a:r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vasculotoxic</a:t>
            </a:r>
            <a:endParaRPr lang="en-US" sz="3600" b="1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4000" b="1" dirty="0" smtClean="0"/>
              <a:t>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Maxillary bone: 		only poison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has other teeth also		fangs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besides poison fang			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Fangs: short, fixed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long,movable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                         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grooved				canalized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Oviparous 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-viviparous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Venoms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3600" dirty="0" err="1" smtClean="0">
                <a:solidFill>
                  <a:srgbClr val="00B050"/>
                </a:solidFill>
              </a:rPr>
              <a:t>Neurotoxic</a:t>
            </a:r>
            <a:r>
              <a:rPr lang="en-US" sz="3600" dirty="0" smtClean="0">
                <a:solidFill>
                  <a:srgbClr val="00B050"/>
                </a:solidFill>
              </a:rPr>
              <a:t> Venom:</a:t>
            </a:r>
          </a:p>
          <a:p>
            <a:r>
              <a:rPr lang="en-US" sz="3600" dirty="0" smtClean="0"/>
              <a:t>Muscular weakness of legs</a:t>
            </a:r>
          </a:p>
          <a:p>
            <a:r>
              <a:rPr lang="en-US" sz="3600" dirty="0" smtClean="0"/>
              <a:t>Paralysis of resp. muscles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C</a:t>
            </a:r>
            <a:r>
              <a:rPr lang="en-US" sz="3600" dirty="0" smtClean="0"/>
              <a:t>obra venom produces </a:t>
            </a:r>
            <a:r>
              <a:rPr lang="en-US" sz="3600" dirty="0" smtClean="0">
                <a:solidFill>
                  <a:srgbClr val="0070C0"/>
                </a:solidFill>
              </a:rPr>
              <a:t>c</a:t>
            </a:r>
            <a:r>
              <a:rPr lang="en-US" sz="3600" dirty="0" smtClean="0"/>
              <a:t>onvulsions and paralyses</a:t>
            </a:r>
          </a:p>
          <a:p>
            <a:r>
              <a:rPr lang="en-US" sz="3600" dirty="0" smtClean="0"/>
              <a:t>Krait venom produces paralyses</a:t>
            </a:r>
          </a:p>
          <a:p>
            <a:r>
              <a:rPr lang="en-US" sz="3600" dirty="0" smtClean="0"/>
              <a:t>Local </a:t>
            </a:r>
            <a:r>
              <a:rPr lang="en-US" sz="3600" dirty="0" err="1" smtClean="0"/>
              <a:t>symp</a:t>
            </a:r>
            <a:r>
              <a:rPr lang="en-US" sz="3600" dirty="0" smtClean="0"/>
              <a:t> at site of bite are minimum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473</TotalTime>
  <Words>284</Words>
  <Application>Microsoft Office PowerPoint</Application>
  <PresentationFormat>On-screen Show (4:3)</PresentationFormat>
  <Paragraphs>203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  SNAKES (OPHIDIA)    By  Dr. Romana  </vt:lpstr>
      <vt:lpstr>Slide 2</vt:lpstr>
      <vt:lpstr>Differences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Dr ROMANA</cp:lastModifiedBy>
  <cp:revision>140</cp:revision>
  <dcterms:created xsi:type="dcterms:W3CDTF">2014-04-05T00:40:18Z</dcterms:created>
  <dcterms:modified xsi:type="dcterms:W3CDTF">2014-04-18T02:53:28Z</dcterms:modified>
</cp:coreProperties>
</file>