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74"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2/22/2014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2/22/2014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2/22/2014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2/22/2014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2/22/2014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2/22/2014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2/22/2014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2/22/2014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2/22/2014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2/22/2014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2/22/2014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2/22/2014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19999" y="2868814"/>
            <a:ext cx="10805837" cy="441057"/>
          </a:xfrm>
        </p:spPr>
        <p:txBody>
          <a:bodyPr>
            <a:noAutofit/>
          </a:bodyPr>
          <a:lstStyle/>
          <a:p>
            <a:pPr marL="0" indent="0">
              <a:buNone/>
            </a:pPr>
            <a:r>
              <a:rPr lang="en-US" sz="7200" dirty="0"/>
              <a:t>Streptococcus </a:t>
            </a:r>
            <a:r>
              <a:rPr lang="en-US" sz="7200" dirty="0" err="1"/>
              <a:t>pneumoniae</a:t>
            </a:r>
            <a:endParaRPr lang="en-US" sz="7200" dirty="0"/>
          </a:p>
        </p:txBody>
      </p:sp>
      <p:pic>
        <p:nvPicPr>
          <p:cNvPr id="4" name="Picture 3"/>
          <p:cNvPicPr>
            <a:picLocks noChangeAspect="1"/>
          </p:cNvPicPr>
          <p:nvPr/>
        </p:nvPicPr>
        <p:blipFill>
          <a:blip r:embed="rId2"/>
          <a:stretch>
            <a:fillRect/>
          </a:stretch>
        </p:blipFill>
        <p:spPr>
          <a:xfrm>
            <a:off x="4399208" y="4075945"/>
            <a:ext cx="2761445" cy="2393252"/>
          </a:xfrm>
          <a:prstGeom prst="rect">
            <a:avLst/>
          </a:prstGeom>
        </p:spPr>
      </p:pic>
    </p:spTree>
    <p:extLst>
      <p:ext uri="{BB962C8B-B14F-4D97-AF65-F5344CB8AC3E}">
        <p14:creationId xmlns:p14="http://schemas.microsoft.com/office/powerpoint/2010/main" val="394484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Pathogenesis</a:t>
            </a:r>
            <a:endParaRPr lang="en-US" dirty="0"/>
          </a:p>
        </p:txBody>
      </p:sp>
      <p:sp>
        <p:nvSpPr>
          <p:cNvPr id="3" name="Content Placeholder 2"/>
          <p:cNvSpPr>
            <a:spLocks noGrp="1"/>
          </p:cNvSpPr>
          <p:nvPr>
            <p:ph idx="1"/>
          </p:nvPr>
        </p:nvSpPr>
        <p:spPr/>
        <p:txBody>
          <a:bodyPr>
            <a:normAutofit fontScale="92500"/>
          </a:bodyPr>
          <a:lstStyle/>
          <a:p>
            <a:endParaRPr lang="en-US" dirty="0"/>
          </a:p>
          <a:p>
            <a:pPr>
              <a:lnSpc>
                <a:spcPct val="150000"/>
              </a:lnSpc>
            </a:pPr>
            <a:r>
              <a:rPr lang="en-US" sz="2400" b="1" dirty="0" err="1" smtClean="0"/>
              <a:t>Lipoteichoic</a:t>
            </a:r>
            <a:r>
              <a:rPr lang="en-US" sz="2400" b="1" dirty="0" smtClean="0"/>
              <a:t> </a:t>
            </a:r>
            <a:r>
              <a:rPr lang="en-US" sz="2400" b="1" dirty="0"/>
              <a:t>acid</a:t>
            </a:r>
            <a:r>
              <a:rPr lang="en-US" sz="2400" dirty="0"/>
              <a:t>, which activates complement and induces inflammatory cytokine production, contributes to the inflammatory response and to the septic shock syndrome that occurs in some immunocompromised </a:t>
            </a:r>
            <a:r>
              <a:rPr lang="en-US" sz="2400" dirty="0" smtClean="0"/>
              <a:t>patients </a:t>
            </a:r>
          </a:p>
          <a:p>
            <a:pPr>
              <a:lnSpc>
                <a:spcPct val="150000"/>
              </a:lnSpc>
            </a:pPr>
            <a:r>
              <a:rPr lang="en-US" sz="2400" b="1" dirty="0" err="1" smtClean="0"/>
              <a:t>Pneumolysin</a:t>
            </a:r>
            <a:r>
              <a:rPr lang="en-US" sz="2400" dirty="0"/>
              <a:t>, the </a:t>
            </a:r>
            <a:r>
              <a:rPr lang="en-US" sz="2400" dirty="0" err="1"/>
              <a:t>hemolysin</a:t>
            </a:r>
            <a:r>
              <a:rPr lang="en-US" sz="2400" dirty="0"/>
              <a:t> that causes </a:t>
            </a:r>
            <a:r>
              <a:rPr lang="el-GR" sz="2400" dirty="0" smtClean="0"/>
              <a:t>α</a:t>
            </a:r>
            <a:r>
              <a:rPr lang="en-US" sz="2400" dirty="0" smtClean="0"/>
              <a:t>-hemolysis</a:t>
            </a:r>
            <a:r>
              <a:rPr lang="en-US" sz="2400" dirty="0"/>
              <a:t>, may also contribute to </a:t>
            </a:r>
            <a:r>
              <a:rPr lang="en-US" sz="2400" dirty="0" smtClean="0"/>
              <a:t>pathogenesis</a:t>
            </a:r>
          </a:p>
          <a:p>
            <a:pPr>
              <a:lnSpc>
                <a:spcPct val="150000"/>
              </a:lnSpc>
            </a:pPr>
            <a:r>
              <a:rPr lang="en-US" sz="2400" dirty="0" smtClean="0"/>
              <a:t> </a:t>
            </a:r>
            <a:r>
              <a:rPr lang="en-US" sz="2400" b="1" dirty="0" smtClean="0"/>
              <a:t>IgA </a:t>
            </a:r>
            <a:r>
              <a:rPr lang="en-US" sz="2400" b="1" dirty="0"/>
              <a:t>protease </a:t>
            </a:r>
            <a:r>
              <a:rPr lang="en-US" sz="2400" dirty="0"/>
              <a:t>that enhances the organism's ability to colonize the mucosa of the upper respiratory </a:t>
            </a:r>
            <a:r>
              <a:rPr lang="en-US" sz="2400" dirty="0" smtClean="0"/>
              <a:t>tract</a:t>
            </a:r>
            <a:endParaRPr lang="en-US" sz="2400" dirty="0"/>
          </a:p>
        </p:txBody>
      </p:sp>
    </p:spTree>
    <p:extLst>
      <p:ext uri="{BB962C8B-B14F-4D97-AF65-F5344CB8AC3E}">
        <p14:creationId xmlns:p14="http://schemas.microsoft.com/office/powerpoint/2010/main" val="399559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20000" y="1825625"/>
            <a:ext cx="10741442" cy="4351338"/>
          </a:xfrm>
        </p:spPr>
        <p:txBody>
          <a:bodyPr>
            <a:normAutofit fontScale="25000" lnSpcReduction="20000"/>
          </a:bodyPr>
          <a:lstStyle/>
          <a:p>
            <a:pPr marL="0" indent="0">
              <a:buNone/>
            </a:pPr>
            <a:r>
              <a:rPr lang="en-US" sz="9600" dirty="0"/>
              <a:t>Factors that lower resistance and predispose persons to pneumococcal infection include </a:t>
            </a:r>
            <a:endParaRPr lang="en-US" sz="9600" dirty="0" smtClean="0"/>
          </a:p>
          <a:p>
            <a:pPr marL="0" indent="0">
              <a:buNone/>
            </a:pPr>
            <a:endParaRPr lang="en-US" sz="9600" dirty="0" smtClean="0"/>
          </a:p>
          <a:p>
            <a:pPr marL="0" indent="0">
              <a:buNone/>
            </a:pPr>
            <a:r>
              <a:rPr lang="en-US" sz="9600" dirty="0" smtClean="0"/>
              <a:t>(</a:t>
            </a:r>
            <a:r>
              <a:rPr lang="en-US" sz="9600" dirty="0"/>
              <a:t>1) </a:t>
            </a:r>
            <a:r>
              <a:rPr lang="en-US" sz="9600" dirty="0" smtClean="0"/>
              <a:t>Alcohol or drug intoxication or other cerebral impairment  </a:t>
            </a:r>
          </a:p>
          <a:p>
            <a:pPr marL="0" indent="0">
              <a:buNone/>
            </a:pPr>
            <a:r>
              <a:rPr lang="en-US" sz="9600" dirty="0" smtClean="0"/>
              <a:t>(2) Abnormality of the respiratory tract (e.g., Viral infections)</a:t>
            </a:r>
          </a:p>
          <a:p>
            <a:pPr marL="0" indent="0">
              <a:buNone/>
            </a:pPr>
            <a:r>
              <a:rPr lang="en-US" sz="9600" dirty="0" smtClean="0"/>
              <a:t>(3) Abnormal circulatory dynamics (e.g., Pulmonary congestion and heart failure) </a:t>
            </a:r>
          </a:p>
          <a:p>
            <a:pPr marL="0" indent="0">
              <a:buNone/>
            </a:pPr>
            <a:r>
              <a:rPr lang="en-US" sz="9600" dirty="0" smtClean="0"/>
              <a:t>(4) Splenectomy </a:t>
            </a:r>
          </a:p>
          <a:p>
            <a:pPr marL="0" indent="0">
              <a:buNone/>
            </a:pPr>
            <a:r>
              <a:rPr lang="en-US" sz="9600" dirty="0" smtClean="0"/>
              <a:t>(5) Certain chronic diseases such as sickle cell anemia and </a:t>
            </a:r>
            <a:r>
              <a:rPr lang="en-US" sz="9600" dirty="0" err="1" smtClean="0"/>
              <a:t>nephrosis</a:t>
            </a:r>
            <a:endParaRPr lang="en-US" sz="9600" dirty="0" smtClean="0"/>
          </a:p>
          <a:p>
            <a:pPr marL="0" indent="0">
              <a:buNone/>
            </a:pPr>
            <a:r>
              <a:rPr lang="en-US" sz="9600" dirty="0" smtClean="0"/>
              <a:t> </a:t>
            </a:r>
          </a:p>
          <a:p>
            <a:pPr marL="0" indent="0">
              <a:buNone/>
            </a:pPr>
            <a:r>
              <a:rPr lang="en-US" sz="9600" dirty="0" smtClean="0"/>
              <a:t>Trauma </a:t>
            </a:r>
            <a:r>
              <a:rPr lang="en-US" sz="9600" dirty="0"/>
              <a:t>to the head that causes leakage of spinal fluid through the nose predisposes to pneumococcal </a:t>
            </a:r>
            <a:r>
              <a:rPr lang="en-US" sz="9600" dirty="0" smtClean="0"/>
              <a:t>meningitis</a:t>
            </a:r>
            <a:endParaRPr lang="en-US" sz="9600" dirty="0"/>
          </a:p>
          <a:p>
            <a:endParaRPr lang="en-US" dirty="0"/>
          </a:p>
        </p:txBody>
      </p:sp>
    </p:spTree>
    <p:extLst>
      <p:ext uri="{BB962C8B-B14F-4D97-AF65-F5344CB8AC3E}">
        <p14:creationId xmlns:p14="http://schemas.microsoft.com/office/powerpoint/2010/main" val="3300504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Clinical </a:t>
            </a:r>
            <a:r>
              <a:rPr lang="en-US" dirty="0" smtClean="0"/>
              <a:t>Findings</a:t>
            </a:r>
            <a:endParaRPr lang="en-US" dirty="0"/>
          </a:p>
        </p:txBody>
      </p:sp>
      <p:sp>
        <p:nvSpPr>
          <p:cNvPr id="3" name="Content Placeholder 2"/>
          <p:cNvSpPr>
            <a:spLocks noGrp="1"/>
          </p:cNvSpPr>
          <p:nvPr>
            <p:ph idx="1"/>
          </p:nvPr>
        </p:nvSpPr>
        <p:spPr>
          <a:xfrm>
            <a:off x="1119999" y="1477896"/>
            <a:ext cx="10780079" cy="4351338"/>
          </a:xfrm>
        </p:spPr>
        <p:txBody>
          <a:bodyPr>
            <a:normAutofit/>
          </a:bodyPr>
          <a:lstStyle/>
          <a:p>
            <a:endParaRPr lang="en-US" dirty="0"/>
          </a:p>
          <a:p>
            <a:pPr>
              <a:lnSpc>
                <a:spcPct val="150000"/>
              </a:lnSpc>
            </a:pPr>
            <a:r>
              <a:rPr lang="en-US" sz="2400" dirty="0"/>
              <a:t>Pneumonia often begins with a sudden chill, fever, cough, and </a:t>
            </a:r>
            <a:r>
              <a:rPr lang="en-US" sz="2400" dirty="0" err="1"/>
              <a:t>pleuritic</a:t>
            </a:r>
            <a:r>
              <a:rPr lang="en-US" sz="2400" dirty="0"/>
              <a:t> </a:t>
            </a:r>
            <a:r>
              <a:rPr lang="en-US" sz="2400" dirty="0" smtClean="0"/>
              <a:t>pain </a:t>
            </a:r>
          </a:p>
          <a:p>
            <a:pPr>
              <a:lnSpc>
                <a:spcPct val="150000"/>
              </a:lnSpc>
            </a:pPr>
            <a:r>
              <a:rPr lang="en-US" sz="2400" dirty="0" smtClean="0"/>
              <a:t>Sputum </a:t>
            </a:r>
            <a:r>
              <a:rPr lang="en-US" sz="2400" dirty="0"/>
              <a:t>is a red or brown "rusty" </a:t>
            </a:r>
            <a:r>
              <a:rPr lang="en-US" sz="2400" dirty="0" smtClean="0"/>
              <a:t>color </a:t>
            </a:r>
          </a:p>
          <a:p>
            <a:pPr>
              <a:lnSpc>
                <a:spcPct val="150000"/>
              </a:lnSpc>
            </a:pPr>
            <a:r>
              <a:rPr lang="en-US" sz="2400" dirty="0" smtClean="0"/>
              <a:t>Bacteremia </a:t>
            </a:r>
            <a:r>
              <a:rPr lang="en-US" sz="2400" dirty="0"/>
              <a:t>occurs in 15% to 25% of </a:t>
            </a:r>
            <a:r>
              <a:rPr lang="en-US" sz="2400" dirty="0" smtClean="0"/>
              <a:t>cases </a:t>
            </a:r>
          </a:p>
          <a:p>
            <a:pPr>
              <a:lnSpc>
                <a:spcPct val="150000"/>
              </a:lnSpc>
            </a:pPr>
            <a:r>
              <a:rPr lang="en-US" sz="2400" dirty="0" smtClean="0"/>
              <a:t>Spontaneous </a:t>
            </a:r>
            <a:r>
              <a:rPr lang="en-US" sz="2400" dirty="0"/>
              <a:t>recovery may begin in 5 to 10 days and is accompanied by development of </a:t>
            </a:r>
            <a:r>
              <a:rPr lang="en-US" sz="2400" dirty="0" err="1"/>
              <a:t>anticapsular</a:t>
            </a:r>
            <a:r>
              <a:rPr lang="en-US" sz="2400" dirty="0"/>
              <a:t> </a:t>
            </a:r>
            <a:r>
              <a:rPr lang="en-US" sz="2400" dirty="0" smtClean="0"/>
              <a:t>antibodies</a:t>
            </a:r>
            <a:endParaRPr lang="en-US" sz="2400" dirty="0"/>
          </a:p>
          <a:p>
            <a:endParaRPr lang="en-US" dirty="0"/>
          </a:p>
        </p:txBody>
      </p:sp>
    </p:spTree>
    <p:extLst>
      <p:ext uri="{BB962C8B-B14F-4D97-AF65-F5344CB8AC3E}">
        <p14:creationId xmlns:p14="http://schemas.microsoft.com/office/powerpoint/2010/main" val="184057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Laboratory </a:t>
            </a:r>
            <a:r>
              <a:rPr lang="en-US" dirty="0" smtClean="0"/>
              <a:t>Diagnosis</a:t>
            </a:r>
            <a:endParaRPr lang="en-US" dirty="0"/>
          </a:p>
        </p:txBody>
      </p:sp>
      <p:sp>
        <p:nvSpPr>
          <p:cNvPr id="3" name="Content Placeholder 2"/>
          <p:cNvSpPr>
            <a:spLocks noGrp="1"/>
          </p:cNvSpPr>
          <p:nvPr>
            <p:ph idx="1"/>
          </p:nvPr>
        </p:nvSpPr>
        <p:spPr>
          <a:xfrm>
            <a:off x="1120000" y="1825625"/>
            <a:ext cx="10233800" cy="4703964"/>
          </a:xfrm>
        </p:spPr>
        <p:txBody>
          <a:bodyPr>
            <a:normAutofit lnSpcReduction="10000"/>
          </a:bodyPr>
          <a:lstStyle/>
          <a:p>
            <a:endParaRPr lang="en-US" dirty="0"/>
          </a:p>
          <a:p>
            <a:pPr>
              <a:lnSpc>
                <a:spcPct val="150000"/>
              </a:lnSpc>
            </a:pPr>
            <a:r>
              <a:rPr lang="en-US" sz="2400" dirty="0"/>
              <a:t>In sputum, pneumococci are seen as lancet-shaped gram-positive </a:t>
            </a:r>
            <a:r>
              <a:rPr lang="en-US" sz="2400" dirty="0" err="1"/>
              <a:t>diplococci</a:t>
            </a:r>
            <a:r>
              <a:rPr lang="en-US" sz="2400" dirty="0"/>
              <a:t> in Gram-stained smears </a:t>
            </a:r>
          </a:p>
          <a:p>
            <a:pPr>
              <a:lnSpc>
                <a:spcPct val="150000"/>
              </a:lnSpc>
            </a:pPr>
            <a:r>
              <a:rPr lang="en-US" sz="2400" dirty="0" smtClean="0"/>
              <a:t> </a:t>
            </a:r>
            <a:r>
              <a:rPr lang="en-US" sz="2400" dirty="0"/>
              <a:t>They can also be detected by using the </a:t>
            </a:r>
            <a:r>
              <a:rPr lang="en-US" sz="2400" dirty="0" err="1"/>
              <a:t>quellung</a:t>
            </a:r>
            <a:r>
              <a:rPr lang="en-US" sz="2400" dirty="0"/>
              <a:t> reaction with </a:t>
            </a:r>
            <a:r>
              <a:rPr lang="en-US" sz="2400" dirty="0" err="1"/>
              <a:t>multitype</a:t>
            </a:r>
            <a:r>
              <a:rPr lang="en-US" sz="2400" dirty="0"/>
              <a:t> </a:t>
            </a:r>
            <a:r>
              <a:rPr lang="en-US" sz="2400" dirty="0" smtClean="0"/>
              <a:t>antiserum</a:t>
            </a:r>
          </a:p>
          <a:p>
            <a:pPr>
              <a:lnSpc>
                <a:spcPct val="150000"/>
              </a:lnSpc>
            </a:pPr>
            <a:r>
              <a:rPr lang="en-US" sz="2400" dirty="0" smtClean="0"/>
              <a:t>On </a:t>
            </a:r>
            <a:r>
              <a:rPr lang="en-US" sz="2400" dirty="0"/>
              <a:t>blood agar, pneumococci form small </a:t>
            </a:r>
            <a:r>
              <a:rPr lang="el-GR" sz="2400" dirty="0" smtClean="0"/>
              <a:t>α</a:t>
            </a:r>
            <a:r>
              <a:rPr lang="en-US" sz="2400" dirty="0" smtClean="0"/>
              <a:t>-hemolytic </a:t>
            </a:r>
            <a:r>
              <a:rPr lang="en-US" sz="2400" dirty="0"/>
              <a:t>colonies. The colonies are bile-soluble, i.e., are lysed by bile, and growth is inhibited by </a:t>
            </a:r>
            <a:r>
              <a:rPr lang="en-US" sz="2400" dirty="0" err="1"/>
              <a:t>optochin</a:t>
            </a:r>
            <a:r>
              <a:rPr lang="en-US" sz="2400" dirty="0"/>
              <a:t> </a:t>
            </a:r>
          </a:p>
          <a:p>
            <a:pPr>
              <a:lnSpc>
                <a:spcPct val="150000"/>
              </a:lnSpc>
            </a:pPr>
            <a:r>
              <a:rPr lang="en-US" sz="2400" dirty="0"/>
              <a:t>Blood cultures are positive in 15% to 25% of pneumococcal </a:t>
            </a:r>
            <a:r>
              <a:rPr lang="en-US" sz="2400" dirty="0" smtClean="0"/>
              <a:t>infections</a:t>
            </a:r>
            <a:endParaRPr lang="en-US" sz="2400" dirty="0"/>
          </a:p>
        </p:txBody>
      </p:sp>
      <p:pic>
        <p:nvPicPr>
          <p:cNvPr id="4" name="Picture 3"/>
          <p:cNvPicPr>
            <a:picLocks noChangeAspect="1"/>
          </p:cNvPicPr>
          <p:nvPr/>
        </p:nvPicPr>
        <p:blipFill>
          <a:blip r:embed="rId2"/>
          <a:stretch>
            <a:fillRect/>
          </a:stretch>
        </p:blipFill>
        <p:spPr>
          <a:xfrm>
            <a:off x="9867900" y="42068"/>
            <a:ext cx="2324100" cy="1971675"/>
          </a:xfrm>
          <a:prstGeom prst="rect">
            <a:avLst/>
          </a:prstGeom>
        </p:spPr>
      </p:pic>
    </p:spTree>
    <p:extLst>
      <p:ext uri="{BB962C8B-B14F-4D97-AF65-F5344CB8AC3E}">
        <p14:creationId xmlns:p14="http://schemas.microsoft.com/office/powerpoint/2010/main" val="910523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sz="2600" dirty="0"/>
              <a:t>Most pneumococci are susceptible to </a:t>
            </a:r>
            <a:r>
              <a:rPr lang="en-US" sz="2600" dirty="0" err="1"/>
              <a:t>penicillins</a:t>
            </a:r>
            <a:r>
              <a:rPr lang="en-US" sz="2600" dirty="0"/>
              <a:t> and </a:t>
            </a:r>
            <a:r>
              <a:rPr lang="en-US" sz="2600" dirty="0" smtClean="0"/>
              <a:t>erythromycin </a:t>
            </a:r>
          </a:p>
          <a:p>
            <a:endParaRPr lang="en-US" sz="2600" dirty="0" smtClean="0"/>
          </a:p>
          <a:p>
            <a:r>
              <a:rPr lang="en-US" sz="2600" dirty="0" smtClean="0"/>
              <a:t>In </a:t>
            </a:r>
            <a:r>
              <a:rPr lang="en-US" sz="2600" dirty="0"/>
              <a:t>severe pneumococcal infections, penicillin G is the drug of choice, whereas in mild pneumococcal infections, oral penicillin V can be </a:t>
            </a:r>
            <a:r>
              <a:rPr lang="en-US" sz="2600" dirty="0" smtClean="0"/>
              <a:t>used</a:t>
            </a:r>
          </a:p>
          <a:p>
            <a:pPr marL="0" indent="0">
              <a:buNone/>
            </a:pPr>
            <a:r>
              <a:rPr lang="en-US" sz="2600" dirty="0" smtClean="0"/>
              <a:t> </a:t>
            </a:r>
          </a:p>
          <a:p>
            <a:r>
              <a:rPr lang="en-US" sz="2600" dirty="0" smtClean="0"/>
              <a:t>A </a:t>
            </a:r>
            <a:r>
              <a:rPr lang="en-US" sz="2600" dirty="0" err="1"/>
              <a:t>fluoroquinolone</a:t>
            </a:r>
            <a:r>
              <a:rPr lang="en-US" sz="2600" dirty="0"/>
              <a:t> with good </a:t>
            </a:r>
            <a:r>
              <a:rPr lang="en-US" sz="2600" dirty="0" err="1"/>
              <a:t>antipneumococcal</a:t>
            </a:r>
            <a:r>
              <a:rPr lang="en-US" sz="2600" dirty="0"/>
              <a:t> activity, such as levofloxacin, can also be </a:t>
            </a:r>
            <a:r>
              <a:rPr lang="en-US" sz="2600" dirty="0" smtClean="0"/>
              <a:t>used</a:t>
            </a:r>
            <a:endParaRPr lang="en-US" sz="2600" dirty="0"/>
          </a:p>
          <a:p>
            <a:endParaRPr lang="en-US" sz="2600" dirty="0"/>
          </a:p>
          <a:p>
            <a:r>
              <a:rPr lang="en-US" sz="2600" dirty="0"/>
              <a:t>In penicillin-allergic patients, erythromycin or one of its long-acting derivatives, e.g., azithromycin, can be </a:t>
            </a:r>
            <a:r>
              <a:rPr lang="en-US" sz="2600" dirty="0" smtClean="0"/>
              <a:t>used</a:t>
            </a:r>
            <a:endParaRPr lang="en-US" sz="2600" dirty="0"/>
          </a:p>
          <a:p>
            <a:endParaRPr lang="en-US" dirty="0"/>
          </a:p>
        </p:txBody>
      </p:sp>
    </p:spTree>
    <p:extLst>
      <p:ext uri="{BB962C8B-B14F-4D97-AF65-F5344CB8AC3E}">
        <p14:creationId xmlns:p14="http://schemas.microsoft.com/office/powerpoint/2010/main" val="1593890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Prevention</a:t>
            </a:r>
            <a:br>
              <a:rPr lang="en-US" dirty="0"/>
            </a:br>
            <a:endParaRPr lang="en-US" dirty="0"/>
          </a:p>
        </p:txBody>
      </p:sp>
      <p:sp>
        <p:nvSpPr>
          <p:cNvPr id="3" name="Content Placeholder 2"/>
          <p:cNvSpPr>
            <a:spLocks noGrp="1"/>
          </p:cNvSpPr>
          <p:nvPr>
            <p:ph idx="1"/>
          </p:nvPr>
        </p:nvSpPr>
        <p:spPr>
          <a:xfrm>
            <a:off x="1120000" y="1249251"/>
            <a:ext cx="10233800" cy="4927712"/>
          </a:xfrm>
        </p:spPr>
        <p:txBody>
          <a:bodyPr>
            <a:normAutofit/>
          </a:bodyPr>
          <a:lstStyle/>
          <a:p>
            <a:endParaRPr lang="en-US" dirty="0"/>
          </a:p>
          <a:p>
            <a:pPr>
              <a:lnSpc>
                <a:spcPct val="150000"/>
              </a:lnSpc>
            </a:pPr>
            <a:r>
              <a:rPr lang="en-US" sz="2400" dirty="0"/>
              <a:t>Despite the efficacy of antimicrobial drug treatment, the mortality rate is high in elderly (i.e., persons older than 65 years), immunocompromised (especially </a:t>
            </a:r>
            <a:r>
              <a:rPr lang="en-US" sz="2400" dirty="0" err="1"/>
              <a:t>splenectomized</a:t>
            </a:r>
            <a:r>
              <a:rPr lang="en-US" sz="2400" dirty="0"/>
              <a:t>), or debilitated </a:t>
            </a:r>
            <a:r>
              <a:rPr lang="en-US" sz="2400" dirty="0" smtClean="0"/>
              <a:t>persons </a:t>
            </a:r>
          </a:p>
          <a:p>
            <a:pPr>
              <a:lnSpc>
                <a:spcPct val="150000"/>
              </a:lnSpc>
            </a:pPr>
            <a:r>
              <a:rPr lang="en-US" sz="2400" dirty="0" smtClean="0"/>
              <a:t>Such </a:t>
            </a:r>
            <a:r>
              <a:rPr lang="en-US" sz="2400" dirty="0"/>
              <a:t>persons should be immunized with the polyvalent (23-type) polysaccharide </a:t>
            </a:r>
            <a:r>
              <a:rPr lang="en-US" sz="2400" dirty="0" smtClean="0"/>
              <a:t>vaccine </a:t>
            </a:r>
          </a:p>
          <a:p>
            <a:pPr>
              <a:lnSpc>
                <a:spcPct val="150000"/>
              </a:lnSpc>
            </a:pPr>
            <a:r>
              <a:rPr lang="en-US" sz="2400" dirty="0" smtClean="0"/>
              <a:t>The </a:t>
            </a:r>
            <a:r>
              <a:rPr lang="en-US" sz="2400" dirty="0"/>
              <a:t>vaccine is safe and fairly effective and provides long-lasting (at least 5 years) </a:t>
            </a:r>
            <a:r>
              <a:rPr lang="en-US" sz="2400" dirty="0" smtClean="0"/>
              <a:t>protection </a:t>
            </a:r>
          </a:p>
          <a:p>
            <a:endParaRPr lang="en-US" dirty="0"/>
          </a:p>
          <a:p>
            <a:endParaRPr lang="en-US" dirty="0"/>
          </a:p>
          <a:p>
            <a:endParaRPr lang="en-US" dirty="0"/>
          </a:p>
        </p:txBody>
      </p:sp>
    </p:spTree>
    <p:extLst>
      <p:ext uri="{BB962C8B-B14F-4D97-AF65-F5344CB8AC3E}">
        <p14:creationId xmlns:p14="http://schemas.microsoft.com/office/powerpoint/2010/main" val="1293579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sz="2400" dirty="0"/>
              <a:t>A booster dose is recommended for</a:t>
            </a:r>
          </a:p>
          <a:p>
            <a:pPr marL="0" indent="0">
              <a:lnSpc>
                <a:spcPct val="150000"/>
              </a:lnSpc>
              <a:buNone/>
            </a:pPr>
            <a:r>
              <a:rPr lang="en-US" sz="2400" dirty="0" smtClean="0"/>
              <a:t>(</a:t>
            </a:r>
            <a:r>
              <a:rPr lang="en-US" sz="2400" dirty="0"/>
              <a:t>1) </a:t>
            </a:r>
            <a:r>
              <a:rPr lang="en-US" sz="2400" dirty="0" smtClean="0"/>
              <a:t>People older than </a:t>
            </a:r>
            <a:r>
              <a:rPr lang="en-US" sz="2400" dirty="0"/>
              <a:t>65 years who received the vaccine more than 5 years ago and who were younger than 65 years when they received the vaccine </a:t>
            </a:r>
          </a:p>
          <a:p>
            <a:pPr marL="0" indent="0">
              <a:lnSpc>
                <a:spcPct val="150000"/>
              </a:lnSpc>
              <a:buNone/>
            </a:pPr>
            <a:r>
              <a:rPr lang="en-US" sz="2400" dirty="0" smtClean="0"/>
              <a:t>(</a:t>
            </a:r>
            <a:r>
              <a:rPr lang="en-US" sz="2400" dirty="0"/>
              <a:t>2) </a:t>
            </a:r>
            <a:r>
              <a:rPr lang="en-US" sz="2400" dirty="0" smtClean="0"/>
              <a:t>People between the ages of 2 and 64 years who are </a:t>
            </a:r>
            <a:r>
              <a:rPr lang="en-US" sz="2400" dirty="0" err="1" smtClean="0"/>
              <a:t>asplenic</a:t>
            </a:r>
            <a:r>
              <a:rPr lang="en-US" sz="2400" dirty="0" smtClean="0"/>
              <a:t>, </a:t>
            </a:r>
            <a:r>
              <a:rPr lang="en-US" sz="2400" dirty="0" err="1" smtClean="0"/>
              <a:t>hiv</a:t>
            </a:r>
            <a:r>
              <a:rPr lang="en-US" sz="2400" dirty="0" smtClean="0"/>
              <a:t>-infected, receiving cancer chemotherapy, </a:t>
            </a:r>
            <a:r>
              <a:rPr lang="en-US" sz="2400" dirty="0"/>
              <a:t>or receiving immunosuppressive drugs to prevent transplant rejection. Oral penicillin is given to young children with </a:t>
            </a:r>
            <a:r>
              <a:rPr lang="en-US" sz="2400" dirty="0" err="1"/>
              <a:t>hypogammaglobulinemia</a:t>
            </a:r>
            <a:r>
              <a:rPr lang="en-US" sz="2400" dirty="0"/>
              <a:t> or splenectomy because such children are prone to pneumococcal infections and respond poorly to the vaccine</a:t>
            </a:r>
          </a:p>
          <a:p>
            <a:endParaRPr lang="en-US" dirty="0"/>
          </a:p>
        </p:txBody>
      </p:sp>
    </p:spTree>
    <p:extLst>
      <p:ext uri="{BB962C8B-B14F-4D97-AF65-F5344CB8AC3E}">
        <p14:creationId xmlns:p14="http://schemas.microsoft.com/office/powerpoint/2010/main" val="56618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A different pneumococcal vaccine containing pneumococcal polysaccharide coupled (conjugated) to a carrier protein (diphtheria toxoid) is given to children younger than 5 </a:t>
            </a:r>
            <a:r>
              <a:rPr lang="en-US" sz="2400" dirty="0" smtClean="0"/>
              <a:t>years</a:t>
            </a:r>
          </a:p>
          <a:p>
            <a:r>
              <a:rPr lang="en-US" sz="2400" dirty="0" smtClean="0"/>
              <a:t> </a:t>
            </a:r>
            <a:r>
              <a:rPr lang="en-US" sz="2400" dirty="0"/>
              <a:t>This "conjugate" vaccine is effective in young children in preventing both </a:t>
            </a:r>
            <a:r>
              <a:rPr lang="en-US" sz="2400" dirty="0" err="1"/>
              <a:t>bacteremic</a:t>
            </a:r>
            <a:r>
              <a:rPr lang="en-US" sz="2400" dirty="0"/>
              <a:t> infections, such as meningitis, and mucosal infections, such as otitis </a:t>
            </a:r>
            <a:r>
              <a:rPr lang="en-US" sz="2400" dirty="0" smtClean="0"/>
              <a:t>media </a:t>
            </a:r>
          </a:p>
          <a:p>
            <a:r>
              <a:rPr lang="en-US" sz="2400" dirty="0" smtClean="0"/>
              <a:t>The </a:t>
            </a:r>
            <a:r>
              <a:rPr lang="en-US" sz="2400" dirty="0"/>
              <a:t>vaccine contains the capsular polysaccharide of the seven most common pneumococcal </a:t>
            </a:r>
            <a:r>
              <a:rPr lang="en-US" sz="2400" dirty="0" smtClean="0"/>
              <a:t>serotypes </a:t>
            </a:r>
          </a:p>
          <a:p>
            <a:r>
              <a:rPr lang="en-US" sz="2400" dirty="0" smtClean="0"/>
              <a:t>Immunization </a:t>
            </a:r>
            <a:r>
              <a:rPr lang="en-US" sz="2400" dirty="0"/>
              <a:t>of children reduces the incidence of pneumococcal disease in adults because children are the main source of the organism for adults and immunization reduces the carrier rate in </a:t>
            </a:r>
            <a:r>
              <a:rPr lang="en-US" sz="2400" dirty="0" smtClean="0"/>
              <a:t>children</a:t>
            </a:r>
            <a:endParaRPr lang="en-US" sz="2400" dirty="0"/>
          </a:p>
          <a:p>
            <a:endParaRPr lang="en-US" dirty="0"/>
          </a:p>
        </p:txBody>
      </p:sp>
    </p:spTree>
    <p:extLst>
      <p:ext uri="{BB962C8B-B14F-4D97-AF65-F5344CB8AC3E}">
        <p14:creationId xmlns:p14="http://schemas.microsoft.com/office/powerpoint/2010/main" val="123735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Serotype </a:t>
            </a:r>
            <a:r>
              <a:rPr lang="en-US"/>
              <a:t>replacement </a:t>
            </a:r>
            <a:endParaRPr lang="en-US" dirty="0"/>
          </a:p>
        </p:txBody>
      </p:sp>
      <p:sp>
        <p:nvSpPr>
          <p:cNvPr id="3" name="Content Placeholder 2"/>
          <p:cNvSpPr>
            <a:spLocks noGrp="1"/>
          </p:cNvSpPr>
          <p:nvPr>
            <p:ph idx="1"/>
          </p:nvPr>
        </p:nvSpPr>
        <p:spPr/>
        <p:txBody>
          <a:bodyPr>
            <a:normAutofit/>
          </a:bodyPr>
          <a:lstStyle/>
          <a:p>
            <a:r>
              <a:rPr lang="en-US" dirty="0" smtClean="0"/>
              <a:t>Will </a:t>
            </a:r>
            <a:r>
              <a:rPr lang="en-US" dirty="0"/>
              <a:t>the vaccine reduce the incidence of disease caused by the serotypes in the vaccine but not the overall incidence of pneumococcal disease because other serotypes that are not in the vaccine will now cause disease? </a:t>
            </a:r>
            <a:endParaRPr lang="en-US" dirty="0" smtClean="0"/>
          </a:p>
          <a:p>
            <a:r>
              <a:rPr lang="en-US" dirty="0" smtClean="0"/>
              <a:t>There </a:t>
            </a:r>
            <a:r>
              <a:rPr lang="en-US" dirty="0"/>
              <a:t>is evidence that an increase in invasive pneumococcal disease caused by a </a:t>
            </a:r>
            <a:r>
              <a:rPr lang="en-US" dirty="0" err="1"/>
              <a:t>nonvaccine</a:t>
            </a:r>
            <a:r>
              <a:rPr lang="en-US" dirty="0"/>
              <a:t> strain (serotype 19A) is </a:t>
            </a:r>
            <a:r>
              <a:rPr lang="en-US" dirty="0" smtClean="0"/>
              <a:t>occurring </a:t>
            </a:r>
          </a:p>
          <a:p>
            <a:r>
              <a:rPr lang="en-US" dirty="0" smtClean="0"/>
              <a:t>Addition </a:t>
            </a:r>
            <a:r>
              <a:rPr lang="en-US" dirty="0"/>
              <a:t>of </a:t>
            </a:r>
            <a:r>
              <a:rPr lang="en-US" b="1" dirty="0"/>
              <a:t>serotype 19A </a:t>
            </a:r>
            <a:r>
              <a:rPr lang="en-US" dirty="0"/>
              <a:t>to the vaccine may be </a:t>
            </a:r>
            <a:r>
              <a:rPr lang="en-US" dirty="0" smtClean="0"/>
              <a:t>necessary </a:t>
            </a:r>
          </a:p>
          <a:p>
            <a:r>
              <a:rPr lang="en-US" dirty="0" smtClean="0"/>
              <a:t>A </a:t>
            </a:r>
            <a:r>
              <a:rPr lang="en-US" dirty="0"/>
              <a:t>conjugate vaccine containing 13 serotypes, including </a:t>
            </a:r>
            <a:r>
              <a:rPr lang="en-US" b="1" dirty="0"/>
              <a:t>19A</a:t>
            </a:r>
            <a:r>
              <a:rPr lang="en-US" dirty="0"/>
              <a:t>, was approved in February </a:t>
            </a:r>
            <a:r>
              <a:rPr lang="en-US" dirty="0" smtClean="0"/>
              <a:t>2010</a:t>
            </a:r>
            <a:endParaRPr lang="en-US" dirty="0"/>
          </a:p>
          <a:p>
            <a:endParaRPr lang="en-US" dirty="0"/>
          </a:p>
        </p:txBody>
      </p:sp>
    </p:spTree>
    <p:extLst>
      <p:ext uri="{BB962C8B-B14F-4D97-AF65-F5344CB8AC3E}">
        <p14:creationId xmlns:p14="http://schemas.microsoft.com/office/powerpoint/2010/main" val="80462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Diseases</a:t>
            </a:r>
            <a:br>
              <a:rPr lang="en-US" dirty="0"/>
            </a:br>
            <a:endParaRPr lang="en-US" dirty="0"/>
          </a:p>
        </p:txBody>
      </p:sp>
      <p:sp>
        <p:nvSpPr>
          <p:cNvPr id="3" name="Content Placeholder 2"/>
          <p:cNvSpPr>
            <a:spLocks noGrp="1"/>
          </p:cNvSpPr>
          <p:nvPr>
            <p:ph idx="1"/>
          </p:nvPr>
        </p:nvSpPr>
        <p:spPr>
          <a:xfrm>
            <a:off x="952575" y="1246076"/>
            <a:ext cx="11072000" cy="4351338"/>
          </a:xfrm>
        </p:spPr>
        <p:txBody>
          <a:bodyPr>
            <a:normAutofit lnSpcReduction="10000"/>
          </a:bodyPr>
          <a:lstStyle/>
          <a:p>
            <a:endParaRPr lang="en-US" dirty="0"/>
          </a:p>
          <a:p>
            <a:pPr>
              <a:lnSpc>
                <a:spcPct val="150000"/>
              </a:lnSpc>
            </a:pPr>
            <a:r>
              <a:rPr lang="en-US" sz="2400" dirty="0" smtClean="0"/>
              <a:t>Pneumonia </a:t>
            </a:r>
          </a:p>
          <a:p>
            <a:pPr>
              <a:lnSpc>
                <a:spcPct val="150000"/>
              </a:lnSpc>
            </a:pPr>
            <a:r>
              <a:rPr lang="en-US" sz="2400" dirty="0" smtClean="0"/>
              <a:t>Bacteremia </a:t>
            </a:r>
          </a:p>
          <a:p>
            <a:pPr>
              <a:lnSpc>
                <a:spcPct val="150000"/>
              </a:lnSpc>
            </a:pPr>
            <a:r>
              <a:rPr lang="en-US" sz="2400" dirty="0" smtClean="0"/>
              <a:t>Meningitis </a:t>
            </a:r>
          </a:p>
          <a:p>
            <a:pPr>
              <a:lnSpc>
                <a:spcPct val="150000"/>
              </a:lnSpc>
            </a:pPr>
            <a:r>
              <a:rPr lang="en-US" sz="2400" dirty="0" smtClean="0"/>
              <a:t>Infections of the URT such as otitis media, </a:t>
            </a:r>
            <a:r>
              <a:rPr lang="en-US" sz="2400" dirty="0" err="1" smtClean="0"/>
              <a:t>mastoiditis</a:t>
            </a:r>
            <a:r>
              <a:rPr lang="en-US" sz="2400" dirty="0" smtClean="0"/>
              <a:t>, and sinusitis</a:t>
            </a:r>
          </a:p>
          <a:p>
            <a:pPr>
              <a:lnSpc>
                <a:spcPct val="150000"/>
              </a:lnSpc>
            </a:pPr>
            <a:r>
              <a:rPr lang="en-US" sz="2400" dirty="0" smtClean="0"/>
              <a:t>Sepsis in </a:t>
            </a:r>
            <a:r>
              <a:rPr lang="en-US" sz="2400" dirty="0" err="1" smtClean="0"/>
              <a:t>splenectomized</a:t>
            </a:r>
            <a:r>
              <a:rPr lang="en-US" sz="2400" dirty="0" smtClean="0"/>
              <a:t> individuals</a:t>
            </a:r>
          </a:p>
          <a:p>
            <a:pPr>
              <a:lnSpc>
                <a:spcPct val="150000"/>
              </a:lnSpc>
            </a:pPr>
            <a:r>
              <a:rPr lang="en-US" sz="2400" dirty="0" smtClean="0"/>
              <a:t>Conjunctivitis, especially in children</a:t>
            </a:r>
          </a:p>
          <a:p>
            <a:endParaRPr lang="en-US" dirty="0"/>
          </a:p>
        </p:txBody>
      </p:sp>
    </p:spTree>
    <p:extLst>
      <p:ext uri="{BB962C8B-B14F-4D97-AF65-F5344CB8AC3E}">
        <p14:creationId xmlns:p14="http://schemas.microsoft.com/office/powerpoint/2010/main" val="407561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Important </a:t>
            </a:r>
            <a:r>
              <a:rPr lang="en-US" dirty="0" smtClean="0"/>
              <a:t>Properties</a:t>
            </a:r>
            <a:endParaRPr lang="en-US" dirty="0"/>
          </a:p>
        </p:txBody>
      </p:sp>
      <p:sp>
        <p:nvSpPr>
          <p:cNvPr id="3" name="Content Placeholder 2"/>
          <p:cNvSpPr>
            <a:spLocks noGrp="1"/>
          </p:cNvSpPr>
          <p:nvPr>
            <p:ph idx="1"/>
          </p:nvPr>
        </p:nvSpPr>
        <p:spPr>
          <a:xfrm>
            <a:off x="1120000" y="1465017"/>
            <a:ext cx="10233800" cy="4351338"/>
          </a:xfrm>
        </p:spPr>
        <p:txBody>
          <a:bodyPr>
            <a:normAutofit fontScale="92500" lnSpcReduction="10000"/>
          </a:bodyPr>
          <a:lstStyle/>
          <a:p>
            <a:endParaRPr lang="en-US" dirty="0"/>
          </a:p>
          <a:p>
            <a:pPr>
              <a:lnSpc>
                <a:spcPct val="150000"/>
              </a:lnSpc>
            </a:pPr>
            <a:r>
              <a:rPr lang="en-US" sz="2400" dirty="0" smtClean="0"/>
              <a:t>Gram-positive </a:t>
            </a:r>
          </a:p>
          <a:p>
            <a:pPr>
              <a:lnSpc>
                <a:spcPct val="150000"/>
              </a:lnSpc>
            </a:pPr>
            <a:r>
              <a:rPr lang="en-US" sz="2400" dirty="0" smtClean="0"/>
              <a:t>Lancet-shaped </a:t>
            </a:r>
            <a:r>
              <a:rPr lang="en-US" sz="2400" dirty="0" err="1" smtClean="0"/>
              <a:t>cocci</a:t>
            </a:r>
            <a:r>
              <a:rPr lang="en-US" sz="2400" dirty="0" smtClean="0"/>
              <a:t> </a:t>
            </a:r>
          </a:p>
          <a:p>
            <a:pPr>
              <a:lnSpc>
                <a:spcPct val="150000"/>
              </a:lnSpc>
            </a:pPr>
            <a:r>
              <a:rPr lang="en-US" sz="2400" dirty="0" smtClean="0"/>
              <a:t>Arranged in pairs (</a:t>
            </a:r>
            <a:r>
              <a:rPr lang="en-US" sz="2400" dirty="0" err="1" smtClean="0"/>
              <a:t>diplococci</a:t>
            </a:r>
            <a:r>
              <a:rPr lang="en-US" sz="2400" dirty="0" smtClean="0"/>
              <a:t>) or short chains  (the term "lancet-shaped" means that the </a:t>
            </a:r>
            <a:r>
              <a:rPr lang="en-US" sz="2400" dirty="0" err="1" smtClean="0"/>
              <a:t>diplococci</a:t>
            </a:r>
            <a:r>
              <a:rPr lang="en-US" sz="2400" dirty="0" smtClean="0"/>
              <a:t> are oval with somewhat pointed ends rather than being round) </a:t>
            </a:r>
          </a:p>
          <a:p>
            <a:pPr>
              <a:lnSpc>
                <a:spcPct val="150000"/>
              </a:lnSpc>
            </a:pPr>
            <a:r>
              <a:rPr lang="en-US" sz="2400" dirty="0" smtClean="0"/>
              <a:t>On blood agar they produce </a:t>
            </a:r>
            <a:r>
              <a:rPr lang="el-GR" sz="2400" dirty="0" smtClean="0"/>
              <a:t>α</a:t>
            </a:r>
            <a:r>
              <a:rPr lang="en-US" sz="2400" dirty="0" smtClean="0"/>
              <a:t>-hemolysis </a:t>
            </a:r>
          </a:p>
          <a:p>
            <a:pPr>
              <a:lnSpc>
                <a:spcPct val="150000"/>
              </a:lnSpc>
            </a:pPr>
            <a:r>
              <a:rPr lang="en-US" sz="2400" dirty="0" smtClean="0"/>
              <a:t>In contrast to </a:t>
            </a:r>
            <a:r>
              <a:rPr lang="en-US" sz="2400" dirty="0" err="1" smtClean="0"/>
              <a:t>viridans</a:t>
            </a:r>
            <a:r>
              <a:rPr lang="en-US" sz="2400" dirty="0" smtClean="0"/>
              <a:t> streptococci, they are lysed by bile or </a:t>
            </a:r>
            <a:r>
              <a:rPr lang="en-US" sz="2400" dirty="0" err="1" smtClean="0"/>
              <a:t>deoxycholate</a:t>
            </a:r>
            <a:r>
              <a:rPr lang="en-US" sz="2400" dirty="0" smtClean="0"/>
              <a:t> and their growth is inhibited by </a:t>
            </a:r>
            <a:r>
              <a:rPr lang="en-US" sz="2400" dirty="0" err="1" smtClean="0"/>
              <a:t>optochin</a:t>
            </a:r>
            <a:r>
              <a:rPr lang="en-US" sz="2400" dirty="0" smtClean="0"/>
              <a:t> </a:t>
            </a:r>
          </a:p>
          <a:p>
            <a:endParaRPr lang="en-US" dirty="0"/>
          </a:p>
        </p:txBody>
      </p:sp>
      <p:pic>
        <p:nvPicPr>
          <p:cNvPr id="4" name="Picture 3"/>
          <p:cNvPicPr>
            <a:picLocks noChangeAspect="1"/>
          </p:cNvPicPr>
          <p:nvPr/>
        </p:nvPicPr>
        <p:blipFill>
          <a:blip r:embed="rId2"/>
          <a:stretch>
            <a:fillRect/>
          </a:stretch>
        </p:blipFill>
        <p:spPr>
          <a:xfrm>
            <a:off x="10048875" y="0"/>
            <a:ext cx="2143125" cy="2143125"/>
          </a:xfrm>
          <a:prstGeom prst="rect">
            <a:avLst/>
          </a:prstGeom>
        </p:spPr>
      </p:pic>
    </p:spTree>
    <p:extLst>
      <p:ext uri="{BB962C8B-B14F-4D97-AF65-F5344CB8AC3E}">
        <p14:creationId xmlns:p14="http://schemas.microsoft.com/office/powerpoint/2010/main" val="18125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r="3473" b="13171"/>
          <a:stretch/>
        </p:blipFill>
        <p:spPr>
          <a:xfrm>
            <a:off x="4013200" y="2072481"/>
            <a:ext cx="4293673" cy="3349525"/>
          </a:xfrm>
          <a:prstGeom prst="rect">
            <a:avLst/>
          </a:prstGeom>
        </p:spPr>
      </p:pic>
      <p:sp>
        <p:nvSpPr>
          <p:cNvPr id="5" name="Rectangle 4"/>
          <p:cNvSpPr/>
          <p:nvPr/>
        </p:nvSpPr>
        <p:spPr>
          <a:xfrm>
            <a:off x="3112036" y="5422006"/>
            <a:ext cx="6096000" cy="923330"/>
          </a:xfrm>
          <a:prstGeom prst="rect">
            <a:avLst/>
          </a:prstGeom>
        </p:spPr>
        <p:txBody>
          <a:bodyPr>
            <a:spAutoFit/>
          </a:bodyPr>
          <a:lstStyle/>
          <a:p>
            <a:r>
              <a:rPr lang="en-US" dirty="0">
                <a:solidFill>
                  <a:prstClr val="white"/>
                </a:solidFill>
              </a:rPr>
              <a:t>Streptococcus </a:t>
            </a:r>
            <a:r>
              <a:rPr lang="en-US" dirty="0" err="1">
                <a:solidFill>
                  <a:prstClr val="white"/>
                </a:solidFill>
              </a:rPr>
              <a:t>pneumoniae</a:t>
            </a:r>
            <a:r>
              <a:rPr lang="en-US" dirty="0">
                <a:solidFill>
                  <a:prstClr val="white"/>
                </a:solidFill>
              </a:rPr>
              <a:t>—Gram stain. Arrows point to typical gram-positive </a:t>
            </a:r>
            <a:r>
              <a:rPr lang="en-US" dirty="0" err="1">
                <a:solidFill>
                  <a:prstClr val="white"/>
                </a:solidFill>
              </a:rPr>
              <a:t>diplococci</a:t>
            </a:r>
            <a:r>
              <a:rPr lang="en-US" dirty="0">
                <a:solidFill>
                  <a:prstClr val="white"/>
                </a:solidFill>
              </a:rPr>
              <a:t>. Note that the clear area around the organism is the capsule</a:t>
            </a:r>
          </a:p>
        </p:txBody>
      </p:sp>
    </p:spTree>
    <p:extLst>
      <p:ext uri="{BB962C8B-B14F-4D97-AF65-F5344CB8AC3E}">
        <p14:creationId xmlns:p14="http://schemas.microsoft.com/office/powerpoint/2010/main" val="2938422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r="3184" b="13973"/>
          <a:stretch/>
        </p:blipFill>
        <p:spPr>
          <a:xfrm>
            <a:off x="4013201" y="2101057"/>
            <a:ext cx="4306552" cy="3269434"/>
          </a:xfrm>
          <a:prstGeom prst="rect">
            <a:avLst/>
          </a:prstGeom>
        </p:spPr>
      </p:pic>
      <p:sp>
        <p:nvSpPr>
          <p:cNvPr id="5" name="Rectangle 4"/>
          <p:cNvSpPr/>
          <p:nvPr/>
        </p:nvSpPr>
        <p:spPr>
          <a:xfrm>
            <a:off x="0" y="5370491"/>
            <a:ext cx="12192000" cy="1200329"/>
          </a:xfrm>
          <a:prstGeom prst="rect">
            <a:avLst/>
          </a:prstGeom>
        </p:spPr>
        <p:txBody>
          <a:bodyPr wrap="square">
            <a:spAutoFit/>
          </a:bodyPr>
          <a:lstStyle/>
          <a:p>
            <a:r>
              <a:rPr lang="en-US" dirty="0" err="1">
                <a:solidFill>
                  <a:prstClr val="white"/>
                </a:solidFill>
              </a:rPr>
              <a:t>Optochin</a:t>
            </a:r>
            <a:r>
              <a:rPr lang="en-US" dirty="0">
                <a:solidFill>
                  <a:prstClr val="white"/>
                </a:solidFill>
              </a:rPr>
              <a:t> test—Arrow points to zone of inhibition of growth of Streptococcus </a:t>
            </a:r>
            <a:r>
              <a:rPr lang="en-US" dirty="0" err="1">
                <a:solidFill>
                  <a:prstClr val="white"/>
                </a:solidFill>
              </a:rPr>
              <a:t>pneumoniae</a:t>
            </a:r>
            <a:r>
              <a:rPr lang="en-US" dirty="0">
                <a:solidFill>
                  <a:prstClr val="white"/>
                </a:solidFill>
              </a:rPr>
              <a:t> caused by </a:t>
            </a:r>
            <a:r>
              <a:rPr lang="en-US" dirty="0" err="1">
                <a:solidFill>
                  <a:prstClr val="white"/>
                </a:solidFill>
              </a:rPr>
              <a:t>optochin</a:t>
            </a:r>
            <a:r>
              <a:rPr lang="en-US" dirty="0">
                <a:solidFill>
                  <a:prstClr val="white"/>
                </a:solidFill>
              </a:rPr>
              <a:t> that has diffused from the disk labeled P. In the lower half of the blood agar plate, there is -hemolysis caused by Str. </a:t>
            </a:r>
            <a:r>
              <a:rPr lang="en-US" dirty="0" err="1">
                <a:solidFill>
                  <a:prstClr val="white"/>
                </a:solidFill>
              </a:rPr>
              <a:t>pneumoniae</a:t>
            </a:r>
            <a:r>
              <a:rPr lang="en-US" dirty="0">
                <a:solidFill>
                  <a:prstClr val="white"/>
                </a:solidFill>
              </a:rPr>
              <a:t>, except in the region around the </a:t>
            </a:r>
            <a:r>
              <a:rPr lang="en-US" dirty="0" err="1">
                <a:solidFill>
                  <a:prstClr val="white"/>
                </a:solidFill>
              </a:rPr>
              <a:t>optochin</a:t>
            </a:r>
            <a:r>
              <a:rPr lang="en-US" dirty="0">
                <a:solidFill>
                  <a:prstClr val="white"/>
                </a:solidFill>
              </a:rPr>
              <a:t> disk. The arrow points to the outer limit of the zone of inhibition. Upper half of blood agar plate shows -hemolysis caused by a </a:t>
            </a:r>
            <a:r>
              <a:rPr lang="en-US" dirty="0" err="1">
                <a:solidFill>
                  <a:prstClr val="white"/>
                </a:solidFill>
              </a:rPr>
              <a:t>viridans</a:t>
            </a:r>
            <a:r>
              <a:rPr lang="en-US" dirty="0">
                <a:solidFill>
                  <a:prstClr val="white"/>
                </a:solidFill>
              </a:rPr>
              <a:t> streptococcus and there is no zone of inhibition around the </a:t>
            </a:r>
            <a:r>
              <a:rPr lang="en-US" dirty="0" err="1">
                <a:solidFill>
                  <a:prstClr val="white"/>
                </a:solidFill>
              </a:rPr>
              <a:t>optochin</a:t>
            </a:r>
            <a:r>
              <a:rPr lang="en-US" dirty="0">
                <a:solidFill>
                  <a:prstClr val="white"/>
                </a:solidFill>
              </a:rPr>
              <a:t> disk</a:t>
            </a:r>
          </a:p>
        </p:txBody>
      </p:sp>
    </p:spTree>
    <p:extLst>
      <p:ext uri="{BB962C8B-B14F-4D97-AF65-F5344CB8AC3E}">
        <p14:creationId xmlns:p14="http://schemas.microsoft.com/office/powerpoint/2010/main" val="315394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u="sng" dirty="0" smtClean="0"/>
              <a:t>Capsules</a:t>
            </a:r>
          </a:p>
          <a:p>
            <a:pPr>
              <a:lnSpc>
                <a:spcPct val="150000"/>
              </a:lnSpc>
            </a:pPr>
            <a:r>
              <a:rPr lang="en-US" sz="2400" dirty="0" smtClean="0"/>
              <a:t>Possess polysaccharide capsules of more than 85 </a:t>
            </a:r>
            <a:r>
              <a:rPr lang="en-US" sz="2400" dirty="0" err="1" smtClean="0"/>
              <a:t>antigenically</a:t>
            </a:r>
            <a:r>
              <a:rPr lang="en-US" sz="2400" dirty="0" smtClean="0"/>
              <a:t> distinct types </a:t>
            </a:r>
          </a:p>
          <a:p>
            <a:pPr>
              <a:lnSpc>
                <a:spcPct val="150000"/>
              </a:lnSpc>
            </a:pPr>
            <a:r>
              <a:rPr lang="en-US" sz="2400" dirty="0" smtClean="0"/>
              <a:t>With type-specific antiserum, capsules swell (</a:t>
            </a:r>
            <a:r>
              <a:rPr lang="en-US" sz="2400" dirty="0" err="1" smtClean="0"/>
              <a:t>quellung</a:t>
            </a:r>
            <a:r>
              <a:rPr lang="en-US" sz="2400" dirty="0" smtClean="0"/>
              <a:t> reaction), and this can be used to identify the type</a:t>
            </a:r>
          </a:p>
          <a:p>
            <a:pPr>
              <a:lnSpc>
                <a:spcPct val="150000"/>
              </a:lnSpc>
            </a:pPr>
            <a:r>
              <a:rPr lang="en-US" sz="2400" dirty="0" smtClean="0"/>
              <a:t>Are virulence factors, </a:t>
            </a:r>
            <a:r>
              <a:rPr lang="en-US" sz="2400" dirty="0" smtClean="0"/>
              <a:t>i.e., they interfere </a:t>
            </a:r>
            <a:r>
              <a:rPr lang="en-US" sz="2400" dirty="0" smtClean="0"/>
              <a:t>with phagocytosis and favor invasiveness </a:t>
            </a:r>
          </a:p>
          <a:p>
            <a:pPr>
              <a:lnSpc>
                <a:spcPct val="150000"/>
              </a:lnSpc>
            </a:pPr>
            <a:r>
              <a:rPr lang="en-US" sz="2400" dirty="0" smtClean="0"/>
              <a:t>Capsular polysaccharide elicits primarily a </a:t>
            </a:r>
            <a:r>
              <a:rPr lang="en-US" sz="2400" dirty="0" smtClean="0"/>
              <a:t>B-cell </a:t>
            </a:r>
            <a:r>
              <a:rPr lang="en-US" sz="2400" dirty="0" smtClean="0"/>
              <a:t>(i.e., T-independent) response</a:t>
            </a:r>
          </a:p>
          <a:p>
            <a:endParaRPr lang="en-US" dirty="0" smtClean="0"/>
          </a:p>
          <a:p>
            <a:endParaRPr lang="en-US" dirty="0"/>
          </a:p>
          <a:p>
            <a:endParaRPr lang="en-US" dirty="0"/>
          </a:p>
        </p:txBody>
      </p:sp>
    </p:spTree>
    <p:extLst>
      <p:ext uri="{BB962C8B-B14F-4D97-AF65-F5344CB8AC3E}">
        <p14:creationId xmlns:p14="http://schemas.microsoft.com/office/powerpoint/2010/main" val="3694192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u="sng" dirty="0"/>
              <a:t>C-substance</a:t>
            </a:r>
          </a:p>
          <a:p>
            <a:pPr>
              <a:lnSpc>
                <a:spcPct val="150000"/>
              </a:lnSpc>
            </a:pPr>
            <a:r>
              <a:rPr lang="en-US" sz="2400" dirty="0" smtClean="0"/>
              <a:t>Another important surface component of str. </a:t>
            </a:r>
            <a:r>
              <a:rPr lang="en-US" sz="2400" dirty="0" err="1" smtClean="0"/>
              <a:t>pneumoniae</a:t>
            </a:r>
            <a:r>
              <a:rPr lang="en-US" sz="2400" dirty="0" smtClean="0"/>
              <a:t> is a carbohydrate in the cell wall called C-substance  </a:t>
            </a:r>
          </a:p>
          <a:p>
            <a:pPr>
              <a:lnSpc>
                <a:spcPct val="150000"/>
              </a:lnSpc>
            </a:pPr>
            <a:r>
              <a:rPr lang="en-US" sz="2400" dirty="0" smtClean="0"/>
              <a:t>This carbohydrate  reacts with a normal serum protein made by the liver called C-reactive protein (CRP)</a:t>
            </a:r>
          </a:p>
        </p:txBody>
      </p:sp>
    </p:spTree>
    <p:extLst>
      <p:ext uri="{BB962C8B-B14F-4D97-AF65-F5344CB8AC3E}">
        <p14:creationId xmlns:p14="http://schemas.microsoft.com/office/powerpoint/2010/main" val="3894621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CRP</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400" dirty="0"/>
              <a:t>CRP is an "acute-phase" protein that is elevated as much as a 1000-fold in acute </a:t>
            </a:r>
            <a:r>
              <a:rPr lang="en-US" sz="2400" dirty="0" smtClean="0"/>
              <a:t>inflammation</a:t>
            </a:r>
            <a:endParaRPr lang="en-US" sz="2400" dirty="0"/>
          </a:p>
          <a:p>
            <a:pPr>
              <a:lnSpc>
                <a:spcPct val="150000"/>
              </a:lnSpc>
            </a:pPr>
            <a:r>
              <a:rPr lang="en-US" sz="2400" dirty="0"/>
              <a:t>Nonspecific indicator of inflammation and is elevated in response to the presence of many organisms, not just str. </a:t>
            </a:r>
            <a:r>
              <a:rPr lang="en-US" sz="2400" dirty="0" err="1"/>
              <a:t>pneumoniae</a:t>
            </a:r>
            <a:r>
              <a:rPr lang="en-US" sz="2400" dirty="0"/>
              <a:t> </a:t>
            </a:r>
          </a:p>
          <a:p>
            <a:pPr>
              <a:lnSpc>
                <a:spcPct val="150000"/>
              </a:lnSpc>
            </a:pPr>
            <a:r>
              <a:rPr lang="en-US" sz="2400" dirty="0"/>
              <a:t>Clinically, CRP in human serum is measured in the laboratory by its reaction with the carbohydrate of str. </a:t>
            </a:r>
            <a:r>
              <a:rPr lang="en-US" sz="2400" dirty="0" err="1"/>
              <a:t>pneumoniae</a:t>
            </a:r>
            <a:r>
              <a:rPr lang="en-US" sz="2400" dirty="0"/>
              <a:t> </a:t>
            </a:r>
          </a:p>
          <a:p>
            <a:pPr>
              <a:lnSpc>
                <a:spcPct val="150000"/>
              </a:lnSpc>
            </a:pPr>
            <a:r>
              <a:rPr lang="en-US" sz="2400" dirty="0"/>
              <a:t>An elevated CRP appears to be a better predictor of heart attack risk than an elevated cholesterol level</a:t>
            </a:r>
          </a:p>
          <a:p>
            <a:endParaRPr lang="en-US" dirty="0"/>
          </a:p>
        </p:txBody>
      </p:sp>
    </p:spTree>
    <p:extLst>
      <p:ext uri="{BB962C8B-B14F-4D97-AF65-F5344CB8AC3E}">
        <p14:creationId xmlns:p14="http://schemas.microsoft.com/office/powerpoint/2010/main" val="259332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Transmission</a:t>
            </a:r>
            <a:br>
              <a:rPr lang="en-US" dirty="0"/>
            </a:br>
            <a:endParaRPr lang="en-US" dirty="0"/>
          </a:p>
        </p:txBody>
      </p:sp>
      <p:sp>
        <p:nvSpPr>
          <p:cNvPr id="3" name="Content Placeholder 2"/>
          <p:cNvSpPr>
            <a:spLocks noGrp="1"/>
          </p:cNvSpPr>
          <p:nvPr>
            <p:ph idx="1"/>
          </p:nvPr>
        </p:nvSpPr>
        <p:spPr/>
        <p:txBody>
          <a:bodyPr/>
          <a:lstStyle/>
          <a:p>
            <a:endParaRPr lang="en-US" dirty="0"/>
          </a:p>
          <a:p>
            <a:pPr>
              <a:lnSpc>
                <a:spcPct val="150000"/>
              </a:lnSpc>
            </a:pPr>
            <a:r>
              <a:rPr lang="en-US" sz="2400" dirty="0"/>
              <a:t>Humans are the natural hosts for </a:t>
            </a:r>
            <a:r>
              <a:rPr lang="en-US" sz="2400" dirty="0" smtClean="0"/>
              <a:t>pneumococci </a:t>
            </a:r>
          </a:p>
          <a:p>
            <a:pPr>
              <a:lnSpc>
                <a:spcPct val="150000"/>
              </a:lnSpc>
            </a:pPr>
            <a:r>
              <a:rPr lang="en-US" sz="2400" dirty="0" smtClean="0"/>
              <a:t>There is no animal reservoir</a:t>
            </a:r>
          </a:p>
          <a:p>
            <a:pPr marL="0" indent="0">
              <a:buNone/>
            </a:pPr>
            <a:endParaRPr lang="en-US" dirty="0"/>
          </a:p>
          <a:p>
            <a:endParaRPr lang="en-US" dirty="0"/>
          </a:p>
        </p:txBody>
      </p:sp>
    </p:spTree>
    <p:extLst>
      <p:ext uri="{BB962C8B-B14F-4D97-AF65-F5344CB8AC3E}">
        <p14:creationId xmlns:p14="http://schemas.microsoft.com/office/powerpoint/2010/main" val="426440281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31</TotalTime>
  <Words>1065</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Corbel</vt:lpstr>
      <vt:lpstr>Depth</vt:lpstr>
      <vt:lpstr>PowerPoint Presentation</vt:lpstr>
      <vt:lpstr>Diseases </vt:lpstr>
      <vt:lpstr>Important Properties</vt:lpstr>
      <vt:lpstr>PowerPoint Presentation</vt:lpstr>
      <vt:lpstr>PowerPoint Presentation</vt:lpstr>
      <vt:lpstr>PowerPoint Presentation</vt:lpstr>
      <vt:lpstr>PowerPoint Presentation</vt:lpstr>
      <vt:lpstr>CRP</vt:lpstr>
      <vt:lpstr>Transmission </vt:lpstr>
      <vt:lpstr>Pathogenesis</vt:lpstr>
      <vt:lpstr>PowerPoint Presentation</vt:lpstr>
      <vt:lpstr>Clinical Findings</vt:lpstr>
      <vt:lpstr>Laboratory Diagnosis</vt:lpstr>
      <vt:lpstr>Treatment</vt:lpstr>
      <vt:lpstr>Prevention </vt:lpstr>
      <vt:lpstr>PowerPoint Presentation</vt:lpstr>
      <vt:lpstr>PowerPoint Presentation</vt:lpstr>
      <vt:lpstr>Serotype replacement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Alina</dc:creator>
  <cp:lastModifiedBy>Dr. Alina</cp:lastModifiedBy>
  <cp:revision>13</cp:revision>
  <dcterms:created xsi:type="dcterms:W3CDTF">2014-02-20T04:43:16Z</dcterms:created>
  <dcterms:modified xsi:type="dcterms:W3CDTF">2014-02-22T03:04:48Z</dcterms:modified>
</cp:coreProperties>
</file>