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8" r:id="rId3"/>
    <p:sldId id="259" r:id="rId4"/>
    <p:sldId id="260" r:id="rId5"/>
    <p:sldId id="261" r:id="rId6"/>
    <p:sldId id="262" r:id="rId7"/>
    <p:sldId id="263" r:id="rId8"/>
    <p:sldId id="294" r:id="rId9"/>
    <p:sldId id="264" r:id="rId10"/>
    <p:sldId id="265" r:id="rId11"/>
    <p:sldId id="297" r:id="rId12"/>
    <p:sldId id="266" r:id="rId13"/>
    <p:sldId id="298" r:id="rId14"/>
    <p:sldId id="299"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30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2/20/2014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2/20/2014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1077" y="3090930"/>
            <a:ext cx="10251582" cy="1107996"/>
          </a:xfrm>
          <a:prstGeom prst="rect">
            <a:avLst/>
          </a:prstGeom>
        </p:spPr>
        <p:txBody>
          <a:bodyPr wrap="square">
            <a:spAutoFit/>
          </a:bodyPr>
          <a:lstStyle/>
          <a:p>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STREPTOCOCCUS</a:t>
            </a:r>
            <a:endPar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13756" y="4198926"/>
            <a:ext cx="3940543" cy="2206704"/>
          </a:xfrm>
          <a:prstGeom prst="rect">
            <a:avLst/>
          </a:prstGeom>
        </p:spPr>
      </p:pic>
    </p:spTree>
    <p:extLst>
      <p:ext uri="{BB962C8B-B14F-4D97-AF65-F5344CB8AC3E}">
        <p14:creationId xmlns:p14="http://schemas.microsoft.com/office/powerpoint/2010/main" val="128408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4053" b="13295"/>
          <a:stretch/>
        </p:blipFill>
        <p:spPr>
          <a:xfrm>
            <a:off x="4013200" y="2101057"/>
            <a:ext cx="4267915" cy="3295192"/>
          </a:xfrm>
          <a:prstGeom prst="rect">
            <a:avLst/>
          </a:prstGeom>
        </p:spPr>
      </p:pic>
      <p:sp>
        <p:nvSpPr>
          <p:cNvPr id="3" name="Rectangle 2"/>
          <p:cNvSpPr/>
          <p:nvPr/>
        </p:nvSpPr>
        <p:spPr>
          <a:xfrm>
            <a:off x="0" y="5396249"/>
            <a:ext cx="12191999" cy="1200329"/>
          </a:xfrm>
          <a:prstGeom prst="rect">
            <a:avLst/>
          </a:prstGeom>
        </p:spPr>
        <p:txBody>
          <a:bodyPr wrap="square">
            <a:spAutoFit/>
          </a:bodyPr>
          <a:lstStyle/>
          <a:p>
            <a:r>
              <a:rPr lang="en-US" dirty="0"/>
              <a:t>Bacitracin test—Arrow points to zone of inhibition of growth of group A streptococci (Streptococcus </a:t>
            </a:r>
            <a:r>
              <a:rPr lang="en-US" dirty="0" err="1"/>
              <a:t>pyogenes</a:t>
            </a:r>
            <a:r>
              <a:rPr lang="en-US" dirty="0"/>
              <a:t>) caused by bacitracin that has diffused from the disk labeled A. Upper half of blood agar plate </a:t>
            </a:r>
            <a:r>
              <a:rPr lang="en-US" dirty="0" smtClean="0"/>
              <a:t>shows </a:t>
            </a:r>
            <a:r>
              <a:rPr lang="el-GR" dirty="0" smtClean="0"/>
              <a:t>β</a:t>
            </a:r>
            <a:r>
              <a:rPr lang="en-US" dirty="0" smtClean="0"/>
              <a:t> </a:t>
            </a:r>
            <a:r>
              <a:rPr lang="en-US" dirty="0"/>
              <a:t>-hemolysis caused by group A streptococci, except in the region around the bacitracin disk. Lower half of blood agar plate </a:t>
            </a:r>
            <a:r>
              <a:rPr lang="en-US" dirty="0" smtClean="0"/>
              <a:t>shows </a:t>
            </a:r>
            <a:r>
              <a:rPr lang="el-GR" dirty="0" smtClean="0"/>
              <a:t>β</a:t>
            </a:r>
            <a:r>
              <a:rPr lang="en-US" dirty="0" smtClean="0"/>
              <a:t> </a:t>
            </a:r>
            <a:r>
              <a:rPr lang="en-US" dirty="0"/>
              <a:t>-hemolysis caused by group B streptococci (Streptococcus </a:t>
            </a:r>
            <a:r>
              <a:rPr lang="en-US" dirty="0" err="1"/>
              <a:t>agalactiae</a:t>
            </a:r>
            <a:r>
              <a:rPr lang="en-US" dirty="0"/>
              <a:t>) and there is no zone of inhibition around the bacitracin disk.</a:t>
            </a:r>
          </a:p>
        </p:txBody>
      </p:sp>
    </p:spTree>
    <p:extLst>
      <p:ext uri="{BB962C8B-B14F-4D97-AF65-F5344CB8AC3E}">
        <p14:creationId xmlns:p14="http://schemas.microsoft.com/office/powerpoint/2010/main" val="33954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2000" b="1"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Group B streptococci </a:t>
            </a:r>
          </a:p>
          <a:p>
            <a:pPr lvl="0"/>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(Str.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agalactiae</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colonize the genital tract of some women and can cause neonatal meningitis and sepsis </a:t>
            </a:r>
          </a:p>
          <a:p>
            <a:pPr lvl="0"/>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They are usually bacitracin-resistant </a:t>
            </a:r>
          </a:p>
          <a:p>
            <a:pPr lvl="0"/>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They hydrolyze (break down)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hippurate</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an important diagnostic criterion</a:t>
            </a:r>
          </a:p>
          <a:p>
            <a:endParaRPr lang="en-US" dirty="0"/>
          </a:p>
        </p:txBody>
      </p:sp>
    </p:spTree>
    <p:extLst>
      <p:ext uri="{BB962C8B-B14F-4D97-AF65-F5344CB8AC3E}">
        <p14:creationId xmlns:p14="http://schemas.microsoft.com/office/powerpoint/2010/main" val="414409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412124"/>
            <a:ext cx="10233800" cy="6181859"/>
          </a:xfrm>
        </p:spPr>
        <p:txBody>
          <a:bodyPr>
            <a:normAutofit/>
          </a:bodyPr>
          <a:lstStyle/>
          <a:p>
            <a:endParaRPr lang="en-US" dirty="0"/>
          </a:p>
          <a:p>
            <a:pPr marL="0" indent="0">
              <a:buNone/>
            </a:pPr>
            <a:r>
              <a:rPr lang="en-US" sz="2000" b="1" u="sng" dirty="0"/>
              <a:t>Group D streptococci </a:t>
            </a:r>
            <a:endParaRPr lang="en-US" sz="2000" b="1" u="sng" dirty="0" smtClean="0"/>
          </a:p>
          <a:p>
            <a:r>
              <a:rPr lang="en-US" sz="2000" dirty="0" smtClean="0"/>
              <a:t>Include enterococci (</a:t>
            </a:r>
            <a:r>
              <a:rPr lang="en-US" sz="2000" dirty="0"/>
              <a:t>e.g., Ent. </a:t>
            </a:r>
            <a:r>
              <a:rPr lang="en-US" sz="2000" dirty="0" err="1"/>
              <a:t>faecalis</a:t>
            </a:r>
            <a:r>
              <a:rPr lang="en-US" sz="2000" dirty="0"/>
              <a:t> and Enterococcus </a:t>
            </a:r>
            <a:r>
              <a:rPr lang="en-US" sz="2000" dirty="0" err="1"/>
              <a:t>faecium</a:t>
            </a:r>
            <a:r>
              <a:rPr lang="en-US" sz="2000" dirty="0"/>
              <a:t>) and </a:t>
            </a:r>
            <a:r>
              <a:rPr lang="en-US" sz="2000" dirty="0" err="1"/>
              <a:t>nonenterococci</a:t>
            </a:r>
            <a:r>
              <a:rPr lang="en-US" sz="2000" dirty="0"/>
              <a:t> (e.g., Str. </a:t>
            </a:r>
            <a:r>
              <a:rPr lang="en-US" sz="2000" dirty="0" err="1"/>
              <a:t>bovis</a:t>
            </a:r>
            <a:r>
              <a:rPr lang="en-US" sz="2000" dirty="0" smtClean="0"/>
              <a:t>) </a:t>
            </a:r>
          </a:p>
          <a:p>
            <a:r>
              <a:rPr lang="en-US" sz="2000" dirty="0" smtClean="0"/>
              <a:t>Enterococci </a:t>
            </a:r>
            <a:r>
              <a:rPr lang="en-US" sz="2000" dirty="0"/>
              <a:t>are members of the normal flora of the colon and are noted for their ability to cause urinary, biliary, and cardiovascular </a:t>
            </a:r>
            <a:r>
              <a:rPr lang="en-US" sz="2000" dirty="0" smtClean="0"/>
              <a:t>infections </a:t>
            </a:r>
          </a:p>
          <a:p>
            <a:r>
              <a:rPr lang="en-US" sz="2000" dirty="0" smtClean="0"/>
              <a:t>Very hardy organisms</a:t>
            </a:r>
            <a:r>
              <a:rPr lang="en-US" sz="2000" dirty="0"/>
              <a:t>; they can grow in hypertonic (6.5%) saline or in bile and are not killed by penicillin </a:t>
            </a:r>
            <a:r>
              <a:rPr lang="en-US" sz="2000" dirty="0" smtClean="0"/>
              <a:t>G </a:t>
            </a:r>
          </a:p>
          <a:p>
            <a:r>
              <a:rPr lang="en-US" sz="2000" dirty="0" smtClean="0"/>
              <a:t>As </a:t>
            </a:r>
            <a:r>
              <a:rPr lang="en-US" sz="2000" dirty="0"/>
              <a:t>a result, a synergistic combination of penicillin and an aminoglycoside (such as gentamicin) is required to kill </a:t>
            </a:r>
            <a:r>
              <a:rPr lang="en-US" sz="2000" dirty="0" smtClean="0"/>
              <a:t>enterococci</a:t>
            </a:r>
          </a:p>
          <a:p>
            <a:endParaRPr lang="en-US" dirty="0"/>
          </a:p>
          <a:p>
            <a:endParaRPr lang="en-US" dirty="0"/>
          </a:p>
          <a:p>
            <a:endParaRPr lang="en-US" dirty="0"/>
          </a:p>
        </p:txBody>
      </p:sp>
    </p:spTree>
    <p:extLst>
      <p:ext uri="{BB962C8B-B14F-4D97-AF65-F5344CB8AC3E}">
        <p14:creationId xmlns:p14="http://schemas.microsoft.com/office/powerpoint/2010/main" val="426362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sz="2000" b="1"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Nonenterococcal group D streptococci</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p>
          <a:p>
            <a:pPr lvl="0"/>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Str.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bovis</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can cause similar infections but are much less hardy organisms, e.g., they are inhibited by 6.5%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NaCl</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and killed by penicillin G</a:t>
            </a:r>
          </a:p>
          <a:p>
            <a:pPr lvl="0"/>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Note that the hemolytic reaction of group D streptococci is variable: most are </a:t>
            </a:r>
            <a:r>
              <a:rPr lang="el-GR"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α</a:t>
            </a:r>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-hemolytic</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but some </a:t>
            </a:r>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are </a:t>
            </a:r>
            <a:r>
              <a:rPr lang="el-GR"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β</a:t>
            </a:r>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-hemolytic </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and others are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nonhemolytic</a:t>
            </a:r>
            <a:endPar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endParaRPr lang="en-US" sz="2400" dirty="0"/>
          </a:p>
        </p:txBody>
      </p:sp>
    </p:spTree>
    <p:extLst>
      <p:ext uri="{BB962C8B-B14F-4D97-AF65-F5344CB8AC3E}">
        <p14:creationId xmlns:p14="http://schemas.microsoft.com/office/powerpoint/2010/main" val="328836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2000" b="1"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Groups C, E, F, G, H, and K–U streptococci </a:t>
            </a:r>
            <a:endParaRPr lang="en-US" sz="2000" b="1" u="sng"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infrequently </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cause human disease</a:t>
            </a:r>
          </a:p>
          <a:p>
            <a:endParaRPr lang="en-US" dirty="0"/>
          </a:p>
        </p:txBody>
      </p:sp>
    </p:spTree>
    <p:extLst>
      <p:ext uri="{BB962C8B-B14F-4D97-AF65-F5344CB8AC3E}">
        <p14:creationId xmlns:p14="http://schemas.microsoft.com/office/powerpoint/2010/main" val="11493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z="3400" b="1" dirty="0" smtClean="0"/>
              <a:t>Non–</a:t>
            </a:r>
            <a:r>
              <a:rPr lang="el-GR" sz="3400" b="1" dirty="0" smtClean="0"/>
              <a:t>β</a:t>
            </a:r>
            <a:r>
              <a:rPr lang="en-US" sz="3400" b="1" dirty="0" smtClean="0"/>
              <a:t>-Hemolytic </a:t>
            </a:r>
            <a:r>
              <a:rPr lang="en-US" sz="3400" b="1" dirty="0"/>
              <a:t>Streptococci</a:t>
            </a:r>
          </a:p>
          <a:p>
            <a:endParaRPr lang="en-US" sz="3400" dirty="0"/>
          </a:p>
          <a:p>
            <a:r>
              <a:rPr lang="en-US" dirty="0"/>
              <a:t>Some produce no hemolysis; others </a:t>
            </a:r>
            <a:r>
              <a:rPr lang="en-US" dirty="0" smtClean="0"/>
              <a:t>produce </a:t>
            </a:r>
            <a:r>
              <a:rPr lang="el-GR" dirty="0" smtClean="0"/>
              <a:t>α</a:t>
            </a:r>
            <a:r>
              <a:rPr lang="en-US" dirty="0" smtClean="0"/>
              <a:t>-hemolysis </a:t>
            </a:r>
          </a:p>
          <a:p>
            <a:r>
              <a:rPr lang="en-US" dirty="0" smtClean="0"/>
              <a:t>The principal </a:t>
            </a:r>
            <a:r>
              <a:rPr lang="el-GR" dirty="0" smtClean="0"/>
              <a:t>α</a:t>
            </a:r>
            <a:r>
              <a:rPr lang="en-US" dirty="0" smtClean="0"/>
              <a:t> -hemolytic </a:t>
            </a:r>
            <a:r>
              <a:rPr lang="en-US" dirty="0"/>
              <a:t>organisms are Str. </a:t>
            </a:r>
            <a:r>
              <a:rPr lang="en-US" dirty="0" err="1"/>
              <a:t>pneumoniae</a:t>
            </a:r>
            <a:r>
              <a:rPr lang="en-US" dirty="0"/>
              <a:t> and the </a:t>
            </a:r>
            <a:r>
              <a:rPr lang="en-US" dirty="0" err="1"/>
              <a:t>viridans</a:t>
            </a:r>
            <a:r>
              <a:rPr lang="en-US" dirty="0"/>
              <a:t> group of </a:t>
            </a:r>
            <a:r>
              <a:rPr lang="en-US" dirty="0" smtClean="0"/>
              <a:t>streptococci </a:t>
            </a:r>
          </a:p>
          <a:p>
            <a:r>
              <a:rPr lang="en-US" dirty="0" smtClean="0"/>
              <a:t>The </a:t>
            </a:r>
            <a:r>
              <a:rPr lang="en-US" dirty="0" err="1"/>
              <a:t>viridans</a:t>
            </a:r>
            <a:r>
              <a:rPr lang="en-US" dirty="0"/>
              <a:t> streptococci (e.g., Streptococcus </a:t>
            </a:r>
            <a:r>
              <a:rPr lang="en-US" dirty="0" err="1"/>
              <a:t>mitis</a:t>
            </a:r>
            <a:r>
              <a:rPr lang="en-US" dirty="0"/>
              <a:t>, Streptococcus </a:t>
            </a:r>
            <a:r>
              <a:rPr lang="en-US" dirty="0" err="1"/>
              <a:t>sanguis</a:t>
            </a:r>
            <a:r>
              <a:rPr lang="en-US" dirty="0"/>
              <a:t>, and Streptococcus </a:t>
            </a:r>
            <a:r>
              <a:rPr lang="en-US" dirty="0" err="1"/>
              <a:t>mutans</a:t>
            </a:r>
            <a:r>
              <a:rPr lang="en-US" dirty="0"/>
              <a:t>) are not bile-soluble and not inhibited by </a:t>
            </a:r>
            <a:r>
              <a:rPr lang="en-US" dirty="0" err="1"/>
              <a:t>optochin</a:t>
            </a:r>
            <a:r>
              <a:rPr lang="en-US" dirty="0"/>
              <a:t>—in contrast to Str. </a:t>
            </a:r>
            <a:r>
              <a:rPr lang="en-US" dirty="0" err="1"/>
              <a:t>pneumoniae</a:t>
            </a:r>
            <a:r>
              <a:rPr lang="en-US" dirty="0"/>
              <a:t>, which is bile-soluble and inhibited by </a:t>
            </a:r>
            <a:r>
              <a:rPr lang="en-US" dirty="0" err="1" smtClean="0"/>
              <a:t>optochin</a:t>
            </a:r>
            <a:r>
              <a:rPr lang="en-US" dirty="0" smtClean="0"/>
              <a:t> </a:t>
            </a:r>
          </a:p>
          <a:p>
            <a:r>
              <a:rPr lang="en-US" dirty="0" err="1" smtClean="0"/>
              <a:t>Viridans</a:t>
            </a:r>
            <a:r>
              <a:rPr lang="en-US" dirty="0" smtClean="0"/>
              <a:t> </a:t>
            </a:r>
            <a:r>
              <a:rPr lang="en-US" dirty="0"/>
              <a:t>streptococci are part of the normal flora of the human pharynx and intermittently reach the bloodstream to cause infective </a:t>
            </a:r>
            <a:r>
              <a:rPr lang="en-US" dirty="0" smtClean="0"/>
              <a:t>endocarditis </a:t>
            </a:r>
          </a:p>
          <a:p>
            <a:r>
              <a:rPr lang="en-US" dirty="0" smtClean="0"/>
              <a:t>Str</a:t>
            </a:r>
            <a:r>
              <a:rPr lang="en-US" dirty="0"/>
              <a:t>. </a:t>
            </a:r>
            <a:r>
              <a:rPr lang="en-US" dirty="0" err="1"/>
              <a:t>mutans</a:t>
            </a:r>
            <a:r>
              <a:rPr lang="en-US" dirty="0"/>
              <a:t> synthesizes polysaccharides (</a:t>
            </a:r>
            <a:r>
              <a:rPr lang="en-US" dirty="0" err="1"/>
              <a:t>dextrans</a:t>
            </a:r>
            <a:r>
              <a:rPr lang="en-US" dirty="0"/>
              <a:t>) that are found in dental plaque and lead to dental </a:t>
            </a:r>
            <a:r>
              <a:rPr lang="en-US" dirty="0" smtClean="0"/>
              <a:t>caries </a:t>
            </a:r>
          </a:p>
          <a:p>
            <a:r>
              <a:rPr lang="en-US" dirty="0" smtClean="0"/>
              <a:t>Streptococcus </a:t>
            </a:r>
            <a:r>
              <a:rPr lang="en-US" dirty="0" err="1"/>
              <a:t>intermedius</a:t>
            </a:r>
            <a:r>
              <a:rPr lang="en-US" dirty="0"/>
              <a:t> and Streptococcus </a:t>
            </a:r>
            <a:r>
              <a:rPr lang="en-US" dirty="0" err="1"/>
              <a:t>anginosus</a:t>
            </a:r>
            <a:r>
              <a:rPr lang="en-US" dirty="0"/>
              <a:t> (also known as the Str. </a:t>
            </a:r>
            <a:r>
              <a:rPr lang="en-US" dirty="0" err="1"/>
              <a:t>anginosus-milleri</a:t>
            </a:r>
            <a:r>
              <a:rPr lang="en-US" dirty="0"/>
              <a:t> group) are usually </a:t>
            </a:r>
            <a:r>
              <a:rPr lang="el-GR" dirty="0" smtClean="0"/>
              <a:t>α</a:t>
            </a:r>
            <a:r>
              <a:rPr lang="en-US" dirty="0" smtClean="0"/>
              <a:t>-hemolytic </a:t>
            </a:r>
            <a:r>
              <a:rPr lang="en-US" dirty="0"/>
              <a:t>or </a:t>
            </a:r>
            <a:r>
              <a:rPr lang="en-US" dirty="0" err="1"/>
              <a:t>nonhemolytic</a:t>
            </a:r>
            <a:r>
              <a:rPr lang="en-US" dirty="0"/>
              <a:t>, but some isolates are </a:t>
            </a:r>
            <a:r>
              <a:rPr lang="el-GR" dirty="0" smtClean="0"/>
              <a:t>β</a:t>
            </a:r>
            <a:r>
              <a:rPr lang="en-US" dirty="0" smtClean="0"/>
              <a:t>-hemolytic</a:t>
            </a:r>
            <a:r>
              <a:rPr lang="en-US" dirty="0"/>
              <a:t>. They are found primarily in the mouth and colon.</a:t>
            </a:r>
          </a:p>
          <a:p>
            <a:endParaRPr lang="en-US" dirty="0"/>
          </a:p>
          <a:p>
            <a:endParaRPr lang="en-US" dirty="0"/>
          </a:p>
        </p:txBody>
      </p:sp>
    </p:spTree>
    <p:extLst>
      <p:ext uri="{BB962C8B-B14F-4D97-AF65-F5344CB8AC3E}">
        <p14:creationId xmlns:p14="http://schemas.microsoft.com/office/powerpoint/2010/main" val="83520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b="1" dirty="0" err="1"/>
              <a:t>Peptostreptococci</a:t>
            </a:r>
            <a:endParaRPr lang="en-US" sz="2400" b="1" dirty="0"/>
          </a:p>
          <a:p>
            <a:endParaRPr lang="en-US" sz="2000" dirty="0"/>
          </a:p>
          <a:p>
            <a:r>
              <a:rPr lang="en-US" sz="2000" dirty="0" smtClean="0"/>
              <a:t>Grow under anaerobic or </a:t>
            </a:r>
            <a:r>
              <a:rPr lang="en-US" sz="2000" dirty="0" err="1"/>
              <a:t>microaerophilic</a:t>
            </a:r>
            <a:r>
              <a:rPr lang="en-US" sz="2000" dirty="0"/>
              <a:t> conditions and produce variable </a:t>
            </a:r>
            <a:r>
              <a:rPr lang="en-US" sz="2000" dirty="0" smtClean="0"/>
              <a:t>hemolysis </a:t>
            </a:r>
          </a:p>
          <a:p>
            <a:r>
              <a:rPr lang="en-US" sz="2000" dirty="0" smtClean="0"/>
              <a:t>Members of </a:t>
            </a:r>
            <a:r>
              <a:rPr lang="en-US" sz="2000" dirty="0"/>
              <a:t>the normal flora of the gut, mouth, and the female genital tract and participate in mixed anaerobic </a:t>
            </a:r>
            <a:r>
              <a:rPr lang="en-US" sz="2000" dirty="0" smtClean="0"/>
              <a:t>infections </a:t>
            </a:r>
          </a:p>
          <a:p>
            <a:r>
              <a:rPr lang="en-US" sz="2000" dirty="0" smtClean="0"/>
              <a:t>The </a:t>
            </a:r>
            <a:r>
              <a:rPr lang="en-US" sz="2000" dirty="0"/>
              <a:t>term "mixed anaerobic infections" refers to the fact that these infections are caused by multiple bacteria, some of which are anaerobes and others are </a:t>
            </a:r>
            <a:r>
              <a:rPr lang="en-US" sz="2000" dirty="0" err="1"/>
              <a:t>facultatives</a:t>
            </a:r>
            <a:r>
              <a:rPr lang="en-US" sz="2000" dirty="0"/>
              <a:t>. For example, </a:t>
            </a:r>
            <a:r>
              <a:rPr lang="en-US" sz="2000" dirty="0" err="1"/>
              <a:t>peptostreptococci</a:t>
            </a:r>
            <a:r>
              <a:rPr lang="en-US" sz="2000" dirty="0"/>
              <a:t> and </a:t>
            </a:r>
            <a:r>
              <a:rPr lang="en-US" sz="2000" dirty="0" err="1"/>
              <a:t>viridans</a:t>
            </a:r>
            <a:r>
              <a:rPr lang="en-US" sz="2000" dirty="0"/>
              <a:t> streptococci, both members of the oral flora, are often found in brain abscesses following dental </a:t>
            </a:r>
            <a:r>
              <a:rPr lang="en-US" sz="2000" dirty="0" smtClean="0"/>
              <a:t>surgery</a:t>
            </a:r>
          </a:p>
          <a:p>
            <a:r>
              <a:rPr lang="en-US" sz="2000" dirty="0" err="1" smtClean="0"/>
              <a:t>Peptostreptococcus</a:t>
            </a:r>
            <a:r>
              <a:rPr lang="en-US" sz="2000" dirty="0" smtClean="0"/>
              <a:t> </a:t>
            </a:r>
            <a:r>
              <a:rPr lang="en-US" sz="2000" dirty="0" err="1"/>
              <a:t>magnus</a:t>
            </a:r>
            <a:r>
              <a:rPr lang="en-US" sz="2000" dirty="0"/>
              <a:t> and </a:t>
            </a:r>
            <a:r>
              <a:rPr lang="en-US" sz="2000" dirty="0" err="1"/>
              <a:t>Peptostreptococcus</a:t>
            </a:r>
            <a:r>
              <a:rPr lang="en-US" sz="2000" dirty="0"/>
              <a:t> </a:t>
            </a:r>
            <a:r>
              <a:rPr lang="en-US" sz="2000" dirty="0" err="1"/>
              <a:t>anaerobius</a:t>
            </a:r>
            <a:r>
              <a:rPr lang="en-US" sz="2000" dirty="0"/>
              <a:t> are the species frequently isolated from clinical </a:t>
            </a:r>
            <a:r>
              <a:rPr lang="en-US" sz="2000" dirty="0" smtClean="0"/>
              <a:t>specimens</a:t>
            </a:r>
            <a:endParaRPr lang="en-US" sz="2000" dirty="0"/>
          </a:p>
          <a:p>
            <a:endParaRPr lang="en-US" dirty="0"/>
          </a:p>
          <a:p>
            <a:endParaRPr lang="en-US" dirty="0"/>
          </a:p>
        </p:txBody>
      </p:sp>
    </p:spTree>
    <p:extLst>
      <p:ext uri="{BB962C8B-B14F-4D97-AF65-F5344CB8AC3E}">
        <p14:creationId xmlns:p14="http://schemas.microsoft.com/office/powerpoint/2010/main" val="2112593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Transmission</a:t>
            </a:r>
            <a:endParaRPr lang="en-US" dirty="0"/>
          </a:p>
        </p:txBody>
      </p:sp>
      <p:sp>
        <p:nvSpPr>
          <p:cNvPr id="3" name="Content Placeholder 2"/>
          <p:cNvSpPr>
            <a:spLocks noGrp="1"/>
          </p:cNvSpPr>
          <p:nvPr>
            <p:ph idx="1"/>
          </p:nvPr>
        </p:nvSpPr>
        <p:spPr/>
        <p:txBody>
          <a:bodyPr>
            <a:normAutofit/>
          </a:bodyPr>
          <a:lstStyle/>
          <a:p>
            <a:endParaRPr lang="en-US" dirty="0"/>
          </a:p>
          <a:p>
            <a:pPr>
              <a:lnSpc>
                <a:spcPct val="150000"/>
              </a:lnSpc>
            </a:pPr>
            <a:r>
              <a:rPr lang="en-US" sz="2000" dirty="0"/>
              <a:t>Most streptococci are part of the normal flora of the human throat, skin, and intestines but produce disease when they gain access to tissues or </a:t>
            </a:r>
            <a:r>
              <a:rPr lang="en-US" sz="2000" dirty="0" smtClean="0"/>
              <a:t>blood </a:t>
            </a:r>
          </a:p>
          <a:p>
            <a:pPr>
              <a:lnSpc>
                <a:spcPct val="150000"/>
              </a:lnSpc>
            </a:pPr>
            <a:r>
              <a:rPr lang="en-US" sz="2000" dirty="0" err="1" smtClean="0"/>
              <a:t>Viridans</a:t>
            </a:r>
            <a:r>
              <a:rPr lang="en-US" sz="2000" dirty="0" smtClean="0"/>
              <a:t> </a:t>
            </a:r>
            <a:r>
              <a:rPr lang="en-US" sz="2000" dirty="0"/>
              <a:t>streptococci and Str. </a:t>
            </a:r>
            <a:r>
              <a:rPr lang="en-US" sz="2000" dirty="0" err="1"/>
              <a:t>pneumoniae</a:t>
            </a:r>
            <a:r>
              <a:rPr lang="en-US" sz="2000" dirty="0"/>
              <a:t> are found chiefly in the </a:t>
            </a:r>
            <a:r>
              <a:rPr lang="en-US" sz="2000" dirty="0" smtClean="0"/>
              <a:t>oropharynx </a:t>
            </a:r>
          </a:p>
          <a:p>
            <a:pPr>
              <a:lnSpc>
                <a:spcPct val="150000"/>
              </a:lnSpc>
            </a:pPr>
            <a:r>
              <a:rPr lang="en-US" sz="2000" dirty="0" smtClean="0"/>
              <a:t>Str</a:t>
            </a:r>
            <a:r>
              <a:rPr lang="en-US" sz="2000" dirty="0"/>
              <a:t>. </a:t>
            </a:r>
            <a:r>
              <a:rPr lang="en-US" sz="2000" dirty="0" err="1"/>
              <a:t>pyogenes</a:t>
            </a:r>
            <a:r>
              <a:rPr lang="en-US" sz="2000" dirty="0"/>
              <a:t> is found on the skin and in the oropharynx in small </a:t>
            </a:r>
            <a:r>
              <a:rPr lang="en-US" sz="2000" dirty="0" smtClean="0"/>
              <a:t>numbers </a:t>
            </a:r>
          </a:p>
          <a:p>
            <a:pPr>
              <a:lnSpc>
                <a:spcPct val="150000"/>
              </a:lnSpc>
            </a:pPr>
            <a:r>
              <a:rPr lang="en-US" sz="2000" dirty="0" smtClean="0"/>
              <a:t>Str</a:t>
            </a:r>
            <a:r>
              <a:rPr lang="en-US" sz="2000" dirty="0"/>
              <a:t>. </a:t>
            </a:r>
            <a:r>
              <a:rPr lang="en-US" sz="2000" dirty="0" err="1"/>
              <a:t>agalactiae</a:t>
            </a:r>
            <a:r>
              <a:rPr lang="en-US" sz="2000" dirty="0"/>
              <a:t> occurs in the vagina and </a:t>
            </a:r>
            <a:r>
              <a:rPr lang="en-US" sz="2000" dirty="0" smtClean="0"/>
              <a:t>colon </a:t>
            </a:r>
          </a:p>
          <a:p>
            <a:pPr>
              <a:lnSpc>
                <a:spcPct val="150000"/>
              </a:lnSpc>
            </a:pPr>
            <a:r>
              <a:rPr lang="en-US" sz="2000" dirty="0" smtClean="0"/>
              <a:t>Enterococci </a:t>
            </a:r>
            <a:r>
              <a:rPr lang="en-US" sz="2000" dirty="0"/>
              <a:t>and anaerobic streptococci are located in the </a:t>
            </a:r>
            <a:r>
              <a:rPr lang="en-US" sz="2000" dirty="0" smtClean="0"/>
              <a:t>colon</a:t>
            </a:r>
            <a:endParaRPr lang="en-US" sz="2000" dirty="0"/>
          </a:p>
          <a:p>
            <a:endParaRPr lang="en-US" dirty="0"/>
          </a:p>
          <a:p>
            <a:endParaRPr lang="en-US" dirty="0"/>
          </a:p>
        </p:txBody>
      </p:sp>
    </p:spTree>
    <p:extLst>
      <p:ext uri="{BB962C8B-B14F-4D97-AF65-F5344CB8AC3E}">
        <p14:creationId xmlns:p14="http://schemas.microsoft.com/office/powerpoint/2010/main" val="268410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Pathogenesis</a:t>
            </a:r>
            <a:endParaRPr lang="en-US" dirty="0"/>
          </a:p>
        </p:txBody>
      </p:sp>
      <p:sp>
        <p:nvSpPr>
          <p:cNvPr id="3" name="Content Placeholder 2"/>
          <p:cNvSpPr>
            <a:spLocks noGrp="1"/>
          </p:cNvSpPr>
          <p:nvPr>
            <p:ph idx="1"/>
          </p:nvPr>
        </p:nvSpPr>
        <p:spPr/>
        <p:txBody>
          <a:bodyPr>
            <a:normAutofit/>
          </a:bodyPr>
          <a:lstStyle/>
          <a:p>
            <a:endParaRPr lang="en-US" dirty="0"/>
          </a:p>
          <a:p>
            <a:pPr marL="0" indent="0">
              <a:lnSpc>
                <a:spcPct val="100000"/>
              </a:lnSpc>
              <a:buNone/>
            </a:pPr>
            <a:r>
              <a:rPr lang="en-US" sz="2000" b="1" u="sng" dirty="0"/>
              <a:t>Group A streptococci (Str. </a:t>
            </a:r>
            <a:r>
              <a:rPr lang="en-US" sz="2000" b="1" u="sng" dirty="0" err="1"/>
              <a:t>pyogenes</a:t>
            </a:r>
            <a:r>
              <a:rPr lang="en-US" sz="2000" b="1" u="sng" dirty="0"/>
              <a:t>)</a:t>
            </a:r>
            <a:r>
              <a:rPr lang="en-US" sz="2000" dirty="0"/>
              <a:t> </a:t>
            </a:r>
            <a:endParaRPr lang="en-US" sz="2000" dirty="0" smtClean="0"/>
          </a:p>
          <a:p>
            <a:pPr marL="0" indent="0">
              <a:lnSpc>
                <a:spcPct val="100000"/>
              </a:lnSpc>
              <a:buNone/>
            </a:pPr>
            <a:r>
              <a:rPr lang="en-US" sz="2000" dirty="0" smtClean="0"/>
              <a:t>cause </a:t>
            </a:r>
            <a:r>
              <a:rPr lang="en-US" sz="2000" dirty="0"/>
              <a:t>disease by three mechanisms: </a:t>
            </a:r>
            <a:endParaRPr lang="en-US" sz="2000" dirty="0" smtClean="0"/>
          </a:p>
          <a:p>
            <a:pPr marL="514350" indent="-514350">
              <a:lnSpc>
                <a:spcPct val="100000"/>
              </a:lnSpc>
              <a:buAutoNum type="arabicParenBoth"/>
            </a:pPr>
            <a:r>
              <a:rPr lang="en-US" sz="2000" dirty="0" smtClean="0"/>
              <a:t>Pyogenic inflammation</a:t>
            </a:r>
          </a:p>
          <a:p>
            <a:pPr marL="514350" indent="-514350">
              <a:lnSpc>
                <a:spcPct val="100000"/>
              </a:lnSpc>
              <a:buAutoNum type="arabicParenBoth"/>
            </a:pPr>
            <a:r>
              <a:rPr lang="en-US" sz="2000" dirty="0" smtClean="0"/>
              <a:t>Exotoxin production</a:t>
            </a:r>
          </a:p>
          <a:p>
            <a:pPr marL="0" indent="0">
              <a:lnSpc>
                <a:spcPct val="100000"/>
              </a:lnSpc>
              <a:buNone/>
            </a:pPr>
            <a:r>
              <a:rPr lang="en-US" sz="2000" dirty="0" smtClean="0"/>
              <a:t>(</a:t>
            </a:r>
            <a:r>
              <a:rPr lang="en-US" sz="2000" dirty="0"/>
              <a:t>3) </a:t>
            </a:r>
            <a:r>
              <a:rPr lang="en-US" sz="2000" dirty="0" smtClean="0"/>
              <a:t>    Immunologic</a:t>
            </a:r>
          </a:p>
          <a:p>
            <a:pPr marL="0" indent="0">
              <a:lnSpc>
                <a:spcPct val="100000"/>
              </a:lnSpc>
              <a:buNone/>
            </a:pPr>
            <a:endParaRPr lang="en-US" sz="2000" dirty="0" smtClean="0"/>
          </a:p>
          <a:p>
            <a:pPr marL="0" indent="0">
              <a:lnSpc>
                <a:spcPct val="100000"/>
              </a:lnSpc>
              <a:buNone/>
            </a:pPr>
            <a:r>
              <a:rPr lang="en-US" sz="2000" dirty="0" smtClean="0"/>
              <a:t>The </a:t>
            </a:r>
            <a:r>
              <a:rPr lang="en-US" sz="2000" dirty="0"/>
              <a:t>immunologic reactions cause inflammation, e.g., the inflamed joints of rheumatic fever, but there are no organisms in the lesions</a:t>
            </a:r>
          </a:p>
          <a:p>
            <a:endParaRPr lang="en-US" sz="2000" dirty="0"/>
          </a:p>
        </p:txBody>
      </p:sp>
    </p:spTree>
    <p:extLst>
      <p:ext uri="{BB962C8B-B14F-4D97-AF65-F5344CB8AC3E}">
        <p14:creationId xmlns:p14="http://schemas.microsoft.com/office/powerpoint/2010/main" val="2876792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000" b="1" u="sng" dirty="0" smtClean="0"/>
              <a:t>Group </a:t>
            </a:r>
            <a:r>
              <a:rPr lang="en-US" sz="2000" b="1" u="sng" dirty="0"/>
              <a:t>A streptococci </a:t>
            </a:r>
            <a:r>
              <a:rPr lang="en-US" sz="2000" dirty="0"/>
              <a:t>produce three important </a:t>
            </a:r>
            <a:r>
              <a:rPr lang="en-US" sz="2000" b="1" dirty="0"/>
              <a:t>inflammation-related enzymes</a:t>
            </a:r>
            <a:r>
              <a:rPr lang="en-US" sz="2000" b="1" dirty="0" smtClean="0"/>
              <a:t>:</a:t>
            </a:r>
          </a:p>
          <a:p>
            <a:pPr marL="0" indent="0">
              <a:buNone/>
            </a:pPr>
            <a:endParaRPr lang="en-US" sz="2000" dirty="0"/>
          </a:p>
          <a:p>
            <a:pPr>
              <a:buFont typeface="+mj-lt"/>
              <a:buAutoNum type="arabicPeriod"/>
            </a:pPr>
            <a:r>
              <a:rPr lang="en-US" sz="2000" b="1" dirty="0" err="1"/>
              <a:t>Hyaluronidase</a:t>
            </a:r>
            <a:r>
              <a:rPr lang="en-US" sz="2000" dirty="0"/>
              <a:t> </a:t>
            </a:r>
            <a:r>
              <a:rPr lang="en-US" sz="2000" dirty="0" smtClean="0"/>
              <a:t>  </a:t>
            </a:r>
            <a:r>
              <a:rPr lang="en-US" sz="2000" b="1" dirty="0" smtClean="0"/>
              <a:t>spreading </a:t>
            </a:r>
            <a:r>
              <a:rPr lang="en-US" sz="2000" b="1" dirty="0"/>
              <a:t>factor</a:t>
            </a:r>
            <a:r>
              <a:rPr lang="en-US" sz="2000" dirty="0"/>
              <a:t> because it facilitates the rapid spread of </a:t>
            </a:r>
            <a:r>
              <a:rPr lang="en-US" sz="2000" i="1" dirty="0"/>
              <a:t>Str. </a:t>
            </a:r>
            <a:r>
              <a:rPr lang="en-US" sz="2000" i="1" dirty="0" err="1"/>
              <a:t>pyogenes</a:t>
            </a:r>
            <a:r>
              <a:rPr lang="en-US" sz="2000" dirty="0"/>
              <a:t> in skin infections (cellulitis</a:t>
            </a:r>
            <a:r>
              <a:rPr lang="en-US" sz="2000" dirty="0" smtClean="0"/>
              <a:t>)</a:t>
            </a:r>
          </a:p>
          <a:p>
            <a:pPr>
              <a:buFont typeface="+mj-lt"/>
              <a:buAutoNum type="arabicPeriod"/>
            </a:pPr>
            <a:endParaRPr lang="en-US" sz="2000" dirty="0"/>
          </a:p>
          <a:p>
            <a:pPr>
              <a:buFont typeface="+mj-lt"/>
              <a:buAutoNum type="arabicPeriod"/>
            </a:pPr>
            <a:r>
              <a:rPr lang="en-US" sz="2000" b="1" dirty="0"/>
              <a:t>Streptokinase</a:t>
            </a:r>
            <a:r>
              <a:rPr lang="en-US" sz="2000" dirty="0"/>
              <a:t> (</a:t>
            </a:r>
            <a:r>
              <a:rPr lang="en-US" sz="2000" dirty="0" err="1"/>
              <a:t>fibrinolysin</a:t>
            </a:r>
            <a:r>
              <a:rPr lang="en-US" sz="2000" dirty="0"/>
              <a:t>) activates plasminogen to form plasmin, which dissolves fibrin in clots, thrombi, and emboli. It can be used to lyse thrombi in the coronary arteries of heart attack </a:t>
            </a:r>
            <a:r>
              <a:rPr lang="en-US" sz="2000" dirty="0" smtClean="0"/>
              <a:t>patients</a:t>
            </a:r>
          </a:p>
          <a:p>
            <a:pPr>
              <a:buFont typeface="+mj-lt"/>
              <a:buAutoNum type="arabicPeriod"/>
            </a:pPr>
            <a:endParaRPr lang="en-US" sz="2000" dirty="0"/>
          </a:p>
          <a:p>
            <a:pPr>
              <a:buFont typeface="+mj-lt"/>
              <a:buAutoNum type="arabicPeriod"/>
            </a:pPr>
            <a:r>
              <a:rPr lang="en-US" sz="2000" b="1" dirty="0" err="1"/>
              <a:t>DNase</a:t>
            </a:r>
            <a:r>
              <a:rPr lang="en-US" sz="2000" dirty="0"/>
              <a:t> (</a:t>
            </a:r>
            <a:r>
              <a:rPr lang="en-US" sz="2000" dirty="0" err="1"/>
              <a:t>streptodornase</a:t>
            </a:r>
            <a:r>
              <a:rPr lang="en-US" sz="2000" dirty="0"/>
              <a:t>) degrades DNA in exudates or necrotic </a:t>
            </a:r>
            <a:r>
              <a:rPr lang="en-US" sz="2000" dirty="0" smtClean="0"/>
              <a:t>tissue</a:t>
            </a:r>
            <a:endParaRPr lang="en-US" sz="2000" dirty="0"/>
          </a:p>
        </p:txBody>
      </p:sp>
    </p:spTree>
    <p:extLst>
      <p:ext uri="{BB962C8B-B14F-4D97-AF65-F5344CB8AC3E}">
        <p14:creationId xmlns:p14="http://schemas.microsoft.com/office/powerpoint/2010/main" val="199877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Streptococci of Medical Importance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91175"/>
              </p:ext>
            </p:extLst>
          </p:nvPr>
        </p:nvGraphicFramePr>
        <p:xfrm>
          <a:off x="644257" y="2268546"/>
          <a:ext cx="10817940" cy="2595880"/>
        </p:xfrm>
        <a:graphic>
          <a:graphicData uri="http://schemas.openxmlformats.org/drawingml/2006/table">
            <a:tbl>
              <a:tblPr firstRow="1" bandRow="1">
                <a:tableStyleId>{5C22544A-7EE6-4342-B048-85BDC9FD1C3A}</a:tableStyleId>
              </a:tblPr>
              <a:tblGrid>
                <a:gridCol w="2107131"/>
                <a:gridCol w="2107131"/>
                <a:gridCol w="2402032"/>
                <a:gridCol w="4201646"/>
              </a:tblGrid>
              <a:tr h="370840">
                <a:tc>
                  <a:txBody>
                    <a:bodyPr/>
                    <a:lstStyle/>
                    <a:p>
                      <a:r>
                        <a:rPr lang="en-US" dirty="0" smtClean="0"/>
                        <a:t>Species</a:t>
                      </a:r>
                    </a:p>
                  </a:txBody>
                  <a:tcPr/>
                </a:tc>
                <a:tc>
                  <a:txBody>
                    <a:bodyPr/>
                    <a:lstStyle/>
                    <a:p>
                      <a:r>
                        <a:rPr lang="en-US" dirty="0" smtClean="0"/>
                        <a:t>Lancefield Group</a:t>
                      </a:r>
                    </a:p>
                  </a:txBody>
                  <a:tcPr/>
                </a:tc>
                <a:tc>
                  <a:txBody>
                    <a:bodyPr/>
                    <a:lstStyle/>
                    <a:p>
                      <a:r>
                        <a:rPr lang="en-US" dirty="0" smtClean="0"/>
                        <a:t>Typical Hemolysis</a:t>
                      </a:r>
                    </a:p>
                  </a:txBody>
                  <a:tcPr/>
                </a:tc>
                <a:tc>
                  <a:txBody>
                    <a:bodyPr/>
                    <a:lstStyle/>
                    <a:p>
                      <a:r>
                        <a:rPr lang="en-US" dirty="0" smtClean="0"/>
                        <a:t>Diagnostic Features</a:t>
                      </a:r>
                    </a:p>
                  </a:txBody>
                  <a:tcPr/>
                </a:tc>
              </a:tr>
              <a:tr h="370840">
                <a:tc>
                  <a:txBody>
                    <a:bodyPr/>
                    <a:lstStyle/>
                    <a:p>
                      <a:r>
                        <a:rPr lang="en-US" dirty="0" smtClean="0"/>
                        <a:t>Str. </a:t>
                      </a:r>
                      <a:r>
                        <a:rPr lang="en-US" dirty="0" err="1" smtClean="0"/>
                        <a:t>pyogenes</a:t>
                      </a:r>
                      <a:endParaRPr lang="en-US" dirty="0" smtClean="0"/>
                    </a:p>
                  </a:txBody>
                  <a:tcPr/>
                </a:tc>
                <a:tc>
                  <a:txBody>
                    <a:bodyPr/>
                    <a:lstStyle/>
                    <a:p>
                      <a:r>
                        <a:rPr lang="en-US" dirty="0" smtClean="0"/>
                        <a:t>A</a:t>
                      </a:r>
                    </a:p>
                  </a:txBody>
                  <a:tcPr/>
                </a:tc>
                <a:tc>
                  <a:txBody>
                    <a:bodyPr/>
                    <a:lstStyle/>
                    <a:p>
                      <a:r>
                        <a:rPr lang="en-US" dirty="0" smtClean="0"/>
                        <a:t>Beta</a:t>
                      </a:r>
                      <a:endParaRPr lang="en-US" dirty="0"/>
                    </a:p>
                  </a:txBody>
                  <a:tcPr/>
                </a:tc>
                <a:tc>
                  <a:txBody>
                    <a:bodyPr/>
                    <a:lstStyle/>
                    <a:p>
                      <a:r>
                        <a:rPr lang="en-US" dirty="0" smtClean="0"/>
                        <a:t>Bacitracin-sensitive</a:t>
                      </a:r>
                    </a:p>
                  </a:txBody>
                  <a:tcPr/>
                </a:tc>
              </a:tr>
              <a:tr h="370840">
                <a:tc>
                  <a:txBody>
                    <a:bodyPr/>
                    <a:lstStyle/>
                    <a:p>
                      <a:r>
                        <a:rPr lang="en-US" dirty="0" smtClean="0"/>
                        <a:t>Str. </a:t>
                      </a:r>
                      <a:r>
                        <a:rPr lang="en-US" dirty="0" err="1" smtClean="0"/>
                        <a:t>agalactiae</a:t>
                      </a:r>
                      <a:endParaRPr lang="en-US" dirty="0" smtClean="0"/>
                    </a:p>
                  </a:txBody>
                  <a:tcPr/>
                </a:tc>
                <a:tc>
                  <a:txBody>
                    <a:bodyPr/>
                    <a:lstStyle/>
                    <a:p>
                      <a:r>
                        <a:rPr lang="en-US" dirty="0" smtClean="0"/>
                        <a:t>B</a:t>
                      </a:r>
                      <a:endParaRPr lang="en-US" dirty="0"/>
                    </a:p>
                  </a:txBody>
                  <a:tcPr/>
                </a:tc>
                <a:tc>
                  <a:txBody>
                    <a:bodyPr/>
                    <a:lstStyle/>
                    <a:p>
                      <a:r>
                        <a:rPr lang="en-US" dirty="0" smtClean="0"/>
                        <a:t>Beta</a:t>
                      </a:r>
                      <a:endParaRPr lang="en-US" dirty="0"/>
                    </a:p>
                  </a:txBody>
                  <a:tcPr/>
                </a:tc>
                <a:tc>
                  <a:txBody>
                    <a:bodyPr/>
                    <a:lstStyle/>
                    <a:p>
                      <a:r>
                        <a:rPr lang="en-US" dirty="0" smtClean="0"/>
                        <a:t>Bacitracin-resistant; </a:t>
                      </a:r>
                      <a:r>
                        <a:rPr lang="en-US" dirty="0" err="1" smtClean="0"/>
                        <a:t>hippurate</a:t>
                      </a:r>
                      <a:r>
                        <a:rPr lang="en-US" dirty="0" smtClean="0"/>
                        <a:t> hydrolyzed</a:t>
                      </a:r>
                    </a:p>
                  </a:txBody>
                  <a:tcPr/>
                </a:tc>
              </a:tr>
              <a:tr h="370840">
                <a:tc>
                  <a:txBody>
                    <a:bodyPr/>
                    <a:lstStyle/>
                    <a:p>
                      <a:r>
                        <a:rPr lang="en-US" dirty="0" smtClean="0"/>
                        <a:t>Ent. </a:t>
                      </a:r>
                      <a:r>
                        <a:rPr lang="en-US" dirty="0" err="1" smtClean="0"/>
                        <a:t>faecalis</a:t>
                      </a:r>
                      <a:endParaRPr lang="en-US" dirty="0" smtClean="0"/>
                    </a:p>
                  </a:txBody>
                  <a:tcPr/>
                </a:tc>
                <a:tc>
                  <a:txBody>
                    <a:bodyPr/>
                    <a:lstStyle/>
                    <a:p>
                      <a:r>
                        <a:rPr lang="en-US" dirty="0" smtClean="0"/>
                        <a:t>D</a:t>
                      </a:r>
                      <a:endParaRPr lang="en-US" dirty="0"/>
                    </a:p>
                  </a:txBody>
                  <a:tcPr/>
                </a:tc>
                <a:tc>
                  <a:txBody>
                    <a:bodyPr/>
                    <a:lstStyle/>
                    <a:p>
                      <a:r>
                        <a:rPr lang="en-US" dirty="0" smtClean="0"/>
                        <a:t>Alpha or beta or none</a:t>
                      </a:r>
                    </a:p>
                  </a:txBody>
                  <a:tcPr/>
                </a:tc>
                <a:tc>
                  <a:txBody>
                    <a:bodyPr/>
                    <a:lstStyle/>
                    <a:p>
                      <a:r>
                        <a:rPr lang="en-US" dirty="0" smtClean="0"/>
                        <a:t>Growth in 6.5% </a:t>
                      </a:r>
                      <a:r>
                        <a:rPr lang="en-US" dirty="0" err="1" smtClean="0"/>
                        <a:t>NaCl</a:t>
                      </a:r>
                      <a:endParaRPr lang="en-US" dirty="0"/>
                    </a:p>
                  </a:txBody>
                  <a:tcPr/>
                </a:tc>
              </a:tr>
              <a:tr h="370840">
                <a:tc>
                  <a:txBody>
                    <a:bodyPr/>
                    <a:lstStyle/>
                    <a:p>
                      <a:r>
                        <a:rPr lang="en-US" dirty="0" smtClean="0"/>
                        <a:t>Str. </a:t>
                      </a:r>
                      <a:r>
                        <a:rPr lang="en-US" dirty="0" err="1" smtClean="0"/>
                        <a:t>bovis</a:t>
                      </a:r>
                      <a:endParaRPr lang="en-US" dirty="0" smtClean="0"/>
                    </a:p>
                  </a:txBody>
                  <a:tcPr/>
                </a:tc>
                <a:tc>
                  <a:txBody>
                    <a:bodyPr/>
                    <a:lstStyle/>
                    <a:p>
                      <a:r>
                        <a:rPr lang="en-US" dirty="0" smtClean="0"/>
                        <a:t>D</a:t>
                      </a:r>
                      <a:endParaRPr lang="en-US" dirty="0"/>
                    </a:p>
                  </a:txBody>
                  <a:tcPr/>
                </a:tc>
                <a:tc>
                  <a:txBody>
                    <a:bodyPr/>
                    <a:lstStyle/>
                    <a:p>
                      <a:r>
                        <a:rPr lang="en-US" dirty="0" smtClean="0"/>
                        <a:t>Alpha or none</a:t>
                      </a:r>
                    </a:p>
                  </a:txBody>
                  <a:tcPr/>
                </a:tc>
                <a:tc>
                  <a:txBody>
                    <a:bodyPr/>
                    <a:lstStyle/>
                    <a:p>
                      <a:r>
                        <a:rPr lang="en-US" dirty="0" smtClean="0"/>
                        <a:t>No growth in 6.5% </a:t>
                      </a:r>
                      <a:r>
                        <a:rPr lang="en-US" dirty="0" err="1" smtClean="0"/>
                        <a:t>NaCl</a:t>
                      </a:r>
                      <a:endParaRPr lang="en-US" dirty="0" smtClean="0"/>
                    </a:p>
                  </a:txBody>
                  <a:tcPr/>
                </a:tc>
              </a:tr>
              <a:tr h="370840">
                <a:tc>
                  <a:txBody>
                    <a:bodyPr/>
                    <a:lstStyle/>
                    <a:p>
                      <a:r>
                        <a:rPr lang="en-US" dirty="0" smtClean="0"/>
                        <a:t>Str. </a:t>
                      </a:r>
                      <a:r>
                        <a:rPr lang="en-US" dirty="0" err="1" smtClean="0"/>
                        <a:t>pneumoniae</a:t>
                      </a:r>
                      <a:endParaRPr lang="en-US" dirty="0" smtClean="0"/>
                    </a:p>
                  </a:txBody>
                  <a:tcPr/>
                </a:tc>
                <a:tc>
                  <a:txBody>
                    <a:bodyPr/>
                    <a:lstStyle/>
                    <a:p>
                      <a:r>
                        <a:rPr lang="en-US" dirty="0" smtClean="0"/>
                        <a:t>NA</a:t>
                      </a:r>
                      <a:endParaRPr lang="en-US" dirty="0"/>
                    </a:p>
                  </a:txBody>
                  <a:tcPr/>
                </a:tc>
                <a:tc>
                  <a:txBody>
                    <a:bodyPr/>
                    <a:lstStyle/>
                    <a:p>
                      <a:r>
                        <a:rPr lang="en-US" dirty="0" smtClean="0"/>
                        <a:t>Alpha</a:t>
                      </a:r>
                    </a:p>
                  </a:txBody>
                  <a:tcPr/>
                </a:tc>
                <a:tc>
                  <a:txBody>
                    <a:bodyPr/>
                    <a:lstStyle/>
                    <a:p>
                      <a:r>
                        <a:rPr lang="en-US" dirty="0" smtClean="0"/>
                        <a:t>Bile-soluble; inhibited by </a:t>
                      </a:r>
                      <a:r>
                        <a:rPr lang="en-US" dirty="0" err="1" smtClean="0"/>
                        <a:t>optochin</a:t>
                      </a:r>
                      <a:endParaRPr lang="en-US" dirty="0" smtClean="0"/>
                    </a:p>
                  </a:txBody>
                  <a:tcPr/>
                </a:tc>
              </a:tr>
              <a:tr h="370840">
                <a:tc>
                  <a:txBody>
                    <a:bodyPr/>
                    <a:lstStyle/>
                    <a:p>
                      <a:r>
                        <a:rPr lang="en-US" dirty="0" err="1" smtClean="0"/>
                        <a:t>Viridans</a:t>
                      </a:r>
                      <a:r>
                        <a:rPr lang="en-US" dirty="0" smtClean="0"/>
                        <a:t> group</a:t>
                      </a:r>
                    </a:p>
                  </a:txBody>
                  <a:tcPr/>
                </a:tc>
                <a:tc>
                  <a:txBody>
                    <a:bodyPr/>
                    <a:lstStyle/>
                    <a:p>
                      <a:r>
                        <a:rPr lang="en-US" dirty="0" smtClean="0"/>
                        <a:t>NA</a:t>
                      </a:r>
                      <a:endParaRPr lang="en-US" dirty="0"/>
                    </a:p>
                  </a:txBody>
                  <a:tcPr/>
                </a:tc>
                <a:tc>
                  <a:txBody>
                    <a:bodyPr/>
                    <a:lstStyle/>
                    <a:p>
                      <a:r>
                        <a:rPr lang="en-US" dirty="0" smtClean="0"/>
                        <a:t>Alpha</a:t>
                      </a:r>
                    </a:p>
                  </a:txBody>
                  <a:tcPr/>
                </a:tc>
                <a:tc>
                  <a:txBody>
                    <a:bodyPr/>
                    <a:lstStyle/>
                    <a:p>
                      <a:r>
                        <a:rPr lang="en-US" dirty="0" smtClean="0"/>
                        <a:t>Not bile-soluble; not inhibited by </a:t>
                      </a:r>
                      <a:r>
                        <a:rPr lang="en-US" dirty="0" err="1" smtClean="0"/>
                        <a:t>optochin</a:t>
                      </a:r>
                      <a:endParaRPr lang="en-US" dirty="0" smtClean="0"/>
                    </a:p>
                  </a:txBody>
                  <a:tcPr/>
                </a:tc>
              </a:tr>
            </a:tbl>
          </a:graphicData>
        </a:graphic>
      </p:graphicFrame>
    </p:spTree>
    <p:extLst>
      <p:ext uri="{BB962C8B-B14F-4D97-AF65-F5344CB8AC3E}">
        <p14:creationId xmlns:p14="http://schemas.microsoft.com/office/powerpoint/2010/main" val="129653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19999" y="1825625"/>
            <a:ext cx="10689927" cy="4351338"/>
          </a:xfrm>
        </p:spPr>
        <p:txBody>
          <a:bodyPr>
            <a:normAutofit lnSpcReduction="10000"/>
          </a:bodyPr>
          <a:lstStyle/>
          <a:p>
            <a:pPr marL="0" indent="0">
              <a:buNone/>
            </a:pPr>
            <a:r>
              <a:rPr lang="en-US" sz="2000" dirty="0" smtClean="0"/>
              <a:t>Group A streptococci produce five important toxins and </a:t>
            </a:r>
            <a:r>
              <a:rPr lang="en-US" sz="2000" dirty="0" err="1" smtClean="0"/>
              <a:t>hemolysins</a:t>
            </a:r>
            <a:r>
              <a:rPr lang="en-US" sz="2000" dirty="0" smtClean="0"/>
              <a:t>:</a:t>
            </a:r>
            <a:endParaRPr lang="en-US" sz="2000" dirty="0"/>
          </a:p>
          <a:p>
            <a:endParaRPr lang="en-US" sz="2000" dirty="0"/>
          </a:p>
          <a:p>
            <a:pPr marL="914400" lvl="1" indent="-457200">
              <a:buAutoNum type="arabicPeriod"/>
            </a:pPr>
            <a:r>
              <a:rPr lang="en-US" sz="2000" u="sng" dirty="0" err="1" smtClean="0"/>
              <a:t>Erythrogenic</a:t>
            </a:r>
            <a:r>
              <a:rPr lang="en-US" sz="2000" u="sng" dirty="0" smtClean="0"/>
              <a:t> </a:t>
            </a:r>
            <a:r>
              <a:rPr lang="en-US" sz="2000" u="sng" dirty="0"/>
              <a:t>toxin </a:t>
            </a:r>
            <a:r>
              <a:rPr lang="en-US" sz="2000" dirty="0"/>
              <a:t>causes the rash of scarlet </a:t>
            </a:r>
            <a:r>
              <a:rPr lang="en-US" sz="2000" dirty="0" smtClean="0"/>
              <a:t>fever</a:t>
            </a:r>
          </a:p>
          <a:p>
            <a:pPr marL="457200" lvl="1" indent="0">
              <a:buNone/>
            </a:pPr>
            <a:endParaRPr lang="en-US" sz="2000" dirty="0"/>
          </a:p>
          <a:p>
            <a:pPr marL="457200" lvl="1" indent="0">
              <a:buNone/>
            </a:pPr>
            <a:r>
              <a:rPr lang="en-US" sz="2000" dirty="0" smtClean="0"/>
              <a:t>2. </a:t>
            </a:r>
            <a:r>
              <a:rPr lang="en-US" sz="2000" u="sng" dirty="0" smtClean="0"/>
              <a:t>Streptolysin </a:t>
            </a:r>
            <a:r>
              <a:rPr lang="en-US" sz="2000" u="sng" dirty="0"/>
              <a:t>O</a:t>
            </a:r>
            <a:r>
              <a:rPr lang="en-US" sz="2000" dirty="0"/>
              <a:t> </a:t>
            </a:r>
            <a:r>
              <a:rPr lang="en-US" sz="2000" dirty="0" smtClean="0"/>
              <a:t>It </a:t>
            </a:r>
            <a:r>
              <a:rPr lang="en-US" sz="2000" dirty="0"/>
              <a:t>is antigenic, and antibody to it (ASO) develops after group A streptococcal infections. The titer of ASO antibody can be important in the diagnosis of rheumatic </a:t>
            </a:r>
            <a:r>
              <a:rPr lang="en-US" sz="2000" dirty="0" smtClean="0"/>
              <a:t>fever</a:t>
            </a:r>
          </a:p>
          <a:p>
            <a:pPr marL="457200" lvl="1" indent="0">
              <a:buNone/>
            </a:pPr>
            <a:endParaRPr lang="en-US" sz="2000" dirty="0"/>
          </a:p>
          <a:p>
            <a:pPr marL="457200" lvl="1" indent="0">
              <a:buNone/>
            </a:pPr>
            <a:r>
              <a:rPr lang="en-US" sz="2000" dirty="0" smtClean="0"/>
              <a:t>3. </a:t>
            </a:r>
            <a:r>
              <a:rPr lang="en-US" sz="2000" u="sng" dirty="0" err="1" smtClean="0"/>
              <a:t>Streptolysin</a:t>
            </a:r>
            <a:r>
              <a:rPr lang="en-US" sz="2000" u="sng" dirty="0" smtClean="0"/>
              <a:t> S</a:t>
            </a:r>
          </a:p>
          <a:p>
            <a:pPr marL="457200" lvl="1" indent="0">
              <a:buNone/>
            </a:pPr>
            <a:endParaRPr lang="en-US" sz="2000" u="sng" dirty="0" smtClean="0"/>
          </a:p>
          <a:p>
            <a:pPr marL="457200" lvl="1" indent="0">
              <a:buNone/>
            </a:pPr>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4. </a:t>
            </a:r>
            <a:r>
              <a:rPr lang="en-US" sz="2000" u="sng"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Pyogenic </a:t>
            </a:r>
            <a:r>
              <a:rPr lang="en-US" sz="20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exotoxin A </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is the toxin responsible for most cases of streptococcal toxic shock </a:t>
            </a:r>
            <a:r>
              <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syndrome</a:t>
            </a:r>
          </a:p>
          <a:p>
            <a:pPr marL="457200" lvl="1" indent="0">
              <a:buNone/>
            </a:pPr>
            <a:endParaRPr lang="en-US" sz="20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457200" lvl="1" indent="0">
              <a:buNone/>
            </a:pPr>
            <a:r>
              <a:rPr lang="en-US" sz="2000" dirty="0"/>
              <a:t>5. </a:t>
            </a:r>
            <a:r>
              <a:rPr lang="en-US" sz="2000" u="sng" dirty="0"/>
              <a:t>Exotoxin B</a:t>
            </a:r>
            <a:endParaRPr lang="en-US" sz="2000" u="sng" dirty="0" smtClean="0"/>
          </a:p>
          <a:p>
            <a:pPr marL="457200" lvl="1" indent="0">
              <a:buNone/>
            </a:pPr>
            <a:endParaRPr lang="en-US" u="sng" dirty="0"/>
          </a:p>
          <a:p>
            <a:endParaRPr lang="en-US" dirty="0"/>
          </a:p>
          <a:p>
            <a:endParaRPr lang="en-US" dirty="0"/>
          </a:p>
        </p:txBody>
      </p:sp>
    </p:spTree>
    <p:extLst>
      <p:ext uri="{BB962C8B-B14F-4D97-AF65-F5344CB8AC3E}">
        <p14:creationId xmlns:p14="http://schemas.microsoft.com/office/powerpoint/2010/main" val="335424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400" b="1" u="sng" dirty="0" smtClean="0"/>
              <a:t>Group </a:t>
            </a:r>
            <a:r>
              <a:rPr lang="en-US" sz="2400" b="1" u="sng" dirty="0"/>
              <a:t>B streptococci </a:t>
            </a:r>
            <a:endParaRPr lang="en-US" sz="2400" b="1" u="sng" dirty="0" smtClean="0"/>
          </a:p>
          <a:p>
            <a:r>
              <a:rPr lang="en-US" sz="2400" dirty="0" smtClean="0"/>
              <a:t>Have a polysaccharide capsule that is </a:t>
            </a:r>
            <a:r>
              <a:rPr lang="en-US" sz="2400" dirty="0" err="1" smtClean="0"/>
              <a:t>antiphagocytic</a:t>
            </a:r>
            <a:r>
              <a:rPr lang="en-US" sz="2400" dirty="0" smtClean="0"/>
              <a:t> and </a:t>
            </a:r>
            <a:r>
              <a:rPr lang="en-US" sz="2400" dirty="0" err="1" smtClean="0"/>
              <a:t>anticapsular</a:t>
            </a:r>
            <a:r>
              <a:rPr lang="en-US" sz="2400" dirty="0" smtClean="0"/>
              <a:t> antibody is protective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84424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a:t>
            </a:r>
            <a:r>
              <a:rPr lang="en-US" dirty="0" smtClean="0"/>
              <a:t>Findings</a:t>
            </a:r>
            <a:endParaRPr lang="en-US" dirty="0"/>
          </a:p>
        </p:txBody>
      </p:sp>
      <p:sp>
        <p:nvSpPr>
          <p:cNvPr id="3" name="Content Placeholder 2"/>
          <p:cNvSpPr>
            <a:spLocks noGrp="1"/>
          </p:cNvSpPr>
          <p:nvPr>
            <p:ph idx="1"/>
          </p:nvPr>
        </p:nvSpPr>
        <p:spPr>
          <a:xfrm>
            <a:off x="1120000" y="1416676"/>
            <a:ext cx="10233800" cy="4971245"/>
          </a:xfrm>
        </p:spPr>
        <p:txBody>
          <a:bodyPr>
            <a:normAutofit fontScale="70000" lnSpcReduction="20000"/>
          </a:bodyPr>
          <a:lstStyle/>
          <a:p>
            <a:endParaRPr lang="en-US" dirty="0"/>
          </a:p>
          <a:p>
            <a:pPr marL="0" indent="0">
              <a:buNone/>
            </a:pPr>
            <a:r>
              <a:rPr lang="en-US" u="sng" dirty="0"/>
              <a:t>Str. </a:t>
            </a:r>
            <a:r>
              <a:rPr lang="en-US" u="sng" dirty="0" err="1"/>
              <a:t>pyogenes</a:t>
            </a:r>
            <a:r>
              <a:rPr lang="en-US" u="sng" dirty="0"/>
              <a:t> </a:t>
            </a:r>
            <a:endParaRPr lang="en-US" u="sng" dirty="0" smtClean="0"/>
          </a:p>
          <a:p>
            <a:pPr marL="0" indent="0">
              <a:buNone/>
            </a:pPr>
            <a:r>
              <a:rPr lang="en-US" dirty="0" smtClean="0"/>
              <a:t>causes </a:t>
            </a:r>
            <a:r>
              <a:rPr lang="en-US" dirty="0"/>
              <a:t>three types of diseases: </a:t>
            </a:r>
            <a:endParaRPr lang="en-US" dirty="0" smtClean="0"/>
          </a:p>
          <a:p>
            <a:pPr marL="0" indent="0">
              <a:buNone/>
            </a:pPr>
            <a:r>
              <a:rPr lang="en-US" dirty="0" smtClean="0"/>
              <a:t>(</a:t>
            </a:r>
            <a:r>
              <a:rPr lang="en-US" dirty="0"/>
              <a:t>1) pyogenic diseases such as pharyngitis and cellulitis, </a:t>
            </a:r>
            <a:endParaRPr lang="en-US" dirty="0" smtClean="0"/>
          </a:p>
          <a:p>
            <a:pPr marL="0" indent="0">
              <a:buNone/>
            </a:pPr>
            <a:r>
              <a:rPr lang="en-US" dirty="0" smtClean="0"/>
              <a:t>(</a:t>
            </a:r>
            <a:r>
              <a:rPr lang="en-US" dirty="0"/>
              <a:t>2) toxigenic diseases such as scarlet fever and toxic shock syndrome, and </a:t>
            </a:r>
            <a:endParaRPr lang="en-US" dirty="0" smtClean="0"/>
          </a:p>
          <a:p>
            <a:pPr marL="0" indent="0">
              <a:buNone/>
            </a:pPr>
            <a:r>
              <a:rPr lang="en-US" dirty="0" smtClean="0"/>
              <a:t>(</a:t>
            </a:r>
            <a:r>
              <a:rPr lang="en-US" dirty="0"/>
              <a:t>3) immunologic diseases such as rheumatic fever and acute glomerulonephritis (AGN</a:t>
            </a:r>
            <a:r>
              <a:rPr lang="en-US" dirty="0" smtClean="0"/>
              <a:t>)</a:t>
            </a:r>
          </a:p>
          <a:p>
            <a:pPr marL="0" indent="0">
              <a:buNone/>
            </a:pPr>
            <a:endParaRPr lang="en-US" dirty="0"/>
          </a:p>
          <a:p>
            <a:r>
              <a:rPr lang="en-US" dirty="0" smtClean="0"/>
              <a:t>Sore throat</a:t>
            </a:r>
          </a:p>
          <a:p>
            <a:r>
              <a:rPr lang="en-US" dirty="0" smtClean="0"/>
              <a:t>Pharyngitis is characterized by inflammation, exudate, fever, leukocytosis, and tender cervical lymph nodes</a:t>
            </a:r>
          </a:p>
          <a:p>
            <a:r>
              <a:rPr lang="en-US" dirty="0" smtClean="0"/>
              <a:t>Untreated pharyngitis may extend to the middle ear (otitis media), the sinuses (sinusitis), the mastoids (</a:t>
            </a:r>
            <a:r>
              <a:rPr lang="en-US" dirty="0" err="1" smtClean="0"/>
              <a:t>mastoiditis</a:t>
            </a:r>
            <a:r>
              <a:rPr lang="en-US" dirty="0" smtClean="0"/>
              <a:t>), or the meninges (meningitis)</a:t>
            </a:r>
          </a:p>
          <a:p>
            <a:r>
              <a:rPr lang="en-US" dirty="0" smtClean="0"/>
              <a:t>Cellulitis, erysipelas, necrotizing fasciitis (streptococcal gangrene), and impetigo</a:t>
            </a:r>
          </a:p>
          <a:p>
            <a:r>
              <a:rPr lang="en-US" dirty="0" smtClean="0"/>
              <a:t>Cause </a:t>
            </a:r>
            <a:r>
              <a:rPr lang="en-US" dirty="0" err="1" smtClean="0"/>
              <a:t>endometritis</a:t>
            </a:r>
            <a:r>
              <a:rPr lang="en-US" dirty="0" smtClean="0"/>
              <a:t> (puerperal fever), a serious infection of pregnant women, and sepsis</a:t>
            </a:r>
            <a:endParaRPr lang="en-US" dirty="0"/>
          </a:p>
        </p:txBody>
      </p:sp>
    </p:spTree>
    <p:extLst>
      <p:ext uri="{BB962C8B-B14F-4D97-AF65-F5344CB8AC3E}">
        <p14:creationId xmlns:p14="http://schemas.microsoft.com/office/powerpoint/2010/main" val="353602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00000"/>
              </a:lnSpc>
              <a:buNone/>
            </a:pPr>
            <a:r>
              <a:rPr lang="en-US" sz="2000" b="1" u="sng" dirty="0"/>
              <a:t>Group B streptococci </a:t>
            </a:r>
            <a:r>
              <a:rPr lang="en-US" sz="2000" dirty="0"/>
              <a:t>cause neonatal sepsis and </a:t>
            </a:r>
            <a:r>
              <a:rPr lang="en-US" sz="2000" dirty="0" smtClean="0"/>
              <a:t>meningitis</a:t>
            </a:r>
            <a:endParaRPr lang="en-US" sz="2000" dirty="0"/>
          </a:p>
          <a:p>
            <a:pPr marL="0" indent="0">
              <a:lnSpc>
                <a:spcPct val="100000"/>
              </a:lnSpc>
              <a:buNone/>
            </a:pPr>
            <a:r>
              <a:rPr lang="en-US" sz="2000" b="1" u="sng" dirty="0" err="1"/>
              <a:t>Viridans</a:t>
            </a:r>
            <a:r>
              <a:rPr lang="en-US" sz="2000" b="1" u="sng" dirty="0"/>
              <a:t> streptococci </a:t>
            </a:r>
            <a:r>
              <a:rPr lang="en-US" sz="2000" dirty="0"/>
              <a:t>(e.g., Str. </a:t>
            </a:r>
            <a:r>
              <a:rPr lang="en-US" sz="2000" dirty="0" err="1"/>
              <a:t>mutans</a:t>
            </a:r>
            <a:r>
              <a:rPr lang="en-US" sz="2000" dirty="0"/>
              <a:t>, Str. </a:t>
            </a:r>
            <a:r>
              <a:rPr lang="en-US" sz="2000" dirty="0" err="1"/>
              <a:t>sanguis</a:t>
            </a:r>
            <a:r>
              <a:rPr lang="en-US" sz="2000" dirty="0"/>
              <a:t>, Str. </a:t>
            </a:r>
            <a:r>
              <a:rPr lang="en-US" sz="2000" dirty="0" err="1"/>
              <a:t>salivarius</a:t>
            </a:r>
            <a:r>
              <a:rPr lang="en-US" sz="2000" dirty="0"/>
              <a:t>, and Str. </a:t>
            </a:r>
            <a:r>
              <a:rPr lang="en-US" sz="2000" dirty="0" err="1"/>
              <a:t>mitis</a:t>
            </a:r>
            <a:r>
              <a:rPr lang="en-US" sz="2000" dirty="0"/>
              <a:t>) are the most common cause of infective </a:t>
            </a:r>
            <a:r>
              <a:rPr lang="en-US" sz="2000" dirty="0" smtClean="0"/>
              <a:t>endocarditis</a:t>
            </a:r>
            <a:endParaRPr lang="en-US" sz="2000" dirty="0"/>
          </a:p>
          <a:p>
            <a:pPr marL="0" indent="0">
              <a:lnSpc>
                <a:spcPct val="100000"/>
              </a:lnSpc>
              <a:buNone/>
            </a:pPr>
            <a:r>
              <a:rPr lang="en-US" sz="2000" b="1" u="sng" dirty="0" err="1"/>
              <a:t>Viridans</a:t>
            </a:r>
            <a:r>
              <a:rPr lang="en-US" sz="2000" b="1" u="sng" dirty="0"/>
              <a:t> streptococci</a:t>
            </a:r>
            <a:r>
              <a:rPr lang="en-US" sz="2000" dirty="0"/>
              <a:t>, especially Str. </a:t>
            </a:r>
            <a:r>
              <a:rPr lang="en-US" sz="2000" dirty="0" err="1"/>
              <a:t>anginosus</a:t>
            </a:r>
            <a:r>
              <a:rPr lang="en-US" sz="2000" dirty="0"/>
              <a:t>, Str. </a:t>
            </a:r>
            <a:r>
              <a:rPr lang="en-US" sz="2000" dirty="0" err="1"/>
              <a:t>milleri</a:t>
            </a:r>
            <a:r>
              <a:rPr lang="en-US" sz="2000" dirty="0"/>
              <a:t>, and Str. </a:t>
            </a:r>
            <a:r>
              <a:rPr lang="en-US" sz="2000" dirty="0" err="1"/>
              <a:t>intermedius</a:t>
            </a:r>
            <a:r>
              <a:rPr lang="en-US" sz="2000" dirty="0"/>
              <a:t>, also cause brain </a:t>
            </a:r>
            <a:r>
              <a:rPr lang="en-US" sz="2000" dirty="0" smtClean="0"/>
              <a:t>abscesses</a:t>
            </a:r>
            <a:endParaRPr lang="en-US" sz="2000" dirty="0"/>
          </a:p>
          <a:p>
            <a:pPr marL="0" indent="0">
              <a:lnSpc>
                <a:spcPct val="100000"/>
              </a:lnSpc>
              <a:buNone/>
            </a:pPr>
            <a:r>
              <a:rPr lang="en-US" sz="2000" b="1" u="sng" dirty="0"/>
              <a:t>Enterococci</a:t>
            </a:r>
            <a:r>
              <a:rPr lang="en-US" sz="2000" dirty="0"/>
              <a:t> cause urinary tract infections, especially in hospitalized </a:t>
            </a:r>
            <a:r>
              <a:rPr lang="en-US" sz="2000" dirty="0" smtClean="0"/>
              <a:t>patients</a:t>
            </a:r>
            <a:endParaRPr lang="en-US" sz="2000" dirty="0"/>
          </a:p>
          <a:p>
            <a:pPr marL="0" indent="0">
              <a:lnSpc>
                <a:spcPct val="100000"/>
              </a:lnSpc>
              <a:buNone/>
            </a:pPr>
            <a:r>
              <a:rPr lang="en-US" sz="2000" b="1" u="sng" dirty="0" err="1"/>
              <a:t>Peptostreptococci</a:t>
            </a:r>
            <a:r>
              <a:rPr lang="en-US" sz="2000" dirty="0"/>
              <a:t> are one of the most common bacteria found in brain, lung, abdominal, and pelvic </a:t>
            </a:r>
            <a:r>
              <a:rPr lang="en-US" sz="2000" dirty="0" smtClean="0"/>
              <a:t>abscesses</a:t>
            </a: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71179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19" y="378004"/>
            <a:ext cx="11353800" cy="1325563"/>
          </a:xfrm>
        </p:spPr>
        <p:txBody>
          <a:bodyPr>
            <a:noAutofit/>
          </a:bodyPr>
          <a:lstStyle/>
          <a:p>
            <a:pPr algn="ctr"/>
            <a:r>
              <a:rPr lang="en-US" sz="4400" dirty="0"/>
              <a:t>Poststreptococcal (</a:t>
            </a:r>
            <a:r>
              <a:rPr lang="en-US" sz="4400" dirty="0" err="1"/>
              <a:t>Nonsuppurative</a:t>
            </a:r>
            <a:r>
              <a:rPr lang="en-US" sz="4400" dirty="0"/>
              <a:t>) </a:t>
            </a:r>
            <a:r>
              <a:rPr lang="en-US" sz="4400" dirty="0" smtClean="0"/>
              <a:t>Diseases</a:t>
            </a:r>
            <a:endParaRPr lang="en-US" sz="4400" dirty="0"/>
          </a:p>
        </p:txBody>
      </p:sp>
      <p:sp>
        <p:nvSpPr>
          <p:cNvPr id="3" name="Content Placeholder 2"/>
          <p:cNvSpPr>
            <a:spLocks noGrp="1"/>
          </p:cNvSpPr>
          <p:nvPr>
            <p:ph idx="1"/>
          </p:nvPr>
        </p:nvSpPr>
        <p:spPr>
          <a:xfrm>
            <a:off x="1120000" y="1825624"/>
            <a:ext cx="10233800" cy="4729721"/>
          </a:xfrm>
        </p:spPr>
        <p:txBody>
          <a:bodyPr>
            <a:normAutofit fontScale="92500" lnSpcReduction="20000"/>
          </a:bodyPr>
          <a:lstStyle/>
          <a:p>
            <a:endParaRPr lang="en-US" dirty="0"/>
          </a:p>
          <a:p>
            <a:pPr>
              <a:lnSpc>
                <a:spcPct val="150000"/>
              </a:lnSpc>
            </a:pPr>
            <a:r>
              <a:rPr lang="en-US" sz="2200" dirty="0"/>
              <a:t>These are disorders in which a local infection with group A streptococci is followed weeks later by inflammation in an organ that was not infected by the </a:t>
            </a:r>
            <a:r>
              <a:rPr lang="en-US" sz="2200" dirty="0" smtClean="0"/>
              <a:t>streptococci</a:t>
            </a:r>
          </a:p>
          <a:p>
            <a:pPr>
              <a:lnSpc>
                <a:spcPct val="150000"/>
              </a:lnSpc>
            </a:pPr>
            <a:r>
              <a:rPr lang="en-US" sz="2200" dirty="0" smtClean="0"/>
              <a:t>The </a:t>
            </a:r>
            <a:r>
              <a:rPr lang="en-US" sz="2200" dirty="0"/>
              <a:t>inflammation is caused by an immunologic (antibody) response to streptococcal M proteins that cross-react with human </a:t>
            </a:r>
            <a:r>
              <a:rPr lang="en-US" sz="2200" dirty="0" smtClean="0"/>
              <a:t>tissues</a:t>
            </a:r>
          </a:p>
          <a:p>
            <a:pPr>
              <a:lnSpc>
                <a:spcPct val="150000"/>
              </a:lnSpc>
            </a:pPr>
            <a:r>
              <a:rPr lang="en-US" sz="2200" dirty="0" smtClean="0"/>
              <a:t>Some </a:t>
            </a:r>
            <a:r>
              <a:rPr lang="en-US" sz="2200" dirty="0"/>
              <a:t>strains of Str. </a:t>
            </a:r>
            <a:r>
              <a:rPr lang="en-US" sz="2200" dirty="0" err="1"/>
              <a:t>pyogenes</a:t>
            </a:r>
            <a:r>
              <a:rPr lang="en-US" sz="2200" dirty="0"/>
              <a:t> bearing certain M proteins are </a:t>
            </a:r>
            <a:r>
              <a:rPr lang="en-US" sz="2200" dirty="0" err="1"/>
              <a:t>nephritogenic</a:t>
            </a:r>
            <a:r>
              <a:rPr lang="en-US" sz="2200" dirty="0"/>
              <a:t> and cause </a:t>
            </a:r>
            <a:r>
              <a:rPr lang="en-US" sz="2200" dirty="0" smtClean="0"/>
              <a:t>Acute Glomerulonephritis, </a:t>
            </a:r>
            <a:r>
              <a:rPr lang="en-US" sz="2200" dirty="0"/>
              <a:t>and other strains bearing different M proteins are </a:t>
            </a:r>
            <a:r>
              <a:rPr lang="en-US" sz="2200" dirty="0" err="1"/>
              <a:t>rheumatogenic</a:t>
            </a:r>
            <a:r>
              <a:rPr lang="en-US" sz="2200" dirty="0"/>
              <a:t> and cause acute rheumatic </a:t>
            </a:r>
            <a:r>
              <a:rPr lang="en-US" sz="2200" dirty="0" smtClean="0"/>
              <a:t>fever</a:t>
            </a:r>
          </a:p>
          <a:p>
            <a:pPr>
              <a:lnSpc>
                <a:spcPct val="150000"/>
              </a:lnSpc>
            </a:pPr>
            <a:r>
              <a:rPr lang="en-US" sz="2200" dirty="0" smtClean="0"/>
              <a:t>Note </a:t>
            </a:r>
            <a:r>
              <a:rPr lang="en-US" sz="2200" dirty="0"/>
              <a:t>that these diseases appear several weeks after the actual infection because that's the length of time it takes to produce sufficient </a:t>
            </a:r>
            <a:r>
              <a:rPr lang="en-US" sz="2200" dirty="0" smtClean="0"/>
              <a:t>antibodies</a:t>
            </a:r>
            <a:endParaRPr lang="en-US" sz="2200" dirty="0"/>
          </a:p>
          <a:p>
            <a:endParaRPr lang="en-US" dirty="0"/>
          </a:p>
          <a:p>
            <a:endParaRPr lang="en-US" dirty="0"/>
          </a:p>
        </p:txBody>
      </p:sp>
    </p:spTree>
    <p:extLst>
      <p:ext uri="{BB962C8B-B14F-4D97-AF65-F5344CB8AC3E}">
        <p14:creationId xmlns:p14="http://schemas.microsoft.com/office/powerpoint/2010/main" val="64652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Acute </a:t>
            </a:r>
            <a:r>
              <a:rPr lang="en-US" dirty="0" smtClean="0"/>
              <a:t>Glomerulonephritis</a:t>
            </a:r>
            <a:endParaRPr lang="en-US" dirty="0"/>
          </a:p>
        </p:txBody>
      </p:sp>
      <p:sp>
        <p:nvSpPr>
          <p:cNvPr id="3" name="Content Placeholder 2"/>
          <p:cNvSpPr>
            <a:spLocks noGrp="1"/>
          </p:cNvSpPr>
          <p:nvPr>
            <p:ph idx="1"/>
          </p:nvPr>
        </p:nvSpPr>
        <p:spPr/>
        <p:txBody>
          <a:bodyPr>
            <a:normAutofit/>
          </a:bodyPr>
          <a:lstStyle/>
          <a:p>
            <a:endParaRPr lang="en-US" dirty="0"/>
          </a:p>
          <a:p>
            <a:pPr>
              <a:lnSpc>
                <a:spcPct val="150000"/>
              </a:lnSpc>
            </a:pPr>
            <a:r>
              <a:rPr lang="en-US" sz="2000" dirty="0"/>
              <a:t>AGN typically occurs 2 to 3 weeks after skin infection </a:t>
            </a:r>
            <a:endParaRPr lang="en-US" sz="2000" dirty="0" smtClean="0"/>
          </a:p>
          <a:p>
            <a:pPr>
              <a:lnSpc>
                <a:spcPct val="150000"/>
              </a:lnSpc>
            </a:pPr>
            <a:r>
              <a:rPr lang="en-US" sz="2000" dirty="0" smtClean="0"/>
              <a:t>Clinical features are </a:t>
            </a:r>
            <a:r>
              <a:rPr lang="en-US" sz="2000" dirty="0"/>
              <a:t>hypertension, edema of the face (especially </a:t>
            </a:r>
            <a:r>
              <a:rPr lang="en-US" sz="2000" dirty="0" err="1"/>
              <a:t>periorbital</a:t>
            </a:r>
            <a:r>
              <a:rPr lang="en-US" sz="2000" dirty="0"/>
              <a:t> edema) and ankles, and "smoky" urine (due to red cells in the urine</a:t>
            </a:r>
            <a:r>
              <a:rPr lang="en-US" sz="2000" dirty="0" smtClean="0"/>
              <a:t>) </a:t>
            </a:r>
          </a:p>
          <a:p>
            <a:pPr>
              <a:lnSpc>
                <a:spcPct val="150000"/>
              </a:lnSpc>
            </a:pPr>
            <a:r>
              <a:rPr lang="en-US" sz="2000" dirty="0" smtClean="0"/>
              <a:t>Most </a:t>
            </a:r>
            <a:r>
              <a:rPr lang="en-US" sz="2000" dirty="0"/>
              <a:t>patients recover </a:t>
            </a:r>
            <a:r>
              <a:rPr lang="en-US" sz="2000" dirty="0" smtClean="0"/>
              <a:t>completely</a:t>
            </a:r>
            <a:endParaRPr lang="en-US" sz="2000" dirty="0"/>
          </a:p>
          <a:p>
            <a:pPr marL="0" indent="0">
              <a:lnSpc>
                <a:spcPct val="150000"/>
              </a:lnSpc>
              <a:buNone/>
            </a:pPr>
            <a:endParaRPr lang="en-US" sz="2000" dirty="0"/>
          </a:p>
          <a:p>
            <a:endParaRPr lang="en-US" dirty="0"/>
          </a:p>
        </p:txBody>
      </p:sp>
    </p:spTree>
    <p:extLst>
      <p:ext uri="{BB962C8B-B14F-4D97-AF65-F5344CB8AC3E}">
        <p14:creationId xmlns:p14="http://schemas.microsoft.com/office/powerpoint/2010/main" val="373443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Acute Rheumatic </a:t>
            </a:r>
            <a:r>
              <a:rPr lang="en-US" dirty="0" smtClean="0"/>
              <a:t>Fever</a:t>
            </a:r>
            <a:endParaRPr lang="en-US" dirty="0"/>
          </a:p>
        </p:txBody>
      </p:sp>
      <p:sp>
        <p:nvSpPr>
          <p:cNvPr id="3" name="Content Placeholder 2"/>
          <p:cNvSpPr>
            <a:spLocks noGrp="1"/>
          </p:cNvSpPr>
          <p:nvPr>
            <p:ph idx="1"/>
          </p:nvPr>
        </p:nvSpPr>
        <p:spPr/>
        <p:txBody>
          <a:bodyPr>
            <a:normAutofit/>
          </a:bodyPr>
          <a:lstStyle/>
          <a:p>
            <a:endParaRPr lang="en-US" dirty="0"/>
          </a:p>
          <a:p>
            <a:pPr>
              <a:lnSpc>
                <a:spcPct val="150000"/>
              </a:lnSpc>
            </a:pPr>
            <a:r>
              <a:rPr lang="en-US" sz="2000" dirty="0"/>
              <a:t>Approximately 2 weeks after a group A streptococcal infection—usually pharyngitis—rheumatic fever, characterized by fever, migratory polyarthritis, and </a:t>
            </a:r>
            <a:r>
              <a:rPr lang="en-US" sz="2000" dirty="0" err="1"/>
              <a:t>carditis</a:t>
            </a:r>
            <a:r>
              <a:rPr lang="en-US" sz="2000" dirty="0"/>
              <a:t>, may </a:t>
            </a:r>
            <a:r>
              <a:rPr lang="en-US" sz="2000" dirty="0" smtClean="0"/>
              <a:t>develop </a:t>
            </a:r>
          </a:p>
          <a:p>
            <a:pPr>
              <a:lnSpc>
                <a:spcPct val="150000"/>
              </a:lnSpc>
            </a:pPr>
            <a:r>
              <a:rPr lang="en-US" sz="2000" dirty="0" smtClean="0"/>
              <a:t>The </a:t>
            </a:r>
            <a:r>
              <a:rPr lang="en-US" sz="2000" dirty="0" err="1"/>
              <a:t>carditis</a:t>
            </a:r>
            <a:r>
              <a:rPr lang="en-US" sz="2000" dirty="0"/>
              <a:t> damages myocardial and </a:t>
            </a:r>
            <a:r>
              <a:rPr lang="en-US" sz="2000" dirty="0" err="1"/>
              <a:t>endocardial</a:t>
            </a:r>
            <a:r>
              <a:rPr lang="en-US" sz="2000" dirty="0"/>
              <a:t> tissue, especially the mitral and aortic valves, resulting in </a:t>
            </a:r>
            <a:r>
              <a:rPr lang="en-US" sz="2000" dirty="0" err="1"/>
              <a:t>vegetations</a:t>
            </a:r>
            <a:r>
              <a:rPr lang="en-US" sz="2000" dirty="0"/>
              <a:t> on the </a:t>
            </a:r>
            <a:r>
              <a:rPr lang="en-US" sz="2000" dirty="0" smtClean="0"/>
              <a:t>valves</a:t>
            </a:r>
          </a:p>
          <a:p>
            <a:pPr>
              <a:lnSpc>
                <a:spcPct val="150000"/>
              </a:lnSpc>
            </a:pPr>
            <a:r>
              <a:rPr lang="en-US" sz="2000" dirty="0" smtClean="0"/>
              <a:t>ASO </a:t>
            </a:r>
            <a:r>
              <a:rPr lang="en-US" sz="2000" dirty="0"/>
              <a:t>titers and the erythrocyte sedimentation rate are </a:t>
            </a:r>
            <a:r>
              <a:rPr lang="en-US" sz="2000" dirty="0" smtClean="0"/>
              <a:t>elevated</a:t>
            </a: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60868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Laboratory </a:t>
            </a:r>
            <a:r>
              <a:rPr lang="en-US" dirty="0" smtClean="0"/>
              <a:t>Diagnosis</a:t>
            </a:r>
            <a:endParaRPr lang="en-US" dirty="0"/>
          </a:p>
        </p:txBody>
      </p:sp>
      <p:sp>
        <p:nvSpPr>
          <p:cNvPr id="3" name="Content Placeholder 2"/>
          <p:cNvSpPr>
            <a:spLocks noGrp="1"/>
          </p:cNvSpPr>
          <p:nvPr>
            <p:ph idx="1"/>
          </p:nvPr>
        </p:nvSpPr>
        <p:spPr>
          <a:xfrm>
            <a:off x="1120000" y="1403798"/>
            <a:ext cx="10233800" cy="5228822"/>
          </a:xfrm>
        </p:spPr>
        <p:txBody>
          <a:bodyPr>
            <a:normAutofit fontScale="92500" lnSpcReduction="10000"/>
          </a:bodyPr>
          <a:lstStyle/>
          <a:p>
            <a:endParaRPr lang="en-US" dirty="0"/>
          </a:p>
          <a:p>
            <a:pPr marL="0" indent="0">
              <a:buNone/>
            </a:pPr>
            <a:r>
              <a:rPr lang="en-US" sz="2400" dirty="0" smtClean="0"/>
              <a:t>Microbiologic</a:t>
            </a:r>
            <a:endParaRPr lang="en-US" sz="2400" dirty="0"/>
          </a:p>
          <a:p>
            <a:endParaRPr lang="en-US" sz="2400" dirty="0"/>
          </a:p>
          <a:p>
            <a:r>
              <a:rPr lang="en-US" sz="2400" dirty="0" smtClean="0"/>
              <a:t>Cultures show </a:t>
            </a:r>
            <a:r>
              <a:rPr lang="en-US" sz="2400" dirty="0"/>
              <a:t>small, </a:t>
            </a:r>
            <a:r>
              <a:rPr lang="en-US" sz="2400" dirty="0" smtClean="0"/>
              <a:t>translucent </a:t>
            </a:r>
            <a:r>
              <a:rPr lang="el-GR" sz="2400" dirty="0" smtClean="0"/>
              <a:t>β</a:t>
            </a:r>
            <a:r>
              <a:rPr lang="en-US" sz="2400" dirty="0" smtClean="0"/>
              <a:t> </a:t>
            </a:r>
            <a:r>
              <a:rPr lang="en-US" sz="2400" dirty="0"/>
              <a:t>-hemolytic colonies in 18 to 48 </a:t>
            </a:r>
            <a:r>
              <a:rPr lang="en-US" sz="2400" dirty="0" smtClean="0"/>
              <a:t>hours</a:t>
            </a:r>
          </a:p>
          <a:p>
            <a:r>
              <a:rPr lang="en-US" sz="2400" dirty="0" smtClean="0"/>
              <a:t> </a:t>
            </a:r>
            <a:r>
              <a:rPr lang="en-US" sz="2400" dirty="0"/>
              <a:t>If inhibited by bacitracin disk, they are likely to be group A </a:t>
            </a:r>
            <a:r>
              <a:rPr lang="en-US" sz="2400" dirty="0" smtClean="0"/>
              <a:t>streptococci</a:t>
            </a:r>
            <a:endParaRPr lang="en-US" sz="2400" dirty="0"/>
          </a:p>
          <a:p>
            <a:r>
              <a:rPr lang="en-US" sz="2400" dirty="0"/>
              <a:t>Group B streptococci are characterized by their ability to hydrolyze </a:t>
            </a:r>
            <a:r>
              <a:rPr lang="en-US" sz="2400" dirty="0" err="1"/>
              <a:t>hippurate</a:t>
            </a:r>
            <a:r>
              <a:rPr lang="en-US" sz="2400" dirty="0"/>
              <a:t> and by the production of a protein that causes enhanced hemolysis on sheep blood agar when combined </a:t>
            </a:r>
            <a:r>
              <a:rPr lang="en-US" sz="2400" dirty="0" smtClean="0"/>
              <a:t>with </a:t>
            </a:r>
            <a:r>
              <a:rPr lang="el-GR" sz="2400" dirty="0" smtClean="0"/>
              <a:t>β</a:t>
            </a:r>
            <a:r>
              <a:rPr lang="en-US" sz="2400" dirty="0" smtClean="0"/>
              <a:t> </a:t>
            </a:r>
            <a:r>
              <a:rPr lang="en-US" sz="2400" dirty="0"/>
              <a:t>-</a:t>
            </a:r>
            <a:r>
              <a:rPr lang="en-US" sz="2400" dirty="0" err="1"/>
              <a:t>hemolysin</a:t>
            </a:r>
            <a:r>
              <a:rPr lang="en-US" sz="2400" dirty="0"/>
              <a:t> of Sta. </a:t>
            </a:r>
            <a:r>
              <a:rPr lang="en-US" sz="2400" dirty="0" err="1"/>
              <a:t>aureus</a:t>
            </a:r>
            <a:r>
              <a:rPr lang="en-US" sz="2400" dirty="0"/>
              <a:t> (CAMP test</a:t>
            </a:r>
            <a:r>
              <a:rPr lang="en-US" sz="2400" dirty="0" smtClean="0"/>
              <a:t>) </a:t>
            </a:r>
          </a:p>
          <a:p>
            <a:r>
              <a:rPr lang="en-US" sz="2400" dirty="0" smtClean="0"/>
              <a:t>Group </a:t>
            </a:r>
            <a:r>
              <a:rPr lang="en-US" sz="2400" dirty="0"/>
              <a:t>D streptococci hydrolyze </a:t>
            </a:r>
            <a:r>
              <a:rPr lang="en-US" sz="2400" dirty="0" err="1"/>
              <a:t>esculin</a:t>
            </a:r>
            <a:r>
              <a:rPr lang="en-US" sz="2400" dirty="0"/>
              <a:t> in the presence of bile, i.e., they produce a black pigment on bile-</a:t>
            </a:r>
            <a:r>
              <a:rPr lang="en-US" sz="2400" dirty="0" err="1"/>
              <a:t>esculin</a:t>
            </a:r>
            <a:r>
              <a:rPr lang="en-US" sz="2400" dirty="0"/>
              <a:t> </a:t>
            </a:r>
            <a:r>
              <a:rPr lang="en-US" sz="2400" dirty="0" smtClean="0"/>
              <a:t>agar</a:t>
            </a:r>
          </a:p>
          <a:p>
            <a:r>
              <a:rPr lang="en-US" sz="2400" dirty="0" smtClean="0"/>
              <a:t> </a:t>
            </a:r>
            <a:r>
              <a:rPr lang="en-US" sz="2400" dirty="0"/>
              <a:t>The group D organisms are further subdivided: </a:t>
            </a:r>
            <a:endParaRPr lang="en-US" sz="2400" dirty="0" smtClean="0"/>
          </a:p>
          <a:p>
            <a:pPr lvl="1"/>
            <a:r>
              <a:rPr lang="en-US" sz="2100" dirty="0"/>
              <a:t> </a:t>
            </a:r>
            <a:r>
              <a:rPr lang="en-US" sz="2100" dirty="0" smtClean="0"/>
              <a:t>enterococci </a:t>
            </a:r>
            <a:r>
              <a:rPr lang="en-US" sz="2100" dirty="0"/>
              <a:t>grow in hypertonic (6.5%) </a:t>
            </a:r>
            <a:r>
              <a:rPr lang="en-US" sz="2100" dirty="0" err="1" smtClean="0"/>
              <a:t>NaCl</a:t>
            </a:r>
            <a:endParaRPr lang="en-US" sz="2100" dirty="0" smtClean="0"/>
          </a:p>
          <a:p>
            <a:pPr lvl="1"/>
            <a:r>
              <a:rPr lang="en-US" sz="2100" dirty="0" smtClean="0"/>
              <a:t> </a:t>
            </a:r>
            <a:r>
              <a:rPr lang="en-US" sz="2100" dirty="0" err="1"/>
              <a:t>nonenterococci</a:t>
            </a:r>
            <a:r>
              <a:rPr lang="en-US" sz="2100" dirty="0"/>
              <a:t> do </a:t>
            </a:r>
            <a:r>
              <a:rPr lang="en-US" sz="2100" dirty="0" smtClean="0"/>
              <a:t>not</a:t>
            </a:r>
            <a:endParaRPr lang="en-US" sz="2100" dirty="0"/>
          </a:p>
          <a:p>
            <a:r>
              <a:rPr lang="en-US" sz="2400" dirty="0" smtClean="0"/>
              <a:t>The </a:t>
            </a:r>
            <a:r>
              <a:rPr lang="en-US" sz="2400" dirty="0"/>
              <a:t>rapid test detects bacterial antigens in a throat swab </a:t>
            </a:r>
            <a:r>
              <a:rPr lang="en-US" sz="2400" dirty="0" smtClean="0"/>
              <a:t>specimen by agglutination</a:t>
            </a:r>
            <a:endParaRPr lang="en-US" sz="2400" dirty="0"/>
          </a:p>
        </p:txBody>
      </p:sp>
      <p:sp>
        <p:nvSpPr>
          <p:cNvPr id="4" name="AutoShape 2" descr="mk:@MSITStore:C:\Users\Dr.%20Alina\Documents\documents\New%20folder%20(2)\YMDC\microbiology%20books\Review_of_Medical_Microbiology_and_Immunology.chm::/15_files/betalower.gif"/>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040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a:t>Serologic</a:t>
            </a:r>
          </a:p>
          <a:p>
            <a:endParaRPr lang="en-US" sz="2000" dirty="0"/>
          </a:p>
          <a:p>
            <a:r>
              <a:rPr lang="en-US" sz="2000" dirty="0"/>
              <a:t>ASO titers are high soon after group A streptococcal </a:t>
            </a:r>
            <a:r>
              <a:rPr lang="en-US" sz="2000" dirty="0" smtClean="0"/>
              <a:t>infections</a:t>
            </a:r>
            <a:endParaRPr lang="en-US" sz="2400" dirty="0"/>
          </a:p>
          <a:p>
            <a:endParaRPr lang="en-US" dirty="0"/>
          </a:p>
        </p:txBody>
      </p:sp>
    </p:spTree>
    <p:extLst>
      <p:ext uri="{BB962C8B-B14F-4D97-AF65-F5344CB8AC3E}">
        <p14:creationId xmlns:p14="http://schemas.microsoft.com/office/powerpoint/2010/main" val="40456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a:t>
            </a:r>
            <a:endParaRPr lang="en-US" dirty="0"/>
          </a:p>
        </p:txBody>
      </p:sp>
      <p:sp>
        <p:nvSpPr>
          <p:cNvPr id="3" name="Content Placeholder 2"/>
          <p:cNvSpPr>
            <a:spLocks noGrp="1"/>
          </p:cNvSpPr>
          <p:nvPr>
            <p:ph idx="1"/>
          </p:nvPr>
        </p:nvSpPr>
        <p:spPr>
          <a:xfrm>
            <a:off x="1120000" y="1580927"/>
            <a:ext cx="10233800" cy="4819874"/>
          </a:xfrm>
        </p:spPr>
        <p:txBody>
          <a:bodyPr>
            <a:normAutofit fontScale="70000" lnSpcReduction="20000"/>
          </a:bodyPr>
          <a:lstStyle/>
          <a:p>
            <a:endParaRPr lang="en-US" dirty="0"/>
          </a:p>
          <a:p>
            <a:r>
              <a:rPr lang="en-US" dirty="0"/>
              <a:t>Group A streptococcal infections can be treated with either penicillin G or </a:t>
            </a:r>
            <a:r>
              <a:rPr lang="en-US" dirty="0" smtClean="0"/>
              <a:t>amoxicillin. </a:t>
            </a:r>
            <a:r>
              <a:rPr lang="en-US" dirty="0"/>
              <a:t>Clindamycin can also be used in penicillin-allergic </a:t>
            </a:r>
            <a:r>
              <a:rPr lang="en-US" dirty="0" smtClean="0"/>
              <a:t>patients</a:t>
            </a:r>
            <a:endParaRPr lang="en-US" dirty="0"/>
          </a:p>
          <a:p>
            <a:endParaRPr lang="en-US" dirty="0"/>
          </a:p>
          <a:p>
            <a:r>
              <a:rPr lang="en-US" dirty="0"/>
              <a:t>Endocarditis caused by most </a:t>
            </a:r>
            <a:r>
              <a:rPr lang="en-US" dirty="0" err="1"/>
              <a:t>viridans</a:t>
            </a:r>
            <a:r>
              <a:rPr lang="en-US" dirty="0"/>
              <a:t> streptococci is curable by prolonged penicillin treatment. However, </a:t>
            </a:r>
            <a:r>
              <a:rPr lang="en-US" dirty="0" err="1"/>
              <a:t>enterococcal</a:t>
            </a:r>
            <a:r>
              <a:rPr lang="en-US" dirty="0"/>
              <a:t> endocarditis can be eradicated only by a penicillin or </a:t>
            </a:r>
            <a:r>
              <a:rPr lang="en-US" dirty="0" err="1"/>
              <a:t>vancomycin</a:t>
            </a:r>
            <a:r>
              <a:rPr lang="en-US" dirty="0"/>
              <a:t> combined with an </a:t>
            </a:r>
            <a:r>
              <a:rPr lang="en-US" dirty="0" smtClean="0"/>
              <a:t>aminoglycoside</a:t>
            </a:r>
            <a:endParaRPr lang="en-US" dirty="0"/>
          </a:p>
          <a:p>
            <a:pPr marL="0" indent="0">
              <a:buNone/>
            </a:pPr>
            <a:endParaRPr lang="en-US" dirty="0"/>
          </a:p>
          <a:p>
            <a:r>
              <a:rPr lang="en-US" dirty="0"/>
              <a:t>VRE are now an important cause of nosocomial infections; </a:t>
            </a:r>
            <a:r>
              <a:rPr lang="en-US" dirty="0" smtClean="0"/>
              <a:t>linezolid </a:t>
            </a:r>
            <a:r>
              <a:rPr lang="en-US" dirty="0"/>
              <a:t>(</a:t>
            </a:r>
            <a:r>
              <a:rPr lang="en-US" dirty="0" err="1"/>
              <a:t>Zyvox</a:t>
            </a:r>
            <a:r>
              <a:rPr lang="en-US" dirty="0"/>
              <a:t>) and </a:t>
            </a:r>
            <a:r>
              <a:rPr lang="en-US" dirty="0" err="1"/>
              <a:t>daptomycin</a:t>
            </a:r>
            <a:r>
              <a:rPr lang="en-US" dirty="0"/>
              <a:t> (</a:t>
            </a:r>
            <a:r>
              <a:rPr lang="en-US" dirty="0" err="1"/>
              <a:t>Cubicin</a:t>
            </a:r>
            <a:r>
              <a:rPr lang="en-US" dirty="0" smtClean="0"/>
              <a:t>)</a:t>
            </a:r>
            <a:endParaRPr lang="en-US" dirty="0"/>
          </a:p>
          <a:p>
            <a:endParaRPr lang="en-US" dirty="0"/>
          </a:p>
          <a:p>
            <a:r>
              <a:rPr lang="en-US" dirty="0"/>
              <a:t>Nonenterococcal group D streptococci, e.g., Str. </a:t>
            </a:r>
            <a:r>
              <a:rPr lang="en-US" dirty="0" err="1"/>
              <a:t>bovis</a:t>
            </a:r>
            <a:r>
              <a:rPr lang="en-US" dirty="0"/>
              <a:t>, are not highly resistant and can be treated with penicillin </a:t>
            </a:r>
            <a:r>
              <a:rPr lang="en-US" dirty="0" smtClean="0"/>
              <a:t>G</a:t>
            </a:r>
            <a:endParaRPr lang="en-US" dirty="0"/>
          </a:p>
          <a:p>
            <a:endParaRPr lang="en-US" dirty="0"/>
          </a:p>
          <a:p>
            <a:r>
              <a:rPr lang="en-US" dirty="0"/>
              <a:t>The drug of choice for group B streptococcal infections is either penicillin G or </a:t>
            </a:r>
            <a:r>
              <a:rPr lang="en-US" dirty="0" smtClean="0"/>
              <a:t>ampicillin</a:t>
            </a:r>
            <a:endParaRPr lang="en-US" dirty="0"/>
          </a:p>
          <a:p>
            <a:endParaRPr lang="en-US" dirty="0"/>
          </a:p>
        </p:txBody>
      </p:sp>
    </p:spTree>
    <p:extLst>
      <p:ext uri="{BB962C8B-B14F-4D97-AF65-F5344CB8AC3E}">
        <p14:creationId xmlns:p14="http://schemas.microsoft.com/office/powerpoint/2010/main" val="216285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Diseases</a:t>
            </a:r>
            <a:br>
              <a:rPr lang="en-US" dirty="0"/>
            </a:br>
            <a:endParaRPr lang="en-US" dirty="0"/>
          </a:p>
        </p:txBody>
      </p:sp>
      <p:sp>
        <p:nvSpPr>
          <p:cNvPr id="3" name="Content Placeholder 2"/>
          <p:cNvSpPr>
            <a:spLocks noGrp="1"/>
          </p:cNvSpPr>
          <p:nvPr>
            <p:ph idx="1"/>
          </p:nvPr>
        </p:nvSpPr>
        <p:spPr>
          <a:xfrm>
            <a:off x="1120000" y="862885"/>
            <a:ext cx="10233800" cy="5995115"/>
          </a:xfrm>
        </p:spPr>
        <p:txBody>
          <a:bodyPr>
            <a:normAutofit fontScale="70000" lnSpcReduction="20000"/>
          </a:bodyPr>
          <a:lstStyle/>
          <a:p>
            <a:endParaRPr lang="en-US" dirty="0"/>
          </a:p>
          <a:p>
            <a:pPr marL="0" indent="0">
              <a:buNone/>
            </a:pPr>
            <a:r>
              <a:rPr lang="en-US" b="1" dirty="0" smtClean="0"/>
              <a:t>Str</a:t>
            </a:r>
            <a:r>
              <a:rPr lang="en-US" b="1" dirty="0"/>
              <a:t>. </a:t>
            </a:r>
            <a:r>
              <a:rPr lang="en-US" b="1" dirty="0" err="1"/>
              <a:t>pyogenes</a:t>
            </a:r>
            <a:r>
              <a:rPr lang="en-US" b="1" dirty="0"/>
              <a:t> </a:t>
            </a:r>
            <a:r>
              <a:rPr lang="en-US" dirty="0"/>
              <a:t>(group A streptococcus) </a:t>
            </a:r>
            <a:endParaRPr lang="en-US" dirty="0" smtClean="0"/>
          </a:p>
          <a:p>
            <a:r>
              <a:rPr lang="en-US" dirty="0" smtClean="0"/>
              <a:t> </a:t>
            </a:r>
            <a:r>
              <a:rPr lang="en-US" dirty="0"/>
              <a:t>pharyngitis and </a:t>
            </a:r>
            <a:r>
              <a:rPr lang="en-US" dirty="0" smtClean="0"/>
              <a:t>cellulitis </a:t>
            </a:r>
          </a:p>
          <a:p>
            <a:r>
              <a:rPr lang="en-US" dirty="0" smtClean="0"/>
              <a:t> </a:t>
            </a:r>
            <a:r>
              <a:rPr lang="en-US" dirty="0"/>
              <a:t>impetigo, necrotizing fasciitis, and streptococcal toxic shock </a:t>
            </a:r>
            <a:r>
              <a:rPr lang="en-US" dirty="0" smtClean="0"/>
              <a:t>syndrome </a:t>
            </a:r>
          </a:p>
          <a:p>
            <a:r>
              <a:rPr lang="en-US" dirty="0" smtClean="0"/>
              <a:t>also </a:t>
            </a:r>
            <a:r>
              <a:rPr lang="en-US" dirty="0"/>
              <a:t>the inciting factor of two important immunologic diseases, namely, rheumatic fever and acute </a:t>
            </a:r>
            <a:r>
              <a:rPr lang="en-US" dirty="0" smtClean="0"/>
              <a:t>glomerulonephritis</a:t>
            </a:r>
          </a:p>
          <a:p>
            <a:pPr marL="0" indent="0">
              <a:buNone/>
            </a:pPr>
            <a:r>
              <a:rPr lang="en-US" dirty="0" smtClean="0"/>
              <a:t> </a:t>
            </a:r>
          </a:p>
          <a:p>
            <a:pPr marL="0" indent="0">
              <a:buNone/>
            </a:pPr>
            <a:r>
              <a:rPr lang="en-US" b="1" dirty="0" smtClean="0"/>
              <a:t>Streptococcus </a:t>
            </a:r>
            <a:r>
              <a:rPr lang="en-US" b="1" dirty="0" err="1"/>
              <a:t>agalactiae</a:t>
            </a:r>
            <a:r>
              <a:rPr lang="en-US" b="1" dirty="0"/>
              <a:t> </a:t>
            </a:r>
            <a:r>
              <a:rPr lang="en-US" dirty="0"/>
              <a:t>(group B streptococcus) </a:t>
            </a:r>
            <a:endParaRPr lang="en-US" dirty="0" smtClean="0"/>
          </a:p>
          <a:p>
            <a:r>
              <a:rPr lang="en-US" dirty="0" smtClean="0"/>
              <a:t>leading </a:t>
            </a:r>
            <a:r>
              <a:rPr lang="en-US" dirty="0"/>
              <a:t>cause of neonatal sepsis and </a:t>
            </a:r>
            <a:r>
              <a:rPr lang="en-US" dirty="0" smtClean="0"/>
              <a:t>meningitis </a:t>
            </a:r>
          </a:p>
          <a:p>
            <a:endParaRPr lang="en-US" dirty="0" smtClean="0"/>
          </a:p>
          <a:p>
            <a:pPr marL="0" indent="0">
              <a:buNone/>
            </a:pPr>
            <a:r>
              <a:rPr lang="en-US" b="1" dirty="0" smtClean="0"/>
              <a:t>Enterococcus </a:t>
            </a:r>
            <a:r>
              <a:rPr lang="en-US" b="1" dirty="0" err="1"/>
              <a:t>faecalis</a:t>
            </a:r>
            <a:r>
              <a:rPr lang="en-US" b="1" dirty="0"/>
              <a:t> </a:t>
            </a:r>
            <a:endParaRPr lang="en-US" dirty="0" smtClean="0"/>
          </a:p>
          <a:p>
            <a:r>
              <a:rPr lang="en-US" dirty="0" smtClean="0"/>
              <a:t> </a:t>
            </a:r>
            <a:r>
              <a:rPr lang="en-US" dirty="0"/>
              <a:t>important cause of hospital-acquired urinary tract infections and </a:t>
            </a:r>
            <a:r>
              <a:rPr lang="en-US" dirty="0" smtClean="0"/>
              <a:t>endocarditis</a:t>
            </a:r>
          </a:p>
          <a:p>
            <a:pPr marL="0" indent="0">
              <a:buNone/>
            </a:pPr>
            <a:r>
              <a:rPr lang="en-US" dirty="0" smtClean="0"/>
              <a:t> </a:t>
            </a:r>
          </a:p>
          <a:p>
            <a:pPr marL="0" indent="0">
              <a:buNone/>
            </a:pPr>
            <a:r>
              <a:rPr lang="en-US" b="1" dirty="0" err="1" smtClean="0"/>
              <a:t>Viridans</a:t>
            </a:r>
            <a:r>
              <a:rPr lang="en-US" b="1" dirty="0" smtClean="0"/>
              <a:t> </a:t>
            </a:r>
            <a:r>
              <a:rPr lang="en-US" b="1" dirty="0"/>
              <a:t>group</a:t>
            </a:r>
            <a:r>
              <a:rPr lang="en-US" dirty="0"/>
              <a:t> </a:t>
            </a:r>
            <a:endParaRPr lang="en-US" dirty="0" smtClean="0"/>
          </a:p>
          <a:p>
            <a:r>
              <a:rPr lang="en-US" dirty="0" smtClean="0"/>
              <a:t>most </a:t>
            </a:r>
            <a:r>
              <a:rPr lang="en-US" dirty="0"/>
              <a:t>common cause of </a:t>
            </a:r>
            <a:r>
              <a:rPr lang="en-US" dirty="0" smtClean="0"/>
              <a:t>endocarditis</a:t>
            </a:r>
          </a:p>
          <a:p>
            <a:pPr marL="0" indent="0">
              <a:buNone/>
            </a:pPr>
            <a:endParaRPr lang="en-US" dirty="0" smtClean="0"/>
          </a:p>
          <a:p>
            <a:pPr marL="0" indent="0">
              <a:buNone/>
            </a:pPr>
            <a:r>
              <a:rPr lang="en-US" b="1" dirty="0" smtClean="0"/>
              <a:t>Streptococcus </a:t>
            </a:r>
            <a:r>
              <a:rPr lang="en-US" b="1" dirty="0" err="1"/>
              <a:t>bovis</a:t>
            </a:r>
            <a:r>
              <a:rPr lang="en-US" dirty="0"/>
              <a:t> </a:t>
            </a:r>
            <a:endParaRPr lang="en-US" dirty="0" smtClean="0"/>
          </a:p>
          <a:p>
            <a:r>
              <a:rPr lang="en-US" dirty="0" smtClean="0"/>
              <a:t>also </a:t>
            </a:r>
            <a:r>
              <a:rPr lang="en-US" dirty="0"/>
              <a:t>causes </a:t>
            </a:r>
            <a:r>
              <a:rPr lang="en-US" dirty="0" smtClean="0"/>
              <a:t>endocarditis</a:t>
            </a:r>
            <a:endParaRPr lang="en-US" dirty="0"/>
          </a:p>
          <a:p>
            <a:endParaRPr lang="en-US" dirty="0"/>
          </a:p>
          <a:p>
            <a:endParaRPr lang="en-US" dirty="0"/>
          </a:p>
        </p:txBody>
      </p:sp>
    </p:spTree>
    <p:extLst>
      <p:ext uri="{BB962C8B-B14F-4D97-AF65-F5344CB8AC3E}">
        <p14:creationId xmlns:p14="http://schemas.microsoft.com/office/powerpoint/2010/main" val="112260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endParaRPr lang="en-US" dirty="0"/>
          </a:p>
          <a:p>
            <a:r>
              <a:rPr lang="en-US" dirty="0"/>
              <a:t>Rheumatic fever </a:t>
            </a:r>
            <a:r>
              <a:rPr lang="en-US" dirty="0" smtClean="0"/>
              <a:t>-penicillin</a:t>
            </a:r>
            <a:endParaRPr lang="en-US" dirty="0"/>
          </a:p>
          <a:p>
            <a:r>
              <a:rPr lang="en-US" dirty="0" smtClean="0"/>
              <a:t>Endocarditis -amoxicillin </a:t>
            </a:r>
            <a:r>
              <a:rPr lang="en-US" dirty="0" err="1" smtClean="0"/>
              <a:t>perioperatively</a:t>
            </a:r>
            <a:endParaRPr lang="en-US" dirty="0" smtClean="0"/>
          </a:p>
          <a:p>
            <a:pPr marL="0" indent="0">
              <a:buNone/>
            </a:pPr>
            <a:endParaRPr lang="en-US" dirty="0"/>
          </a:p>
          <a:p>
            <a:r>
              <a:rPr lang="en-US" dirty="0" smtClean="0"/>
              <a:t>There </a:t>
            </a:r>
            <a:r>
              <a:rPr lang="en-US" dirty="0"/>
              <a:t>are no vaccines available against any of the streptococci except Str. </a:t>
            </a:r>
            <a:r>
              <a:rPr lang="en-US" dirty="0" err="1" smtClean="0"/>
              <a:t>pneumoniae</a:t>
            </a:r>
            <a:endParaRPr lang="en-US" dirty="0"/>
          </a:p>
          <a:p>
            <a:endParaRPr lang="en-US" dirty="0"/>
          </a:p>
        </p:txBody>
      </p:sp>
    </p:spTree>
    <p:extLst>
      <p:ext uri="{BB962C8B-B14F-4D97-AF65-F5344CB8AC3E}">
        <p14:creationId xmlns:p14="http://schemas.microsoft.com/office/powerpoint/2010/main" val="162900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 incidence of neonatal sepsis caused by group B streptococci can be reduced by a two-pronged approach:</a:t>
            </a:r>
          </a:p>
          <a:p>
            <a:pPr marL="0" lvl="0" indent="0">
              <a:buNone/>
            </a:pP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(1) All pregnant women at 35 to 37 weeks' gestation should be screened by doing vaginal and rectal cultures. If cultures are positive, then penicillin G (or ampicillin) should be administered intravenously at the time of delivery</a:t>
            </a:r>
          </a:p>
          <a:p>
            <a:pPr marL="0" lvl="0" indent="0">
              <a:buNone/>
            </a:pP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(2) If the patient has not had cultures done, then penicillin G (or ampicillin) should be administered intravenously at the time of delivery to women who experience prolonged (longer than 18 hours) rupture of membranes, whose labor begins before 37 weeks' gestation, or who have a fever at the time of labor. If the patient is allergic to penicillin, either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cefazolin</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or </a:t>
            </a:r>
            <a:r>
              <a:rPr lang="en-US" sz="20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vancomycin</a:t>
            </a:r>
            <a:r>
              <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can be used</a:t>
            </a:r>
          </a:p>
          <a:p>
            <a:endParaRPr lang="en-US" dirty="0"/>
          </a:p>
        </p:txBody>
      </p:sp>
    </p:spTree>
    <p:extLst>
      <p:ext uri="{BB962C8B-B14F-4D97-AF65-F5344CB8AC3E}">
        <p14:creationId xmlns:p14="http://schemas.microsoft.com/office/powerpoint/2010/main" val="334551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Important </a:t>
            </a:r>
            <a:r>
              <a:rPr lang="en-US" dirty="0" smtClean="0"/>
              <a:t>Properties</a:t>
            </a:r>
            <a:endParaRPr lang="en-US" dirty="0"/>
          </a:p>
        </p:txBody>
      </p:sp>
      <p:sp>
        <p:nvSpPr>
          <p:cNvPr id="3" name="Content Placeholder 2"/>
          <p:cNvSpPr>
            <a:spLocks noGrp="1"/>
          </p:cNvSpPr>
          <p:nvPr>
            <p:ph idx="1"/>
          </p:nvPr>
        </p:nvSpPr>
        <p:spPr>
          <a:xfrm>
            <a:off x="1120000" y="1825625"/>
            <a:ext cx="6623825" cy="4351338"/>
          </a:xfrm>
        </p:spPr>
        <p:txBody>
          <a:bodyPr/>
          <a:lstStyle/>
          <a:p>
            <a:endParaRPr lang="en-US" dirty="0"/>
          </a:p>
          <a:p>
            <a:r>
              <a:rPr lang="en-US" dirty="0" smtClean="0"/>
              <a:t>Spherical </a:t>
            </a:r>
            <a:r>
              <a:rPr lang="en-US" dirty="0"/>
              <a:t>gram-positive </a:t>
            </a:r>
            <a:r>
              <a:rPr lang="en-US" dirty="0" err="1"/>
              <a:t>cocci</a:t>
            </a:r>
            <a:r>
              <a:rPr lang="en-US" dirty="0"/>
              <a:t> </a:t>
            </a:r>
            <a:endParaRPr lang="en-US" dirty="0" smtClean="0"/>
          </a:p>
          <a:p>
            <a:r>
              <a:rPr lang="en-US" dirty="0" smtClean="0"/>
              <a:t>Arranged in chains or pairs </a:t>
            </a:r>
          </a:p>
          <a:p>
            <a:r>
              <a:rPr lang="en-US" dirty="0" smtClean="0"/>
              <a:t>All </a:t>
            </a:r>
            <a:r>
              <a:rPr lang="en-US" dirty="0"/>
              <a:t>streptococci are catalase-negative, whereas staphylococci are catalase-positive </a:t>
            </a:r>
          </a:p>
          <a:p>
            <a:endParaRPr lang="en-US" dirty="0"/>
          </a:p>
          <a:p>
            <a:endParaRPr lang="en-US" dirty="0"/>
          </a:p>
        </p:txBody>
      </p:sp>
      <p:pic>
        <p:nvPicPr>
          <p:cNvPr id="4" name="Picture 3"/>
          <p:cNvPicPr>
            <a:picLocks noChangeAspect="1"/>
          </p:cNvPicPr>
          <p:nvPr/>
        </p:nvPicPr>
        <p:blipFill rotWithShape="1">
          <a:blip r:embed="rId2"/>
          <a:srcRect r="3378" b="12724"/>
          <a:stretch/>
        </p:blipFill>
        <p:spPr>
          <a:xfrm>
            <a:off x="7743825" y="2386214"/>
            <a:ext cx="4297921" cy="3641099"/>
          </a:xfrm>
          <a:prstGeom prst="rect">
            <a:avLst/>
          </a:prstGeom>
        </p:spPr>
      </p:pic>
      <p:sp>
        <p:nvSpPr>
          <p:cNvPr id="5" name="Rectangle 4"/>
          <p:cNvSpPr/>
          <p:nvPr/>
        </p:nvSpPr>
        <p:spPr>
          <a:xfrm>
            <a:off x="7743824" y="6027313"/>
            <a:ext cx="4297921" cy="923330"/>
          </a:xfrm>
          <a:prstGeom prst="rect">
            <a:avLst/>
          </a:prstGeom>
        </p:spPr>
        <p:txBody>
          <a:bodyPr wrap="square">
            <a:spAutoFit/>
          </a:bodyPr>
          <a:lstStyle/>
          <a:p>
            <a:r>
              <a:rPr lang="en-US" dirty="0"/>
              <a:t>Streptococcus </a:t>
            </a:r>
            <a:r>
              <a:rPr lang="en-US" dirty="0" err="1"/>
              <a:t>pyogenes</a:t>
            </a:r>
            <a:r>
              <a:rPr lang="en-US" dirty="0"/>
              <a:t>—Gram stain. Arrow points to a long chain of gram-positive </a:t>
            </a:r>
            <a:r>
              <a:rPr lang="en-US" dirty="0" err="1"/>
              <a:t>cocci</a:t>
            </a:r>
            <a:endParaRPr lang="en-US" dirty="0"/>
          </a:p>
        </p:txBody>
      </p:sp>
    </p:spTree>
    <p:extLst>
      <p:ext uri="{BB962C8B-B14F-4D97-AF65-F5344CB8AC3E}">
        <p14:creationId xmlns:p14="http://schemas.microsoft.com/office/powerpoint/2010/main" val="312929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Hemolysis</a:t>
            </a:r>
            <a:endParaRPr lang="en-US" dirty="0"/>
          </a:p>
        </p:txBody>
      </p:sp>
      <p:sp>
        <p:nvSpPr>
          <p:cNvPr id="3" name="Content Placeholder 2"/>
          <p:cNvSpPr>
            <a:spLocks noGrp="1"/>
          </p:cNvSpPr>
          <p:nvPr>
            <p:ph idx="1"/>
          </p:nvPr>
        </p:nvSpPr>
        <p:spPr>
          <a:xfrm>
            <a:off x="0" y="1825625"/>
            <a:ext cx="12028868" cy="4351338"/>
          </a:xfrm>
        </p:spPr>
        <p:txBody>
          <a:bodyPr>
            <a:normAutofit fontScale="92500" lnSpcReduction="10000"/>
          </a:bodyPr>
          <a:lstStyle/>
          <a:p>
            <a:pPr marL="0" indent="0">
              <a:buNone/>
            </a:pPr>
            <a:r>
              <a:rPr lang="en-US" dirty="0" smtClean="0"/>
              <a:t>For identification of streptococci one of the most important characteristics is the type of hemolysis </a:t>
            </a:r>
          </a:p>
          <a:p>
            <a:endParaRPr lang="en-US" dirty="0"/>
          </a:p>
          <a:p>
            <a:pPr marL="514350" indent="-514350">
              <a:buFont typeface="+mj-lt"/>
              <a:buAutoNum type="alphaLcPeriod"/>
            </a:pPr>
            <a:r>
              <a:rPr lang="el-GR" u="sng" dirty="0" smtClean="0"/>
              <a:t>α</a:t>
            </a:r>
            <a:r>
              <a:rPr lang="en-US" u="sng" dirty="0" smtClean="0"/>
              <a:t>-Hemolytic </a:t>
            </a:r>
            <a:r>
              <a:rPr lang="en-US" u="sng" dirty="0"/>
              <a:t>streptococci </a:t>
            </a:r>
            <a:r>
              <a:rPr lang="en-US" dirty="0"/>
              <a:t>form a green zone around their colonies as a result of incomplete </a:t>
            </a:r>
            <a:r>
              <a:rPr lang="en-US" dirty="0" err="1"/>
              <a:t>lysis</a:t>
            </a:r>
            <a:r>
              <a:rPr lang="en-US" dirty="0"/>
              <a:t> of red blood cells in the </a:t>
            </a:r>
            <a:r>
              <a:rPr lang="en-US" dirty="0" smtClean="0"/>
              <a:t>agar</a:t>
            </a:r>
            <a:endParaRPr lang="en-US" dirty="0"/>
          </a:p>
          <a:p>
            <a:pPr marL="514350" indent="-514350">
              <a:buFont typeface="+mj-lt"/>
              <a:buAutoNum type="alphaLcPeriod"/>
            </a:pPr>
            <a:endParaRPr lang="en-US" dirty="0"/>
          </a:p>
          <a:p>
            <a:pPr marL="514350" indent="-514350">
              <a:buFont typeface="+mj-lt"/>
              <a:buAutoNum type="alphaLcPeriod"/>
            </a:pPr>
            <a:r>
              <a:rPr lang="el-GR" u="sng" dirty="0" smtClean="0"/>
              <a:t>β</a:t>
            </a:r>
            <a:r>
              <a:rPr lang="en-US" u="sng" dirty="0" smtClean="0"/>
              <a:t>-Hemolytic </a:t>
            </a:r>
            <a:r>
              <a:rPr lang="en-US" u="sng" dirty="0"/>
              <a:t>streptococci </a:t>
            </a:r>
            <a:r>
              <a:rPr lang="en-US" dirty="0"/>
              <a:t>form a clear zone around their colonies because complete </a:t>
            </a:r>
            <a:r>
              <a:rPr lang="en-US" dirty="0" err="1"/>
              <a:t>lysis</a:t>
            </a:r>
            <a:r>
              <a:rPr lang="en-US" dirty="0"/>
              <a:t> of the red cells occurs. </a:t>
            </a:r>
            <a:r>
              <a:rPr lang="el-GR" dirty="0" smtClean="0"/>
              <a:t>β</a:t>
            </a:r>
            <a:r>
              <a:rPr lang="en-US" dirty="0" smtClean="0"/>
              <a:t>-Hemolysis </a:t>
            </a:r>
            <a:r>
              <a:rPr lang="en-US" dirty="0"/>
              <a:t>is due to the production of enzymes (</a:t>
            </a:r>
            <a:r>
              <a:rPr lang="en-US" dirty="0" err="1"/>
              <a:t>hemolysins</a:t>
            </a:r>
            <a:r>
              <a:rPr lang="en-US" dirty="0"/>
              <a:t>) called </a:t>
            </a:r>
            <a:r>
              <a:rPr lang="en-US" dirty="0" err="1"/>
              <a:t>streptolysin</a:t>
            </a:r>
            <a:r>
              <a:rPr lang="en-US" dirty="0"/>
              <a:t> O and </a:t>
            </a:r>
            <a:r>
              <a:rPr lang="en-US" dirty="0" err="1"/>
              <a:t>streptolysin</a:t>
            </a:r>
            <a:r>
              <a:rPr lang="en-US" dirty="0"/>
              <a:t> S </a:t>
            </a:r>
          </a:p>
          <a:p>
            <a:pPr marL="514350" indent="-514350">
              <a:buFont typeface="+mj-lt"/>
              <a:buAutoNum type="alphaLcPeriod"/>
            </a:pPr>
            <a:endParaRPr lang="en-US" dirty="0"/>
          </a:p>
          <a:p>
            <a:pPr marL="514350" indent="-514350">
              <a:buFont typeface="+mj-lt"/>
              <a:buAutoNum type="alphaLcPeriod"/>
            </a:pPr>
            <a:r>
              <a:rPr lang="en-US" u="sng" dirty="0" err="1" smtClean="0"/>
              <a:t>nonhemolytic</a:t>
            </a:r>
            <a:r>
              <a:rPr lang="en-US" u="sng" dirty="0" smtClean="0"/>
              <a:t> (</a:t>
            </a:r>
            <a:r>
              <a:rPr lang="el-GR" u="sng" dirty="0" smtClean="0"/>
              <a:t>γ</a:t>
            </a:r>
            <a:r>
              <a:rPr lang="en-US" u="sng" dirty="0" smtClean="0"/>
              <a:t>-hemolysis)</a:t>
            </a:r>
            <a:endParaRPr lang="en-US" u="sng" dirty="0"/>
          </a:p>
          <a:p>
            <a:endParaRPr lang="en-US" dirty="0"/>
          </a:p>
        </p:txBody>
      </p:sp>
    </p:spTree>
    <p:extLst>
      <p:ext uri="{BB962C8B-B14F-4D97-AF65-F5344CB8AC3E}">
        <p14:creationId xmlns:p14="http://schemas.microsoft.com/office/powerpoint/2010/main" val="388654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254" b="27867"/>
          <a:stretch/>
        </p:blipFill>
        <p:spPr>
          <a:xfrm>
            <a:off x="3825024" y="2164102"/>
            <a:ext cx="3717187" cy="2741400"/>
          </a:xfrm>
          <a:prstGeom prst="rect">
            <a:avLst/>
          </a:prstGeom>
        </p:spPr>
      </p:pic>
      <p:sp>
        <p:nvSpPr>
          <p:cNvPr id="3" name="Rectangle 2"/>
          <p:cNvSpPr/>
          <p:nvPr/>
        </p:nvSpPr>
        <p:spPr>
          <a:xfrm>
            <a:off x="1532586" y="4905502"/>
            <a:ext cx="8461420" cy="1200329"/>
          </a:xfrm>
          <a:prstGeom prst="rect">
            <a:avLst/>
          </a:prstGeom>
        </p:spPr>
        <p:txBody>
          <a:bodyPr wrap="square">
            <a:spAutoFit/>
          </a:bodyPr>
          <a:lstStyle/>
          <a:p>
            <a:r>
              <a:rPr lang="en-US" dirty="0" smtClean="0"/>
              <a:t>                                        </a:t>
            </a:r>
            <a:r>
              <a:rPr lang="el-GR" dirty="0" smtClean="0"/>
              <a:t>α</a:t>
            </a:r>
            <a:r>
              <a:rPr lang="en-US" dirty="0" smtClean="0"/>
              <a:t> Hemolysis and </a:t>
            </a:r>
            <a:r>
              <a:rPr lang="el-GR" dirty="0" smtClean="0"/>
              <a:t>β</a:t>
            </a:r>
            <a:r>
              <a:rPr lang="en-US" dirty="0" smtClean="0"/>
              <a:t> </a:t>
            </a:r>
            <a:r>
              <a:rPr lang="en-US" dirty="0"/>
              <a:t>-hemolysis on blood </a:t>
            </a:r>
            <a:r>
              <a:rPr lang="en-US" dirty="0" smtClean="0"/>
              <a:t>agar</a:t>
            </a:r>
          </a:p>
          <a:p>
            <a:r>
              <a:rPr lang="en-US" dirty="0" smtClean="0"/>
              <a:t>Short </a:t>
            </a:r>
            <a:r>
              <a:rPr lang="en-US" dirty="0"/>
              <a:t>arrow points to </a:t>
            </a:r>
            <a:r>
              <a:rPr lang="en-US" dirty="0" smtClean="0"/>
              <a:t>an </a:t>
            </a:r>
            <a:r>
              <a:rPr lang="el-GR" dirty="0" smtClean="0"/>
              <a:t>α</a:t>
            </a:r>
            <a:r>
              <a:rPr lang="en-US" dirty="0" smtClean="0"/>
              <a:t> </a:t>
            </a:r>
            <a:r>
              <a:rPr lang="en-US" dirty="0"/>
              <a:t>-hemolytic colony, probably a </a:t>
            </a:r>
            <a:r>
              <a:rPr lang="en-US" dirty="0" err="1"/>
              <a:t>viridans</a:t>
            </a:r>
            <a:r>
              <a:rPr lang="en-US" dirty="0"/>
              <a:t> group </a:t>
            </a:r>
            <a:r>
              <a:rPr lang="en-US" dirty="0" smtClean="0"/>
              <a:t>streptococcus</a:t>
            </a:r>
          </a:p>
          <a:p>
            <a:r>
              <a:rPr lang="en-US" dirty="0" smtClean="0"/>
              <a:t>Long </a:t>
            </a:r>
            <a:r>
              <a:rPr lang="en-US" dirty="0"/>
              <a:t>arrow points to </a:t>
            </a:r>
            <a:r>
              <a:rPr lang="en-US" dirty="0" smtClean="0"/>
              <a:t>a </a:t>
            </a:r>
            <a:r>
              <a:rPr lang="el-GR" dirty="0" smtClean="0"/>
              <a:t>β</a:t>
            </a:r>
            <a:r>
              <a:rPr lang="en-US" dirty="0" smtClean="0"/>
              <a:t> </a:t>
            </a:r>
            <a:r>
              <a:rPr lang="en-US" dirty="0"/>
              <a:t>-hemolytic colony, probably Streptococcus </a:t>
            </a:r>
            <a:r>
              <a:rPr lang="en-US" dirty="0" err="1"/>
              <a:t>pyogenes</a:t>
            </a:r>
            <a:r>
              <a:rPr lang="en-US" dirty="0"/>
              <a:t>. </a:t>
            </a:r>
            <a:endParaRPr lang="en-US" dirty="0" smtClean="0"/>
          </a:p>
          <a:p>
            <a:r>
              <a:rPr lang="en-US" dirty="0" smtClean="0"/>
              <a:t>The </a:t>
            </a:r>
            <a:r>
              <a:rPr lang="en-US" dirty="0"/>
              <a:t>specimen was a throat swab taken from a person with a sore throat.</a:t>
            </a:r>
          </a:p>
        </p:txBody>
      </p:sp>
    </p:spTree>
    <p:extLst>
      <p:ext uri="{BB962C8B-B14F-4D97-AF65-F5344CB8AC3E}">
        <p14:creationId xmlns:p14="http://schemas.microsoft.com/office/powerpoint/2010/main" val="372529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There are two important antigens </a:t>
            </a:r>
            <a:r>
              <a:rPr lang="en-US" dirty="0" smtClean="0"/>
              <a:t>of </a:t>
            </a:r>
            <a:r>
              <a:rPr lang="el-GR" dirty="0" smtClean="0"/>
              <a:t>β</a:t>
            </a:r>
            <a:r>
              <a:rPr lang="en-US" dirty="0" smtClean="0"/>
              <a:t> </a:t>
            </a:r>
            <a:r>
              <a:rPr lang="en-US" dirty="0"/>
              <a:t>-hemolytic streptococci:</a:t>
            </a:r>
          </a:p>
          <a:p>
            <a:endParaRPr lang="en-US" dirty="0"/>
          </a:p>
          <a:p>
            <a:pPr marL="0" indent="0">
              <a:buNone/>
            </a:pPr>
            <a:r>
              <a:rPr lang="en-US" dirty="0" smtClean="0"/>
              <a:t>1. </a:t>
            </a:r>
            <a:r>
              <a:rPr lang="en-US" u="sng" dirty="0" smtClean="0"/>
              <a:t>C </a:t>
            </a:r>
            <a:r>
              <a:rPr lang="en-US" u="sng" dirty="0"/>
              <a:t>carbohydrate </a:t>
            </a:r>
            <a:endParaRPr lang="en-US" u="sng" dirty="0" smtClean="0"/>
          </a:p>
          <a:p>
            <a:r>
              <a:rPr lang="en-US" dirty="0" smtClean="0"/>
              <a:t>determines </a:t>
            </a:r>
            <a:r>
              <a:rPr lang="en-US" dirty="0"/>
              <a:t>the group of </a:t>
            </a:r>
            <a:r>
              <a:rPr lang="el-GR" dirty="0" smtClean="0"/>
              <a:t>β</a:t>
            </a:r>
            <a:r>
              <a:rPr lang="en-US" dirty="0" smtClean="0"/>
              <a:t>-hemolytic streptococci </a:t>
            </a:r>
          </a:p>
          <a:p>
            <a:r>
              <a:rPr lang="en-US" dirty="0" smtClean="0"/>
              <a:t>located </a:t>
            </a:r>
            <a:r>
              <a:rPr lang="en-US" dirty="0"/>
              <a:t>in the cell wall, and its specificity is determined by an amino </a:t>
            </a:r>
            <a:r>
              <a:rPr lang="en-US" dirty="0" smtClean="0"/>
              <a:t>sugar</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12948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000" dirty="0"/>
          </a:p>
        </p:txBody>
      </p:sp>
      <p:sp>
        <p:nvSpPr>
          <p:cNvPr id="3" name="Content Placeholder 2"/>
          <p:cNvSpPr>
            <a:spLocks noGrp="1"/>
          </p:cNvSpPr>
          <p:nvPr>
            <p:ph idx="1"/>
          </p:nvPr>
        </p:nvSpPr>
        <p:spPr>
          <a:xfrm>
            <a:off x="1120000" y="1825624"/>
            <a:ext cx="10233800" cy="4485023"/>
          </a:xfrm>
        </p:spPr>
        <p:txBody>
          <a:bodyPr>
            <a:normAutofit/>
          </a:bodyPr>
          <a:lstStyle/>
          <a:p>
            <a:pPr marL="0" indent="0">
              <a:buNone/>
            </a:pPr>
            <a:r>
              <a:rPr lang="en-US" b="1" dirty="0" smtClean="0"/>
              <a:t>2</a:t>
            </a:r>
            <a:r>
              <a:rPr lang="en-US" sz="2400" b="1" dirty="0" smtClean="0"/>
              <a:t>. </a:t>
            </a:r>
            <a:r>
              <a:rPr lang="en-US" sz="2400" b="1" u="sng" dirty="0" smtClean="0"/>
              <a:t>M protein</a:t>
            </a:r>
          </a:p>
          <a:p>
            <a:r>
              <a:rPr lang="en-US" sz="2400" dirty="0" smtClean="0"/>
              <a:t>most </a:t>
            </a:r>
            <a:r>
              <a:rPr lang="en-US" sz="2400" dirty="0"/>
              <a:t>important virulence factor and determines the type of group A </a:t>
            </a:r>
            <a:r>
              <a:rPr lang="en-US" sz="2400" dirty="0" smtClean="0"/>
              <a:t>–</a:t>
            </a:r>
            <a:r>
              <a:rPr lang="el-GR" sz="2400" dirty="0" smtClean="0"/>
              <a:t>β</a:t>
            </a:r>
            <a:r>
              <a:rPr lang="en-US" sz="2400" dirty="0" smtClean="0"/>
              <a:t> hemolytic streptococci </a:t>
            </a:r>
          </a:p>
          <a:p>
            <a:r>
              <a:rPr lang="en-US" sz="2400" dirty="0" smtClean="0"/>
              <a:t>It </a:t>
            </a:r>
            <a:r>
              <a:rPr lang="en-US" sz="2400" dirty="0"/>
              <a:t>protrudes from the outer surface of the cell and </a:t>
            </a:r>
            <a:r>
              <a:rPr lang="en-US" sz="2400" dirty="0" smtClean="0"/>
              <a:t>it </a:t>
            </a:r>
            <a:r>
              <a:rPr lang="en-US" sz="2400" dirty="0"/>
              <a:t>is </a:t>
            </a:r>
            <a:r>
              <a:rPr lang="en-US" sz="2400" dirty="0" err="1" smtClean="0"/>
              <a:t>antiphagocytic</a:t>
            </a:r>
            <a:r>
              <a:rPr lang="en-US" sz="2400" dirty="0" smtClean="0"/>
              <a:t> </a:t>
            </a:r>
          </a:p>
          <a:p>
            <a:r>
              <a:rPr lang="en-US" sz="2400" dirty="0" smtClean="0"/>
              <a:t>Antibody </a:t>
            </a:r>
            <a:r>
              <a:rPr lang="en-US" sz="2400" dirty="0"/>
              <a:t>to M protein provides type-specific </a:t>
            </a:r>
            <a:r>
              <a:rPr lang="en-US" sz="2400" dirty="0" smtClean="0"/>
              <a:t>immunity </a:t>
            </a:r>
          </a:p>
          <a:p>
            <a:r>
              <a:rPr lang="en-US" sz="2400" dirty="0" smtClean="0"/>
              <a:t>Approximately </a:t>
            </a:r>
            <a:r>
              <a:rPr lang="en-US" sz="2400" dirty="0"/>
              <a:t>80 serotypes based on the M </a:t>
            </a:r>
            <a:r>
              <a:rPr lang="en-US" sz="2400" dirty="0" smtClean="0"/>
              <a:t>protein </a:t>
            </a:r>
          </a:p>
          <a:p>
            <a:r>
              <a:rPr lang="en-US" sz="2400" dirty="0" smtClean="0"/>
              <a:t>Strains </a:t>
            </a:r>
            <a:r>
              <a:rPr lang="en-US" sz="2400" dirty="0"/>
              <a:t>of Str. </a:t>
            </a:r>
            <a:r>
              <a:rPr lang="en-US" sz="2400" dirty="0" err="1"/>
              <a:t>pyogenes</a:t>
            </a:r>
            <a:r>
              <a:rPr lang="en-US" sz="2400" dirty="0"/>
              <a:t> that produce certain M protein types are </a:t>
            </a:r>
            <a:r>
              <a:rPr lang="en-US" sz="2400" dirty="0" err="1"/>
              <a:t>rheumatogenic</a:t>
            </a:r>
            <a:r>
              <a:rPr lang="en-US" sz="2400" dirty="0"/>
              <a:t>, i.e., cause primarily rheumatic fever, whereas </a:t>
            </a:r>
            <a:r>
              <a:rPr lang="en-US" sz="2400" dirty="0" smtClean="0"/>
              <a:t>other </a:t>
            </a:r>
            <a:r>
              <a:rPr lang="en-US" sz="2400" dirty="0"/>
              <a:t>M protein types are </a:t>
            </a:r>
            <a:r>
              <a:rPr lang="en-US" sz="2400" dirty="0" err="1"/>
              <a:t>nephritogenic</a:t>
            </a:r>
            <a:r>
              <a:rPr lang="en-US" sz="2400" dirty="0"/>
              <a:t>, i.e., cause primarily acute </a:t>
            </a:r>
            <a:r>
              <a:rPr lang="en-US" sz="2400" dirty="0" err="1" smtClean="0"/>
              <a:t>gomerulonephritis</a:t>
            </a:r>
            <a:r>
              <a:rPr lang="en-US" sz="2400" dirty="0" smtClean="0"/>
              <a:t> </a:t>
            </a:r>
          </a:p>
          <a:p>
            <a:endParaRPr lang="en-US" sz="2400" dirty="0"/>
          </a:p>
        </p:txBody>
      </p:sp>
    </p:spTree>
    <p:extLst>
      <p:ext uri="{BB962C8B-B14F-4D97-AF65-F5344CB8AC3E}">
        <p14:creationId xmlns:p14="http://schemas.microsoft.com/office/powerpoint/2010/main" val="396184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Classification of </a:t>
            </a:r>
            <a:r>
              <a:rPr lang="en-US" dirty="0" smtClean="0"/>
              <a:t>Streptococci</a:t>
            </a:r>
            <a:endParaRPr lang="en-US" dirty="0"/>
          </a:p>
        </p:txBody>
      </p:sp>
      <p:sp>
        <p:nvSpPr>
          <p:cNvPr id="3" name="Content Placeholder 2"/>
          <p:cNvSpPr>
            <a:spLocks noGrp="1"/>
          </p:cNvSpPr>
          <p:nvPr>
            <p:ph idx="1"/>
          </p:nvPr>
        </p:nvSpPr>
        <p:spPr>
          <a:xfrm>
            <a:off x="1120000" y="1516532"/>
            <a:ext cx="10535380" cy="4351338"/>
          </a:xfrm>
        </p:spPr>
        <p:txBody>
          <a:bodyPr>
            <a:normAutofit fontScale="77500" lnSpcReduction="20000"/>
          </a:bodyPr>
          <a:lstStyle/>
          <a:p>
            <a:pPr marL="0" indent="0">
              <a:buNone/>
            </a:pPr>
            <a:r>
              <a:rPr lang="el-GR" sz="3400" b="1" dirty="0" smtClean="0"/>
              <a:t>β</a:t>
            </a:r>
            <a:r>
              <a:rPr lang="en-US" sz="3400" b="1" dirty="0" smtClean="0"/>
              <a:t>-Hemolytic Streptococci</a:t>
            </a:r>
          </a:p>
          <a:p>
            <a:pPr marL="0" indent="0">
              <a:buNone/>
            </a:pPr>
            <a:endParaRPr lang="en-US" sz="3400" b="1" dirty="0"/>
          </a:p>
          <a:p>
            <a:pPr marL="0" indent="0">
              <a:buNone/>
            </a:pPr>
            <a:r>
              <a:rPr lang="en-US" dirty="0" smtClean="0"/>
              <a:t>These </a:t>
            </a:r>
            <a:r>
              <a:rPr lang="en-US" dirty="0"/>
              <a:t>are arranged into groups A–U (known as Lance-field groups) on the basis of antigenic differences in C </a:t>
            </a:r>
            <a:r>
              <a:rPr lang="en-US" dirty="0" smtClean="0"/>
              <a:t>carbohydrate</a:t>
            </a:r>
            <a:endParaRPr lang="en-US" dirty="0"/>
          </a:p>
          <a:p>
            <a:pPr marL="0" indent="0">
              <a:buNone/>
            </a:pPr>
            <a:r>
              <a:rPr lang="en-US" u="sng" dirty="0"/>
              <a:t>Group A streptococci </a:t>
            </a:r>
            <a:endParaRPr lang="en-US" u="sng" dirty="0" smtClean="0"/>
          </a:p>
          <a:p>
            <a:r>
              <a:rPr lang="en-US" dirty="0" smtClean="0"/>
              <a:t>(</a:t>
            </a:r>
            <a:r>
              <a:rPr lang="en-US" dirty="0"/>
              <a:t>Str. </a:t>
            </a:r>
            <a:r>
              <a:rPr lang="en-US" dirty="0" err="1"/>
              <a:t>pyogenes</a:t>
            </a:r>
            <a:r>
              <a:rPr lang="en-US" dirty="0"/>
              <a:t>) are one of the most important human </a:t>
            </a:r>
            <a:r>
              <a:rPr lang="en-US" dirty="0" smtClean="0"/>
              <a:t>pathogens </a:t>
            </a:r>
          </a:p>
          <a:p>
            <a:r>
              <a:rPr lang="en-US" dirty="0" smtClean="0"/>
              <a:t>Most </a:t>
            </a:r>
            <a:r>
              <a:rPr lang="en-US" dirty="0"/>
              <a:t>frequent bacterial cause of pharyngitis and a very common cause of skin </a:t>
            </a:r>
            <a:r>
              <a:rPr lang="en-US" dirty="0" smtClean="0"/>
              <a:t>infections</a:t>
            </a:r>
          </a:p>
          <a:p>
            <a:r>
              <a:rPr lang="en-US" dirty="0" smtClean="0"/>
              <a:t>They </a:t>
            </a:r>
            <a:r>
              <a:rPr lang="en-US" dirty="0"/>
              <a:t>adhere to pharyngeal epithelium via pili covered with </a:t>
            </a:r>
            <a:r>
              <a:rPr lang="en-US" dirty="0" err="1"/>
              <a:t>lipoteichoic</a:t>
            </a:r>
            <a:r>
              <a:rPr lang="en-US" dirty="0"/>
              <a:t> acid and M </a:t>
            </a:r>
            <a:r>
              <a:rPr lang="en-US" dirty="0" smtClean="0"/>
              <a:t>protein</a:t>
            </a:r>
          </a:p>
          <a:p>
            <a:r>
              <a:rPr lang="en-US" dirty="0" smtClean="0"/>
              <a:t>Many </a:t>
            </a:r>
            <a:r>
              <a:rPr lang="en-US" dirty="0"/>
              <a:t>strains have a hyaluronic acid capsule that is </a:t>
            </a:r>
            <a:r>
              <a:rPr lang="en-US" dirty="0" err="1" smtClean="0"/>
              <a:t>antiphagocytic</a:t>
            </a:r>
            <a:r>
              <a:rPr lang="en-US" dirty="0" smtClean="0"/>
              <a:t> </a:t>
            </a:r>
          </a:p>
          <a:p>
            <a:r>
              <a:rPr lang="en-US" dirty="0" smtClean="0"/>
              <a:t>The </a:t>
            </a:r>
            <a:r>
              <a:rPr lang="en-US" dirty="0"/>
              <a:t>growth of Str. </a:t>
            </a:r>
            <a:r>
              <a:rPr lang="en-US" dirty="0" err="1"/>
              <a:t>pyogenes</a:t>
            </a:r>
            <a:r>
              <a:rPr lang="en-US" dirty="0"/>
              <a:t> on agar plates in the laboratory is inhibited by the antibiotic bacitracin, an important diagnostic </a:t>
            </a:r>
          </a:p>
          <a:p>
            <a:endParaRPr lang="en-US" dirty="0"/>
          </a:p>
        </p:txBody>
      </p:sp>
    </p:spTree>
    <p:extLst>
      <p:ext uri="{BB962C8B-B14F-4D97-AF65-F5344CB8AC3E}">
        <p14:creationId xmlns:p14="http://schemas.microsoft.com/office/powerpoint/2010/main" val="410580166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518</TotalTime>
  <Words>2209</Words>
  <Application>Microsoft Office PowerPoint</Application>
  <PresentationFormat>Widescreen</PresentationFormat>
  <Paragraphs>226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Corbel</vt:lpstr>
      <vt:lpstr>Times New Roman</vt:lpstr>
      <vt:lpstr>Depth</vt:lpstr>
      <vt:lpstr>PowerPoint Presentation</vt:lpstr>
      <vt:lpstr>Streptococci of Medical Importance</vt:lpstr>
      <vt:lpstr>Diseases </vt:lpstr>
      <vt:lpstr>Important Properties</vt:lpstr>
      <vt:lpstr>Hemolysis</vt:lpstr>
      <vt:lpstr>PowerPoint Presentation</vt:lpstr>
      <vt:lpstr>PowerPoint Presentation</vt:lpstr>
      <vt:lpstr>PowerPoint Presentation</vt:lpstr>
      <vt:lpstr>Classification of Streptococci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Transmission</vt:lpstr>
      <vt:lpstr>Pathogenesis</vt:lpstr>
      <vt:lpstr>PowerPoint Presentation</vt:lpstr>
      <vt:lpstr>PowerPoint Presentation</vt:lpstr>
      <vt:lpstr>PowerPoint Presentation</vt:lpstr>
      <vt:lpstr>Clinical Findings</vt:lpstr>
      <vt:lpstr>PowerPoint Presentation</vt:lpstr>
      <vt:lpstr>Poststreptococcal (Nonsuppurative) Diseases</vt:lpstr>
      <vt:lpstr>Acute Glomerulonephritis</vt:lpstr>
      <vt:lpstr>Acute Rheumatic Fever</vt:lpstr>
      <vt:lpstr>Laboratory Diagnosis</vt:lpstr>
      <vt:lpstr>PowerPoint Presentation</vt:lpstr>
      <vt:lpstr>Treatment</vt:lpstr>
      <vt:lpstr>Prevention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Dr. Alina</dc:creator>
  <cp:lastModifiedBy>Dr. Alina</cp:lastModifiedBy>
  <cp:revision>143</cp:revision>
  <dcterms:created xsi:type="dcterms:W3CDTF">2014-02-15T03:45:24Z</dcterms:created>
  <dcterms:modified xsi:type="dcterms:W3CDTF">2014-02-20T05:56:57Z</dcterms:modified>
</cp:coreProperties>
</file>