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329" r:id="rId3"/>
    <p:sldId id="271" r:id="rId4"/>
    <p:sldId id="320" r:id="rId5"/>
    <p:sldId id="325" r:id="rId6"/>
    <p:sldId id="326" r:id="rId7"/>
    <p:sldId id="257" r:id="rId8"/>
    <p:sldId id="315" r:id="rId9"/>
    <p:sldId id="316" r:id="rId10"/>
    <p:sldId id="272" r:id="rId11"/>
    <p:sldId id="274" r:id="rId12"/>
    <p:sldId id="333" r:id="rId13"/>
    <p:sldId id="278" r:id="rId14"/>
    <p:sldId id="276" r:id="rId15"/>
    <p:sldId id="277" r:id="rId16"/>
    <p:sldId id="258" r:id="rId17"/>
    <p:sldId id="260" r:id="rId18"/>
    <p:sldId id="264" r:id="rId19"/>
    <p:sldId id="279" r:id="rId20"/>
    <p:sldId id="261" r:id="rId21"/>
    <p:sldId id="280" r:id="rId22"/>
    <p:sldId id="266" r:id="rId23"/>
    <p:sldId id="281" r:id="rId24"/>
    <p:sldId id="327" r:id="rId25"/>
    <p:sldId id="282" r:id="rId26"/>
    <p:sldId id="328" r:id="rId27"/>
    <p:sldId id="283" r:id="rId28"/>
    <p:sldId id="287" r:id="rId29"/>
    <p:sldId id="286" r:id="rId30"/>
    <p:sldId id="269" r:id="rId31"/>
    <p:sldId id="289" r:id="rId32"/>
    <p:sldId id="290" r:id="rId33"/>
    <p:sldId id="291" r:id="rId34"/>
    <p:sldId id="317" r:id="rId35"/>
    <p:sldId id="294" r:id="rId36"/>
    <p:sldId id="296" r:id="rId37"/>
    <p:sldId id="330" r:id="rId38"/>
    <p:sldId id="298" r:id="rId39"/>
    <p:sldId id="331" r:id="rId40"/>
    <p:sldId id="297" r:id="rId41"/>
    <p:sldId id="307" r:id="rId42"/>
    <p:sldId id="309" r:id="rId43"/>
    <p:sldId id="308" r:id="rId44"/>
    <p:sldId id="311" r:id="rId45"/>
    <p:sldId id="313" r:id="rId46"/>
    <p:sldId id="321" r:id="rId47"/>
    <p:sldId id="334" r:id="rId48"/>
    <p:sldId id="335" r:id="rId49"/>
    <p:sldId id="33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8351" autoAdjust="0"/>
  </p:normalViewPr>
  <p:slideViewPr>
    <p:cSldViewPr>
      <p:cViewPr varScale="1">
        <p:scale>
          <a:sx n="65" d="100"/>
          <a:sy n="65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9674F-9134-48DA-8EE9-2ECA3807A488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6BE77-A769-4BE9-8322-946A514AC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3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BE77-A769-4BE9-8322-946A514ACD7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2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B6B0-1E6F-4F49-957F-782D34C1CA10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94E8-0718-4E38-93B6-9E96D1B5A6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B6B0-1E6F-4F49-957F-782D34C1CA10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94E8-0718-4E38-93B6-9E96D1B5A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B6B0-1E6F-4F49-957F-782D34C1CA10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94E8-0718-4E38-93B6-9E96D1B5A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B6B0-1E6F-4F49-957F-782D34C1CA10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94E8-0718-4E38-93B6-9E96D1B5A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B6B0-1E6F-4F49-957F-782D34C1CA10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31A94E8-0718-4E38-93B6-9E96D1B5A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B6B0-1E6F-4F49-957F-782D34C1CA10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94E8-0718-4E38-93B6-9E96D1B5A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B6B0-1E6F-4F49-957F-782D34C1CA10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94E8-0718-4E38-93B6-9E96D1B5A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B6B0-1E6F-4F49-957F-782D34C1CA10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94E8-0718-4E38-93B6-9E96D1B5A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B6B0-1E6F-4F49-957F-782D34C1CA10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94E8-0718-4E38-93B6-9E96D1B5A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B6B0-1E6F-4F49-957F-782D34C1CA10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94E8-0718-4E38-93B6-9E96D1B5A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B6B0-1E6F-4F49-957F-782D34C1CA10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94E8-0718-4E38-93B6-9E96D1B5A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44B6B0-1E6F-4F49-957F-782D34C1CA10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1A94E8-0718-4E38-93B6-9E96D1B5A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229600" cy="1828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SYMPATHOMIMETIC </a:t>
            </a:r>
            <a:br>
              <a:rPr lang="en-US" dirty="0" smtClean="0">
                <a:solidFill>
                  <a:srgbClr val="FFFF00"/>
                </a:solidFill>
                <a:latin typeface="Algerian" pitchFamily="82" charset="0"/>
              </a:rPr>
            </a:br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DRUGS</a:t>
            </a:r>
            <a:endParaRPr lang="en-US" dirty="0">
              <a:solidFill>
                <a:srgbClr val="FFFF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Chemistry &amp; Structure –Activity Relationship of Sympathomimetic Amines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r="77739" b="74947"/>
          <a:stretch>
            <a:fillRect/>
          </a:stretch>
        </p:blipFill>
        <p:spPr bwMode="auto">
          <a:xfrm>
            <a:off x="3276600" y="46482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55565" t="3340" b="74947"/>
          <a:stretch>
            <a:fillRect/>
          </a:stretch>
        </p:blipFill>
        <p:spPr bwMode="auto">
          <a:xfrm>
            <a:off x="2286000" y="1981200"/>
            <a:ext cx="419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52783" t="27590" b="42347"/>
          <a:stretch>
            <a:fillRect/>
          </a:stretch>
        </p:blipFill>
        <p:spPr bwMode="auto">
          <a:xfrm>
            <a:off x="6019800" y="4648200"/>
            <a:ext cx="25860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t="29765" r="58348" b="42347"/>
          <a:stretch>
            <a:fillRect/>
          </a:stretch>
        </p:blipFill>
        <p:spPr bwMode="auto">
          <a:xfrm>
            <a:off x="457200" y="46482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Substitution on the Benzene Ring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8527" t="3340" r="4937" b="74947"/>
          <a:stretch>
            <a:fillRect/>
          </a:stretch>
        </p:blipFill>
        <p:spPr bwMode="auto">
          <a:xfrm>
            <a:off x="5943600" y="121920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53704" t="48875" b="15112"/>
          <a:stretch>
            <a:fillRect/>
          </a:stretch>
        </p:blipFill>
        <p:spPr bwMode="auto">
          <a:xfrm>
            <a:off x="5943600" y="31242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t="46302" r="44444" b="15113"/>
          <a:stretch>
            <a:fillRect/>
          </a:stretch>
        </p:blipFill>
        <p:spPr bwMode="auto">
          <a:xfrm>
            <a:off x="381000" y="31242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29765" r="58348" b="42347"/>
          <a:stretch>
            <a:fillRect/>
          </a:stretch>
        </p:blipFill>
        <p:spPr bwMode="auto">
          <a:xfrm>
            <a:off x="381000" y="121920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 b="51125"/>
          <a:stretch>
            <a:fillRect/>
          </a:stretch>
        </p:blipFill>
        <p:spPr bwMode="auto">
          <a:xfrm>
            <a:off x="2438400" y="4953000"/>
            <a:ext cx="4267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Maximal activity is found on adrenergic receptors with </a:t>
            </a:r>
            <a:r>
              <a:rPr lang="en-IN" dirty="0" err="1" smtClean="0"/>
              <a:t>catecholamines</a:t>
            </a:r>
            <a:r>
              <a:rPr lang="en-IN" dirty="0" smtClean="0"/>
              <a:t> having OH group on position 3 and 4.</a:t>
            </a:r>
          </a:p>
          <a:p>
            <a:r>
              <a:rPr lang="en-IN" dirty="0" smtClean="0"/>
              <a:t>Metabolised by COMT.</a:t>
            </a:r>
          </a:p>
          <a:p>
            <a:r>
              <a:rPr lang="en-IN" dirty="0" smtClean="0"/>
              <a:t>Absence of these group lead to increase in their bioavailability.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27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Substitution on the Amino Group</a:t>
            </a:r>
            <a:b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enhance activity at </a:t>
            </a:r>
            <a:r>
              <a:rPr lang="el-G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I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receptor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33562" y="1673225"/>
            <a:ext cx="54768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53704" t="48875" b="15112"/>
          <a:stretch>
            <a:fillRect/>
          </a:stretch>
        </p:blipFill>
        <p:spPr bwMode="auto">
          <a:xfrm>
            <a:off x="6096000" y="34290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t="46302" r="44444" b="15113"/>
          <a:stretch>
            <a:fillRect/>
          </a:stretch>
        </p:blipFill>
        <p:spPr bwMode="auto">
          <a:xfrm>
            <a:off x="304800" y="350520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29765" r="58348" b="42347"/>
          <a:stretch>
            <a:fillRect/>
          </a:stretch>
        </p:blipFill>
        <p:spPr bwMode="auto">
          <a:xfrm>
            <a:off x="3276600" y="14478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Substitution on the Alpha Carbon</a:t>
            </a:r>
            <a:b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block oxidation by MAO and prolong the action of the drug.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7504" t="3367" b="71379"/>
          <a:stretch>
            <a:fillRect/>
          </a:stretch>
        </p:blipFill>
        <p:spPr bwMode="auto">
          <a:xfrm>
            <a:off x="2743200" y="2057400"/>
            <a:ext cx="3657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t="46302" r="44444" b="15113"/>
          <a:stretch>
            <a:fillRect/>
          </a:stretch>
        </p:blipFill>
        <p:spPr bwMode="auto">
          <a:xfrm>
            <a:off x="381000" y="43434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53704" t="48875" b="15112"/>
          <a:stretch>
            <a:fillRect/>
          </a:stretch>
        </p:blipFill>
        <p:spPr bwMode="auto">
          <a:xfrm>
            <a:off x="5943600" y="44196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Substitution on the Beta Carbon</a:t>
            </a:r>
            <a:b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storage of sympathomimetic in neural vesicles.</a:t>
            </a:r>
            <a:endParaRPr lang="en-US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7504" t="3367" b="71379"/>
          <a:stretch>
            <a:fillRect/>
          </a:stretch>
        </p:blipFill>
        <p:spPr bwMode="auto">
          <a:xfrm>
            <a:off x="2781300" y="1676400"/>
            <a:ext cx="3581400" cy="175260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52870" t="30063" b="43215"/>
          <a:stretch>
            <a:fillRect/>
          </a:stretch>
        </p:blipFill>
        <p:spPr bwMode="auto">
          <a:xfrm>
            <a:off x="457200" y="289560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t="26374" r="58261" b="38461"/>
          <a:stretch>
            <a:fillRect/>
          </a:stretch>
        </p:blipFill>
        <p:spPr bwMode="auto">
          <a:xfrm>
            <a:off x="5867400" y="28194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 t="63466" r="48522" b="9812"/>
          <a:stretch>
            <a:fillRect/>
          </a:stretch>
        </p:blipFill>
        <p:spPr bwMode="auto">
          <a:xfrm>
            <a:off x="3200400" y="48006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Mode of Action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DIRECTLY ACTING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 on adrenoceptors</a:t>
            </a:r>
          </a:p>
          <a:p>
            <a:pPr>
              <a:buNone/>
            </a:pPr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INDIRECTLY ACTING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Displacement of stored catecholamines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Inhibition of reuptake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Inhibition of metabolism</a:t>
            </a:r>
          </a:p>
          <a:p>
            <a:pPr>
              <a:buNone/>
            </a:pPr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MIXED ACTING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Indirectly release norepinephrine &amp; also directly activate receptors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42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Activation of Alpha 1 Response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b="8955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Activation of Alpha 2 Responses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328827"/>
            <a:ext cx="9144000" cy="556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Sympathetic nervous system is activated in case of stress.</a:t>
            </a:r>
          </a:p>
          <a:p>
            <a:r>
              <a:rPr lang="en-IN" dirty="0" smtClean="0"/>
              <a:t>Nor-adrenaline act as neurotransmitter</a:t>
            </a:r>
          </a:p>
          <a:p>
            <a:r>
              <a:rPr lang="en-IN" dirty="0" smtClean="0"/>
              <a:t>Adrenaline act as hormone released from adrenal medulla.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50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Activation of Beta Responses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Receptor Selectivity</a:t>
            </a:r>
            <a:endParaRPr lang="en-U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762000"/>
          <a:ext cx="89916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4495800"/>
              </a:tblGrid>
              <a:tr h="213360">
                <a:tc gridSpan="2"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mic Sans MS" pitchFamily="66" charset="0"/>
                        </a:rPr>
                        <a:t>Relative receptor affinities 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1995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omic Sans MS" pitchFamily="66" charset="0"/>
                        </a:rPr>
                        <a:t>Alpha agonists</a:t>
                      </a:r>
                      <a:r>
                        <a:rPr lang="en-US" sz="24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</a:tr>
              <a:tr h="38481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mic Sans MS" pitchFamily="66" charset="0"/>
                        </a:rPr>
                        <a:t>  Phenylephrine, 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Methoxamine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lang="en-US" sz="2400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&gt; </a:t>
                      </a:r>
                      <a:r>
                        <a:rPr lang="el-GR" sz="2400" dirty="0" smtClean="0"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lang="en-US" sz="24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&gt;&gt;&gt;&gt;&gt;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l-GR" sz="2400" baseline="0" dirty="0" smtClean="0"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/>
                </a:tc>
              </a:tr>
              <a:tr h="35930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mic Sans MS" pitchFamily="66" charset="0"/>
                        </a:rPr>
                        <a:t>  Clonidine, 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Methylnorepinephrine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lang="en-US" sz="24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&gt; </a:t>
                      </a:r>
                      <a:r>
                        <a:rPr lang="el-GR" sz="2400" dirty="0" smtClean="0"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lang="en-US" sz="2400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&gt;&gt;&gt;&gt;&gt;  </a:t>
                      </a:r>
                      <a:r>
                        <a:rPr lang="el-GR" sz="2400" baseline="0" dirty="0" smtClean="0"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/>
                </a:tc>
              </a:tr>
              <a:tr h="21995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omic Sans MS" pitchFamily="66" charset="0"/>
                        </a:rPr>
                        <a:t>Mixed </a:t>
                      </a:r>
                      <a:r>
                        <a:rPr lang="el-GR" sz="2400" b="1" dirty="0" smtClean="0">
                          <a:latin typeface="Arial"/>
                          <a:cs typeface="Arial"/>
                        </a:rPr>
                        <a:t>α</a:t>
                      </a:r>
                      <a:r>
                        <a:rPr lang="en-US" sz="2400" b="1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400" b="1" dirty="0">
                          <a:latin typeface="Comic Sans MS" pitchFamily="66" charset="0"/>
                        </a:rPr>
                        <a:t>and </a:t>
                      </a:r>
                      <a:r>
                        <a:rPr lang="el-GR" sz="2400" b="1" dirty="0" smtClean="0">
                          <a:latin typeface="Comic Sans MS" pitchFamily="66" charset="0"/>
                        </a:rPr>
                        <a:t>β</a:t>
                      </a:r>
                      <a:r>
                        <a:rPr lang="en-US" sz="2400" b="1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400" b="1" dirty="0">
                          <a:latin typeface="Comic Sans MS" pitchFamily="66" charset="0"/>
                        </a:rPr>
                        <a:t>agonists</a:t>
                      </a:r>
                      <a:r>
                        <a:rPr lang="en-US" sz="24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</a:tr>
              <a:tr h="35930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mic Sans MS" pitchFamily="66" charset="0"/>
                        </a:rPr>
                        <a:t>  Norepinephrine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lang="en-US" sz="2400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= </a:t>
                      </a:r>
                      <a:r>
                        <a:rPr lang="el-GR" sz="2400" dirty="0" smtClean="0"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lang="en-US" sz="24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;</a:t>
                      </a:r>
                      <a:r>
                        <a:rPr kumimoji="0" lang="el-G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β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-25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 &gt;&gt; </a:t>
                      </a:r>
                      <a:r>
                        <a:rPr lang="el-GR" sz="2400" baseline="0" dirty="0" smtClean="0"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lang="en-US" sz="24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</a:tr>
              <a:tr h="35930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mic Sans MS" pitchFamily="66" charset="0"/>
                        </a:rPr>
                        <a:t>  Epinephrine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lang="en-US" sz="2400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= </a:t>
                      </a:r>
                      <a:r>
                        <a:rPr lang="el-GR" sz="2400" dirty="0" smtClean="0"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lang="en-US" sz="24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;</a:t>
                      </a:r>
                      <a:r>
                        <a:rPr kumimoji="0" lang="el-G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β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= </a:t>
                      </a:r>
                      <a:r>
                        <a:rPr lang="el-GR" sz="2400" baseline="0" dirty="0" smtClean="0"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lang="en-US" sz="24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24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</a:tr>
              <a:tr h="21995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omic Sans MS" pitchFamily="66" charset="0"/>
                        </a:rPr>
                        <a:t>Beta agonists</a:t>
                      </a:r>
                      <a:r>
                        <a:rPr lang="en-US" sz="24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</a:tr>
              <a:tr h="35930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mic Sans MS" pitchFamily="66" charset="0"/>
                        </a:rPr>
                        <a:t>  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Dobutamine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β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&gt; </a:t>
                      </a:r>
                      <a:r>
                        <a:rPr lang="el-GR" sz="2400" baseline="0" dirty="0" smtClean="0"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lang="en-US" sz="24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 ; &gt;&gt;&gt;&gt;  </a:t>
                      </a:r>
                      <a:r>
                        <a:rPr lang="el-GR" sz="2400" dirty="0" smtClean="0"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/>
                </a:tc>
              </a:tr>
              <a:tr h="35930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mic Sans MS" pitchFamily="66" charset="0"/>
                        </a:rPr>
                        <a:t>  Isoproterenol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β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= </a:t>
                      </a:r>
                      <a:r>
                        <a:rPr lang="el-GR" sz="2400" baseline="0" dirty="0" smtClean="0"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lang="en-US" sz="24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 &gt;&gt;&gt;&gt; </a:t>
                      </a:r>
                      <a:r>
                        <a:rPr lang="el-GR" sz="2400" dirty="0" smtClean="0"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</a:tr>
              <a:tr h="35930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mic Sans MS" pitchFamily="66" charset="0"/>
                        </a:rPr>
                        <a:t>  Albuterol, 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Terbutaline, </a:t>
                      </a:r>
                      <a:r>
                        <a:rPr lang="en-US" sz="2000" dirty="0">
                          <a:latin typeface="Comic Sans MS" pitchFamily="66" charset="0"/>
                        </a:rPr>
                        <a:t>R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itodrine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β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&gt;&gt; </a:t>
                      </a:r>
                      <a:r>
                        <a:rPr lang="el-GR" sz="2400" baseline="0" dirty="0" smtClean="0"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lang="en-US" sz="2400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 &gt;&gt;&gt;&gt; </a:t>
                      </a:r>
                      <a:r>
                        <a:rPr lang="el-GR" sz="2400" dirty="0" smtClean="0"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</a:tr>
              <a:tr h="21995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omic Sans MS" pitchFamily="66" charset="0"/>
                        </a:rPr>
                        <a:t>Dopamine agonists</a:t>
                      </a:r>
                      <a:r>
                        <a:rPr lang="en-US" sz="24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</a:tr>
              <a:tr h="359308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Comic Sans MS" pitchFamily="66" charset="0"/>
                        </a:rPr>
                        <a:t>  Dopamine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mic Sans MS" pitchFamily="66" charset="0"/>
                        </a:rPr>
                        <a:t>D</a:t>
                      </a:r>
                      <a:r>
                        <a:rPr lang="en-US" sz="2400" baseline="-25000" dirty="0">
                          <a:latin typeface="Comic Sans MS" pitchFamily="66" charset="0"/>
                        </a:rPr>
                        <a:t>1</a:t>
                      </a:r>
                      <a:r>
                        <a:rPr lang="en-US" sz="2400" dirty="0">
                          <a:latin typeface="Comic Sans MS" pitchFamily="66" charset="0"/>
                        </a:rPr>
                        <a:t> = D</a:t>
                      </a:r>
                      <a:r>
                        <a:rPr lang="en-US" sz="2400" baseline="-25000" dirty="0">
                          <a:latin typeface="Comic Sans MS" pitchFamily="66" charset="0"/>
                        </a:rPr>
                        <a:t>2</a:t>
                      </a:r>
                      <a:r>
                        <a:rPr lang="en-US" sz="2400" dirty="0">
                          <a:latin typeface="Comic Sans MS" pitchFamily="66" charset="0"/>
                        </a:rPr>
                        <a:t> &gt;&gt; &gt;&gt; </a:t>
                      </a:r>
                      <a:r>
                        <a:rPr lang="el-GR" sz="2400" baseline="0" dirty="0" smtClean="0"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 &gt; </a:t>
                      </a:r>
                      <a:r>
                        <a:rPr lang="el-GR" sz="2400" dirty="0" smtClean="0"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</a:tr>
              <a:tr h="50292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mic Sans MS" pitchFamily="66" charset="0"/>
                        </a:rPr>
                        <a:t>  Fenoldopam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mic Sans MS" pitchFamily="66" charset="0"/>
                        </a:rPr>
                        <a:t>D</a:t>
                      </a:r>
                      <a:r>
                        <a:rPr lang="en-US" sz="2400" baseline="-25000" dirty="0">
                          <a:latin typeface="Comic Sans MS" pitchFamily="66" charset="0"/>
                        </a:rPr>
                        <a:t>1</a:t>
                      </a:r>
                      <a:r>
                        <a:rPr lang="en-US" sz="2400" dirty="0">
                          <a:latin typeface="Comic Sans MS" pitchFamily="66" charset="0"/>
                        </a:rPr>
                        <a:t> &gt;&gt; </a:t>
                      </a:r>
                      <a:r>
                        <a:rPr lang="en-US" sz="2400" dirty="0" smtClean="0">
                          <a:latin typeface="Comic Sans MS" pitchFamily="66" charset="0"/>
                        </a:rPr>
                        <a:t>D</a:t>
                      </a:r>
                      <a:r>
                        <a:rPr lang="en-US" sz="2400" baseline="-25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4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50755"/>
          <a:stretch>
            <a:fillRect/>
          </a:stretch>
        </p:blipFill>
        <p:spPr bwMode="auto">
          <a:xfrm>
            <a:off x="4876800" y="914400"/>
            <a:ext cx="388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b="50453"/>
          <a:stretch>
            <a:fillRect/>
          </a:stretch>
        </p:blipFill>
        <p:spPr bwMode="auto">
          <a:xfrm>
            <a:off x="381000" y="914400"/>
            <a:ext cx="403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Receptor Regulation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65868" y="1600200"/>
            <a:ext cx="7212264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EPINEPHRINE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Receptor Selectivity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MOA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IP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DAG cascade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Decrease cAMP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Increase cAMP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 System Effects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Pharmacological actions depend on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Receptor selectivity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Intrinsic activity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Predominance of receptors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reflexes modulating effects of these drugs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CVS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Heart (positive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chronotropic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dromotropic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inotropic effect)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Blood Vessels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Blood pressure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Cardiovascular Responses to Sympathomimetic Drugs</a:t>
            </a:r>
            <a:endParaRPr lang="en-US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219198"/>
          <a:ext cx="8534400" cy="5097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905000"/>
                <a:gridCol w="1752600"/>
                <a:gridCol w="2057400"/>
              </a:tblGrid>
              <a:tr h="403124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Comic Sans MS" pitchFamily="66" charset="0"/>
                        </a:rPr>
                        <a:t>Phenylephrine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Comic Sans MS" pitchFamily="66" charset="0"/>
                        </a:rPr>
                        <a:t>Epinephrine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omic Sans MS" pitchFamily="66" charset="0"/>
                        </a:rPr>
                        <a:t>Isoproterenol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</a:tr>
              <a:tr h="658529">
                <a:tc>
                  <a:txBody>
                    <a:bodyPr/>
                    <a:lstStyle/>
                    <a:p>
                      <a:pPr algn="l"/>
                      <a:r>
                        <a:rPr lang="en-US" sz="2000" b="1">
                          <a:latin typeface="Comic Sans MS" pitchFamily="66" charset="0"/>
                        </a:rPr>
                        <a:t>Vascular resistance (tone)</a:t>
                      </a:r>
                      <a:r>
                        <a:rPr lang="en-US" sz="200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</a:tr>
              <a:tr h="658529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omic Sans MS" pitchFamily="66" charset="0"/>
                        </a:rPr>
                        <a:t>Cutaneous</a:t>
                      </a:r>
                      <a:r>
                        <a:rPr lang="en-US" sz="2000" dirty="0">
                          <a:latin typeface="Comic Sans MS" pitchFamily="66" charset="0"/>
                        </a:rPr>
                        <a:t>, mucous membranes 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(</a:t>
                      </a:r>
                      <a:r>
                        <a:rPr lang="el-GR" sz="2000" dirty="0" smtClean="0">
                          <a:latin typeface="Arial"/>
                          <a:cs typeface="Arial"/>
                        </a:rPr>
                        <a:t>α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28575" marR="28575" marT="28575" marB="28575" anchor="ctr"/>
                </a:tc>
              </a:tr>
              <a:tr h="658529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omic Sans MS" pitchFamily="66" charset="0"/>
                        </a:rPr>
                        <a:t>Skeletal </a:t>
                      </a:r>
                      <a:r>
                        <a:rPr lang="en-US" sz="2000" dirty="0">
                          <a:latin typeface="Comic Sans MS" pitchFamily="66" charset="0"/>
                        </a:rPr>
                        <a:t>muscle 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(</a:t>
                      </a:r>
                      <a:r>
                        <a:rPr lang="el-GR" sz="2000" dirty="0" smtClean="0">
                          <a:latin typeface="Comic Sans MS" pitchFamily="66" charset="0"/>
                        </a:rPr>
                        <a:t>β</a:t>
                      </a:r>
                      <a:r>
                        <a:rPr lang="en-US" sz="2000" baseline="-25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,</a:t>
                      </a:r>
                      <a:r>
                        <a:rPr lang="el-GR" sz="2000" dirty="0" smtClean="0">
                          <a:latin typeface="Arial"/>
                          <a:cs typeface="Arial"/>
                        </a:rPr>
                        <a:t> α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>
                          <a:latin typeface="Comic Sans MS" pitchFamily="66" charset="0"/>
                        </a:rPr>
                        <a:t>)</a:t>
                      </a:r>
                      <a:br>
                        <a:rPr lang="en-US" sz="2000" dirty="0">
                          <a:latin typeface="Comic Sans MS" pitchFamily="66" charset="0"/>
                        </a:rPr>
                      </a:br>
                      <a:r>
                        <a:rPr lang="en-US" sz="20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itchFamily="66" charset="0"/>
                        </a:rPr>
                        <a:t>or 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</a:tr>
              <a:tr h="658529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omic Sans MS" pitchFamily="66" charset="0"/>
                        </a:rPr>
                        <a:t>Renal (</a:t>
                      </a:r>
                      <a:r>
                        <a:rPr lang="el-GR" sz="2000" dirty="0" smtClean="0">
                          <a:latin typeface="Arial"/>
                          <a:cs typeface="Arial"/>
                        </a:rPr>
                        <a:t>α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, </a:t>
                      </a:r>
                      <a:r>
                        <a:rPr lang="en-US" sz="2000" dirty="0">
                          <a:latin typeface="Comic Sans MS" pitchFamily="66" charset="0"/>
                        </a:rPr>
                        <a:t>D</a:t>
                      </a:r>
                      <a:r>
                        <a:rPr lang="en-US" sz="2000" baseline="-25000" dirty="0">
                          <a:latin typeface="Comic Sans MS" pitchFamily="66" charset="0"/>
                        </a:rPr>
                        <a:t>1</a:t>
                      </a:r>
                      <a:r>
                        <a:rPr lang="en-US" sz="2000" dirty="0">
                          <a:latin typeface="Comic Sans MS" pitchFamily="66" charset="0"/>
                        </a:rPr>
                        <a:t>)</a:t>
                      </a:r>
                      <a:br>
                        <a:rPr lang="en-US" sz="2000" dirty="0">
                          <a:latin typeface="Comic Sans MS" pitchFamily="66" charset="0"/>
                        </a:rPr>
                      </a:br>
                      <a:r>
                        <a:rPr lang="en-US" sz="20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</a:tr>
              <a:tr h="658529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omic Sans MS" pitchFamily="66" charset="0"/>
                        </a:rPr>
                        <a:t>Splanchnic (</a:t>
                      </a:r>
                      <a:r>
                        <a:rPr lang="el-GR" sz="2000" dirty="0" smtClean="0">
                          <a:latin typeface="Arial"/>
                          <a:cs typeface="Arial"/>
                        </a:rPr>
                        <a:t>α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, </a:t>
                      </a:r>
                      <a:r>
                        <a:rPr lang="el-GR" sz="2000" dirty="0" smtClean="0">
                          <a:latin typeface="Comic Sans MS" pitchFamily="66" charset="0"/>
                        </a:rPr>
                        <a:t>β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  or 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</a:tr>
              <a:tr h="658529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omic Sans MS" pitchFamily="66" charset="0"/>
                        </a:rPr>
                        <a:t>Total </a:t>
                      </a:r>
                      <a:r>
                        <a:rPr lang="en-US" sz="2000" dirty="0">
                          <a:latin typeface="Comic Sans MS" pitchFamily="66" charset="0"/>
                        </a:rPr>
                        <a:t>peripheral resistance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  or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</a:tr>
              <a:tr h="701778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omic Sans MS" pitchFamily="66" charset="0"/>
                        </a:rPr>
                        <a:t>Venous tone (</a:t>
                      </a:r>
                      <a:r>
                        <a:rPr lang="el-GR" sz="2000" dirty="0" smtClean="0">
                          <a:latin typeface="Arial"/>
                          <a:cs typeface="Arial"/>
                        </a:rPr>
                        <a:t>α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, </a:t>
                      </a:r>
                      <a:r>
                        <a:rPr lang="el-GR" sz="2000" dirty="0" smtClean="0">
                          <a:latin typeface="Comic Sans MS" pitchFamily="66" charset="0"/>
                        </a:rPr>
                        <a:t>β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sp>
        <p:nvSpPr>
          <p:cNvPr id="7" name="Up Arrow 6"/>
          <p:cNvSpPr/>
          <p:nvPr/>
        </p:nvSpPr>
        <p:spPr>
          <a:xfrm>
            <a:off x="5486400" y="2438400"/>
            <a:ext cx="76200" cy="3810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3733800" y="2438400"/>
            <a:ext cx="76200" cy="3810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5715000" y="2438400"/>
            <a:ext cx="76200" cy="3810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3505200" y="2438400"/>
            <a:ext cx="76200" cy="3810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3505200" y="3124200"/>
            <a:ext cx="76200" cy="3810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3505200" y="3733800"/>
            <a:ext cx="76200" cy="3810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3505200" y="4419600"/>
            <a:ext cx="76200" cy="3810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3733800" y="5105400"/>
            <a:ext cx="76200" cy="3810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3962400" y="5105400"/>
            <a:ext cx="76200" cy="3810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3505200" y="5105400"/>
            <a:ext cx="76200" cy="3810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3505200" y="5791200"/>
            <a:ext cx="76200" cy="3810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3733800" y="4419600"/>
            <a:ext cx="76200" cy="3810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5486400" y="3048000"/>
            <a:ext cx="76200" cy="3810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5486400" y="4419600"/>
            <a:ext cx="76200" cy="3810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5486400" y="5029200"/>
            <a:ext cx="76200" cy="3810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5486400" y="3733800"/>
            <a:ext cx="76200" cy="3810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5943600" y="3048000"/>
            <a:ext cx="76200" cy="381000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6019800" y="4419600"/>
            <a:ext cx="76200" cy="381000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6019800" y="5029200"/>
            <a:ext cx="76200" cy="381000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91400" y="3048000"/>
            <a:ext cx="76200" cy="381000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7620000" y="3048000"/>
            <a:ext cx="76200" cy="381000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7391400" y="3733800"/>
            <a:ext cx="76200" cy="381000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7620000" y="5105400"/>
            <a:ext cx="76200" cy="381000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7391400" y="5105400"/>
            <a:ext cx="76200" cy="381000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7391400" y="4419600"/>
            <a:ext cx="76200" cy="381000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7391400" y="5791200"/>
            <a:ext cx="76200" cy="381000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>
            <a:off x="5486400" y="5791200"/>
            <a:ext cx="76200" cy="3810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5344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057400"/>
                <a:gridCol w="2057400"/>
                <a:gridCol w="2057400"/>
              </a:tblGrid>
              <a:tr h="613852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Comic Sans MS" pitchFamily="66" charset="0"/>
                        </a:rPr>
                        <a:t>Phenylephrine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Comic Sans MS" pitchFamily="66" charset="0"/>
                        </a:rPr>
                        <a:t>Epinephrine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Comic Sans MS" pitchFamily="66" charset="0"/>
                        </a:rPr>
                        <a:t>lsoproterenol</a:t>
                      </a:r>
                    </a:p>
                  </a:txBody>
                  <a:tcPr marL="28575" marR="28575" marT="28575" marB="28575"/>
                </a:tc>
              </a:tr>
              <a:tr h="6138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Comic Sans MS" pitchFamily="66" charset="0"/>
                        </a:rPr>
                        <a:t>Cardiac</a:t>
                      </a:r>
                      <a:r>
                        <a:rPr lang="en-US" sz="20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</a:tr>
              <a:tr h="100276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omic Sans MS" pitchFamily="66" charset="0"/>
                        </a:rPr>
                        <a:t>Contractility (</a:t>
                      </a:r>
                      <a:r>
                        <a:rPr lang="el-GR" sz="2000" dirty="0" smtClean="0">
                          <a:latin typeface="Comic Sans MS" pitchFamily="66" charset="0"/>
                        </a:rPr>
                        <a:t>β</a:t>
                      </a:r>
                      <a:r>
                        <a:rPr lang="en-US" sz="2000" baseline="-25000" dirty="0" smtClean="0">
                          <a:latin typeface="Comic Sans MS" pitchFamily="66" charset="0"/>
                        </a:rPr>
                        <a:t>1</a:t>
                      </a:r>
                      <a:r>
                        <a:rPr lang="en-US" sz="2000" dirty="0">
                          <a:latin typeface="Comic Sans MS" pitchFamily="66" charset="0"/>
                        </a:rPr>
                        <a:t>)</a:t>
                      </a:r>
                      <a:br>
                        <a:rPr lang="en-US" sz="2000" dirty="0">
                          <a:latin typeface="Comic Sans MS" pitchFamily="66" charset="0"/>
                        </a:rPr>
                      </a:br>
                      <a:r>
                        <a:rPr lang="en-US" sz="20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itchFamily="66" charset="0"/>
                        </a:rPr>
                        <a:t>0 or 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</a:tr>
              <a:tr h="145684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omic Sans MS" pitchFamily="66" charset="0"/>
                        </a:rPr>
                        <a:t>Heart </a:t>
                      </a:r>
                      <a:r>
                        <a:rPr lang="en-US" sz="2000" dirty="0">
                          <a:latin typeface="Comic Sans MS" pitchFamily="66" charset="0"/>
                        </a:rPr>
                        <a:t>rate (predominantly </a:t>
                      </a:r>
                      <a:r>
                        <a:rPr lang="el-GR" sz="2000" dirty="0" smtClean="0">
                          <a:latin typeface="Comic Sans MS" pitchFamily="66" charset="0"/>
                        </a:rPr>
                        <a:t>β</a:t>
                      </a:r>
                      <a:r>
                        <a:rPr lang="en-US" sz="2000" baseline="-25000" dirty="0" smtClean="0">
                          <a:latin typeface="Comic Sans MS" pitchFamily="66" charset="0"/>
                        </a:rPr>
                        <a:t>1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)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omic Sans MS" pitchFamily="66" charset="0"/>
                        </a:rPr>
                        <a:t>(vagal reflex)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itchFamily="66" charset="0"/>
                        </a:rPr>
                        <a:t>or 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</a:tr>
              <a:tr h="613852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omic Sans MS" pitchFamily="66" charset="0"/>
                        </a:rPr>
                        <a:t>Stroke </a:t>
                      </a:r>
                      <a:r>
                        <a:rPr lang="en-US" sz="2000" dirty="0">
                          <a:latin typeface="Comic Sans MS" pitchFamily="66" charset="0"/>
                        </a:rPr>
                        <a:t>volume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itchFamily="66" charset="0"/>
                        </a:rPr>
                        <a:t>0, 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 , 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</a:tr>
              <a:tr h="651832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omic Sans MS" pitchFamily="66" charset="0"/>
                        </a:rPr>
                        <a:t>Cardiac </a:t>
                      </a:r>
                      <a:r>
                        <a:rPr lang="en-US" sz="2000" dirty="0">
                          <a:latin typeface="Comic Sans MS" pitchFamily="66" charset="0"/>
                        </a:rPr>
                        <a:t>output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6096000" y="4038600"/>
            <a:ext cx="76200" cy="304800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4038600" y="2819400"/>
            <a:ext cx="76200" cy="3048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5257800" y="2819400"/>
            <a:ext cx="76200" cy="3048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5486400" y="2819400"/>
            <a:ext cx="76200" cy="3048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5791200" y="2819400"/>
            <a:ext cx="76200" cy="3048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7239000" y="4038600"/>
            <a:ext cx="76200" cy="3048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>
            <a:off x="7467600" y="4038600"/>
            <a:ext cx="76200" cy="3048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Up Arrow 11"/>
          <p:cNvSpPr/>
          <p:nvPr/>
        </p:nvSpPr>
        <p:spPr>
          <a:xfrm>
            <a:off x="7696200" y="4038600"/>
            <a:ext cx="76200" cy="3048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>
            <a:off x="7239000" y="2819400"/>
            <a:ext cx="76200" cy="3048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Up Arrow 13"/>
          <p:cNvSpPr/>
          <p:nvPr/>
        </p:nvSpPr>
        <p:spPr>
          <a:xfrm>
            <a:off x="7391400" y="2819400"/>
            <a:ext cx="76200" cy="3048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>
            <a:off x="7543800" y="2819400"/>
            <a:ext cx="76200" cy="3048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>
            <a:off x="5334000" y="4038600"/>
            <a:ext cx="76200" cy="3048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>
            <a:off x="4038600" y="5029200"/>
            <a:ext cx="76200" cy="3048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Up Arrow 17"/>
          <p:cNvSpPr/>
          <p:nvPr/>
        </p:nvSpPr>
        <p:spPr>
          <a:xfrm>
            <a:off x="5334000" y="5029200"/>
            <a:ext cx="76200" cy="3048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Up Arrow 18"/>
          <p:cNvSpPr/>
          <p:nvPr/>
        </p:nvSpPr>
        <p:spPr>
          <a:xfrm>
            <a:off x="7315200" y="5029200"/>
            <a:ext cx="76200" cy="3048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Up Arrow 19"/>
          <p:cNvSpPr/>
          <p:nvPr/>
        </p:nvSpPr>
        <p:spPr>
          <a:xfrm>
            <a:off x="7315200" y="5715000"/>
            <a:ext cx="76200" cy="3048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Up Arrow 20"/>
          <p:cNvSpPr/>
          <p:nvPr/>
        </p:nvSpPr>
        <p:spPr>
          <a:xfrm>
            <a:off x="7620000" y="5715000"/>
            <a:ext cx="76200" cy="3048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Up Arrow 21"/>
          <p:cNvSpPr/>
          <p:nvPr/>
        </p:nvSpPr>
        <p:spPr>
          <a:xfrm>
            <a:off x="5334000" y="5715000"/>
            <a:ext cx="76200" cy="3048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>
            <a:off x="2743200" y="4114800"/>
            <a:ext cx="76200" cy="304800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2971800" y="4114800"/>
            <a:ext cx="76200" cy="304800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3733800" y="5029200"/>
            <a:ext cx="76200" cy="304800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3429000" y="5715000"/>
            <a:ext cx="76200" cy="304800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598"/>
          <a:ext cx="8229600" cy="4800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80352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mic Sans MS" pitchFamily="66" charset="0"/>
                        </a:rPr>
                        <a:t>Phenylephrine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mic Sans MS" pitchFamily="66" charset="0"/>
                        </a:rPr>
                        <a:t>Epinephrine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mic Sans MS" pitchFamily="66" charset="0"/>
                        </a:rPr>
                        <a:t>lsoproterenol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</a:tr>
              <a:tr h="5803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Comic Sans MS" pitchFamily="66" charset="0"/>
                        </a:rPr>
                        <a:t>Blood pressure</a:t>
                      </a:r>
                      <a:r>
                        <a:rPr lang="en-US" sz="20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</a:tr>
              <a:tr h="896698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Comic Sans MS" pitchFamily="66" charset="0"/>
                        </a:rPr>
                        <a:t>  Mean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</a:tr>
              <a:tr h="106064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mic Sans MS" pitchFamily="66" charset="0"/>
                        </a:rPr>
                        <a:t>  Diastolic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Or </a:t>
                      </a:r>
                      <a:r>
                        <a:rPr lang="en-US" sz="2000" dirty="0">
                          <a:latin typeface="Comic Sans MS" pitchFamily="66" charset="0"/>
                        </a:rPr>
                        <a:t/>
                      </a:r>
                      <a:br>
                        <a:rPr lang="en-US" sz="2000" dirty="0">
                          <a:latin typeface="Comic Sans MS" pitchFamily="66" charset="0"/>
                        </a:rPr>
                      </a:br>
                      <a:r>
                        <a:rPr lang="en-US" sz="20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</a:tr>
              <a:tr h="84435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mic Sans MS" pitchFamily="66" charset="0"/>
                        </a:rPr>
                        <a:t>  Systolic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itchFamily="66" charset="0"/>
                        </a:rPr>
                        <a:t>0 or </a:t>
                      </a:r>
                    </a:p>
                  </a:txBody>
                  <a:tcPr marL="28575" marR="28575" marT="28575" marB="28575" anchor="ctr"/>
                </a:tc>
              </a:tr>
              <a:tr h="8382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mic Sans MS" pitchFamily="66" charset="0"/>
                        </a:rPr>
                        <a:t>  Pulse pressure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sp>
        <p:nvSpPr>
          <p:cNvPr id="7" name="Up Arrow 6"/>
          <p:cNvSpPr/>
          <p:nvPr/>
        </p:nvSpPr>
        <p:spPr>
          <a:xfrm>
            <a:off x="3352800" y="2743200"/>
            <a:ext cx="76200" cy="4572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3657600" y="2743200"/>
            <a:ext cx="76200" cy="4572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3352800" y="3657600"/>
            <a:ext cx="76200" cy="4572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3657600" y="3657600"/>
            <a:ext cx="76200" cy="4572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3352800" y="4648200"/>
            <a:ext cx="76200" cy="4572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3657600" y="4648200"/>
            <a:ext cx="76200" cy="4572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5410200" y="2819400"/>
            <a:ext cx="76200" cy="4572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5943600" y="3657600"/>
            <a:ext cx="76200" cy="4572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7391400" y="5486400"/>
            <a:ext cx="76200" cy="4572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5715000" y="4648200"/>
            <a:ext cx="76200" cy="4572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5410200" y="4648200"/>
            <a:ext cx="76200" cy="4572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5715000" y="5486400"/>
            <a:ext cx="76200" cy="4572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5410200" y="5486400"/>
            <a:ext cx="76200" cy="4572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7620000" y="5486400"/>
            <a:ext cx="76200" cy="4572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257800" y="3657600"/>
            <a:ext cx="76200" cy="457200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467600" y="2743200"/>
            <a:ext cx="76200" cy="457200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7696200" y="3733800"/>
            <a:ext cx="76200" cy="457200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7391400" y="3733800"/>
            <a:ext cx="76200" cy="457200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8001000" y="4724400"/>
            <a:ext cx="76200" cy="457200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b="9091"/>
          <a:stretch>
            <a:fillRect/>
          </a:stretch>
        </p:blipFill>
        <p:spPr bwMode="auto">
          <a:xfrm>
            <a:off x="5" y="0"/>
            <a:ext cx="91439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Non-cardiac Effects of Sympathomimetics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Genitourinary (bladder base, urethral sphincter and prostate contain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receptors, Detrusor muscle is relaxed)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Salivary Glands (regulate release of amylase and water)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Apocrine Sweat Glands (increased sweat production)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CNS (nervousness to an adrenaline rush)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Metabolic (increase lipolysis,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glycogenolysis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Miscellaneous (regulators of hormone release)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SPECIFIC SYMPATHOMIMETIC DRUGS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Mixed Alpha &amp; Beta Agonists</a:t>
            </a:r>
          </a:p>
          <a:p>
            <a:pPr>
              <a:buNone/>
            </a:pPr>
            <a:endParaRPr lang="en-US" sz="105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Epinephrine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Norepinephrine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Ephedrine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Pseudoephedrine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Phenylpropanolamine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Alpha</a:t>
            </a:r>
            <a:r>
              <a:rPr lang="en-US" sz="32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Agonists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Phenylephrine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Mephentermine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Midodrine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Methoxamine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Xylometazoline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Oxymetazoline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Alpha</a:t>
            </a:r>
            <a:r>
              <a:rPr lang="en-US" sz="32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Agonists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Clonidine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Apraclonidine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Brimonidine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Guanfacine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Guanabenz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Methyldopa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Dexmedetomidine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Tizanidine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0"/>
            <a:ext cx="8458200" cy="13716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omic Sans MS" pitchFamily="66" charset="0"/>
              </a:rPr>
              <a:t/>
            </a:r>
            <a:br>
              <a:rPr lang="en-US" sz="2800" dirty="0" smtClean="0">
                <a:latin typeface="Comic Sans MS" pitchFamily="66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533400"/>
            <a:ext cx="42672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Non-selective </a:t>
            </a:r>
            <a:r>
              <a:rPr lang="el-G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Agonist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Isoproterenol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Orciprenaline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selective Agonist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Dobutamine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Prenalterol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2672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selective Agonists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Metaproterenol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Salbutamol (Albuterol)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Terbutaline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Fenoterol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Salmeterol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Formoterol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Ritodrine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INDIRECT-ACTING SYMPATHOMIMETICS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Amphetamine-like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Amphetamine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Methamphetamine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Phenmetrazine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Methylphenidate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Modafinil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Tyramine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Catecholamine Reuptake Inhibitors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Atomoxetine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Reboxetine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Sibutramine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Duloxetine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Cocaine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THERAPEUTIC USES OF SYMPATHOMIMETIC DRUGS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CARDIOVASCULAR APPLICATIONS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VASCULAR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Acute Hypotension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Chronic Orthostatic Hypotension 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Midodrine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IN" sz="2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agonist)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Inducing Local Vasoconstriction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Control of local bleeding ( epistaxis,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gingivectomy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Hypertension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Prolonging the duration of infiltration of nerve block.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Mucous membrane decongestants (Hay fever, common cold)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Cardiac Applications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Cardiac arrest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Heart block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CCF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0974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PULMONARY APPLICATIONS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Bronchial asthma, COPD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Allergic disorders (physiologic antagonist of histamine)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ANAPHYLAXIS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bronchospasm, mucous membrane congestion,   	angioedema, severe hypotension, parenteral   	epinephrine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OPHTHALMIC APPLICATIONS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mydriatic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examination of retina,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glaucoma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Apraclonidine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brimonidine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GENITOURINARY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APPLICATIONS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Suppress premature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CNS APPLICATIONS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ADHD (Amphetamines)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NARCOLEPSY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Modafanil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4107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7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DIABETIC AUTONOMIC NEUROPATHY  DIARRHEA (clonidine because of enhanced salt and water absorption from intestine)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NARCOTIC  &amp; ALCOHOL WITHDRAWAL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MENOPAUSAL HOT FLUSHES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Nocturnal Enuresis in children and urinary incontinence (Amphetamines central action as well as by increasing tone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vesical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sphincter)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Therapeutic Classification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USED AS BRONCHODILATORS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Salbutamol (Albuterol)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Terbutaline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Salmeterol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Formoterol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Isoprenaline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Epinephrine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USED IN HYPOTENISVE SHOCK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Dopamine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Phenylephrine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Methoxamine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USED AS CARDIAC STIMULANTS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Epinephrine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Isoprenaline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Dobutamine</a:t>
            </a:r>
          </a:p>
          <a:p>
            <a:pPr>
              <a:buNone/>
            </a:pPr>
            <a:endParaRPr lang="en-US" sz="1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USED IN ANAPHYLAXIS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Epinephrine</a:t>
            </a:r>
          </a:p>
          <a:p>
            <a:pPr>
              <a:buNone/>
            </a:pPr>
            <a:endParaRPr lang="en-US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USED TO PROLONG THE EFFECT OF LOCAL ANAESTHETICS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Epinephrine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Phenylephrine</a:t>
            </a:r>
          </a:p>
          <a:p>
            <a:pPr>
              <a:buNone/>
            </a:pPr>
            <a:endParaRPr lang="en-US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USED AS NASAL DECONGESTANTS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Phenylephrine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Pseudoephedrine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Phenylpropranolamine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Xylometazoline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Oxymetazoline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Naphazoline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UTERINE RELAXANTS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Salbutamol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Ritodrine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Isoxsuprine</a:t>
            </a:r>
          </a:p>
          <a:p>
            <a:pPr marL="0" indent="0">
              <a:buNone/>
            </a:pPr>
            <a:r>
              <a:rPr lang="en-US" sz="4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USED IN ATTENTION DEFICIT HYPERKINETIC DISORDER 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Amphetamines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Methylphenidate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Modafinil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USED IN THE TREATMENT OF NARCOLEPSY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Amphetamines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Ephedrine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Methylphenidate 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Modafinil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ANOREXIC AGENTS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Phenmetrazine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Amphetamine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Fenfluramine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MYDRIATICS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Phenylephrine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Epinephrine</a:t>
            </a:r>
          </a:p>
          <a:p>
            <a:pPr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USED IN OPEN ANGLE GLAUCOMA</a:t>
            </a:r>
          </a:p>
          <a:p>
            <a:pPr>
              <a:buFont typeface="Wingdings" pitchFamily="2" charset="2"/>
              <a:buChar char="Ø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Dipevefrin </a:t>
            </a:r>
          </a:p>
          <a:p>
            <a:pPr>
              <a:buFont typeface="Wingdings" pitchFamily="2" charset="2"/>
              <a:buChar char="Ø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Epinephrine</a:t>
            </a:r>
          </a:p>
          <a:p>
            <a:pPr>
              <a:buFont typeface="Wingdings" pitchFamily="2" charset="2"/>
              <a:buChar char="Ø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Apraclonidine</a:t>
            </a:r>
          </a:p>
          <a:p>
            <a:pPr>
              <a:buFont typeface="Wingdings" pitchFamily="2" charset="2"/>
              <a:buChar char="Ø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Brimonidine</a:t>
            </a:r>
          </a:p>
          <a:p>
            <a:pPr>
              <a:buNone/>
            </a:pPr>
            <a:endParaRPr lang="en-US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 noGrp="1"/>
          </p:cNvGrpSpPr>
          <p:nvPr/>
        </p:nvGrpSpPr>
        <p:grpSpPr bwMode="auto">
          <a:xfrm>
            <a:off x="0" y="0"/>
            <a:ext cx="9144000" cy="6858000"/>
            <a:chOff x="144" y="602"/>
            <a:chExt cx="5958" cy="3717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49" y="605"/>
              <a:ext cx="5948" cy="3711"/>
              <a:chOff x="149" y="605"/>
              <a:chExt cx="5948" cy="3711"/>
            </a:xfrm>
          </p:grpSpPr>
          <p:grpSp>
            <p:nvGrpSpPr>
              <p:cNvPr id="7" name="Group 3"/>
              <p:cNvGrpSpPr>
                <a:grpSpLocks/>
              </p:cNvGrpSpPr>
              <p:nvPr/>
            </p:nvGrpSpPr>
            <p:grpSpPr bwMode="auto">
              <a:xfrm>
                <a:off x="149" y="605"/>
                <a:ext cx="3031" cy="451"/>
                <a:chOff x="149" y="605"/>
                <a:chExt cx="3031" cy="451"/>
              </a:xfrm>
            </p:grpSpPr>
            <p:sp>
              <p:nvSpPr>
                <p:cNvPr id="41" name="Rectangle 4"/>
                <p:cNvSpPr>
                  <a:spLocks noChangeArrowheads="1"/>
                </p:cNvSpPr>
                <p:nvPr/>
              </p:nvSpPr>
              <p:spPr bwMode="auto">
                <a:xfrm>
                  <a:off x="224" y="605"/>
                  <a:ext cx="2881" cy="451"/>
                </a:xfrm>
                <a:prstGeom prst="rect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2400" b="1" dirty="0" smtClean="0">
                    <a:solidFill>
                      <a:srgbClr val="C00000"/>
                    </a:solidFill>
                    <a:latin typeface="Comic Sans MS" pitchFamily="66" charset="0"/>
                    <a:cs typeface="Times New Roman" pitchFamily="16" charset="0"/>
                  </a:endParaRPr>
                </a:p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24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CATECHOLAMINES</a:t>
                  </a:r>
                  <a:endParaRPr 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b="1" dirty="0">
                    <a:solidFill>
                      <a:srgbClr val="66FF33"/>
                    </a:solidFill>
                    <a:latin typeface="Comic Sans MS" pitchFamily="66" charset="0"/>
                    <a:cs typeface="Times New Roman" pitchFamily="16" charset="0"/>
                  </a:endParaRPr>
                </a:p>
              </p:txBody>
            </p:sp>
            <p:sp>
              <p:nvSpPr>
                <p:cNvPr id="42" name="Rectangle 5"/>
                <p:cNvSpPr>
                  <a:spLocks noChangeArrowheads="1"/>
                </p:cNvSpPr>
                <p:nvPr/>
              </p:nvSpPr>
              <p:spPr bwMode="auto">
                <a:xfrm>
                  <a:off x="149" y="605"/>
                  <a:ext cx="3031" cy="451"/>
                </a:xfrm>
                <a:prstGeom prst="rect">
                  <a:avLst/>
                </a:prstGeom>
                <a:noFill/>
                <a:ln w="9360">
                  <a:solidFill>
                    <a:srgbClr val="00206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3180" y="605"/>
                <a:ext cx="2917" cy="451"/>
                <a:chOff x="3180" y="605"/>
                <a:chExt cx="2917" cy="451"/>
              </a:xfrm>
            </p:grpSpPr>
            <p:sp>
              <p:nvSpPr>
                <p:cNvPr id="39" name="Rectangle 7"/>
                <p:cNvSpPr>
                  <a:spLocks noChangeArrowheads="1"/>
                </p:cNvSpPr>
                <p:nvPr/>
              </p:nvSpPr>
              <p:spPr bwMode="auto">
                <a:xfrm>
                  <a:off x="3254" y="605"/>
                  <a:ext cx="2768" cy="451"/>
                </a:xfrm>
                <a:prstGeom prst="rect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2400" b="1" dirty="0" smtClean="0">
                    <a:solidFill>
                      <a:srgbClr val="FFFF00"/>
                    </a:solidFill>
                    <a:latin typeface="Comic Sans MS" pitchFamily="66" charset="0"/>
                    <a:cs typeface="Times New Roman" pitchFamily="16" charset="0"/>
                  </a:endParaRPr>
                </a:p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2400" b="1" dirty="0" smtClean="0">
                      <a:solidFill>
                        <a:srgbClr val="FFFF00"/>
                      </a:solidFill>
                      <a:latin typeface="Comic Sans MS" pitchFamily="66" charset="0"/>
                      <a:cs typeface="Times New Roman" pitchFamily="16" charset="0"/>
                    </a:rPr>
                    <a:t>NONCATECHOLAMINES</a:t>
                  </a:r>
                  <a:endParaRPr lang="en-US" sz="2400" b="1" dirty="0">
                    <a:solidFill>
                      <a:srgbClr val="FFFF00"/>
                    </a:solidFill>
                    <a:latin typeface="Comic Sans MS" pitchFamily="66" charset="0"/>
                    <a:cs typeface="Times New Roman" pitchFamily="16" charset="0"/>
                  </a:endParaRPr>
                </a:p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b="1" dirty="0">
                    <a:solidFill>
                      <a:srgbClr val="66FF33"/>
                    </a:solidFill>
                    <a:latin typeface="Comic Sans MS" pitchFamily="66" charset="0"/>
                    <a:cs typeface="Times New Roman" pitchFamily="16" charset="0"/>
                  </a:endParaRPr>
                </a:p>
              </p:txBody>
            </p:sp>
            <p:sp>
              <p:nvSpPr>
                <p:cNvPr id="40" name="Rectangle 8"/>
                <p:cNvSpPr>
                  <a:spLocks noChangeArrowheads="1"/>
                </p:cNvSpPr>
                <p:nvPr/>
              </p:nvSpPr>
              <p:spPr bwMode="auto">
                <a:xfrm>
                  <a:off x="3180" y="605"/>
                  <a:ext cx="2917" cy="451"/>
                </a:xfrm>
                <a:prstGeom prst="rect">
                  <a:avLst/>
                </a:prstGeom>
                <a:noFill/>
                <a:ln w="9360">
                  <a:solidFill>
                    <a:srgbClr val="00206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149" y="1056"/>
                <a:ext cx="3031" cy="430"/>
                <a:chOff x="149" y="1056"/>
                <a:chExt cx="3031" cy="430"/>
              </a:xfrm>
            </p:grpSpPr>
            <p:sp>
              <p:nvSpPr>
                <p:cNvPr id="37" name="Rectangle 10"/>
                <p:cNvSpPr>
                  <a:spLocks noChangeArrowheads="1"/>
                </p:cNvSpPr>
                <p:nvPr/>
              </p:nvSpPr>
              <p:spPr bwMode="auto">
                <a:xfrm>
                  <a:off x="224" y="1056"/>
                  <a:ext cx="2881" cy="430"/>
                </a:xfrm>
                <a:prstGeom prst="rect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2000" b="1" dirty="0" smtClean="0">
                    <a:solidFill>
                      <a:srgbClr val="FFFFFF"/>
                    </a:solidFill>
                    <a:latin typeface="Comic Sans MS" pitchFamily="66" charset="0"/>
                    <a:cs typeface="Times New Roman" pitchFamily="16" charset="0"/>
                  </a:endParaRPr>
                </a:p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2000" b="1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CATECHOL </a:t>
                  </a:r>
                  <a:r>
                    <a:rPr lang="en-US" sz="2000" b="1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NUCLEUS</a:t>
                  </a:r>
                </a:p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20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Rectangle 11"/>
                <p:cNvSpPr>
                  <a:spLocks noChangeArrowheads="1"/>
                </p:cNvSpPr>
                <p:nvPr/>
              </p:nvSpPr>
              <p:spPr bwMode="auto">
                <a:xfrm>
                  <a:off x="149" y="1056"/>
                  <a:ext cx="3031" cy="430"/>
                </a:xfrm>
                <a:prstGeom prst="rect">
                  <a:avLst/>
                </a:prstGeom>
                <a:noFill/>
                <a:ln w="9360">
                  <a:solidFill>
                    <a:srgbClr val="00206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3180" y="1056"/>
                <a:ext cx="2917" cy="430"/>
                <a:chOff x="3180" y="1056"/>
                <a:chExt cx="2917" cy="430"/>
              </a:xfrm>
            </p:grpSpPr>
            <p:sp>
              <p:nvSpPr>
                <p:cNvPr id="35" name="Rectangle 13"/>
                <p:cNvSpPr>
                  <a:spLocks noChangeArrowheads="1"/>
                </p:cNvSpPr>
                <p:nvPr/>
              </p:nvSpPr>
              <p:spPr bwMode="auto">
                <a:xfrm>
                  <a:off x="3254" y="1056"/>
                  <a:ext cx="2768" cy="430"/>
                </a:xfrm>
                <a:prstGeom prst="rect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2000" b="1" dirty="0" smtClean="0">
                    <a:solidFill>
                      <a:srgbClr val="FFFFFF"/>
                    </a:solidFill>
                    <a:latin typeface="Comic Sans MS" pitchFamily="66" charset="0"/>
                    <a:cs typeface="Times New Roman" pitchFamily="16" charset="0"/>
                  </a:endParaRPr>
                </a:p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2000" b="1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NO </a:t>
                  </a:r>
                  <a:r>
                    <a:rPr lang="en-US" sz="2000" b="1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CATECHOL NUCLEUS</a:t>
                  </a:r>
                </a:p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2000" b="1" dirty="0">
                    <a:solidFill>
                      <a:srgbClr val="FFFFFF"/>
                    </a:solidFill>
                    <a:latin typeface="Comic Sans MS" pitchFamily="66" charset="0"/>
                    <a:cs typeface="Times New Roman" pitchFamily="16" charset="0"/>
                  </a:endParaRPr>
                </a:p>
              </p:txBody>
            </p:sp>
            <p:sp>
              <p:nvSpPr>
                <p:cNvPr id="36" name="Rectangle 14"/>
                <p:cNvSpPr>
                  <a:spLocks noChangeArrowheads="1"/>
                </p:cNvSpPr>
                <p:nvPr/>
              </p:nvSpPr>
              <p:spPr bwMode="auto">
                <a:xfrm>
                  <a:off x="3180" y="1056"/>
                  <a:ext cx="2917" cy="430"/>
                </a:xfrm>
                <a:prstGeom prst="rect">
                  <a:avLst/>
                </a:prstGeom>
                <a:noFill/>
                <a:ln w="9360">
                  <a:solidFill>
                    <a:srgbClr val="00206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1" name="Group 15"/>
              <p:cNvGrpSpPr>
                <a:grpSpLocks/>
              </p:cNvGrpSpPr>
              <p:nvPr/>
            </p:nvGrpSpPr>
            <p:grpSpPr bwMode="auto">
              <a:xfrm>
                <a:off x="149" y="1487"/>
                <a:ext cx="3031" cy="553"/>
                <a:chOff x="149" y="1487"/>
                <a:chExt cx="3031" cy="553"/>
              </a:xfrm>
            </p:grpSpPr>
            <p:sp>
              <p:nvSpPr>
                <p:cNvPr id="33" name="Rectangle 16"/>
                <p:cNvSpPr>
                  <a:spLocks noChangeArrowheads="1"/>
                </p:cNvSpPr>
                <p:nvPr/>
              </p:nvSpPr>
              <p:spPr bwMode="auto">
                <a:xfrm>
                  <a:off x="224" y="1487"/>
                  <a:ext cx="2881" cy="553"/>
                </a:xfrm>
                <a:prstGeom prst="rect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2000" b="1" dirty="0" smtClean="0">
                    <a:solidFill>
                      <a:srgbClr val="FFFFFF"/>
                    </a:solidFill>
                    <a:latin typeface="Comic Sans MS" pitchFamily="66" charset="0"/>
                    <a:cs typeface="Times New Roman" pitchFamily="16" charset="0"/>
                  </a:endParaRPr>
                </a:p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2000" b="1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CANNOT </a:t>
                  </a:r>
                  <a:r>
                    <a:rPr lang="en-US" sz="2000" b="1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BE GIVEN ORALLY</a:t>
                  </a:r>
                </a:p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2000" b="1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(NATURAL)</a:t>
                  </a:r>
                </a:p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2000" b="1" dirty="0">
                    <a:solidFill>
                      <a:srgbClr val="FFFFFF"/>
                    </a:solidFill>
                    <a:latin typeface="Comic Sans MS" pitchFamily="66" charset="0"/>
                    <a:cs typeface="Times New Roman" pitchFamily="16" charset="0"/>
                  </a:endParaRPr>
                </a:p>
              </p:txBody>
            </p:sp>
            <p:sp>
              <p:nvSpPr>
                <p:cNvPr id="34" name="Rectangle 17"/>
                <p:cNvSpPr>
                  <a:spLocks noChangeArrowheads="1"/>
                </p:cNvSpPr>
                <p:nvPr/>
              </p:nvSpPr>
              <p:spPr bwMode="auto">
                <a:xfrm>
                  <a:off x="149" y="1487"/>
                  <a:ext cx="3031" cy="553"/>
                </a:xfrm>
                <a:prstGeom prst="rect">
                  <a:avLst/>
                </a:prstGeom>
                <a:noFill/>
                <a:ln w="9360">
                  <a:solidFill>
                    <a:srgbClr val="00206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2" name="Group 18"/>
              <p:cNvGrpSpPr>
                <a:grpSpLocks/>
              </p:cNvGrpSpPr>
              <p:nvPr/>
            </p:nvGrpSpPr>
            <p:grpSpPr bwMode="auto">
              <a:xfrm>
                <a:off x="3180" y="1487"/>
                <a:ext cx="2917" cy="553"/>
                <a:chOff x="3180" y="1487"/>
                <a:chExt cx="2917" cy="553"/>
              </a:xfrm>
            </p:grpSpPr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3254" y="1487"/>
                  <a:ext cx="2768" cy="553"/>
                </a:xfrm>
                <a:prstGeom prst="rect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2000" b="1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GIVEN BY ORAL ROUTE</a:t>
                  </a:r>
                </a:p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2000" b="1" dirty="0">
                    <a:solidFill>
                      <a:srgbClr val="FFFFFF"/>
                    </a:solidFill>
                    <a:latin typeface="Comic Sans MS" pitchFamily="66" charset="0"/>
                    <a:cs typeface="Times New Roman" pitchFamily="16" charset="0"/>
                  </a:endParaRPr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3180" y="1487"/>
                  <a:ext cx="2917" cy="553"/>
                </a:xfrm>
                <a:prstGeom prst="rect">
                  <a:avLst/>
                </a:prstGeom>
                <a:noFill/>
                <a:ln w="9360">
                  <a:solidFill>
                    <a:srgbClr val="00206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3" name="Group 21"/>
              <p:cNvGrpSpPr>
                <a:grpSpLocks/>
              </p:cNvGrpSpPr>
              <p:nvPr/>
            </p:nvGrpSpPr>
            <p:grpSpPr bwMode="auto">
              <a:xfrm>
                <a:off x="149" y="2040"/>
                <a:ext cx="3031" cy="799"/>
                <a:chOff x="149" y="2040"/>
                <a:chExt cx="3031" cy="799"/>
              </a:xfrm>
            </p:grpSpPr>
            <p:sp>
              <p:nvSpPr>
                <p:cNvPr id="29" name="Rectangle 22"/>
                <p:cNvSpPr>
                  <a:spLocks noChangeArrowheads="1"/>
                </p:cNvSpPr>
                <p:nvPr/>
              </p:nvSpPr>
              <p:spPr bwMode="auto">
                <a:xfrm>
                  <a:off x="224" y="2040"/>
                  <a:ext cx="2881" cy="799"/>
                </a:xfrm>
                <a:prstGeom prst="rect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2000" b="1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DURATION OF ACTION SHORTER BECAUSE THESE ARE METABOLISED BY COMT &amp; MAO</a:t>
                  </a:r>
                </a:p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2000" b="1" dirty="0">
                    <a:solidFill>
                      <a:srgbClr val="FFFFFF"/>
                    </a:solidFill>
                    <a:latin typeface="Comic Sans MS" pitchFamily="66" charset="0"/>
                    <a:cs typeface="Times New Roman" pitchFamily="16" charset="0"/>
                  </a:endParaRPr>
                </a:p>
              </p:txBody>
            </p:sp>
            <p:sp>
              <p:nvSpPr>
                <p:cNvPr id="30" name="Rectangle 23"/>
                <p:cNvSpPr>
                  <a:spLocks noChangeArrowheads="1"/>
                </p:cNvSpPr>
                <p:nvPr/>
              </p:nvSpPr>
              <p:spPr bwMode="auto">
                <a:xfrm>
                  <a:off x="149" y="2040"/>
                  <a:ext cx="3031" cy="799"/>
                </a:xfrm>
                <a:prstGeom prst="rect">
                  <a:avLst/>
                </a:prstGeom>
                <a:noFill/>
                <a:ln w="9360">
                  <a:solidFill>
                    <a:srgbClr val="00206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4" name="Group 24"/>
              <p:cNvGrpSpPr>
                <a:grpSpLocks/>
              </p:cNvGrpSpPr>
              <p:nvPr/>
            </p:nvGrpSpPr>
            <p:grpSpPr bwMode="auto">
              <a:xfrm>
                <a:off x="3180" y="2040"/>
                <a:ext cx="2917" cy="799"/>
                <a:chOff x="3180" y="2040"/>
                <a:chExt cx="2917" cy="799"/>
              </a:xfrm>
            </p:grpSpPr>
            <p:sp>
              <p:nvSpPr>
                <p:cNvPr id="27" name="Rectangle 25"/>
                <p:cNvSpPr>
                  <a:spLocks noChangeArrowheads="1"/>
                </p:cNvSpPr>
                <p:nvPr/>
              </p:nvSpPr>
              <p:spPr bwMode="auto">
                <a:xfrm>
                  <a:off x="3254" y="2040"/>
                  <a:ext cx="2768" cy="799"/>
                </a:xfrm>
                <a:prstGeom prst="rect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2000" b="1" dirty="0" smtClean="0">
                    <a:solidFill>
                      <a:srgbClr val="FFFFFF"/>
                    </a:solidFill>
                    <a:latin typeface="Comic Sans MS" pitchFamily="66" charset="0"/>
                    <a:cs typeface="Times New Roman" pitchFamily="16" charset="0"/>
                  </a:endParaRPr>
                </a:p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2000" b="1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DURATION </a:t>
                  </a:r>
                  <a:r>
                    <a:rPr lang="en-US" sz="2000" b="1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OF ACTION IS LONGER BECAUSE NOT METABOLISED BY COMT &amp; MAO</a:t>
                  </a:r>
                </a:p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2000" b="1" dirty="0">
                    <a:solidFill>
                      <a:srgbClr val="FFFFFF"/>
                    </a:solidFill>
                    <a:latin typeface="Comic Sans MS" pitchFamily="66" charset="0"/>
                    <a:cs typeface="Times New Roman" pitchFamily="16" charset="0"/>
                  </a:endParaRPr>
                </a:p>
              </p:txBody>
            </p:sp>
            <p:sp>
              <p:nvSpPr>
                <p:cNvPr id="28" name="Rectangle 26"/>
                <p:cNvSpPr>
                  <a:spLocks noChangeArrowheads="1"/>
                </p:cNvSpPr>
                <p:nvPr/>
              </p:nvSpPr>
              <p:spPr bwMode="auto">
                <a:xfrm>
                  <a:off x="3180" y="2040"/>
                  <a:ext cx="2917" cy="799"/>
                </a:xfrm>
                <a:prstGeom prst="rect">
                  <a:avLst/>
                </a:prstGeom>
                <a:noFill/>
                <a:ln w="9360">
                  <a:solidFill>
                    <a:srgbClr val="00206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5" name="Group 27"/>
              <p:cNvGrpSpPr>
                <a:grpSpLocks/>
              </p:cNvGrpSpPr>
              <p:nvPr/>
            </p:nvGrpSpPr>
            <p:grpSpPr bwMode="auto">
              <a:xfrm>
                <a:off x="149" y="2840"/>
                <a:ext cx="3031" cy="676"/>
                <a:chOff x="149" y="2840"/>
                <a:chExt cx="3031" cy="676"/>
              </a:xfrm>
            </p:grpSpPr>
            <p:sp>
              <p:nvSpPr>
                <p:cNvPr id="25" name="Rectangle 28"/>
                <p:cNvSpPr>
                  <a:spLocks noChangeArrowheads="1"/>
                </p:cNvSpPr>
                <p:nvPr/>
              </p:nvSpPr>
              <p:spPr bwMode="auto">
                <a:xfrm>
                  <a:off x="224" y="2840"/>
                  <a:ext cx="2881" cy="676"/>
                </a:xfrm>
                <a:prstGeom prst="rect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2000" b="1" dirty="0" smtClean="0">
                    <a:solidFill>
                      <a:srgbClr val="FFFFFF"/>
                    </a:solidFill>
                    <a:latin typeface="Comic Sans MS" pitchFamily="66" charset="0"/>
                    <a:cs typeface="Times New Roman" pitchFamily="16" charset="0"/>
                  </a:endParaRPr>
                </a:p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2000" b="1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POLAR </a:t>
                  </a:r>
                  <a:r>
                    <a:rPr lang="en-US" sz="2000" b="1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SUBST. CANNOT CROSS THE B.B.B. NO DIRECT STIMULANT ACTION ON CNS</a:t>
                  </a:r>
                </a:p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2000" b="1" dirty="0">
                    <a:solidFill>
                      <a:srgbClr val="FFFFFF"/>
                    </a:solidFill>
                    <a:latin typeface="Comic Sans MS" pitchFamily="66" charset="0"/>
                    <a:cs typeface="Times New Roman" pitchFamily="16" charset="0"/>
                  </a:endParaRPr>
                </a:p>
              </p:txBody>
            </p:sp>
            <p:sp>
              <p:nvSpPr>
                <p:cNvPr id="26" name="Rectangle 29"/>
                <p:cNvSpPr>
                  <a:spLocks noChangeArrowheads="1"/>
                </p:cNvSpPr>
                <p:nvPr/>
              </p:nvSpPr>
              <p:spPr bwMode="auto">
                <a:xfrm>
                  <a:off x="149" y="2840"/>
                  <a:ext cx="3031" cy="676"/>
                </a:xfrm>
                <a:prstGeom prst="rect">
                  <a:avLst/>
                </a:prstGeom>
                <a:noFill/>
                <a:ln w="9360">
                  <a:solidFill>
                    <a:srgbClr val="00206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6" name="Group 30"/>
              <p:cNvGrpSpPr>
                <a:grpSpLocks/>
              </p:cNvGrpSpPr>
              <p:nvPr/>
            </p:nvGrpSpPr>
            <p:grpSpPr bwMode="auto">
              <a:xfrm>
                <a:off x="3180" y="2840"/>
                <a:ext cx="2917" cy="676"/>
                <a:chOff x="3180" y="2840"/>
                <a:chExt cx="2917" cy="676"/>
              </a:xfrm>
            </p:grpSpPr>
            <p:sp>
              <p:nvSpPr>
                <p:cNvPr id="23" name="Rectangle 31"/>
                <p:cNvSpPr>
                  <a:spLocks noChangeArrowheads="1"/>
                </p:cNvSpPr>
                <p:nvPr/>
              </p:nvSpPr>
              <p:spPr bwMode="auto">
                <a:xfrm>
                  <a:off x="3254" y="2840"/>
                  <a:ext cx="2768" cy="676"/>
                </a:xfrm>
                <a:prstGeom prst="rect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2000" b="1" dirty="0" smtClean="0">
                    <a:solidFill>
                      <a:srgbClr val="0000FF"/>
                    </a:solidFill>
                    <a:latin typeface="Comic Sans MS" pitchFamily="66" charset="0"/>
                    <a:cs typeface="Times New Roman" pitchFamily="16" charset="0"/>
                  </a:endParaRPr>
                </a:p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2000" b="1" dirty="0" smtClean="0">
                      <a:solidFill>
                        <a:srgbClr val="0000FF"/>
                      </a:solidFill>
                      <a:latin typeface="Comic Sans MS" pitchFamily="66" charset="0"/>
                      <a:cs typeface="Times New Roman" pitchFamily="16" charset="0"/>
                    </a:rPr>
                    <a:t> </a:t>
                  </a:r>
                  <a:r>
                    <a:rPr lang="en-US" sz="2000" b="1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THESE CROSS THE B.B.B. AND HAVE A STIMULANT EFFECT ON CNS</a:t>
                  </a:r>
                </a:p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20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Rectangle 32"/>
                <p:cNvSpPr>
                  <a:spLocks noChangeArrowheads="1"/>
                </p:cNvSpPr>
                <p:nvPr/>
              </p:nvSpPr>
              <p:spPr bwMode="auto">
                <a:xfrm>
                  <a:off x="3180" y="2840"/>
                  <a:ext cx="2917" cy="676"/>
                </a:xfrm>
                <a:prstGeom prst="rect">
                  <a:avLst/>
                </a:prstGeom>
                <a:noFill/>
                <a:ln w="9360">
                  <a:solidFill>
                    <a:srgbClr val="00206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7" name="Group 33"/>
              <p:cNvGrpSpPr>
                <a:grpSpLocks/>
              </p:cNvGrpSpPr>
              <p:nvPr/>
            </p:nvGrpSpPr>
            <p:grpSpPr bwMode="auto">
              <a:xfrm>
                <a:off x="149" y="3517"/>
                <a:ext cx="3031" cy="799"/>
                <a:chOff x="149" y="3517"/>
                <a:chExt cx="3031" cy="799"/>
              </a:xfrm>
            </p:grpSpPr>
            <p:sp>
              <p:nvSpPr>
                <p:cNvPr id="21" name="Rectangle 34"/>
                <p:cNvSpPr>
                  <a:spLocks noChangeArrowheads="1"/>
                </p:cNvSpPr>
                <p:nvPr/>
              </p:nvSpPr>
              <p:spPr bwMode="auto">
                <a:xfrm>
                  <a:off x="224" y="3517"/>
                  <a:ext cx="2881" cy="799"/>
                </a:xfrm>
                <a:prstGeom prst="rect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2000" b="1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THEY ACT  DIRECTLY ON ADRENERGIC RECEPTORS</a:t>
                  </a:r>
                </a:p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20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Rectangle 35"/>
                <p:cNvSpPr>
                  <a:spLocks noChangeArrowheads="1"/>
                </p:cNvSpPr>
                <p:nvPr/>
              </p:nvSpPr>
              <p:spPr bwMode="auto">
                <a:xfrm>
                  <a:off x="149" y="3517"/>
                  <a:ext cx="3031" cy="799"/>
                </a:xfrm>
                <a:prstGeom prst="rect">
                  <a:avLst/>
                </a:prstGeom>
                <a:noFill/>
                <a:ln w="9360">
                  <a:solidFill>
                    <a:srgbClr val="00206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8" name="Group 36"/>
              <p:cNvGrpSpPr>
                <a:grpSpLocks/>
              </p:cNvGrpSpPr>
              <p:nvPr/>
            </p:nvGrpSpPr>
            <p:grpSpPr bwMode="auto">
              <a:xfrm>
                <a:off x="3180" y="3517"/>
                <a:ext cx="2917" cy="799"/>
                <a:chOff x="3180" y="3517"/>
                <a:chExt cx="2917" cy="799"/>
              </a:xfrm>
            </p:grpSpPr>
            <p:sp>
              <p:nvSpPr>
                <p:cNvPr id="19" name="Rectangle 37"/>
                <p:cNvSpPr>
                  <a:spLocks noChangeArrowheads="1"/>
                </p:cNvSpPr>
                <p:nvPr/>
              </p:nvSpPr>
              <p:spPr bwMode="auto">
                <a:xfrm>
                  <a:off x="3254" y="3517"/>
                  <a:ext cx="2768" cy="799"/>
                </a:xfrm>
                <a:prstGeom prst="rect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2000" b="1" dirty="0" smtClean="0">
                    <a:solidFill>
                      <a:srgbClr val="FFFFFF"/>
                    </a:solidFill>
                    <a:latin typeface="Comic Sans MS" pitchFamily="66" charset="0"/>
                    <a:cs typeface="Times New Roman" pitchFamily="16" charset="0"/>
                  </a:endParaRPr>
                </a:p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2000" b="1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ACT </a:t>
                  </a:r>
                  <a:r>
                    <a:rPr lang="en-US" sz="2000" b="1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BOTH DIRECTLY, INDIRECTLY &amp; MIXED ACTION ON ADRENERGIC RECEPTORS</a:t>
                  </a:r>
                </a:p>
                <a:p>
                  <a:pPr algn="ctr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US" sz="2000" b="1" dirty="0">
                    <a:solidFill>
                      <a:srgbClr val="FFFFFF"/>
                    </a:solidFill>
                    <a:latin typeface="Comic Sans MS" pitchFamily="66" charset="0"/>
                    <a:cs typeface="Times New Roman" pitchFamily="16" charset="0"/>
                  </a:endParaRPr>
                </a:p>
              </p:txBody>
            </p:sp>
            <p:sp>
              <p:nvSpPr>
                <p:cNvPr id="20" name="Rectangle 38"/>
                <p:cNvSpPr>
                  <a:spLocks noChangeArrowheads="1"/>
                </p:cNvSpPr>
                <p:nvPr/>
              </p:nvSpPr>
              <p:spPr bwMode="auto">
                <a:xfrm>
                  <a:off x="3180" y="3517"/>
                  <a:ext cx="2917" cy="799"/>
                </a:xfrm>
                <a:prstGeom prst="rect">
                  <a:avLst/>
                </a:prstGeom>
                <a:noFill/>
                <a:ln w="9360">
                  <a:solidFill>
                    <a:srgbClr val="00206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6" name="Rectangle 39"/>
            <p:cNvSpPr>
              <a:spLocks noChangeArrowheads="1"/>
            </p:cNvSpPr>
            <p:nvPr/>
          </p:nvSpPr>
          <p:spPr bwMode="auto">
            <a:xfrm>
              <a:off x="144" y="602"/>
              <a:ext cx="5959" cy="3718"/>
            </a:xfrm>
            <a:prstGeom prst="rect">
              <a:avLst/>
            </a:prstGeom>
            <a:noFill/>
            <a:ln w="11160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omic Sans MS" pitchFamily="66" charset="0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Cheese reaction :</a:t>
            </a:r>
          </a:p>
          <a:p>
            <a:pPr marL="13716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</a:t>
            </a:r>
            <a:r>
              <a:rPr lang="en-IN" dirty="0" err="1" smtClean="0"/>
              <a:t>Tyramine</a:t>
            </a:r>
            <a:r>
              <a:rPr lang="en-IN" dirty="0" smtClean="0"/>
              <a:t>  metabolized with  MAO </a:t>
            </a:r>
          </a:p>
          <a:p>
            <a:pPr marL="13716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Indirect sympathomimetic actions    		caused by release of stored </a:t>
            </a:r>
            <a:r>
              <a:rPr lang="en-IN" dirty="0" err="1" smtClean="0"/>
              <a:t>catecholamines</a:t>
            </a:r>
            <a:endParaRPr lang="en-IN" dirty="0"/>
          </a:p>
          <a:p>
            <a:pPr marL="137160" indent="0">
              <a:buNone/>
            </a:pPr>
            <a:r>
              <a:rPr lang="en-IN" dirty="0" smtClean="0"/>
              <a:t>        Seen in patients taking MAO inhibitors</a:t>
            </a:r>
          </a:p>
          <a:p>
            <a:pPr marL="137160" indent="0">
              <a:buNone/>
            </a:pPr>
            <a:r>
              <a:rPr lang="en-IN" dirty="0"/>
              <a:t> </a:t>
            </a:r>
            <a:r>
              <a:rPr lang="en-IN" dirty="0" smtClean="0"/>
              <a:t>        Marked increase in blood pressure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53256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Epinephrine Reversal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085"/>
          <a:stretch>
            <a:fillRect/>
          </a:stretch>
        </p:blipFill>
        <p:spPr bwMode="auto">
          <a:xfrm>
            <a:off x="304800" y="10668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48806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Toxicity, adverse effects and contraindications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Restlessness </a:t>
            </a:r>
          </a:p>
          <a:p>
            <a:r>
              <a:rPr lang="en-IN" dirty="0" smtClean="0"/>
              <a:t>Throbbing headache</a:t>
            </a:r>
          </a:p>
          <a:p>
            <a:r>
              <a:rPr lang="en-IN" dirty="0" smtClean="0"/>
              <a:t>Tremor , palpitation</a:t>
            </a:r>
          </a:p>
          <a:p>
            <a:r>
              <a:rPr lang="en-IN" dirty="0" smtClean="0"/>
              <a:t>Cardiac arrhythmias </a:t>
            </a:r>
          </a:p>
          <a:p>
            <a:r>
              <a:rPr lang="en-IN" dirty="0" smtClean="0"/>
              <a:t>Angina in patients with coronary artery disease</a:t>
            </a:r>
          </a:p>
          <a:p>
            <a:r>
              <a:rPr lang="en-IN" dirty="0" smtClean="0"/>
              <a:t>Excessive use of vasoconstrictor can lead to gangrene.</a:t>
            </a:r>
          </a:p>
          <a:p>
            <a:r>
              <a:rPr lang="en-IN" dirty="0" smtClean="0"/>
              <a:t>Contraindicated in patients taking non-selective </a:t>
            </a:r>
            <a:r>
              <a:rPr lang="el-GR" dirty="0" smtClean="0"/>
              <a:t>β</a:t>
            </a:r>
            <a:r>
              <a:rPr lang="en-IN" dirty="0" smtClean="0"/>
              <a:t>-receptor antagonists.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220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omic Sans MS" pitchFamily="66" charset="0"/>
                <a:ea typeface="GulimChe" pitchFamily="49" charset="-127"/>
              </a:rPr>
              <a:t>Distribution of Adrenoceptor Subtypes</a:t>
            </a:r>
            <a:endParaRPr lang="en-US" sz="3200" b="1" dirty="0">
              <a:solidFill>
                <a:srgbClr val="C00000"/>
              </a:solidFill>
              <a:latin typeface="Comic Sans MS" pitchFamily="66" charset="0"/>
              <a:ea typeface="GulimChe" pitchFamily="49" charset="-12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766613"/>
              </p:ext>
            </p:extLst>
          </p:nvPr>
        </p:nvGraphicFramePr>
        <p:xfrm>
          <a:off x="152401" y="1057105"/>
          <a:ext cx="8839199" cy="6067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435"/>
                <a:gridCol w="4123764"/>
                <a:gridCol w="3810000"/>
              </a:tblGrid>
              <a:tr h="422734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Type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Tissue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Actions</a:t>
                      </a:r>
                    </a:p>
                  </a:txBody>
                  <a:tcPr marL="28575" marR="28575" marT="28575" marB="28575" anchor="ctr"/>
                </a:tc>
              </a:tr>
              <a:tr h="535475">
                <a:tc>
                  <a:txBody>
                    <a:bodyPr/>
                    <a:lstStyle/>
                    <a:p>
                      <a:pPr algn="l"/>
                      <a:r>
                        <a:rPr lang="el-GR" sz="2800" baseline="-25000" dirty="0" smtClean="0">
                          <a:latin typeface="Arial"/>
                          <a:cs typeface="Arial"/>
                        </a:rPr>
                        <a:t>α</a:t>
                      </a:r>
                      <a:r>
                        <a:rPr lang="en-US" sz="3200" baseline="-25000" dirty="0" smtClean="0"/>
                        <a:t>1</a:t>
                      </a:r>
                      <a:endParaRPr lang="en-US" sz="3200" baseline="-25000" dirty="0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Most vascular smooth muscle 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Contraction</a:t>
                      </a:r>
                    </a:p>
                  </a:txBody>
                  <a:tcPr marL="28575" marR="28575" marT="28575" marB="28575" anchor="ctr"/>
                </a:tc>
              </a:tr>
              <a:tr h="422734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Pupillary dilator muscle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Contraction (dilates pupil)</a:t>
                      </a:r>
                    </a:p>
                  </a:txBody>
                  <a:tcPr marL="28575" marR="28575" marT="28575" marB="28575" anchor="ctr"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Pilomotor smooth muscle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Erects hair</a:t>
                      </a:r>
                    </a:p>
                  </a:txBody>
                  <a:tcPr marL="28575" marR="28575" marT="28575" marB="28575" anchor="ctr"/>
                </a:tc>
              </a:tr>
              <a:tr h="422734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Prostate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Contraction</a:t>
                      </a:r>
                    </a:p>
                  </a:txBody>
                  <a:tcPr marL="28575" marR="28575" marT="28575" marB="28575" anchor="ctr"/>
                </a:tc>
              </a:tr>
              <a:tr h="48387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Heart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Increases force of contraction</a:t>
                      </a:r>
                    </a:p>
                  </a:txBody>
                  <a:tcPr marL="28575" marR="28575" marT="28575" marB="28575" anchor="ctr"/>
                </a:tc>
              </a:tr>
              <a:tr h="422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 </a:t>
                      </a:r>
                      <a:r>
                        <a:rPr lang="el-GR" sz="2400" baseline="-25000" dirty="0" smtClean="0">
                          <a:latin typeface="Arial"/>
                          <a:cs typeface="Arial"/>
                        </a:rPr>
                        <a:t>α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dirty="0" smtClean="0"/>
                    </a:p>
                    <a:p>
                      <a:pPr algn="l"/>
                      <a:endParaRPr lang="en-US" sz="2400" dirty="0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Platelets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Aggregation</a:t>
                      </a:r>
                    </a:p>
                  </a:txBody>
                  <a:tcPr marL="28575" marR="28575" marT="28575" marB="28575" anchor="ctr"/>
                </a:tc>
              </a:tr>
              <a:tr h="755032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Adrenergic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nerve </a:t>
                      </a:r>
                      <a:r>
                        <a:rPr lang="en-US" sz="2400" dirty="0"/>
                        <a:t>terminals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Inhibition of transmitter release</a:t>
                      </a:r>
                    </a:p>
                  </a:txBody>
                  <a:tcPr marL="28575" marR="28575" marT="28575" marB="28575" anchor="ctr"/>
                </a:tc>
              </a:tr>
              <a:tr h="422734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Some vascular smooth muscle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Contraction</a:t>
                      </a:r>
                    </a:p>
                  </a:txBody>
                  <a:tcPr marL="28575" marR="28575" marT="28575" marB="28575" anchor="ctr"/>
                </a:tc>
              </a:tr>
              <a:tr h="575310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Fat cells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Inhibition of lipolysis</a:t>
                      </a: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omic Sans MS" pitchFamily="66" charset="0"/>
                <a:ea typeface="GulimChe" pitchFamily="49" charset="-127"/>
              </a:rPr>
              <a:t>Distribution of Adrenoceptor Subtypes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975360"/>
          <a:ext cx="8762999" cy="570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3733800"/>
                <a:gridCol w="4038599"/>
              </a:tblGrid>
              <a:tr h="40767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Type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Tissue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Actions</a:t>
                      </a:r>
                    </a:p>
                  </a:txBody>
                  <a:tcPr marL="28575" marR="28575" marT="28575" marB="28575" anchor="ctr"/>
                </a:tc>
              </a:tr>
              <a:tr h="1078229">
                <a:tc>
                  <a:txBody>
                    <a:bodyPr/>
                    <a:lstStyle/>
                    <a:p>
                      <a:pPr algn="l"/>
                      <a:r>
                        <a:rPr lang="el-GR" sz="3200" baseline="-25000" dirty="0" smtClean="0"/>
                        <a:t>β</a:t>
                      </a:r>
                      <a:r>
                        <a:rPr lang="en-US" sz="3200" baseline="-25000" dirty="0" smtClean="0"/>
                        <a:t>1</a:t>
                      </a:r>
                      <a:r>
                        <a:rPr lang="en-US" sz="2400" dirty="0"/>
                        <a:t/>
                      </a:r>
                      <a:br>
                        <a:rPr lang="en-US" sz="2400" dirty="0"/>
                      </a:br>
                      <a:r>
                        <a:rPr lang="en-US" sz="2400" dirty="0"/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Heart, juxtaglomerular cells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Increases force and rate of contraction; increases renin release</a:t>
                      </a:r>
                    </a:p>
                  </a:txBody>
                  <a:tcPr marL="28575" marR="28575" marT="28575" marB="28575" anchor="ctr"/>
                </a:tc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l-GR" sz="3200" baseline="-25000" dirty="0" smtClean="0"/>
                        <a:t>β</a:t>
                      </a:r>
                      <a:r>
                        <a:rPr lang="en-US" sz="3200" baseline="-25000" dirty="0" smtClean="0"/>
                        <a:t>2</a:t>
                      </a:r>
                      <a:r>
                        <a:rPr lang="en-US" sz="2800" dirty="0"/>
                        <a:t/>
                      </a:r>
                      <a:br>
                        <a:rPr lang="en-US" sz="2800" dirty="0"/>
                      </a:br>
                      <a:r>
                        <a:rPr lang="en-US" sz="2800" dirty="0"/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Respiratory, uterine, and vascular smooth muscle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Promotes smooth muscle relaxation</a:t>
                      </a: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Skeletal muscle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Promotes potassium uptake</a:t>
                      </a: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Human liver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Activates glycogenolysis</a:t>
                      </a:r>
                    </a:p>
                  </a:txBody>
                  <a:tcPr marL="28575" marR="28575" marT="28575" marB="28575" anchor="ctr"/>
                </a:tc>
              </a:tr>
              <a:tr h="735330">
                <a:tc>
                  <a:txBody>
                    <a:bodyPr/>
                    <a:lstStyle/>
                    <a:p>
                      <a:pPr algn="l"/>
                      <a:r>
                        <a:rPr lang="el-GR" sz="3200" baseline="-25000" dirty="0" smtClean="0"/>
                        <a:t>β</a:t>
                      </a:r>
                      <a:r>
                        <a:rPr lang="en-US" sz="3200" baseline="-25000" dirty="0" smtClean="0"/>
                        <a:t>3</a:t>
                      </a:r>
                      <a:endParaRPr lang="en-US" sz="2400" dirty="0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Fat cells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Activates lipolysis</a:t>
                      </a:r>
                    </a:p>
                  </a:txBody>
                  <a:tcPr marL="28575" marR="28575" marT="28575" marB="28575" anchor="ctr"/>
                </a:tc>
              </a:tr>
              <a:tr h="701040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D</a:t>
                      </a:r>
                      <a:r>
                        <a:rPr lang="en-US" sz="2400" baseline="-25000"/>
                        <a:t>1</a:t>
                      </a:r>
                      <a:r>
                        <a:rPr lang="en-US" sz="2400"/>
                        <a:t/>
                      </a:r>
                      <a:br>
                        <a:rPr lang="en-US" sz="2400"/>
                      </a:br>
                      <a:r>
                        <a:rPr lang="en-US" sz="2400"/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Smooth muscle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Dilates renal blood vessels</a:t>
                      </a:r>
                    </a:p>
                  </a:txBody>
                  <a:tcPr marL="28575" marR="28575" marT="28575" marB="28575" anchor="ctr"/>
                </a:tc>
              </a:tr>
              <a:tr h="674370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D</a:t>
                      </a:r>
                      <a:r>
                        <a:rPr lang="en-US" sz="2400" baseline="-25000"/>
                        <a:t>2</a:t>
                      </a:r>
                      <a:r>
                        <a:rPr lang="en-US" sz="2400"/>
                        <a:t/>
                      </a:r>
                      <a:br>
                        <a:rPr lang="en-US" sz="2400"/>
                      </a:br>
                      <a:r>
                        <a:rPr lang="en-US" sz="2400"/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Nerve endings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Modulates transmitter release</a:t>
                      </a: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9342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 of action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Receptor activation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Therapeutic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CHEMICAL CLASSIFICATION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CATECHOLAMINES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Natural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Epinephrine, norepinephrine,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Dopamine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Synthetic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Isoproterenol, dobutamine,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Rimiterol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NON-CATECHOLAMINES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Ephedrine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Pseudoephedrine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Amphetamine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Methylphenidate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Salbutamol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Terbutaline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Phenylephrine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Methoxamine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Phenylpropanolamine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Xylometazoline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Oxymetazoline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Ritodrine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Isoxsuprine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5392</TotalTime>
  <Words>1043</Words>
  <Application>Microsoft Office PowerPoint</Application>
  <PresentationFormat>On-screen Show (4:3)</PresentationFormat>
  <Paragraphs>389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Apex</vt:lpstr>
      <vt:lpstr>SYMPATHOMIMETIC  DRUGS</vt:lpstr>
      <vt:lpstr>PowerPoint Presentation</vt:lpstr>
      <vt:lpstr>PowerPoint Presentation</vt:lpstr>
      <vt:lpstr>PowerPoint Presentation</vt:lpstr>
      <vt:lpstr>Distribution of Adrenoceptor Subtypes</vt:lpstr>
      <vt:lpstr>Distribution of Adrenoceptor Subtypes</vt:lpstr>
      <vt:lpstr>CLASSIFICATION</vt:lpstr>
      <vt:lpstr>CHEMICAL CLASSIFICATION</vt:lpstr>
      <vt:lpstr>NON-CATECHOLAMINES</vt:lpstr>
      <vt:lpstr>Chemistry &amp; Structure –Activity Relationship of Sympathomimetic Amines</vt:lpstr>
      <vt:lpstr>Substitution on the Benzene Ring</vt:lpstr>
      <vt:lpstr>PowerPoint Presentation</vt:lpstr>
      <vt:lpstr>Substitution on the Amino Group enhance activity at β receptor</vt:lpstr>
      <vt:lpstr>Substitution on the Alpha Carbon block oxidation by MAO and prolong the action of the drug.</vt:lpstr>
      <vt:lpstr>Substitution on the Beta Carbon storage of sympathomimetic in neural vesicles.</vt:lpstr>
      <vt:lpstr>Mode of Action</vt:lpstr>
      <vt:lpstr>PowerPoint Presentation</vt:lpstr>
      <vt:lpstr>Activation of Alpha 1 Response</vt:lpstr>
      <vt:lpstr>Activation of Alpha 2 Responses</vt:lpstr>
      <vt:lpstr>Activation of Beta Responses</vt:lpstr>
      <vt:lpstr>Receptor Selectivity</vt:lpstr>
      <vt:lpstr>PowerPoint Presentation</vt:lpstr>
      <vt:lpstr>Receptor Regulation</vt:lpstr>
      <vt:lpstr>EPINEPHRINE</vt:lpstr>
      <vt:lpstr>Organ System Effects</vt:lpstr>
      <vt:lpstr>PowerPoint Presentation</vt:lpstr>
      <vt:lpstr>Cardiovascular Responses to Sympathomimetic Drugs</vt:lpstr>
      <vt:lpstr>PowerPoint Presentation</vt:lpstr>
      <vt:lpstr>PowerPoint Presentation</vt:lpstr>
      <vt:lpstr>PowerPoint Presentation</vt:lpstr>
      <vt:lpstr>Non-cardiac Effects of Sympathomimetics</vt:lpstr>
      <vt:lpstr>SPECIFIC SYMPATHOMIMETIC DRUGS</vt:lpstr>
      <vt:lpstr>PowerPoint Presentation</vt:lpstr>
      <vt:lpstr> </vt:lpstr>
      <vt:lpstr>PowerPoint Presentation</vt:lpstr>
      <vt:lpstr>THERAPEUTIC USES OF SYMPATHOMIMETIC DRUGS</vt:lpstr>
      <vt:lpstr>PowerPoint Presentation</vt:lpstr>
      <vt:lpstr>PowerPoint Presentation</vt:lpstr>
      <vt:lpstr>PowerPoint Presentation</vt:lpstr>
      <vt:lpstr>PowerPoint Presentation</vt:lpstr>
      <vt:lpstr>Therapeutic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Epinephrine Reversal</vt:lpstr>
      <vt:lpstr>Toxicity, adverse effects and contraindications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SYMPATHOMIMETIC DRUGS</dc:title>
  <dc:creator>User</dc:creator>
  <cp:lastModifiedBy>MJ</cp:lastModifiedBy>
  <cp:revision>74</cp:revision>
  <dcterms:created xsi:type="dcterms:W3CDTF">2012-05-21T03:18:07Z</dcterms:created>
  <dcterms:modified xsi:type="dcterms:W3CDTF">2014-01-14T14:54:27Z</dcterms:modified>
</cp:coreProperties>
</file>