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1"/>
  </p:sldMasterIdLst>
  <p:notesMasterIdLst>
    <p:notesMasterId r:id="rId24"/>
  </p:notesMasterIdLst>
  <p:sldIdLst>
    <p:sldId id="267" r:id="rId2"/>
    <p:sldId id="290" r:id="rId3"/>
    <p:sldId id="257" r:id="rId4"/>
    <p:sldId id="270" r:id="rId5"/>
    <p:sldId id="258" r:id="rId6"/>
    <p:sldId id="284" r:id="rId7"/>
    <p:sldId id="287" r:id="rId8"/>
    <p:sldId id="272" r:id="rId9"/>
    <p:sldId id="288" r:id="rId10"/>
    <p:sldId id="289" r:id="rId11"/>
    <p:sldId id="273" r:id="rId12"/>
    <p:sldId id="266" r:id="rId13"/>
    <p:sldId id="274" r:id="rId14"/>
    <p:sldId id="275" r:id="rId15"/>
    <p:sldId id="276" r:id="rId16"/>
    <p:sldId id="285" r:id="rId17"/>
    <p:sldId id="286" r:id="rId18"/>
    <p:sldId id="264" r:id="rId19"/>
    <p:sldId id="277" r:id="rId20"/>
    <p:sldId id="279" r:id="rId21"/>
    <p:sldId id="278" r:id="rId22"/>
    <p:sldId id="283"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omic Sans MS" pitchFamily="66" charset="0"/>
        <a:ea typeface="+mn-ea"/>
        <a:cs typeface="+mn-cs"/>
      </a:defRPr>
    </a:lvl1pPr>
    <a:lvl2pPr marL="457200" algn="l" rtl="0" fontAlgn="base">
      <a:spcBef>
        <a:spcPct val="0"/>
      </a:spcBef>
      <a:spcAft>
        <a:spcPct val="0"/>
      </a:spcAft>
      <a:defRPr kern="1200">
        <a:solidFill>
          <a:schemeClr val="tx1"/>
        </a:solidFill>
        <a:latin typeface="Comic Sans MS" pitchFamily="66" charset="0"/>
        <a:ea typeface="+mn-ea"/>
        <a:cs typeface="+mn-cs"/>
      </a:defRPr>
    </a:lvl2pPr>
    <a:lvl3pPr marL="914400" algn="l" rtl="0" fontAlgn="base">
      <a:spcBef>
        <a:spcPct val="0"/>
      </a:spcBef>
      <a:spcAft>
        <a:spcPct val="0"/>
      </a:spcAft>
      <a:defRPr kern="1200">
        <a:solidFill>
          <a:schemeClr val="tx1"/>
        </a:solidFill>
        <a:latin typeface="Comic Sans MS" pitchFamily="66" charset="0"/>
        <a:ea typeface="+mn-ea"/>
        <a:cs typeface="+mn-cs"/>
      </a:defRPr>
    </a:lvl3pPr>
    <a:lvl4pPr marL="1371600" algn="l" rtl="0" fontAlgn="base">
      <a:spcBef>
        <a:spcPct val="0"/>
      </a:spcBef>
      <a:spcAft>
        <a:spcPct val="0"/>
      </a:spcAft>
      <a:defRPr kern="1200">
        <a:solidFill>
          <a:schemeClr val="tx1"/>
        </a:solidFill>
        <a:latin typeface="Comic Sans MS" pitchFamily="66" charset="0"/>
        <a:ea typeface="+mn-ea"/>
        <a:cs typeface="+mn-cs"/>
      </a:defRPr>
    </a:lvl4pPr>
    <a:lvl5pPr marL="1828800" algn="l" rtl="0" fontAlgn="base">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399FF"/>
    <a:srgbClr val="66FF33"/>
    <a:srgbClr val="51E1E1"/>
    <a:srgbClr val="990000"/>
    <a:srgbClr val="FFFF00"/>
    <a:srgbClr val="FFFF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2C50E92-0ECD-40CD-BFCB-588680C4E3B2}" type="datetimeFigureOut">
              <a:rPr lang="en-US"/>
              <a:pPr>
                <a:defRPr/>
              </a:pPr>
              <a:t>09-Apr-14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5460513-A1D8-4D72-A422-DE906C99380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Antimicrobial drugs are classified as those that inhibit cell wall synthesis, those that inhibit protein synthesis and than those that act to inhibit DNA and RNA synthesis. Tetracyclines belong to the group of dugs that inhibit bacterial protein synthesis by binding to and interfering with ribosomes. They are broad spectrum and bacteriostatic and because of overuse resistance is common.  </a:t>
            </a:r>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100763F-A715-4A31-B3EA-80CE8A349D3B}"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fontAlgn="auto" hangingPunct="1">
              <a:spcBef>
                <a:spcPts val="0"/>
              </a:spcBef>
              <a:spcAft>
                <a:spcPts val="0"/>
              </a:spcAft>
              <a:buClr>
                <a:schemeClr val="hlink"/>
              </a:buClr>
              <a:buFont typeface="Wingdings 2" pitchFamily="18" charset="2"/>
              <a:buChar char=""/>
              <a:defRPr/>
            </a:pPr>
            <a:r>
              <a:rPr lang="en-US" dirty="0" smtClean="0">
                <a:solidFill>
                  <a:schemeClr val="bg1"/>
                </a:solidFill>
                <a:effectLst>
                  <a:outerShdw blurRad="38100" dist="38100" dir="2700000" algn="tl">
                    <a:srgbClr val="000000"/>
                  </a:outerShdw>
                </a:effectLst>
                <a:latin typeface="Comic Sans MS" pitchFamily="66" charset="0"/>
              </a:rPr>
              <a:t>They are so named for their four (tetra) hydrocarbon rings </a:t>
            </a:r>
          </a:p>
          <a:p>
            <a:pPr eaLnBrk="1" fontAlgn="auto" hangingPunct="1">
              <a:spcBef>
                <a:spcPts val="0"/>
              </a:spcBef>
              <a:spcAft>
                <a:spcPts val="0"/>
              </a:spcAft>
              <a:buClr>
                <a:schemeClr val="hlink"/>
              </a:buClr>
              <a:buFont typeface="Wingdings 2" pitchFamily="18" charset="2"/>
              <a:buChar char=""/>
              <a:defRPr/>
            </a:pPr>
            <a:r>
              <a:rPr lang="en-US" dirty="0" smtClean="0">
                <a:solidFill>
                  <a:schemeClr val="bg1"/>
                </a:solidFill>
                <a:effectLst>
                  <a:outerShdw blurRad="38100" dist="38100" dir="2700000" algn="tl">
                    <a:srgbClr val="000000"/>
                  </a:outerShdw>
                </a:effectLst>
                <a:latin typeface="Comic Sans MS" pitchFamily="66" charset="0"/>
              </a:rPr>
              <a:t>Derivatives of POLYCYCLIC NAPHTHACENE CARBOXAMIDE</a:t>
            </a:r>
          </a:p>
          <a:p>
            <a:pPr eaLnBrk="1" fontAlgn="auto" hangingPunct="1">
              <a:spcBef>
                <a:spcPts val="0"/>
              </a:spcBef>
              <a:spcAft>
                <a:spcPts val="0"/>
              </a:spcAft>
              <a:buClr>
                <a:schemeClr val="hlink"/>
              </a:buClr>
              <a:buFont typeface="Wingdings 2" pitchFamily="18" charset="2"/>
              <a:buChar char=""/>
              <a:defRPr/>
            </a:pPr>
            <a:r>
              <a:rPr lang="en-US" dirty="0" smtClean="0">
                <a:solidFill>
                  <a:schemeClr val="bg1"/>
                </a:solidFill>
                <a:effectLst>
                  <a:outerShdw blurRad="38100" dist="38100" dir="2700000" algn="tl">
                    <a:srgbClr val="000000"/>
                  </a:outerShdw>
                </a:effectLst>
                <a:latin typeface="Comic Sans MS" pitchFamily="66" charset="0"/>
              </a:rPr>
              <a:t>Crystalline </a:t>
            </a:r>
            <a:r>
              <a:rPr lang="en-US" dirty="0" err="1" smtClean="0">
                <a:solidFill>
                  <a:schemeClr val="bg1"/>
                </a:solidFill>
                <a:effectLst>
                  <a:outerShdw blurRad="38100" dist="38100" dir="2700000" algn="tl">
                    <a:srgbClr val="000000"/>
                  </a:outerShdw>
                </a:effectLst>
                <a:latin typeface="Comic Sans MS" pitchFamily="66" charset="0"/>
              </a:rPr>
              <a:t>amphoteric</a:t>
            </a:r>
            <a:r>
              <a:rPr lang="en-US" dirty="0" smtClean="0">
                <a:solidFill>
                  <a:schemeClr val="bg1"/>
                </a:solidFill>
                <a:effectLst>
                  <a:outerShdw blurRad="38100" dist="38100" dir="2700000" algn="tl">
                    <a:srgbClr val="000000"/>
                  </a:outerShdw>
                </a:effectLst>
                <a:latin typeface="Comic Sans MS" pitchFamily="66" charset="0"/>
              </a:rPr>
              <a:t> substances of low solubility , available as hydrochlorides which are more soluble and stable except chlortetracycline. </a:t>
            </a:r>
          </a:p>
          <a:p>
            <a:pPr eaLnBrk="1" fontAlgn="auto" hangingPunct="1">
              <a:spcBef>
                <a:spcPts val="0"/>
              </a:spcBef>
              <a:spcAft>
                <a:spcPts val="0"/>
              </a:spcAft>
              <a:buClr>
                <a:schemeClr val="hlink"/>
              </a:buClr>
              <a:buFont typeface="Wingdings 2" pitchFamily="18" charset="2"/>
              <a:buChar char=""/>
              <a:defRPr/>
            </a:pPr>
            <a:r>
              <a:rPr lang="en-US" dirty="0" smtClean="0">
                <a:solidFill>
                  <a:schemeClr val="bg1"/>
                </a:solidFill>
                <a:effectLst>
                  <a:outerShdw blurRad="38100" dist="38100" dir="2700000" algn="tl">
                    <a:srgbClr val="000000"/>
                  </a:outerShdw>
                </a:effectLst>
                <a:latin typeface="Comic Sans MS" pitchFamily="66" charset="0"/>
              </a:rPr>
              <a:t>Tetracyclines </a:t>
            </a:r>
            <a:r>
              <a:rPr lang="en-US" dirty="0" err="1" smtClean="0">
                <a:solidFill>
                  <a:schemeClr val="bg1"/>
                </a:solidFill>
                <a:effectLst>
                  <a:outerShdw blurRad="38100" dist="38100" dir="2700000" algn="tl">
                    <a:srgbClr val="000000"/>
                  </a:outerShdw>
                </a:effectLst>
                <a:latin typeface="Comic Sans MS" pitchFamily="66" charset="0"/>
              </a:rPr>
              <a:t>chelate</a:t>
            </a:r>
            <a:r>
              <a:rPr lang="en-US" dirty="0" smtClean="0">
                <a:solidFill>
                  <a:schemeClr val="bg1"/>
                </a:solidFill>
                <a:effectLst>
                  <a:outerShdw blurRad="38100" dist="38100" dir="2700000" algn="tl">
                    <a:srgbClr val="000000"/>
                  </a:outerShdw>
                </a:effectLst>
                <a:latin typeface="Comic Sans MS" pitchFamily="66" charset="0"/>
              </a:rPr>
              <a:t> divalent metal ions, which can interfere with their absorption and activity</a:t>
            </a:r>
          </a:p>
          <a:p>
            <a:pPr eaLnBrk="1" fontAlgn="auto" hangingPunct="1">
              <a:spcBef>
                <a:spcPts val="0"/>
              </a:spcBef>
              <a:spcAft>
                <a:spcPts val="0"/>
              </a:spcAft>
              <a:buClr>
                <a:schemeClr val="hlink"/>
              </a:buClr>
              <a:buFont typeface="Wingdings 2" pitchFamily="18" charset="2"/>
              <a:buChar char=""/>
              <a:defRPr/>
            </a:pPr>
            <a:r>
              <a:rPr lang="en-US" dirty="0" smtClean="0">
                <a:solidFill>
                  <a:schemeClr val="bg1"/>
                </a:solidFill>
                <a:effectLst>
                  <a:outerShdw blurRad="38100" dist="38100" dir="2700000" algn="tl">
                    <a:srgbClr val="000000"/>
                  </a:outerShdw>
                </a:effectLst>
                <a:latin typeface="Comic Sans MS" pitchFamily="66" charset="0"/>
              </a:rPr>
              <a:t>Tigecycline is a </a:t>
            </a:r>
            <a:r>
              <a:rPr lang="en-US" dirty="0" err="1" smtClean="0">
                <a:solidFill>
                  <a:schemeClr val="bg1"/>
                </a:solidFill>
                <a:effectLst>
                  <a:outerShdw blurRad="38100" dist="38100" dir="2700000" algn="tl">
                    <a:srgbClr val="000000"/>
                  </a:outerShdw>
                </a:effectLst>
                <a:latin typeface="Comic Sans MS" pitchFamily="66" charset="0"/>
              </a:rPr>
              <a:t>glycylcycline</a:t>
            </a:r>
            <a:r>
              <a:rPr lang="en-US" dirty="0" smtClean="0">
                <a:solidFill>
                  <a:schemeClr val="bg1"/>
                </a:solidFill>
                <a:effectLst>
                  <a:outerShdw blurRad="38100" dist="38100" dir="2700000" algn="tl">
                    <a:srgbClr val="000000"/>
                  </a:outerShdw>
                </a:effectLst>
                <a:latin typeface="Comic Sans MS" pitchFamily="66" charset="0"/>
              </a:rPr>
              <a:t> and a semisynthetic derivative of minocycline. It has a long half life of 36 hrs and is not excreted by the kidneys. </a:t>
            </a:r>
            <a:endParaRPr lang="en-US" dirty="0" smtClean="0">
              <a:effectLst>
                <a:outerShdw blurRad="38100" dist="38100" dir="2700000" algn="tl">
                  <a:srgbClr val="000000"/>
                </a:outerShdw>
              </a:effectLst>
              <a:latin typeface="Comic Sans MS" pitchFamily="66" charset="0"/>
            </a:endParaRPr>
          </a:p>
          <a:p>
            <a:pPr eaLnBrk="1" fontAlgn="auto" hangingPunct="1">
              <a:spcBef>
                <a:spcPts val="0"/>
              </a:spcBef>
              <a:spcAft>
                <a:spcPts val="0"/>
              </a:spcAft>
              <a:defRPr/>
            </a:pPr>
            <a:endParaRPr lang="en-US" dirty="0"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524FB0-7B3F-4F8E-8CDF-54BD3C0AB5B3}" type="slidenum">
              <a:rPr lang="en-US" smtClean="0"/>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Chlortetracycline  is the prototype of this group was introduced in 1948, but is no longer marketed</a:t>
            </a:r>
          </a:p>
          <a:p>
            <a:pPr eaLnBrk="1" hangingPunct="1"/>
            <a:r>
              <a:rPr lang="en-US" dirty="0" smtClean="0"/>
              <a:t>Demeclocycline id the product of mutant strain of </a:t>
            </a:r>
            <a:r>
              <a:rPr lang="en-US" dirty="0" err="1" smtClean="0"/>
              <a:t>streptomyces</a:t>
            </a:r>
            <a:r>
              <a:rPr lang="en-US" dirty="0" smtClean="0"/>
              <a:t> </a:t>
            </a:r>
            <a:r>
              <a:rPr lang="en-US" dirty="0" err="1" smtClean="0"/>
              <a:t>aureofaaciens</a:t>
            </a:r>
            <a:r>
              <a:rPr lang="en-US" dirty="0" smtClean="0"/>
              <a:t> and methacycline</a:t>
            </a:r>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8A9485-A9E1-48EC-87ED-91184B373505}"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8603A1-9D92-4A02-AE32-FCB7465C4912}" type="slidenum">
              <a:rPr lang="en-US" smtClean="0"/>
              <a:pPr/>
              <a:t>6</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Donot reach the human RNA as the energy dependent transport systems are not present in humans</a:t>
            </a:r>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147803E-F3CD-4B34-8AF3-A53C202FBC1E}" type="slidenum">
              <a:rPr lang="en-US" smtClean="0"/>
              <a:pPr/>
              <a:t>8</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Plasmid-mediated and inducible</a:t>
            </a:r>
          </a:p>
          <a:p>
            <a:pPr eaLnBrk="1" hangingPunct="1"/>
            <a:r>
              <a:rPr lang="en-US" dirty="0" err="1" smtClean="0"/>
              <a:t>Tet</a:t>
            </a:r>
            <a:r>
              <a:rPr lang="en-US" dirty="0" smtClean="0"/>
              <a:t> (AE) efflux pump-expressing gm-ve species are resistant to the </a:t>
            </a:r>
            <a:r>
              <a:rPr lang="en-US" dirty="0" err="1" smtClean="0"/>
              <a:t>loder</a:t>
            </a:r>
            <a:r>
              <a:rPr lang="en-US" dirty="0" smtClean="0"/>
              <a:t> tetracyclines, doxycycline &amp; minocycline</a:t>
            </a:r>
          </a:p>
          <a:p>
            <a:pPr eaLnBrk="1" hangingPunct="1"/>
            <a:r>
              <a:rPr lang="en-US" dirty="0" err="1" smtClean="0"/>
              <a:t>Tet</a:t>
            </a:r>
            <a:r>
              <a:rPr lang="en-US" dirty="0" smtClean="0"/>
              <a:t> (K) </a:t>
            </a:r>
            <a:r>
              <a:rPr lang="en-US" dirty="0" err="1" smtClean="0"/>
              <a:t>efllux</a:t>
            </a:r>
            <a:r>
              <a:rPr lang="en-US" dirty="0" smtClean="0"/>
              <a:t> pump of </a:t>
            </a:r>
            <a:r>
              <a:rPr lang="en-US" dirty="0" err="1" smtClean="0"/>
              <a:t>stap</a:t>
            </a:r>
            <a:r>
              <a:rPr lang="en-US" dirty="0" smtClean="0"/>
              <a:t> confers resistance to tetracycline but not doxy, </a:t>
            </a:r>
            <a:r>
              <a:rPr lang="en-US" dirty="0" err="1" smtClean="0"/>
              <a:t>mino</a:t>
            </a:r>
            <a:r>
              <a:rPr lang="en-US" dirty="0" smtClean="0"/>
              <a:t> or </a:t>
            </a:r>
            <a:r>
              <a:rPr lang="en-US" dirty="0" err="1" smtClean="0"/>
              <a:t>tige</a:t>
            </a:r>
            <a:endParaRPr lang="en-US" dirty="0" smtClean="0"/>
          </a:p>
          <a:p>
            <a:pPr eaLnBrk="1" hangingPunct="1"/>
            <a:r>
              <a:rPr lang="en-US" dirty="0" err="1" smtClean="0"/>
              <a:t>Tet</a:t>
            </a:r>
            <a:r>
              <a:rPr lang="en-US" dirty="0" smtClean="0"/>
              <a:t> (M) ribosomal protection expressed by </a:t>
            </a:r>
            <a:r>
              <a:rPr lang="en-US" dirty="0" err="1" smtClean="0"/>
              <a:t>gm+ve</a:t>
            </a:r>
            <a:r>
              <a:rPr lang="en-US" dirty="0" smtClean="0"/>
              <a:t> organisms produces resistance to tetra, doxy &amp; </a:t>
            </a:r>
            <a:r>
              <a:rPr lang="en-US" dirty="0" err="1" smtClean="0"/>
              <a:t>mino</a:t>
            </a:r>
            <a:r>
              <a:rPr lang="en-US" dirty="0" smtClean="0"/>
              <a:t> but not </a:t>
            </a:r>
            <a:r>
              <a:rPr lang="en-US" dirty="0" err="1" smtClean="0"/>
              <a:t>tige</a:t>
            </a:r>
            <a:endParaRPr lang="en-US" dirty="0" smtClean="0"/>
          </a:p>
          <a:p>
            <a:pPr eaLnBrk="1" hangingPunct="1"/>
            <a:r>
              <a:rPr lang="en-US" dirty="0" smtClean="0"/>
              <a:t>Tigecycline is a substrate of the chromosomally encoded Multidrug efflux pumps of </a:t>
            </a:r>
            <a:r>
              <a:rPr lang="en-US" dirty="0" err="1" smtClean="0"/>
              <a:t>proteus</a:t>
            </a:r>
            <a:r>
              <a:rPr lang="en-US" dirty="0" smtClean="0"/>
              <a:t> sp. And pseudomonas aeruginosa, accounting for their intrinsic resistance to all tetracyclines including tigecycline</a:t>
            </a:r>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B2288F-1353-4F0C-B544-DA5A3C14DCC9}" type="slidenum">
              <a:rPr lang="en-US" smtClean="0"/>
              <a:pPr/>
              <a:t>11</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30% for chlortetracycline, 60-70% tetra, oxy, </a:t>
            </a:r>
            <a:r>
              <a:rPr lang="en-US" dirty="0" err="1" smtClean="0"/>
              <a:t>deme</a:t>
            </a:r>
            <a:r>
              <a:rPr lang="en-US" dirty="0" smtClean="0"/>
              <a:t> &amp; </a:t>
            </a:r>
            <a:r>
              <a:rPr lang="en-US" dirty="0" err="1" smtClean="0"/>
              <a:t>metha</a:t>
            </a:r>
            <a:r>
              <a:rPr lang="en-US" dirty="0" smtClean="0"/>
              <a:t> 95-100%  for doxy &amp; </a:t>
            </a:r>
            <a:r>
              <a:rPr lang="en-US" dirty="0" err="1" smtClean="0"/>
              <a:t>mino</a:t>
            </a:r>
            <a:endParaRPr lang="en-US" dirty="0" smtClean="0"/>
          </a:p>
          <a:p>
            <a:pPr eaLnBrk="1" hangingPunct="1"/>
            <a:r>
              <a:rPr lang="en-US" dirty="0" smtClean="0"/>
              <a:t>Tigecycline poorly absorbed and given I/V</a:t>
            </a:r>
          </a:p>
          <a:p>
            <a:pPr eaLnBrk="1" hangingPunct="1"/>
            <a:r>
              <a:rPr lang="en-US" dirty="0" smtClean="0"/>
              <a:t>A portion of the orally given dose remains in the gut lumen, modifies intestinal flora and is excreted in the feces</a:t>
            </a:r>
          </a:p>
          <a:p>
            <a:pPr eaLnBrk="1" hangingPunct="1"/>
            <a:r>
              <a:rPr lang="en-US" dirty="0" smtClean="0"/>
              <a:t>Absorption mainly occurs in the upper small intestine and is impaired by food (except doxy and </a:t>
            </a:r>
            <a:r>
              <a:rPr lang="en-US" dirty="0" err="1" smtClean="0"/>
              <a:t>mino</a:t>
            </a:r>
            <a:r>
              <a:rPr lang="en-US" dirty="0" smtClean="0"/>
              <a:t>), by divalent </a:t>
            </a:r>
            <a:r>
              <a:rPr lang="en-US" dirty="0" err="1" smtClean="0"/>
              <a:t>cations</a:t>
            </a:r>
            <a:r>
              <a:rPr lang="en-US" dirty="0" smtClean="0"/>
              <a:t> (Ca, Mg, Fe) or AL, by diary products and antacids which contain multivalent </a:t>
            </a:r>
            <a:r>
              <a:rPr lang="en-US" dirty="0" err="1" smtClean="0"/>
              <a:t>cations</a:t>
            </a:r>
            <a:r>
              <a:rPr lang="en-US" dirty="0" smtClean="0"/>
              <a:t> and by alkaline pH</a:t>
            </a:r>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50E0225-69DC-4665-A700-458D20294287}" type="slidenum">
              <a:rPr lang="en-US" smtClean="0"/>
              <a:pPr/>
              <a:t>12</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eaLnBrk="1" hangingPunct="1">
              <a:buClr>
                <a:schemeClr val="hlink"/>
              </a:buClr>
              <a:buFont typeface="Wingdings 2" pitchFamily="18" charset="2"/>
              <a:buChar char=""/>
              <a:defRPr/>
            </a:pPr>
            <a:r>
              <a:rPr lang="en-US" sz="3200" u="sng" dirty="0" smtClean="0">
                <a:solidFill>
                  <a:schemeClr val="accent2"/>
                </a:solidFill>
                <a:effectLst>
                  <a:outerShdw blurRad="38100" dist="38100" dir="2700000" algn="tl">
                    <a:srgbClr val="000000"/>
                  </a:outerShdw>
                </a:effectLst>
                <a:latin typeface="Comic Sans MS" pitchFamily="66" charset="0"/>
              </a:rPr>
              <a:t>Hypersensitivity reactions</a:t>
            </a:r>
            <a:r>
              <a:rPr lang="en-US" sz="2800" u="sng" dirty="0" smtClean="0">
                <a:solidFill>
                  <a:schemeClr val="bg1"/>
                </a:solidFill>
                <a:effectLst>
                  <a:outerShdw blurRad="38100" dist="38100" dir="2700000" algn="tl">
                    <a:srgbClr val="000000"/>
                  </a:outerShdw>
                </a:effectLst>
                <a:latin typeface="Comic Sans MS" pitchFamily="66" charset="0"/>
              </a:rPr>
              <a:t> </a:t>
            </a:r>
          </a:p>
          <a:p>
            <a:pPr lvl="1" eaLnBrk="1" hangingPunct="1">
              <a:buClr>
                <a:schemeClr val="hlink"/>
              </a:buClr>
              <a:buFont typeface="Wingdings" pitchFamily="2" charset="2"/>
              <a:buChar char="Ø"/>
              <a:defRPr/>
            </a:pPr>
            <a:r>
              <a:rPr lang="en-US" sz="2800" dirty="0" smtClean="0">
                <a:solidFill>
                  <a:schemeClr val="bg1"/>
                </a:solidFill>
                <a:effectLst>
                  <a:outerShdw blurRad="38100" dist="38100" dir="2700000" algn="tl">
                    <a:srgbClr val="000000"/>
                  </a:outerShdw>
                </a:effectLst>
                <a:latin typeface="Comic Sans MS" pitchFamily="66" charset="0"/>
              </a:rPr>
              <a:t>topical use</a:t>
            </a:r>
          </a:p>
          <a:p>
            <a:pPr lvl="1" eaLnBrk="1" hangingPunct="1">
              <a:buClr>
                <a:schemeClr val="hlink"/>
              </a:buClr>
              <a:buFont typeface="Wingdings" pitchFamily="2" charset="2"/>
              <a:buChar char="Ø"/>
              <a:defRPr/>
            </a:pPr>
            <a:r>
              <a:rPr lang="en-US" sz="2800" dirty="0" smtClean="0">
                <a:solidFill>
                  <a:schemeClr val="bg1"/>
                </a:solidFill>
                <a:effectLst>
                  <a:outerShdw blurRad="38100" dist="38100" dir="2700000" algn="tl">
                    <a:srgbClr val="000000"/>
                  </a:outerShdw>
                </a:effectLst>
                <a:latin typeface="Comic Sans MS" pitchFamily="66" charset="0"/>
              </a:rPr>
              <a:t>dermatitis, </a:t>
            </a:r>
            <a:r>
              <a:rPr lang="en-US" sz="2800" dirty="0" err="1" smtClean="0">
                <a:solidFill>
                  <a:schemeClr val="bg1"/>
                </a:solidFill>
                <a:effectLst>
                  <a:outerShdw blurRad="38100" dist="38100" dir="2700000" algn="tl">
                    <a:srgbClr val="000000"/>
                  </a:outerShdw>
                </a:effectLst>
                <a:latin typeface="Comic Sans MS" pitchFamily="66" charset="0"/>
              </a:rPr>
              <a:t>morbiliform</a:t>
            </a:r>
            <a:r>
              <a:rPr lang="en-US" sz="2800" dirty="0" smtClean="0">
                <a:solidFill>
                  <a:schemeClr val="bg1"/>
                </a:solidFill>
                <a:effectLst>
                  <a:outerShdw blurRad="38100" dist="38100" dir="2700000" algn="tl">
                    <a:srgbClr val="000000"/>
                  </a:outerShdw>
                </a:effectLst>
                <a:latin typeface="Comic Sans MS" pitchFamily="66" charset="0"/>
              </a:rPr>
              <a:t> rashes</a:t>
            </a:r>
            <a:endParaRPr lang="en-US" sz="2800" dirty="0" smtClean="0">
              <a:effectLst>
                <a:outerShdw blurRad="38100" dist="38100" dir="2700000" algn="tl">
                  <a:srgbClr val="000000"/>
                </a:outerShdw>
              </a:effectLst>
              <a:latin typeface="Comic Sans MS" pitchFamily="66" charset="0"/>
            </a:endParaRPr>
          </a:p>
          <a:p>
            <a:pPr eaLnBrk="1" hangingPunct="1">
              <a:buClr>
                <a:schemeClr val="hlink"/>
              </a:buClr>
              <a:buFont typeface="Wingdings" pitchFamily="2" charset="2"/>
              <a:buChar char="v"/>
              <a:defRPr/>
            </a:pPr>
            <a:r>
              <a:rPr lang="en-US" sz="3200" u="sng" dirty="0" smtClean="0">
                <a:solidFill>
                  <a:schemeClr val="accent2"/>
                </a:solidFill>
                <a:effectLst>
                  <a:outerShdw blurRad="38100" dist="38100" dir="2700000" algn="tl">
                    <a:srgbClr val="000000"/>
                  </a:outerShdw>
                </a:effectLst>
                <a:latin typeface="Comic Sans MS" pitchFamily="66" charset="0"/>
              </a:rPr>
              <a:t>Gastrointestinal </a:t>
            </a:r>
          </a:p>
          <a:p>
            <a:pPr lvl="1" eaLnBrk="1" hangingPunct="1">
              <a:buClr>
                <a:schemeClr val="hlink"/>
              </a:buClr>
              <a:buFont typeface="Wingdings 2" pitchFamily="18" charset="2"/>
              <a:buChar char=""/>
              <a:defRPr/>
            </a:pPr>
            <a:r>
              <a:rPr lang="en-US" sz="2800" dirty="0" smtClean="0">
                <a:solidFill>
                  <a:schemeClr val="bg1"/>
                </a:solidFill>
                <a:effectLst>
                  <a:outerShdw blurRad="38100" dist="38100" dir="2700000" algn="tl">
                    <a:srgbClr val="000000"/>
                  </a:outerShdw>
                </a:effectLst>
                <a:latin typeface="Comic Sans MS" pitchFamily="66" charset="0"/>
              </a:rPr>
              <a:t>Irritation - </a:t>
            </a:r>
            <a:r>
              <a:rPr lang="en-US" sz="2800" dirty="0" err="1" smtClean="0">
                <a:solidFill>
                  <a:schemeClr val="bg1"/>
                </a:solidFill>
                <a:effectLst>
                  <a:outerShdw blurRad="38100" dist="38100" dir="2700000" algn="tl">
                    <a:srgbClr val="000000"/>
                  </a:outerShdw>
                </a:effectLst>
                <a:latin typeface="Comic Sans MS" pitchFamily="66" charset="0"/>
              </a:rPr>
              <a:t>epigastric</a:t>
            </a:r>
            <a:r>
              <a:rPr lang="en-US" sz="2800" dirty="0" smtClean="0">
                <a:solidFill>
                  <a:schemeClr val="bg1"/>
                </a:solidFill>
                <a:effectLst>
                  <a:outerShdw blurRad="38100" dist="38100" dir="2700000" algn="tl">
                    <a:srgbClr val="000000"/>
                  </a:outerShdw>
                </a:effectLst>
                <a:latin typeface="Comic Sans MS" pitchFamily="66" charset="0"/>
              </a:rPr>
              <a:t> distress, nausea, vomiting, diarrhea</a:t>
            </a:r>
          </a:p>
          <a:p>
            <a:pPr lvl="1" eaLnBrk="1" hangingPunct="1">
              <a:buClr>
                <a:schemeClr val="hlink"/>
              </a:buClr>
              <a:buFont typeface="Wingdings 2" pitchFamily="18" charset="2"/>
              <a:buChar char=""/>
              <a:defRPr/>
            </a:pPr>
            <a:r>
              <a:rPr lang="en-US" sz="2800" dirty="0" err="1" smtClean="0">
                <a:solidFill>
                  <a:schemeClr val="bg1"/>
                </a:solidFill>
                <a:effectLst>
                  <a:outerShdw blurRad="38100" dist="38100" dir="2700000" algn="tl">
                    <a:srgbClr val="000000"/>
                  </a:outerShdw>
                </a:effectLst>
                <a:latin typeface="Comic Sans MS" pitchFamily="66" charset="0"/>
              </a:rPr>
              <a:t>Superinfection</a:t>
            </a:r>
            <a:r>
              <a:rPr lang="en-US" sz="2800" dirty="0" smtClean="0">
                <a:solidFill>
                  <a:schemeClr val="bg1"/>
                </a:solidFill>
                <a:effectLst>
                  <a:outerShdw blurRad="38100" dist="38100" dir="2700000" algn="tl">
                    <a:srgbClr val="000000"/>
                  </a:outerShdw>
                </a:effectLst>
                <a:latin typeface="Comic Sans MS" pitchFamily="66" charset="0"/>
              </a:rPr>
              <a:t> - </a:t>
            </a:r>
            <a:r>
              <a:rPr lang="en-US" sz="2800" dirty="0" err="1" smtClean="0">
                <a:solidFill>
                  <a:schemeClr val="bg1"/>
                </a:solidFill>
                <a:effectLst>
                  <a:outerShdw blurRad="38100" dist="38100" dir="2700000" algn="tl">
                    <a:srgbClr val="000000"/>
                  </a:outerShdw>
                </a:effectLst>
                <a:latin typeface="Comic Sans MS" pitchFamily="66" charset="0"/>
              </a:rPr>
              <a:t>Psuedomembranous</a:t>
            </a:r>
            <a:r>
              <a:rPr lang="en-US" sz="2800" dirty="0" smtClean="0">
                <a:solidFill>
                  <a:schemeClr val="bg1"/>
                </a:solidFill>
                <a:effectLst>
                  <a:outerShdw blurRad="38100" dist="38100" dir="2700000" algn="tl">
                    <a:srgbClr val="000000"/>
                  </a:outerShdw>
                </a:effectLst>
                <a:latin typeface="Comic Sans MS" pitchFamily="66" charset="0"/>
              </a:rPr>
              <a:t> colitis </a:t>
            </a:r>
            <a:endParaRPr lang="en-US" sz="2800" dirty="0" smtClean="0">
              <a:effectLst>
                <a:outerShdw blurRad="38100" dist="38100" dir="2700000" algn="tl">
                  <a:srgbClr val="000000"/>
                </a:outerShdw>
              </a:effectLst>
              <a:latin typeface="Comic Sans MS" pitchFamily="66" charset="0"/>
            </a:endParaRPr>
          </a:p>
          <a:p>
            <a:pPr lvl="1" eaLnBrk="1" hangingPunct="1">
              <a:buClr>
                <a:schemeClr val="hlink"/>
              </a:buClr>
              <a:defRPr/>
            </a:pPr>
            <a:r>
              <a:rPr lang="en-US" sz="2800" dirty="0" smtClean="0">
                <a:effectLst>
                  <a:outerShdw blurRad="38100" dist="38100" dir="2700000" algn="tl">
                    <a:srgbClr val="000000"/>
                  </a:outerShdw>
                </a:effectLst>
                <a:latin typeface="Comic Sans MS" pitchFamily="66" charset="0"/>
              </a:rPr>
              <a:t>Bound to calcium deposited in newly formed bone or teeth in young children</a:t>
            </a:r>
          </a:p>
          <a:p>
            <a:pPr lvl="1" eaLnBrk="1" hangingPunct="1">
              <a:buClr>
                <a:schemeClr val="hlink"/>
              </a:buClr>
              <a:defRPr/>
            </a:pPr>
            <a:r>
              <a:rPr lang="en-US" sz="2800" dirty="0" smtClean="0">
                <a:effectLst>
                  <a:outerShdw blurRad="38100" dist="38100" dir="2700000" algn="tl">
                    <a:srgbClr val="000000"/>
                  </a:outerShdw>
                </a:effectLst>
                <a:latin typeface="Comic Sans MS" pitchFamily="66" charset="0"/>
              </a:rPr>
              <a:t>During pregnancy – deposited in fetal teeth leading to fluorescence, discoloration &amp; enamel dysplasia</a:t>
            </a:r>
          </a:p>
          <a:p>
            <a:pPr lvl="1" eaLnBrk="1" hangingPunct="1">
              <a:buClr>
                <a:schemeClr val="hlink"/>
              </a:buClr>
              <a:defRPr/>
            </a:pPr>
            <a:r>
              <a:rPr lang="en-US" sz="2800" dirty="0" smtClean="0">
                <a:effectLst>
                  <a:outerShdw blurRad="38100" dist="38100" dir="2700000" algn="tl">
                    <a:srgbClr val="000000"/>
                  </a:outerShdw>
                </a:effectLst>
                <a:latin typeface="Comic Sans MS" pitchFamily="66" charset="0"/>
              </a:rPr>
              <a:t>Deposition in bone can lead to deformity or growth inhibition</a:t>
            </a:r>
          </a:p>
          <a:p>
            <a:pPr lvl="1" eaLnBrk="1" hangingPunct="1">
              <a:buClr>
                <a:schemeClr val="hlink"/>
              </a:buClr>
              <a:defRPr/>
            </a:pPr>
            <a:r>
              <a:rPr lang="en-US" sz="2800" dirty="0" smtClean="0">
                <a:effectLst>
                  <a:outerShdw blurRad="38100" dist="38100" dir="2700000" algn="tl">
                    <a:srgbClr val="000000"/>
                  </a:outerShdw>
                </a:effectLst>
                <a:latin typeface="Comic Sans MS" pitchFamily="66" charset="0"/>
              </a:rPr>
              <a:t>Similar changes if given under 8 years of age</a:t>
            </a:r>
          </a:p>
          <a:p>
            <a:pPr eaLnBrk="1" hangingPunct="1">
              <a:buClr>
                <a:schemeClr val="hlink"/>
              </a:buClr>
              <a:buFont typeface="Wingdings 2" pitchFamily="18" charset="2"/>
              <a:buChar char=""/>
              <a:defRPr/>
            </a:pPr>
            <a:r>
              <a:rPr lang="en-US" sz="3200" u="sng" dirty="0" smtClean="0">
                <a:solidFill>
                  <a:schemeClr val="accent2"/>
                </a:solidFill>
                <a:effectLst>
                  <a:outerShdw blurRad="38100" dist="38100" dir="2700000" algn="tl">
                    <a:srgbClr val="000000"/>
                  </a:outerShdw>
                </a:effectLst>
                <a:latin typeface="Comic Sans MS" pitchFamily="66" charset="0"/>
              </a:rPr>
              <a:t>Liver toxicity</a:t>
            </a:r>
          </a:p>
          <a:p>
            <a:pPr lvl="1" eaLnBrk="1" hangingPunct="1">
              <a:buClr>
                <a:schemeClr val="hlink"/>
              </a:buClr>
              <a:buFont typeface="Wingdings" pitchFamily="2" charset="2"/>
              <a:buChar char="Ø"/>
              <a:defRPr/>
            </a:pPr>
            <a:r>
              <a:rPr lang="en-US" sz="2800" dirty="0" smtClean="0">
                <a:effectLst>
                  <a:outerShdw blurRad="38100" dist="38100" dir="2700000" algn="tl">
                    <a:srgbClr val="000000"/>
                  </a:outerShdw>
                </a:effectLst>
                <a:latin typeface="Comic Sans MS" pitchFamily="66" charset="0"/>
              </a:rPr>
              <a:t>during pregnancy </a:t>
            </a:r>
          </a:p>
          <a:p>
            <a:pPr lvl="1" eaLnBrk="1" hangingPunct="1">
              <a:buClr>
                <a:schemeClr val="hlink"/>
              </a:buClr>
              <a:buFont typeface="Wingdings" pitchFamily="2" charset="2"/>
              <a:buChar char="Ø"/>
              <a:defRPr/>
            </a:pPr>
            <a:r>
              <a:rPr lang="en-US" sz="2800" dirty="0" smtClean="0">
                <a:effectLst>
                  <a:outerShdw blurRad="38100" dist="38100" dir="2700000" algn="tl">
                    <a:srgbClr val="000000"/>
                  </a:outerShdw>
                </a:effectLst>
                <a:latin typeface="Comic Sans MS" pitchFamily="66" charset="0"/>
              </a:rPr>
              <a:t>in patients with pre-existing hepatic insufficiency </a:t>
            </a:r>
          </a:p>
          <a:p>
            <a:pPr lvl="1" eaLnBrk="1" hangingPunct="1">
              <a:buClr>
                <a:schemeClr val="hlink"/>
              </a:buClr>
              <a:buFont typeface="Wingdings" pitchFamily="2" charset="2"/>
              <a:buChar char="Ø"/>
              <a:defRPr/>
            </a:pPr>
            <a:r>
              <a:rPr lang="en-US" sz="2800" dirty="0" smtClean="0">
                <a:effectLst>
                  <a:outerShdw blurRad="38100" dist="38100" dir="2700000" algn="tl">
                    <a:srgbClr val="000000"/>
                  </a:outerShdw>
                </a:effectLst>
                <a:latin typeface="Comic Sans MS" pitchFamily="66" charset="0"/>
              </a:rPr>
              <a:t>high doses given intravenously</a:t>
            </a:r>
          </a:p>
          <a:p>
            <a:pPr lvl="1" eaLnBrk="1" hangingPunct="1">
              <a:buClr>
                <a:schemeClr val="hlink"/>
              </a:buClr>
              <a:buFont typeface="Wingdings" pitchFamily="2" charset="2"/>
              <a:buNone/>
              <a:defRPr/>
            </a:pPr>
            <a:endParaRPr lang="en-US" sz="2800" dirty="0" smtClean="0">
              <a:effectLst>
                <a:outerShdw blurRad="38100" dist="38100" dir="2700000" algn="tl">
                  <a:srgbClr val="000000"/>
                </a:outerShdw>
              </a:effectLst>
              <a:latin typeface="Comic Sans MS" pitchFamily="66" charset="0"/>
            </a:endParaRPr>
          </a:p>
          <a:p>
            <a:pPr eaLnBrk="1" hangingPunct="1">
              <a:buClr>
                <a:schemeClr val="hlink"/>
              </a:buClr>
              <a:buFont typeface="Wingdings 2" pitchFamily="18" charset="2"/>
              <a:buChar char=""/>
              <a:defRPr/>
            </a:pPr>
            <a:r>
              <a:rPr lang="en-US" sz="3200" u="sng" dirty="0" smtClean="0">
                <a:solidFill>
                  <a:schemeClr val="accent2"/>
                </a:solidFill>
                <a:effectLst>
                  <a:outerShdw blurRad="38100" dist="38100" dir="2700000" algn="tl">
                    <a:srgbClr val="000000"/>
                  </a:outerShdw>
                </a:effectLst>
                <a:latin typeface="Comic Sans MS" pitchFamily="66" charset="0"/>
              </a:rPr>
              <a:t>Local tissue toxicity</a:t>
            </a:r>
          </a:p>
          <a:p>
            <a:pPr lvl="1" eaLnBrk="1" hangingPunct="1">
              <a:buClr>
                <a:schemeClr val="hlink"/>
              </a:buClr>
              <a:buFont typeface="Wingdings" pitchFamily="2" charset="2"/>
              <a:buChar char="Ø"/>
              <a:defRPr/>
            </a:pPr>
            <a:r>
              <a:rPr lang="en-US" sz="2800" dirty="0" smtClean="0">
                <a:effectLst>
                  <a:outerShdw blurRad="38100" dist="38100" dir="2700000" algn="tl">
                    <a:srgbClr val="000000"/>
                  </a:outerShdw>
                </a:effectLst>
                <a:latin typeface="Comic Sans MS" pitchFamily="66" charset="0"/>
              </a:rPr>
              <a:t>Venous thrombosis</a:t>
            </a:r>
          </a:p>
          <a:p>
            <a:pPr lvl="1" eaLnBrk="1" hangingPunct="1">
              <a:buClr>
                <a:schemeClr val="hlink"/>
              </a:buClr>
              <a:buFont typeface="Wingdings" pitchFamily="2" charset="2"/>
              <a:buChar char="Ø"/>
              <a:defRPr/>
            </a:pPr>
            <a:r>
              <a:rPr lang="en-US" sz="2800" dirty="0" smtClean="0">
                <a:effectLst>
                  <a:outerShdw blurRad="38100" dist="38100" dir="2700000" algn="tl">
                    <a:srgbClr val="000000"/>
                  </a:outerShdw>
                </a:effectLst>
                <a:latin typeface="Comic Sans MS" pitchFamily="66" charset="0"/>
              </a:rPr>
              <a:t>I/M – painful local irritation</a:t>
            </a:r>
          </a:p>
          <a:p>
            <a:pPr eaLnBrk="1" hangingPunct="1">
              <a:buClr>
                <a:schemeClr val="hlink"/>
              </a:buClr>
              <a:buFont typeface="Wingdings 2" pitchFamily="18" charset="2"/>
              <a:buChar char=""/>
              <a:defRPr/>
            </a:pPr>
            <a:r>
              <a:rPr lang="en-US" sz="3200" u="sng" dirty="0" smtClean="0">
                <a:solidFill>
                  <a:schemeClr val="accent2"/>
                </a:solidFill>
                <a:effectLst>
                  <a:outerShdw blurRad="38100" dist="38100" dir="2700000" algn="tl">
                    <a:srgbClr val="000000"/>
                  </a:outerShdw>
                </a:effectLst>
                <a:latin typeface="Comic Sans MS" pitchFamily="66" charset="0"/>
              </a:rPr>
              <a:t>Photosensitization- </a:t>
            </a:r>
            <a:r>
              <a:rPr lang="en-US" sz="2800" dirty="0" err="1" smtClean="0">
                <a:effectLst>
                  <a:outerShdw blurRad="38100" dist="38100" dir="2700000" algn="tl">
                    <a:srgbClr val="000000"/>
                  </a:outerShdw>
                </a:effectLst>
                <a:latin typeface="Comic Sans MS" pitchFamily="66" charset="0"/>
              </a:rPr>
              <a:t>Demeclocycline</a:t>
            </a:r>
            <a:endParaRPr lang="en-US" sz="2800" dirty="0" smtClean="0">
              <a:solidFill>
                <a:schemeClr val="bg1"/>
              </a:solidFill>
              <a:effectLst>
                <a:outerShdw blurRad="38100" dist="38100" dir="2700000" algn="tl">
                  <a:srgbClr val="000000"/>
                </a:outerShdw>
              </a:effectLst>
              <a:latin typeface="Comic Sans MS" pitchFamily="66" charset="0"/>
            </a:endParaRPr>
          </a:p>
          <a:p>
            <a:pPr eaLnBrk="1" hangingPunct="1">
              <a:buClr>
                <a:schemeClr val="hlink"/>
              </a:buClr>
              <a:buFont typeface="Wingdings 2" pitchFamily="18" charset="2"/>
              <a:buChar char=""/>
              <a:defRPr/>
            </a:pPr>
            <a:r>
              <a:rPr lang="en-US" sz="3200" u="sng" dirty="0" smtClean="0">
                <a:solidFill>
                  <a:schemeClr val="accent2"/>
                </a:solidFill>
                <a:effectLst>
                  <a:outerShdw blurRad="38100" dist="38100" dir="2700000" algn="tl">
                    <a:srgbClr val="000000"/>
                  </a:outerShdw>
                </a:effectLst>
                <a:latin typeface="Comic Sans MS" pitchFamily="66" charset="0"/>
              </a:rPr>
              <a:t>Vestibular reactions</a:t>
            </a:r>
          </a:p>
          <a:p>
            <a:pPr lvl="1" eaLnBrk="1" hangingPunct="1">
              <a:buClr>
                <a:schemeClr val="hlink"/>
              </a:buClr>
              <a:buFont typeface="Wingdings" pitchFamily="2" charset="2"/>
              <a:buChar char="Ø"/>
              <a:defRPr/>
            </a:pPr>
            <a:r>
              <a:rPr lang="en-US" sz="2800" dirty="0" smtClean="0">
                <a:solidFill>
                  <a:schemeClr val="bg1"/>
                </a:solidFill>
                <a:effectLst>
                  <a:outerShdw blurRad="38100" dist="38100" dir="2700000" algn="tl">
                    <a:srgbClr val="000000"/>
                  </a:outerShdw>
                </a:effectLst>
                <a:latin typeface="Comic Sans MS" pitchFamily="66" charset="0"/>
              </a:rPr>
              <a:t>Minocycline 200-400mg/d – 35-70% pts</a:t>
            </a:r>
          </a:p>
          <a:p>
            <a:pPr lvl="1" eaLnBrk="1" hangingPunct="1">
              <a:buClr>
                <a:schemeClr val="hlink"/>
              </a:buClr>
              <a:buFont typeface="Wingdings" pitchFamily="2" charset="2"/>
              <a:buChar char="Ø"/>
              <a:defRPr/>
            </a:pPr>
            <a:r>
              <a:rPr lang="en-US" sz="2800" dirty="0" smtClean="0">
                <a:solidFill>
                  <a:schemeClr val="bg1"/>
                </a:solidFill>
                <a:effectLst>
                  <a:outerShdw blurRad="38100" dist="38100" dir="2700000" algn="tl">
                    <a:srgbClr val="000000"/>
                  </a:outerShdw>
                </a:effectLst>
                <a:latin typeface="Comic Sans MS" pitchFamily="66" charset="0"/>
              </a:rPr>
              <a:t>Nausea, vomiting  dizziness, vertigo &amp; ataxia </a:t>
            </a:r>
          </a:p>
          <a:p>
            <a:pPr lvl="1" eaLnBrk="1" hangingPunct="1">
              <a:buClr>
                <a:schemeClr val="hlink"/>
              </a:buClr>
              <a:buFont typeface="Wingdings" pitchFamily="2" charset="2"/>
              <a:buChar char="Ø"/>
              <a:defRPr/>
            </a:pPr>
            <a:r>
              <a:rPr lang="en-US" sz="2800" dirty="0" err="1" smtClean="0">
                <a:solidFill>
                  <a:schemeClr val="bg1"/>
                </a:solidFill>
                <a:effectLst>
                  <a:outerShdw blurRad="38100" dist="38100" dir="2700000" algn="tl">
                    <a:srgbClr val="000000"/>
                  </a:outerShdw>
                </a:effectLst>
                <a:latin typeface="Comic Sans MS" pitchFamily="66" charset="0"/>
              </a:rPr>
              <a:t>Doxycycline</a:t>
            </a:r>
            <a:r>
              <a:rPr lang="en-US" sz="2800" dirty="0" smtClean="0">
                <a:solidFill>
                  <a:schemeClr val="bg1"/>
                </a:solidFill>
                <a:effectLst>
                  <a:outerShdw blurRad="38100" dist="38100" dir="2700000" algn="tl">
                    <a:srgbClr val="000000"/>
                  </a:outerShdw>
                </a:effectLst>
                <a:latin typeface="Comic Sans MS" pitchFamily="66" charset="0"/>
              </a:rPr>
              <a:t> doses above 100mg</a:t>
            </a:r>
            <a:endParaRPr lang="en-US" sz="2400" dirty="0" smtClean="0">
              <a:effectLst>
                <a:outerShdw blurRad="38100" dist="38100" dir="2700000" algn="tl">
                  <a:srgbClr val="000000"/>
                </a:outerShdw>
              </a:effectLst>
              <a:latin typeface="Comic Sans MS" pitchFamily="66" charset="0"/>
            </a:endParaRP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B50DEAA-53C2-40CC-958C-5A66D1E4B933}" type="slidenum">
              <a:rPr lang="en-US" smtClean="0"/>
              <a:pPr/>
              <a:t>19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8F0CD22-F802-462D-AEAE-AEF8B8CF6FA9}" type="slidenum">
              <a:rPr lang="ar-SA"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7C84924-7557-4F63-AEFF-3491CE2B62BC}" type="slidenum">
              <a:rPr lang="ar-SA"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9A44E4A-43FD-48A0-961D-001E14848768}" type="slidenum">
              <a:rPr lang="ar-SA"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BEEA893-1454-47F1-984D-54A527FE0A6D}" type="slidenum">
              <a:rPr lang="ar-SA"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A582EA2-E9C3-488F-A05C-2CB6B26CE2BE}" type="slidenum">
              <a:rPr lang="ar-SA"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B4EE104-D7F9-4C5D-9587-55CAA0E54972}" type="slidenum">
              <a:rPr lang="ar-SA"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D5529A5-0327-4809-9F7C-BBE58C46E325}" type="slidenum">
              <a:rPr lang="ar-SA"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FB70638-D2DE-431A-98BD-14462C367B13}" type="slidenum">
              <a:rPr lang="ar-SA"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3A5CD94-8350-4419-8722-7CA95241BDB0}" type="slidenum">
              <a:rPr lang="ar-SA"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044E62F-4E41-4803-B72F-3B4273829D0C}" type="slidenum">
              <a:rPr lang="ar-SA"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BA746A3-12B6-4510-9DD5-B7E7083A5DFB}" type="slidenum">
              <a:rPr lang="ar-SA"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BCCA31D-7450-4C80-A7B0-560D39F2D927}" type="slidenum">
              <a:rPr lang="ar-SA"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29064" y="3657600"/>
            <a:ext cx="6809936" cy="1981200"/>
          </a:xfrm>
          <a:noFill/>
          <a:scene3d>
            <a:camera prst="orthographicFront"/>
            <a:lightRig rig="threePt" dir="t"/>
          </a:scene3d>
          <a:sp3d>
            <a:bevelT w="101600" prst="riblet"/>
          </a:sp3d>
        </p:spPr>
        <p:txBody>
          <a:bodyPr/>
          <a:lstStyle/>
          <a:p>
            <a:pPr>
              <a:defRPr/>
            </a:pPr>
            <a:r>
              <a:rPr dirty="0" smtClean="0">
                <a:solidFill>
                  <a:srgbClr val="002060"/>
                </a:solidFill>
                <a:effectLst/>
              </a:rPr>
              <a:t>Protein synthesis inhibitors</a:t>
            </a:r>
            <a:endParaRPr dirty="0">
              <a:solidFill>
                <a:srgbClr val="002060"/>
              </a:solidFill>
              <a:effectLst/>
            </a:endParaRPr>
          </a:p>
        </p:txBody>
      </p:sp>
      <p:sp>
        <p:nvSpPr>
          <p:cNvPr id="7170" name="Subtitle 2"/>
          <p:cNvSpPr>
            <a:spLocks noGrp="1"/>
          </p:cNvSpPr>
          <p:nvPr>
            <p:ph type="subTitle" idx="1"/>
          </p:nvPr>
        </p:nvSpPr>
        <p:spPr>
          <a:xfrm>
            <a:off x="433388" y="1295400"/>
            <a:ext cx="6805612" cy="2001838"/>
          </a:xfrm>
          <a:noFill/>
          <a:scene3d>
            <a:camera prst="orthographicFront"/>
            <a:lightRig rig="threePt" dir="t"/>
          </a:scene3d>
          <a:sp3d>
            <a:bevelT w="139700" h="139700" prst="divot"/>
          </a:sp3d>
        </p:spPr>
        <p:txBody>
          <a:bodyPr/>
          <a:lstStyle/>
          <a:p>
            <a:pPr algn="l" eaLnBrk="1" hangingPunct="1">
              <a:defRPr/>
            </a:pPr>
            <a:r>
              <a:rPr lang="en-US" sz="5400" b="1" u="sng" dirty="0" smtClean="0">
                <a:solidFill>
                  <a:srgbClr val="000000"/>
                </a:solidFill>
                <a:latin typeface="Baskerville Old Face" pitchFamily="18" charset="0"/>
                <a:cs typeface="Times New Roman" pitchFamily="18" charset="0"/>
              </a:rPr>
              <a:t>TETRACYCLINES</a:t>
            </a:r>
            <a:br>
              <a:rPr lang="en-US" sz="5400" b="1" u="sng" dirty="0" smtClean="0">
                <a:solidFill>
                  <a:srgbClr val="000000"/>
                </a:solidFill>
                <a:latin typeface="Baskerville Old Face" pitchFamily="18" charset="0"/>
                <a:cs typeface="Times New Roman" pitchFamily="18" charset="0"/>
              </a:rPr>
            </a:br>
            <a:endParaRPr lang="en-US" sz="5400" dirty="0" smtClean="0">
              <a:solidFill>
                <a:srgbClr val="000000"/>
              </a:solidFill>
              <a:latin typeface="Baskerville Old Face"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endParaRPr lang="en-US" smtClean="0"/>
          </a:p>
        </p:txBody>
      </p:sp>
      <p:pic>
        <p:nvPicPr>
          <p:cNvPr id="16387" name="Picture 2"/>
          <p:cNvPicPr>
            <a:picLocks noGrp="1" noChangeAspect="1" noChangeArrowheads="1"/>
          </p:cNvPicPr>
          <p:nvPr>
            <p:ph idx="1"/>
          </p:nvPr>
        </p:nvPicPr>
        <p:blipFill>
          <a:blip r:embed="rId2" cstate="print"/>
          <a:srcRect b="13055"/>
          <a:stretch>
            <a:fillRect/>
          </a:stretch>
        </p:blipFill>
        <p:spPr>
          <a:xfrm>
            <a:off x="0" y="0"/>
            <a:ext cx="9144000" cy="6858000"/>
          </a:xfr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a:xfrm>
            <a:off x="457200" y="304800"/>
            <a:ext cx="7467600" cy="1143000"/>
          </a:xfrm>
        </p:spPr>
        <p:txBody>
          <a:bodyPr/>
          <a:lstStyle/>
          <a:p>
            <a:pPr eaLnBrk="1" hangingPunct="1">
              <a:defRPr/>
            </a:pPr>
            <a:r>
              <a:rPr lang="en-US" dirty="0" smtClean="0">
                <a:solidFill>
                  <a:srgbClr val="000000"/>
                </a:solidFill>
                <a:latin typeface="Footlight MT Light" pitchFamily="18" charset="0"/>
              </a:rPr>
              <a:t>RESISTANCE</a:t>
            </a:r>
          </a:p>
        </p:txBody>
      </p:sp>
      <p:sp>
        <p:nvSpPr>
          <p:cNvPr id="41987" name="Rectangle 3"/>
          <p:cNvSpPr>
            <a:spLocks noGrp="1"/>
          </p:cNvSpPr>
          <p:nvPr>
            <p:ph idx="1"/>
          </p:nvPr>
        </p:nvSpPr>
        <p:spPr>
          <a:noFill/>
        </p:spPr>
        <p:txBody>
          <a:bodyPr/>
          <a:lstStyle/>
          <a:p>
            <a:pPr marL="608013" indent="-571500" eaLnBrk="1" hangingPunct="1">
              <a:buClr>
                <a:srgbClr val="990000"/>
              </a:buClr>
              <a:buFont typeface="Wingdings 2" pitchFamily="18" charset="2"/>
              <a:buAutoNum type="arabicPeriod"/>
              <a:defRPr/>
            </a:pPr>
            <a:r>
              <a:rPr lang="en-US" sz="3200" b="1" u="sng" dirty="0" smtClean="0">
                <a:solidFill>
                  <a:srgbClr val="000000"/>
                </a:solidFill>
                <a:latin typeface="Footlight MT Light" pitchFamily="18" charset="0"/>
              </a:rPr>
              <a:t>Decreased accumulation</a:t>
            </a:r>
          </a:p>
          <a:p>
            <a:pPr marL="1193801" lvl="2" indent="-571500" eaLnBrk="1" hangingPunct="1">
              <a:buClr>
                <a:srgbClr val="990000"/>
              </a:buClr>
              <a:buFont typeface="Wingdings" pitchFamily="2" charset="2"/>
              <a:buChar char="ü"/>
              <a:defRPr/>
            </a:pPr>
            <a:r>
              <a:rPr lang="en-US" sz="2800" dirty="0" smtClean="0">
                <a:solidFill>
                  <a:srgbClr val="000000"/>
                </a:solidFill>
                <a:latin typeface="Footlight MT Light" pitchFamily="18" charset="0"/>
              </a:rPr>
              <a:t>Impaired influx or increased efflux by an active transport pump</a:t>
            </a:r>
          </a:p>
          <a:p>
            <a:pPr marL="608013" indent="-571500" eaLnBrk="1" hangingPunct="1">
              <a:buClr>
                <a:srgbClr val="990000"/>
              </a:buClr>
              <a:buFont typeface="Wingdings 2" pitchFamily="18" charset="2"/>
              <a:buAutoNum type="arabicPeriod"/>
              <a:defRPr/>
            </a:pPr>
            <a:r>
              <a:rPr lang="en-US" sz="3200" b="1" u="sng" dirty="0" smtClean="0">
                <a:solidFill>
                  <a:srgbClr val="000000"/>
                </a:solidFill>
                <a:latin typeface="Footlight MT Light" pitchFamily="18" charset="0"/>
              </a:rPr>
              <a:t>Ribosome protection </a:t>
            </a:r>
          </a:p>
          <a:p>
            <a:pPr marL="1193801" lvl="2" indent="-571500" eaLnBrk="1" hangingPunct="1">
              <a:buClr>
                <a:srgbClr val="990000"/>
              </a:buClr>
              <a:buFont typeface="Wingdings" pitchFamily="2" charset="2"/>
              <a:buChar char="ü"/>
              <a:defRPr/>
            </a:pPr>
            <a:r>
              <a:rPr lang="en-US" sz="2800" dirty="0" smtClean="0">
                <a:solidFill>
                  <a:srgbClr val="000000"/>
                </a:solidFill>
                <a:latin typeface="Footlight MT Light" pitchFamily="18" charset="0"/>
              </a:rPr>
              <a:t>Production of proteins that interfere with binding to the ribosome</a:t>
            </a:r>
          </a:p>
          <a:p>
            <a:pPr marL="608013" indent="-571500" eaLnBrk="1" hangingPunct="1">
              <a:buClr>
                <a:srgbClr val="990000"/>
              </a:buClr>
              <a:buFont typeface="Wingdings 2" pitchFamily="18" charset="2"/>
              <a:buAutoNum type="arabicPeriod"/>
              <a:defRPr/>
            </a:pPr>
            <a:r>
              <a:rPr lang="en-US" sz="3200" b="1" u="sng" dirty="0" smtClean="0">
                <a:solidFill>
                  <a:srgbClr val="000000"/>
                </a:solidFill>
                <a:latin typeface="Footlight MT Light" pitchFamily="18" charset="0"/>
              </a:rPr>
              <a:t>Enzymatic inactivation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28600"/>
            <a:ext cx="8229600" cy="838200"/>
          </a:xfrm>
        </p:spPr>
        <p:txBody>
          <a:bodyPr/>
          <a:lstStyle/>
          <a:p>
            <a:pPr eaLnBrk="1" hangingPunct="1">
              <a:defRPr/>
            </a:pPr>
            <a:r>
              <a:rPr lang="en-US" sz="4400" dirty="0" smtClean="0">
                <a:solidFill>
                  <a:srgbClr val="000000"/>
                </a:solidFill>
                <a:latin typeface="Footlight MT Light" pitchFamily="18" charset="0"/>
              </a:rPr>
              <a:t>Pharmacokinetics</a:t>
            </a:r>
          </a:p>
        </p:txBody>
      </p:sp>
      <p:sp>
        <p:nvSpPr>
          <p:cNvPr id="15363" name="Rectangle 3"/>
          <p:cNvSpPr>
            <a:spLocks noGrp="1" noChangeArrowheads="1"/>
          </p:cNvSpPr>
          <p:nvPr>
            <p:ph idx="1"/>
          </p:nvPr>
        </p:nvSpPr>
        <p:spPr>
          <a:xfrm>
            <a:off x="457200" y="1219200"/>
            <a:ext cx="8077200" cy="5029200"/>
          </a:xfrm>
          <a:noFill/>
          <a:ln>
            <a:noFill/>
          </a:ln>
        </p:spPr>
        <p:txBody>
          <a:bodyPr/>
          <a:lstStyle/>
          <a:p>
            <a:pPr eaLnBrk="1" hangingPunct="1">
              <a:lnSpc>
                <a:spcPct val="80000"/>
              </a:lnSpc>
              <a:buClr>
                <a:srgbClr val="990000"/>
              </a:buClr>
              <a:buFont typeface="Wingdings 2" pitchFamily="18" charset="2"/>
              <a:buNone/>
              <a:defRPr/>
            </a:pPr>
            <a:r>
              <a:rPr lang="en-US" sz="3200" dirty="0" smtClean="0">
                <a:solidFill>
                  <a:srgbClr val="000000"/>
                </a:solidFill>
                <a:latin typeface="Footlight MT Light" pitchFamily="18" charset="0"/>
              </a:rPr>
              <a:t>ABSORPTION</a:t>
            </a:r>
          </a:p>
          <a:p>
            <a:pPr eaLnBrk="1" hangingPunct="1">
              <a:lnSpc>
                <a:spcPct val="80000"/>
              </a:lnSpc>
              <a:buClr>
                <a:srgbClr val="990000"/>
              </a:buClr>
              <a:buFont typeface="Wingdings 2" pitchFamily="18" charset="2"/>
              <a:buChar char=""/>
              <a:defRPr/>
            </a:pPr>
            <a:r>
              <a:rPr lang="en-US" sz="2800" dirty="0" smtClean="0">
                <a:solidFill>
                  <a:srgbClr val="000000"/>
                </a:solidFill>
                <a:latin typeface="Footlight MT Light" pitchFamily="18" charset="0"/>
              </a:rPr>
              <a:t>Adequately but incompletely absorbed from GIT</a:t>
            </a:r>
          </a:p>
          <a:p>
            <a:pPr eaLnBrk="1" hangingPunct="1">
              <a:lnSpc>
                <a:spcPct val="80000"/>
              </a:lnSpc>
              <a:buClr>
                <a:srgbClr val="990000"/>
              </a:buClr>
              <a:buFont typeface="Wingdings 2" pitchFamily="18" charset="2"/>
              <a:buChar char=""/>
              <a:defRPr/>
            </a:pPr>
            <a:endParaRPr lang="en-US" sz="1000" dirty="0" smtClean="0">
              <a:solidFill>
                <a:srgbClr val="000000"/>
              </a:solidFill>
              <a:latin typeface="Footlight MT Light" pitchFamily="18" charset="0"/>
            </a:endParaRPr>
          </a:p>
          <a:p>
            <a:pPr eaLnBrk="1" hangingPunct="1">
              <a:lnSpc>
                <a:spcPct val="80000"/>
              </a:lnSpc>
              <a:buClr>
                <a:srgbClr val="990000"/>
              </a:buClr>
              <a:buFont typeface="Wingdings 2" pitchFamily="18" charset="2"/>
              <a:buNone/>
              <a:defRPr/>
            </a:pPr>
            <a:r>
              <a:rPr lang="en-US" sz="2800" dirty="0" smtClean="0">
                <a:solidFill>
                  <a:srgbClr val="000000"/>
                </a:solidFill>
                <a:latin typeface="Footlight MT Light" pitchFamily="18" charset="0"/>
              </a:rPr>
              <a:t>PLASMA PROTEIN BINDING</a:t>
            </a:r>
          </a:p>
          <a:p>
            <a:pPr eaLnBrk="1" hangingPunct="1">
              <a:lnSpc>
                <a:spcPct val="80000"/>
              </a:lnSpc>
              <a:buClr>
                <a:srgbClr val="990000"/>
              </a:buClr>
              <a:buFont typeface="Wingdings 2" pitchFamily="18" charset="2"/>
              <a:buChar char=""/>
              <a:defRPr/>
            </a:pPr>
            <a:r>
              <a:rPr lang="en-US" sz="2800" dirty="0" smtClean="0">
                <a:solidFill>
                  <a:srgbClr val="000000"/>
                </a:solidFill>
                <a:latin typeface="Footlight MT Light" pitchFamily="18" charset="0"/>
              </a:rPr>
              <a:t>40-80% </a:t>
            </a:r>
          </a:p>
          <a:p>
            <a:pPr eaLnBrk="1" hangingPunct="1">
              <a:lnSpc>
                <a:spcPct val="80000"/>
              </a:lnSpc>
              <a:buClr>
                <a:srgbClr val="990000"/>
              </a:buClr>
              <a:buFont typeface="Wingdings 2" pitchFamily="18" charset="2"/>
              <a:buNone/>
              <a:defRPr/>
            </a:pPr>
            <a:endParaRPr lang="en-US" sz="900" dirty="0" smtClean="0">
              <a:solidFill>
                <a:srgbClr val="000000"/>
              </a:solidFill>
              <a:latin typeface="Footlight MT Light" pitchFamily="18" charset="0"/>
            </a:endParaRPr>
          </a:p>
          <a:p>
            <a:pPr eaLnBrk="1" hangingPunct="1">
              <a:lnSpc>
                <a:spcPct val="80000"/>
              </a:lnSpc>
              <a:buClr>
                <a:srgbClr val="990000"/>
              </a:buClr>
              <a:buFont typeface="Wingdings 2" pitchFamily="18" charset="2"/>
              <a:buNone/>
              <a:defRPr/>
            </a:pPr>
            <a:r>
              <a:rPr lang="en-US" sz="2800" dirty="0" smtClean="0">
                <a:solidFill>
                  <a:srgbClr val="000000"/>
                </a:solidFill>
                <a:latin typeface="Footlight MT Light" pitchFamily="18" charset="0"/>
              </a:rPr>
              <a:t>DISTRIBUTION</a:t>
            </a:r>
          </a:p>
          <a:p>
            <a:pPr eaLnBrk="1" hangingPunct="1">
              <a:lnSpc>
                <a:spcPct val="80000"/>
              </a:lnSpc>
              <a:buClr>
                <a:srgbClr val="990000"/>
              </a:buClr>
              <a:buFont typeface="Wingdings 2" pitchFamily="18" charset="2"/>
              <a:buChar char=""/>
              <a:defRPr/>
            </a:pPr>
            <a:r>
              <a:rPr lang="en-US" sz="2800" dirty="0" smtClean="0">
                <a:solidFill>
                  <a:srgbClr val="000000"/>
                </a:solidFill>
                <a:latin typeface="Footlight MT Light" pitchFamily="18" charset="0"/>
              </a:rPr>
              <a:t>Chlortetracycline, doxycycline enters </a:t>
            </a:r>
            <a:r>
              <a:rPr lang="en-US" sz="2800" dirty="0" err="1" smtClean="0">
                <a:solidFill>
                  <a:srgbClr val="000000"/>
                </a:solidFill>
                <a:latin typeface="Footlight MT Light" pitchFamily="18" charset="0"/>
              </a:rPr>
              <a:t>paranasal</a:t>
            </a:r>
            <a:r>
              <a:rPr lang="en-US" sz="2800" dirty="0" smtClean="0">
                <a:solidFill>
                  <a:srgbClr val="000000"/>
                </a:solidFill>
                <a:latin typeface="Footlight MT Light" pitchFamily="18" charset="0"/>
              </a:rPr>
              <a:t> sinuses </a:t>
            </a:r>
          </a:p>
          <a:p>
            <a:pPr eaLnBrk="1" hangingPunct="1">
              <a:lnSpc>
                <a:spcPct val="80000"/>
              </a:lnSpc>
              <a:buClr>
                <a:srgbClr val="990000"/>
              </a:buClr>
              <a:buFont typeface="Wingdings 2" pitchFamily="18" charset="2"/>
              <a:buChar char=""/>
              <a:defRPr/>
            </a:pPr>
            <a:r>
              <a:rPr lang="en-US" sz="2800" dirty="0" smtClean="0">
                <a:solidFill>
                  <a:srgbClr val="000000"/>
                </a:solidFill>
                <a:latin typeface="Footlight MT Light" pitchFamily="18" charset="0"/>
              </a:rPr>
              <a:t>Minocycline enters &amp; secreted in tears &amp; saliva </a:t>
            </a:r>
          </a:p>
          <a:p>
            <a:pPr eaLnBrk="1" hangingPunct="1">
              <a:lnSpc>
                <a:spcPct val="80000"/>
              </a:lnSpc>
              <a:buClr>
                <a:srgbClr val="990000"/>
              </a:buClr>
              <a:buFont typeface="Wingdings 2" pitchFamily="18" charset="2"/>
              <a:buChar char=""/>
              <a:defRPr/>
            </a:pPr>
            <a:r>
              <a:rPr lang="en-US" sz="2800" dirty="0" smtClean="0">
                <a:solidFill>
                  <a:srgbClr val="000000"/>
                </a:solidFill>
                <a:latin typeface="Footlight MT Light" pitchFamily="18" charset="0"/>
              </a:rPr>
              <a:t>Can not cross blood brain barrier </a:t>
            </a:r>
          </a:p>
          <a:p>
            <a:pPr eaLnBrk="1" hangingPunct="1">
              <a:lnSpc>
                <a:spcPct val="80000"/>
              </a:lnSpc>
              <a:buClr>
                <a:srgbClr val="990000"/>
              </a:buClr>
              <a:buFont typeface="Wingdings 2" pitchFamily="18" charset="2"/>
              <a:buChar char=""/>
              <a:defRPr/>
            </a:pPr>
            <a:r>
              <a:rPr lang="en-US" sz="2800" dirty="0" smtClean="0">
                <a:solidFill>
                  <a:srgbClr val="000000"/>
                </a:solidFill>
                <a:latin typeface="Footlight MT Light" pitchFamily="18" charset="0"/>
              </a:rPr>
              <a:t>Can cross placental barrier </a:t>
            </a:r>
          </a:p>
          <a:p>
            <a:pPr eaLnBrk="1" hangingPunct="1">
              <a:lnSpc>
                <a:spcPct val="80000"/>
              </a:lnSpc>
              <a:buClr>
                <a:srgbClr val="990000"/>
              </a:buClr>
              <a:buFont typeface="Wingdings 2" pitchFamily="18" charset="2"/>
              <a:buChar char=""/>
              <a:defRPr/>
            </a:pPr>
            <a:r>
              <a:rPr lang="en-US" sz="2800" dirty="0" smtClean="0">
                <a:solidFill>
                  <a:srgbClr val="000000"/>
                </a:solidFill>
                <a:latin typeface="Footlight MT Light" pitchFamily="18" charset="0"/>
              </a:rPr>
              <a:t>Secreted in milk of nursing mothers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p:cNvSpPr>
          <p:nvPr>
            <p:ph idx="1"/>
          </p:nvPr>
        </p:nvSpPr>
        <p:spPr>
          <a:xfrm>
            <a:off x="457200" y="914400"/>
            <a:ext cx="7696200" cy="4983163"/>
          </a:xfrm>
          <a:noFill/>
        </p:spPr>
        <p:txBody>
          <a:bodyPr/>
          <a:lstStyle/>
          <a:p>
            <a:pPr eaLnBrk="1" hangingPunct="1">
              <a:lnSpc>
                <a:spcPct val="105000"/>
              </a:lnSpc>
              <a:buClr>
                <a:srgbClr val="C00000"/>
              </a:buClr>
              <a:buFont typeface="Wingdings 2" pitchFamily="18" charset="2"/>
              <a:buNone/>
              <a:defRPr/>
            </a:pPr>
            <a:r>
              <a:rPr lang="en-US" dirty="0" smtClean="0">
                <a:solidFill>
                  <a:srgbClr val="000000"/>
                </a:solidFill>
                <a:latin typeface="Baskerville Old Face" pitchFamily="18" charset="0"/>
              </a:rPr>
              <a:t>EXCRETION</a:t>
            </a:r>
          </a:p>
          <a:p>
            <a:pPr eaLnBrk="1" hangingPunct="1">
              <a:lnSpc>
                <a:spcPct val="105000"/>
              </a:lnSpc>
              <a:buClr>
                <a:srgbClr val="C00000"/>
              </a:buClr>
              <a:buFont typeface="Wingdings 2" pitchFamily="18" charset="2"/>
              <a:buChar char=""/>
              <a:defRPr/>
            </a:pPr>
            <a:r>
              <a:rPr lang="en-US" dirty="0" smtClean="0">
                <a:solidFill>
                  <a:srgbClr val="000000"/>
                </a:solidFill>
                <a:latin typeface="Baskerville Old Face" pitchFamily="18" charset="0"/>
              </a:rPr>
              <a:t>t1/2 shortened by enzyme inducers</a:t>
            </a:r>
          </a:p>
          <a:p>
            <a:pPr eaLnBrk="1" hangingPunct="1">
              <a:lnSpc>
                <a:spcPct val="105000"/>
              </a:lnSpc>
              <a:buClr>
                <a:srgbClr val="C00000"/>
              </a:buClr>
              <a:buFont typeface="Wingdings 2" pitchFamily="18" charset="2"/>
              <a:buChar char=""/>
              <a:defRPr/>
            </a:pPr>
            <a:r>
              <a:rPr lang="en-US" dirty="0" smtClean="0">
                <a:solidFill>
                  <a:srgbClr val="000000"/>
                </a:solidFill>
                <a:latin typeface="Baskerville Old Face" pitchFamily="18" charset="0"/>
              </a:rPr>
              <a:t>Excreted in bile &amp; urine</a:t>
            </a:r>
          </a:p>
          <a:p>
            <a:pPr eaLnBrk="1" hangingPunct="1">
              <a:lnSpc>
                <a:spcPct val="105000"/>
              </a:lnSpc>
              <a:buClr>
                <a:srgbClr val="C00000"/>
              </a:buClr>
              <a:buFont typeface="Wingdings 2" pitchFamily="18" charset="2"/>
              <a:buChar char=""/>
              <a:defRPr/>
            </a:pPr>
            <a:r>
              <a:rPr lang="en-US" dirty="0" smtClean="0">
                <a:solidFill>
                  <a:srgbClr val="000000"/>
                </a:solidFill>
                <a:latin typeface="Baskerville Old Face" pitchFamily="18" charset="0"/>
              </a:rPr>
              <a:t>Enterohepatic circulation</a:t>
            </a:r>
          </a:p>
          <a:p>
            <a:pPr eaLnBrk="1" hangingPunct="1">
              <a:lnSpc>
                <a:spcPct val="105000"/>
              </a:lnSpc>
              <a:buClr>
                <a:srgbClr val="C00000"/>
              </a:buClr>
              <a:buFont typeface="Wingdings 2" pitchFamily="18" charset="2"/>
              <a:buChar char=""/>
              <a:defRPr/>
            </a:pPr>
            <a:r>
              <a:rPr lang="en-US" dirty="0" err="1" smtClean="0">
                <a:solidFill>
                  <a:srgbClr val="000000"/>
                </a:solidFill>
                <a:latin typeface="Baskerville Old Face" pitchFamily="18" charset="0"/>
              </a:rPr>
              <a:t>Doxycycline</a:t>
            </a:r>
            <a:r>
              <a:rPr lang="en-US" dirty="0" smtClean="0">
                <a:solidFill>
                  <a:srgbClr val="000000"/>
                </a:solidFill>
                <a:latin typeface="Baskerville Old Face" pitchFamily="18" charset="0"/>
              </a:rPr>
              <a:t> &amp; </a:t>
            </a:r>
            <a:r>
              <a:rPr lang="en-US" dirty="0" err="1" smtClean="0">
                <a:solidFill>
                  <a:srgbClr val="000000"/>
                </a:solidFill>
                <a:latin typeface="Baskerville Old Face" pitchFamily="18" charset="0"/>
              </a:rPr>
              <a:t>tigecycline</a:t>
            </a:r>
            <a:r>
              <a:rPr lang="en-US" dirty="0" smtClean="0">
                <a:solidFill>
                  <a:srgbClr val="000000"/>
                </a:solidFill>
                <a:latin typeface="Baskerville Old Face" pitchFamily="18" charset="0"/>
              </a:rPr>
              <a:t>- </a:t>
            </a:r>
            <a:r>
              <a:rPr lang="en-US" dirty="0" err="1" smtClean="0">
                <a:solidFill>
                  <a:srgbClr val="000000"/>
                </a:solidFill>
                <a:latin typeface="Baskerville Old Face" pitchFamily="18" charset="0"/>
              </a:rPr>
              <a:t>nonrenal</a:t>
            </a:r>
            <a:r>
              <a:rPr lang="en-US" dirty="0" smtClean="0">
                <a:solidFill>
                  <a:srgbClr val="000000"/>
                </a:solidFill>
                <a:latin typeface="Baskerville Old Face" pitchFamily="18" charset="0"/>
              </a:rPr>
              <a:t> mechanism, do not accumulate significantly and require no dosage adjustment in renal failure  </a:t>
            </a:r>
          </a:p>
          <a:p>
            <a:pPr eaLnBrk="1" hangingPunct="1">
              <a:lnSpc>
                <a:spcPct val="105000"/>
              </a:lnSpc>
              <a:buClr>
                <a:srgbClr val="C00000"/>
              </a:buClr>
              <a:defRPr/>
            </a:pPr>
            <a:endParaRPr lang="en-US" dirty="0" smtClean="0">
              <a:solidFill>
                <a:srgbClr val="000000"/>
              </a:solidFill>
              <a:latin typeface="Baskerville Old Face" pitchFamily="18" charset="0"/>
            </a:endParaRPr>
          </a:p>
          <a:p>
            <a:pPr eaLnBrk="1" hangingPunct="1">
              <a:lnSpc>
                <a:spcPct val="105000"/>
              </a:lnSpc>
              <a:buClr>
                <a:srgbClr val="C00000"/>
              </a:buClr>
              <a:defRPr/>
            </a:pPr>
            <a:endParaRPr lang="en-US" sz="3400" dirty="0" smtClean="0">
              <a:solidFill>
                <a:srgbClr val="000000"/>
              </a:solidFill>
              <a:latin typeface="Baskerville Old Face"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a:xfrm>
            <a:off x="457200" y="274638"/>
            <a:ext cx="7467600" cy="868362"/>
          </a:xfrm>
        </p:spPr>
        <p:txBody>
          <a:bodyPr/>
          <a:lstStyle/>
          <a:p>
            <a:pPr eaLnBrk="1" hangingPunct="1">
              <a:defRPr/>
            </a:pPr>
            <a:r>
              <a:rPr lang="en-US" sz="4000" b="1" dirty="0" smtClean="0">
                <a:solidFill>
                  <a:srgbClr val="000000"/>
                </a:solidFill>
                <a:latin typeface="Footlight MT Light" pitchFamily="18" charset="0"/>
              </a:rPr>
              <a:t>THERAPEUTIC</a:t>
            </a:r>
            <a:r>
              <a:rPr lang="en-US" sz="4000" b="1" u="sng" dirty="0" smtClean="0">
                <a:solidFill>
                  <a:srgbClr val="000000"/>
                </a:solidFill>
                <a:effectLst>
                  <a:outerShdw blurRad="38100" dist="38100" dir="2700000" algn="tl">
                    <a:srgbClr val="000000"/>
                  </a:outerShdw>
                </a:effectLst>
                <a:latin typeface="Footlight MT Light" pitchFamily="18" charset="0"/>
              </a:rPr>
              <a:t> </a:t>
            </a:r>
            <a:r>
              <a:rPr lang="en-US" sz="4000" b="1" dirty="0" smtClean="0">
                <a:solidFill>
                  <a:srgbClr val="000000"/>
                </a:solidFill>
                <a:latin typeface="Footlight MT Light" pitchFamily="18" charset="0"/>
              </a:rPr>
              <a:t>USES</a:t>
            </a:r>
          </a:p>
        </p:txBody>
      </p:sp>
      <p:sp>
        <p:nvSpPr>
          <p:cNvPr id="44035" name="Rectangle 3"/>
          <p:cNvSpPr>
            <a:spLocks noGrp="1"/>
          </p:cNvSpPr>
          <p:nvPr>
            <p:ph idx="1"/>
          </p:nvPr>
        </p:nvSpPr>
        <p:spPr>
          <a:xfrm>
            <a:off x="533400" y="1143000"/>
            <a:ext cx="7848600" cy="4983163"/>
          </a:xfrm>
          <a:noFill/>
        </p:spPr>
        <p:txBody>
          <a:bodyPr>
            <a:normAutofit lnSpcReduction="10000"/>
          </a:bodyPr>
          <a:lstStyle/>
          <a:p>
            <a:pPr eaLnBrk="1" hangingPunct="1">
              <a:lnSpc>
                <a:spcPct val="90000"/>
              </a:lnSpc>
              <a:buClr>
                <a:srgbClr val="FFFF00"/>
              </a:buClr>
              <a:buFont typeface="Wingdings 2" pitchFamily="18" charset="2"/>
              <a:buNone/>
              <a:defRPr/>
            </a:pPr>
            <a:r>
              <a:rPr lang="en-US" sz="2800" u="sng" dirty="0" smtClean="0">
                <a:solidFill>
                  <a:srgbClr val="000000"/>
                </a:solidFill>
                <a:latin typeface="Footlight MT Light" pitchFamily="18" charset="0"/>
              </a:rPr>
              <a:t>Drug of choice </a:t>
            </a:r>
            <a:r>
              <a:rPr lang="en-US" sz="2800" dirty="0" smtClean="0">
                <a:solidFill>
                  <a:srgbClr val="000000"/>
                </a:solidFill>
                <a:latin typeface="Footlight MT Light" pitchFamily="18" charset="0"/>
              </a:rPr>
              <a:t>for</a:t>
            </a:r>
          </a:p>
          <a:p>
            <a:pPr eaLnBrk="1" hangingPunct="1">
              <a:lnSpc>
                <a:spcPct val="90000"/>
              </a:lnSpc>
              <a:buClr>
                <a:srgbClr val="FFFF00"/>
              </a:buClr>
              <a:buFont typeface="Wingdings 2" pitchFamily="18" charset="2"/>
              <a:buChar char=""/>
              <a:defRPr/>
            </a:pPr>
            <a:r>
              <a:rPr lang="en-US" sz="2800" dirty="0" err="1" smtClean="0">
                <a:solidFill>
                  <a:srgbClr val="000000"/>
                </a:solidFill>
                <a:latin typeface="Footlight MT Light" pitchFamily="18" charset="0"/>
              </a:rPr>
              <a:t>Rickettsiae</a:t>
            </a:r>
            <a:endParaRPr lang="en-US" sz="2800" dirty="0" smtClean="0">
              <a:solidFill>
                <a:srgbClr val="000000"/>
              </a:solidFill>
              <a:latin typeface="Footlight MT Light" pitchFamily="18" charset="0"/>
            </a:endParaRPr>
          </a:p>
          <a:p>
            <a:pPr eaLnBrk="1" hangingPunct="1">
              <a:lnSpc>
                <a:spcPct val="90000"/>
              </a:lnSpc>
              <a:buClr>
                <a:srgbClr val="FFFF00"/>
              </a:buClr>
              <a:buFont typeface="Wingdings 2" pitchFamily="18" charset="2"/>
              <a:buChar char=""/>
              <a:defRPr/>
            </a:pPr>
            <a:r>
              <a:rPr lang="en-US" sz="2800" dirty="0" err="1" smtClean="0">
                <a:solidFill>
                  <a:srgbClr val="000000"/>
                </a:solidFill>
                <a:latin typeface="Footlight MT Light" pitchFamily="18" charset="0"/>
              </a:rPr>
              <a:t>Mycoplasma</a:t>
            </a:r>
            <a:r>
              <a:rPr lang="en-US" sz="2800" dirty="0" smtClean="0">
                <a:solidFill>
                  <a:srgbClr val="000000"/>
                </a:solidFill>
                <a:latin typeface="Footlight MT Light" pitchFamily="18" charset="0"/>
              </a:rPr>
              <a:t> </a:t>
            </a:r>
            <a:r>
              <a:rPr lang="en-US" sz="2800" dirty="0" err="1" smtClean="0">
                <a:solidFill>
                  <a:srgbClr val="000000"/>
                </a:solidFill>
                <a:latin typeface="Footlight MT Light" pitchFamily="18" charset="0"/>
              </a:rPr>
              <a:t>pneumoniae</a:t>
            </a:r>
            <a:endParaRPr lang="en-US" sz="2800" dirty="0" smtClean="0">
              <a:solidFill>
                <a:srgbClr val="000000"/>
              </a:solidFill>
              <a:latin typeface="Footlight MT Light" pitchFamily="18" charset="0"/>
            </a:endParaRPr>
          </a:p>
          <a:p>
            <a:pPr eaLnBrk="1" hangingPunct="1">
              <a:lnSpc>
                <a:spcPct val="90000"/>
              </a:lnSpc>
              <a:buClr>
                <a:srgbClr val="FFFF00"/>
              </a:buClr>
              <a:buFont typeface="Wingdings 2" pitchFamily="18" charset="2"/>
              <a:buChar char=""/>
              <a:defRPr/>
            </a:pPr>
            <a:r>
              <a:rPr lang="en-US" sz="2800" dirty="0" smtClean="0">
                <a:solidFill>
                  <a:srgbClr val="000000"/>
                </a:solidFill>
                <a:latin typeface="Footlight MT Light" pitchFamily="18" charset="0"/>
              </a:rPr>
              <a:t>Chlamydia</a:t>
            </a:r>
          </a:p>
          <a:p>
            <a:pPr eaLnBrk="1" hangingPunct="1">
              <a:lnSpc>
                <a:spcPct val="90000"/>
              </a:lnSpc>
              <a:buClr>
                <a:srgbClr val="FFFF00"/>
              </a:buClr>
              <a:buFont typeface="Wingdings 2" pitchFamily="18" charset="2"/>
              <a:buChar char=""/>
              <a:defRPr/>
            </a:pPr>
            <a:r>
              <a:rPr lang="en-US" sz="2800" dirty="0" smtClean="0">
                <a:solidFill>
                  <a:srgbClr val="000000"/>
                </a:solidFill>
                <a:latin typeface="Footlight MT Light" pitchFamily="18" charset="0"/>
              </a:rPr>
              <a:t>Some spirochetes</a:t>
            </a:r>
          </a:p>
          <a:p>
            <a:pPr eaLnBrk="1" hangingPunct="1">
              <a:lnSpc>
                <a:spcPct val="90000"/>
              </a:lnSpc>
              <a:buClr>
                <a:srgbClr val="FFFF00"/>
              </a:buClr>
              <a:buFont typeface="Wingdings 2" pitchFamily="18" charset="2"/>
              <a:buNone/>
              <a:defRPr/>
            </a:pPr>
            <a:r>
              <a:rPr lang="en-US" sz="2800" dirty="0" smtClean="0">
                <a:solidFill>
                  <a:srgbClr val="000000"/>
                </a:solidFill>
                <a:latin typeface="Footlight MT Light" pitchFamily="18" charset="0"/>
              </a:rPr>
              <a:t>In </a:t>
            </a:r>
            <a:r>
              <a:rPr lang="en-US" sz="2800" u="sng" dirty="0" smtClean="0">
                <a:solidFill>
                  <a:srgbClr val="000000"/>
                </a:solidFill>
                <a:latin typeface="Footlight MT Light" pitchFamily="18" charset="0"/>
              </a:rPr>
              <a:t>combination</a:t>
            </a:r>
            <a:r>
              <a:rPr lang="en-US" sz="2800" dirty="0" smtClean="0">
                <a:solidFill>
                  <a:srgbClr val="000000"/>
                </a:solidFill>
                <a:latin typeface="Footlight MT Light" pitchFamily="18" charset="0"/>
              </a:rPr>
              <a:t> regimens for</a:t>
            </a:r>
          </a:p>
          <a:p>
            <a:pPr eaLnBrk="1" hangingPunct="1">
              <a:lnSpc>
                <a:spcPct val="90000"/>
              </a:lnSpc>
              <a:buClr>
                <a:srgbClr val="FFFF00"/>
              </a:buClr>
              <a:buFont typeface="Wingdings 2" pitchFamily="18" charset="2"/>
              <a:buChar char=""/>
              <a:defRPr/>
            </a:pPr>
            <a:r>
              <a:rPr lang="en-US" sz="2800" dirty="0" smtClean="0">
                <a:solidFill>
                  <a:srgbClr val="000000"/>
                </a:solidFill>
                <a:latin typeface="Footlight MT Light" pitchFamily="18" charset="0"/>
              </a:rPr>
              <a:t>Gastric or duodenal ulcer due to helicobacter pylori</a:t>
            </a:r>
          </a:p>
          <a:p>
            <a:pPr eaLnBrk="1" hangingPunct="1">
              <a:lnSpc>
                <a:spcPct val="90000"/>
              </a:lnSpc>
              <a:buClr>
                <a:srgbClr val="FFFF00"/>
              </a:buClr>
              <a:buFont typeface="Wingdings 2" pitchFamily="18" charset="2"/>
              <a:buChar char=""/>
              <a:defRPr/>
            </a:pPr>
            <a:r>
              <a:rPr lang="en-US" sz="2800" dirty="0" smtClean="0">
                <a:solidFill>
                  <a:srgbClr val="000000"/>
                </a:solidFill>
                <a:latin typeface="Footlight MT Light" pitchFamily="18" charset="0"/>
              </a:rPr>
              <a:t>Resistant malaria (in combination with quinine)</a:t>
            </a:r>
          </a:p>
          <a:p>
            <a:pPr eaLnBrk="1" hangingPunct="1">
              <a:lnSpc>
                <a:spcPct val="90000"/>
              </a:lnSpc>
              <a:buClr>
                <a:srgbClr val="FFFF00"/>
              </a:buClr>
              <a:buFont typeface="Wingdings 2" pitchFamily="18" charset="2"/>
              <a:buChar char=""/>
              <a:defRPr/>
            </a:pPr>
            <a:r>
              <a:rPr lang="en-US" sz="2800" dirty="0" smtClean="0">
                <a:solidFill>
                  <a:srgbClr val="000000"/>
                </a:solidFill>
                <a:latin typeface="Footlight MT Light" pitchFamily="18" charset="0"/>
              </a:rPr>
              <a:t>Brucellosis in combination with rifampicin/ aminoglycosides</a:t>
            </a:r>
            <a:r>
              <a:rPr lang="en-US" sz="2800" b="1" dirty="0" smtClean="0">
                <a:solidFill>
                  <a:srgbClr val="000000"/>
                </a:solidFill>
                <a:latin typeface="Footlight MT Light" pitchFamily="18" charset="0"/>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p:cNvSpPr>
          <p:nvPr>
            <p:ph idx="1"/>
          </p:nvPr>
        </p:nvSpPr>
        <p:spPr>
          <a:xfrm>
            <a:off x="457200" y="609600"/>
            <a:ext cx="7467600" cy="5516563"/>
          </a:xfrm>
          <a:noFill/>
        </p:spPr>
        <p:txBody>
          <a:bodyPr/>
          <a:lstStyle/>
          <a:p>
            <a:pPr eaLnBrk="1" hangingPunct="1">
              <a:lnSpc>
                <a:spcPct val="90000"/>
              </a:lnSpc>
              <a:buClr>
                <a:srgbClr val="FFFF00"/>
              </a:buClr>
              <a:defRPr/>
            </a:pPr>
            <a:r>
              <a:rPr lang="en-US" sz="2800" dirty="0" err="1" smtClean="0">
                <a:solidFill>
                  <a:srgbClr val="000000"/>
                </a:solidFill>
                <a:latin typeface="Footlight MT Light" pitchFamily="18" charset="0"/>
              </a:rPr>
              <a:t>Vibrio</a:t>
            </a:r>
            <a:r>
              <a:rPr lang="en-US" sz="2800" dirty="0" smtClean="0">
                <a:solidFill>
                  <a:srgbClr val="000000"/>
                </a:solidFill>
                <a:latin typeface="Footlight MT Light" pitchFamily="18" charset="0"/>
              </a:rPr>
              <a:t> infections-cholera</a:t>
            </a:r>
          </a:p>
          <a:p>
            <a:pPr eaLnBrk="1" hangingPunct="1">
              <a:lnSpc>
                <a:spcPct val="90000"/>
              </a:lnSpc>
              <a:buClr>
                <a:srgbClr val="FFFF00"/>
              </a:buClr>
              <a:defRPr/>
            </a:pPr>
            <a:r>
              <a:rPr lang="en-US" sz="2800" dirty="0" err="1" smtClean="0">
                <a:solidFill>
                  <a:srgbClr val="000000"/>
                </a:solidFill>
                <a:latin typeface="Footlight MT Light" pitchFamily="18" charset="0"/>
              </a:rPr>
              <a:t>Chlamydial</a:t>
            </a:r>
            <a:r>
              <a:rPr lang="en-US" sz="2800" dirty="0" smtClean="0">
                <a:solidFill>
                  <a:srgbClr val="000000"/>
                </a:solidFill>
                <a:latin typeface="Footlight MT Light" pitchFamily="18" charset="0"/>
              </a:rPr>
              <a:t> infections</a:t>
            </a:r>
          </a:p>
          <a:p>
            <a:pPr eaLnBrk="1" hangingPunct="1">
              <a:lnSpc>
                <a:spcPct val="90000"/>
              </a:lnSpc>
              <a:buClr>
                <a:srgbClr val="FFFF00"/>
              </a:buClr>
              <a:defRPr/>
            </a:pPr>
            <a:r>
              <a:rPr lang="en-US" sz="2800" dirty="0" smtClean="0">
                <a:solidFill>
                  <a:srgbClr val="000000"/>
                </a:solidFill>
                <a:latin typeface="Footlight MT Light" pitchFamily="18" charset="0"/>
              </a:rPr>
              <a:t>Plague, Tularemia, Brucellosis</a:t>
            </a:r>
          </a:p>
          <a:p>
            <a:pPr eaLnBrk="1" hangingPunct="1">
              <a:lnSpc>
                <a:spcPct val="90000"/>
              </a:lnSpc>
              <a:buClr>
                <a:srgbClr val="FFFF00"/>
              </a:buClr>
              <a:defRPr/>
            </a:pPr>
            <a:r>
              <a:rPr lang="en-US" sz="2800" dirty="0" err="1" smtClean="0">
                <a:solidFill>
                  <a:srgbClr val="000000"/>
                </a:solidFill>
                <a:latin typeface="Footlight MT Light" pitchFamily="18" charset="0"/>
              </a:rPr>
              <a:t>Entamoeba</a:t>
            </a:r>
            <a:r>
              <a:rPr lang="en-US" sz="2800" dirty="0" smtClean="0">
                <a:solidFill>
                  <a:srgbClr val="000000"/>
                </a:solidFill>
                <a:latin typeface="Footlight MT Light" pitchFamily="18" charset="0"/>
              </a:rPr>
              <a:t> </a:t>
            </a:r>
            <a:r>
              <a:rPr lang="en-US" sz="2800" dirty="0" err="1" smtClean="0">
                <a:solidFill>
                  <a:srgbClr val="000000"/>
                </a:solidFill>
                <a:latin typeface="Footlight MT Light" pitchFamily="18" charset="0"/>
              </a:rPr>
              <a:t>histolytica</a:t>
            </a:r>
            <a:endParaRPr lang="en-US" sz="2800" dirty="0" smtClean="0">
              <a:solidFill>
                <a:srgbClr val="000000"/>
              </a:solidFill>
              <a:latin typeface="Footlight MT Light" pitchFamily="18" charset="0"/>
            </a:endParaRPr>
          </a:p>
          <a:p>
            <a:pPr eaLnBrk="1" hangingPunct="1">
              <a:lnSpc>
                <a:spcPct val="90000"/>
              </a:lnSpc>
              <a:buClr>
                <a:srgbClr val="FFFF00"/>
              </a:buClr>
              <a:defRPr/>
            </a:pPr>
            <a:r>
              <a:rPr lang="en-US" sz="2800" dirty="0" smtClean="0">
                <a:solidFill>
                  <a:srgbClr val="000000"/>
                </a:solidFill>
                <a:latin typeface="Footlight MT Light" pitchFamily="18" charset="0"/>
              </a:rPr>
              <a:t>Acne</a:t>
            </a:r>
          </a:p>
          <a:p>
            <a:pPr eaLnBrk="1" hangingPunct="1">
              <a:lnSpc>
                <a:spcPct val="90000"/>
              </a:lnSpc>
              <a:buClr>
                <a:srgbClr val="FFFF00"/>
              </a:buClr>
              <a:defRPr/>
            </a:pPr>
            <a:r>
              <a:rPr lang="en-US" sz="2800" dirty="0" smtClean="0">
                <a:solidFill>
                  <a:srgbClr val="000000"/>
                </a:solidFill>
                <a:latin typeface="Footlight MT Light" pitchFamily="18" charset="0"/>
              </a:rPr>
              <a:t>Pulmonary infections </a:t>
            </a:r>
          </a:p>
          <a:p>
            <a:pPr lvl="1" eaLnBrk="1" hangingPunct="1">
              <a:lnSpc>
                <a:spcPct val="90000"/>
              </a:lnSpc>
              <a:buClr>
                <a:srgbClr val="FFFF00"/>
              </a:buClr>
              <a:buSzPct val="80000"/>
              <a:defRPr/>
            </a:pPr>
            <a:r>
              <a:rPr lang="en-US" sz="2400" dirty="0" smtClean="0">
                <a:solidFill>
                  <a:srgbClr val="000000"/>
                </a:solidFill>
                <a:latin typeface="Footlight MT Light" pitchFamily="18" charset="0"/>
              </a:rPr>
              <a:t>Exacerbations of bronchitis, CAP</a:t>
            </a:r>
          </a:p>
          <a:p>
            <a:pPr eaLnBrk="1" hangingPunct="1">
              <a:lnSpc>
                <a:spcPct val="90000"/>
              </a:lnSpc>
              <a:buClr>
                <a:srgbClr val="FFFF00"/>
              </a:buClr>
              <a:defRPr/>
            </a:pPr>
            <a:r>
              <a:rPr lang="en-US" sz="2800" dirty="0" smtClean="0">
                <a:solidFill>
                  <a:srgbClr val="000000"/>
                </a:solidFill>
                <a:latin typeface="Footlight MT Light" pitchFamily="18" charset="0"/>
              </a:rPr>
              <a:t>Lyme disease</a:t>
            </a:r>
          </a:p>
          <a:p>
            <a:pPr eaLnBrk="1" hangingPunct="1">
              <a:lnSpc>
                <a:spcPct val="90000"/>
              </a:lnSpc>
              <a:buClr>
                <a:srgbClr val="FFFF00"/>
              </a:buClr>
              <a:defRPr/>
            </a:pPr>
            <a:r>
              <a:rPr lang="en-US" sz="2800" dirty="0" smtClean="0">
                <a:solidFill>
                  <a:srgbClr val="000000"/>
                </a:solidFill>
                <a:latin typeface="Footlight MT Light" pitchFamily="18" charset="0"/>
              </a:rPr>
              <a:t>Relapsing fever</a:t>
            </a:r>
          </a:p>
          <a:p>
            <a:pPr eaLnBrk="1" hangingPunct="1">
              <a:lnSpc>
                <a:spcPct val="90000"/>
              </a:lnSpc>
              <a:buClr>
                <a:srgbClr val="FFFF00"/>
              </a:buClr>
              <a:defRPr/>
            </a:pPr>
            <a:r>
              <a:rPr lang="en-US" sz="2800" dirty="0" err="1" smtClean="0">
                <a:solidFill>
                  <a:srgbClr val="000000"/>
                </a:solidFill>
                <a:latin typeface="Footlight MT Light" pitchFamily="18" charset="0"/>
              </a:rPr>
              <a:t>Leptospirosis</a:t>
            </a:r>
            <a:endParaRPr lang="en-US" sz="2800" dirty="0" smtClean="0">
              <a:solidFill>
                <a:srgbClr val="000000"/>
              </a:solidFill>
              <a:latin typeface="Footlight MT Light" pitchFamily="18" charset="0"/>
            </a:endParaRPr>
          </a:p>
          <a:p>
            <a:pPr eaLnBrk="1" hangingPunct="1">
              <a:lnSpc>
                <a:spcPct val="90000"/>
              </a:lnSpc>
              <a:buClr>
                <a:srgbClr val="FFFF00"/>
              </a:buClr>
              <a:defRPr/>
            </a:pPr>
            <a:r>
              <a:rPr lang="en-US" sz="2800" dirty="0" smtClean="0">
                <a:solidFill>
                  <a:srgbClr val="000000"/>
                </a:solidFill>
                <a:latin typeface="Footlight MT Light" pitchFamily="18" charset="0"/>
              </a:rPr>
              <a:t>Non-tuberculosis </a:t>
            </a:r>
            <a:r>
              <a:rPr lang="en-US" sz="2800" dirty="0" err="1" smtClean="0">
                <a:solidFill>
                  <a:srgbClr val="000000"/>
                </a:solidFill>
                <a:latin typeface="Footlight MT Light" pitchFamily="18" charset="0"/>
              </a:rPr>
              <a:t>mycobacterial</a:t>
            </a:r>
            <a:r>
              <a:rPr lang="en-US" sz="2800" dirty="0" smtClean="0">
                <a:solidFill>
                  <a:srgbClr val="000000"/>
                </a:solidFill>
                <a:latin typeface="Footlight MT Light" pitchFamily="18" charset="0"/>
              </a:rPr>
              <a:t> infections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p:cNvSpPr>
          <p:nvPr>
            <p:ph idx="1"/>
          </p:nvPr>
        </p:nvSpPr>
        <p:spPr>
          <a:xfrm>
            <a:off x="457200" y="1143000"/>
            <a:ext cx="7467600" cy="4525963"/>
          </a:xfrm>
          <a:noFill/>
        </p:spPr>
        <p:txBody>
          <a:bodyPr/>
          <a:lstStyle/>
          <a:p>
            <a:pPr eaLnBrk="1" hangingPunct="1">
              <a:buClr>
                <a:srgbClr val="FFFF00"/>
              </a:buClr>
              <a:buFont typeface="Wingdings 2" pitchFamily="18" charset="2"/>
              <a:buChar char=""/>
              <a:defRPr/>
            </a:pPr>
            <a:r>
              <a:rPr lang="en-US" sz="3200" dirty="0" smtClean="0">
                <a:solidFill>
                  <a:srgbClr val="000000"/>
                </a:solidFill>
                <a:latin typeface="Footlight MT Light" pitchFamily="18" charset="0"/>
              </a:rPr>
              <a:t>Minocycline: meningococcal carrier state</a:t>
            </a:r>
          </a:p>
          <a:p>
            <a:pPr eaLnBrk="1" hangingPunct="1">
              <a:buClr>
                <a:srgbClr val="FFFF00"/>
              </a:buClr>
              <a:buFont typeface="Wingdings 2" pitchFamily="18" charset="2"/>
              <a:buNone/>
              <a:defRPr/>
            </a:pPr>
            <a:r>
              <a:rPr lang="en-US" sz="3200" dirty="0" smtClean="0">
                <a:solidFill>
                  <a:srgbClr val="000000"/>
                </a:solidFill>
                <a:latin typeface="Footlight MT Light" pitchFamily="18" charset="0"/>
              </a:rPr>
              <a:t>                       200mg orally daily for 5days</a:t>
            </a:r>
          </a:p>
          <a:p>
            <a:pPr eaLnBrk="1" hangingPunct="1">
              <a:buClr>
                <a:srgbClr val="FFFF00"/>
              </a:buClr>
              <a:buFont typeface="Wingdings 2" pitchFamily="18" charset="2"/>
              <a:buNone/>
              <a:defRPr/>
            </a:pPr>
            <a:r>
              <a:rPr lang="en-US" sz="3200" dirty="0" smtClean="0">
                <a:solidFill>
                  <a:srgbClr val="000000"/>
                </a:solidFill>
                <a:latin typeface="Footlight MT Light" pitchFamily="18" charset="0"/>
              </a:rPr>
              <a:t>                       rifampin preferred</a:t>
            </a:r>
          </a:p>
          <a:p>
            <a:pPr eaLnBrk="1" hangingPunct="1">
              <a:buClr>
                <a:srgbClr val="FFFF00"/>
              </a:buClr>
              <a:buFont typeface="Wingdings 2" pitchFamily="18" charset="2"/>
              <a:buNone/>
              <a:defRPr/>
            </a:pPr>
            <a:endParaRPr lang="en-US" sz="3200" dirty="0" smtClean="0">
              <a:solidFill>
                <a:srgbClr val="000000"/>
              </a:solidFill>
              <a:latin typeface="Footlight MT Light" pitchFamily="18" charset="0"/>
            </a:endParaRPr>
          </a:p>
          <a:p>
            <a:pPr eaLnBrk="1" hangingPunct="1">
              <a:buClr>
                <a:srgbClr val="FFFF00"/>
              </a:buClr>
              <a:buFont typeface="Wingdings 2" pitchFamily="18" charset="2"/>
              <a:buChar char=""/>
              <a:defRPr/>
            </a:pPr>
            <a:r>
              <a:rPr lang="en-US" sz="3200" dirty="0" smtClean="0">
                <a:solidFill>
                  <a:srgbClr val="000000"/>
                </a:solidFill>
                <a:latin typeface="Footlight MT Light" pitchFamily="18" charset="0"/>
              </a:rPr>
              <a:t>Demeclocycline: SIADH</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p:cNvSpPr>
          <p:nvPr>
            <p:ph idx="1"/>
          </p:nvPr>
        </p:nvSpPr>
        <p:spPr>
          <a:xfrm>
            <a:off x="457200" y="381000"/>
            <a:ext cx="8001000" cy="5943600"/>
          </a:xfrm>
          <a:noFill/>
        </p:spPr>
        <p:txBody>
          <a:bodyPr/>
          <a:lstStyle/>
          <a:p>
            <a:pPr eaLnBrk="1" hangingPunct="1">
              <a:lnSpc>
                <a:spcPct val="90000"/>
              </a:lnSpc>
              <a:buClr>
                <a:srgbClr val="FF0000"/>
              </a:buClr>
              <a:buNone/>
              <a:defRPr/>
            </a:pPr>
            <a:r>
              <a:rPr lang="en-US" sz="3200" b="1" dirty="0" smtClean="0">
                <a:solidFill>
                  <a:srgbClr val="000000"/>
                </a:solidFill>
                <a:latin typeface="Footlight MT Light" pitchFamily="18" charset="0"/>
              </a:rPr>
              <a:t>Tigecycline: </a:t>
            </a:r>
            <a:r>
              <a:rPr lang="en-US" sz="2800" dirty="0" smtClean="0">
                <a:solidFill>
                  <a:srgbClr val="000000"/>
                </a:solidFill>
                <a:latin typeface="Footlight MT Light" pitchFamily="18" charset="0"/>
              </a:rPr>
              <a:t>unique features</a:t>
            </a:r>
          </a:p>
          <a:p>
            <a:pPr lvl="1" eaLnBrk="1" hangingPunct="1">
              <a:lnSpc>
                <a:spcPct val="90000"/>
              </a:lnSpc>
              <a:buClr>
                <a:srgbClr val="FF0000"/>
              </a:buClr>
              <a:buFont typeface="Wingdings" pitchFamily="2" charset="2"/>
              <a:buChar char="Ø"/>
              <a:defRPr/>
            </a:pPr>
            <a:r>
              <a:rPr lang="en-US" sz="2400" dirty="0" smtClean="0">
                <a:solidFill>
                  <a:srgbClr val="000000"/>
                </a:solidFill>
                <a:latin typeface="Footlight MT Light" pitchFamily="18" charset="0"/>
              </a:rPr>
              <a:t>Tetracycline-resistant strains are susceptible</a:t>
            </a:r>
          </a:p>
          <a:p>
            <a:pPr lvl="1" eaLnBrk="1" hangingPunct="1">
              <a:lnSpc>
                <a:spcPct val="90000"/>
              </a:lnSpc>
              <a:buClr>
                <a:srgbClr val="FF0000"/>
              </a:buClr>
              <a:buFont typeface="Wingdings" pitchFamily="2" charset="2"/>
              <a:buChar char="Ø"/>
              <a:defRPr/>
            </a:pPr>
            <a:r>
              <a:rPr lang="en-US" sz="2400" dirty="0" smtClean="0">
                <a:solidFill>
                  <a:srgbClr val="000000"/>
                </a:solidFill>
                <a:latin typeface="Footlight MT Light" pitchFamily="18" charset="0"/>
              </a:rPr>
              <a:t>Spectrum very broad</a:t>
            </a:r>
          </a:p>
          <a:p>
            <a:pPr lvl="1" eaLnBrk="1" hangingPunct="1">
              <a:lnSpc>
                <a:spcPct val="90000"/>
              </a:lnSpc>
              <a:buClr>
                <a:srgbClr val="FF0000"/>
              </a:buClr>
              <a:buFont typeface="Wingdings" pitchFamily="2" charset="2"/>
              <a:buChar char="Ø"/>
              <a:defRPr/>
            </a:pPr>
            <a:r>
              <a:rPr lang="en-US" sz="2400" dirty="0" smtClean="0">
                <a:solidFill>
                  <a:srgbClr val="000000"/>
                </a:solidFill>
                <a:latin typeface="Footlight MT Light" pitchFamily="18" charset="0"/>
              </a:rPr>
              <a:t>MRSA, Vancomycin -resistant strains</a:t>
            </a:r>
          </a:p>
          <a:p>
            <a:pPr lvl="1" eaLnBrk="1" hangingPunct="1">
              <a:lnSpc>
                <a:spcPct val="90000"/>
              </a:lnSpc>
              <a:buClr>
                <a:srgbClr val="FF0000"/>
              </a:buClr>
              <a:buFont typeface="Wingdings" pitchFamily="2" charset="2"/>
              <a:buChar char="Ø"/>
              <a:defRPr/>
            </a:pPr>
            <a:r>
              <a:rPr lang="en-US" sz="2400" dirty="0" smtClean="0">
                <a:solidFill>
                  <a:srgbClr val="000000"/>
                </a:solidFill>
                <a:latin typeface="Footlight MT Light" pitchFamily="18" charset="0"/>
              </a:rPr>
              <a:t>Streptococci, </a:t>
            </a:r>
            <a:r>
              <a:rPr lang="en-US" sz="2400" dirty="0" err="1" smtClean="0">
                <a:solidFill>
                  <a:srgbClr val="000000"/>
                </a:solidFill>
                <a:latin typeface="Footlight MT Light" pitchFamily="18" charset="0"/>
              </a:rPr>
              <a:t>enterococci</a:t>
            </a:r>
            <a:endParaRPr lang="en-US" sz="2400" dirty="0" smtClean="0">
              <a:solidFill>
                <a:srgbClr val="000000"/>
              </a:solidFill>
              <a:latin typeface="Footlight MT Light" pitchFamily="18" charset="0"/>
            </a:endParaRPr>
          </a:p>
          <a:p>
            <a:pPr lvl="1" eaLnBrk="1" hangingPunct="1">
              <a:lnSpc>
                <a:spcPct val="90000"/>
              </a:lnSpc>
              <a:buClr>
                <a:srgbClr val="FF0000"/>
              </a:buClr>
              <a:buFont typeface="Wingdings" pitchFamily="2" charset="2"/>
              <a:buChar char="Ø"/>
              <a:defRPr/>
            </a:pPr>
            <a:r>
              <a:rPr lang="en-US" sz="2400" dirty="0" smtClean="0">
                <a:solidFill>
                  <a:srgbClr val="000000"/>
                </a:solidFill>
                <a:latin typeface="Footlight MT Light" pitchFamily="18" charset="0"/>
              </a:rPr>
              <a:t>Penicillin resistant </a:t>
            </a:r>
            <a:r>
              <a:rPr lang="en-US" sz="2400" dirty="0" err="1" smtClean="0">
                <a:solidFill>
                  <a:srgbClr val="000000"/>
                </a:solidFill>
                <a:latin typeface="Footlight MT Light" pitchFamily="18" charset="0"/>
              </a:rPr>
              <a:t>enterococci</a:t>
            </a:r>
            <a:endParaRPr lang="en-US" sz="2400" dirty="0" smtClean="0">
              <a:solidFill>
                <a:srgbClr val="000000"/>
              </a:solidFill>
              <a:latin typeface="Footlight MT Light" pitchFamily="18" charset="0"/>
            </a:endParaRPr>
          </a:p>
          <a:p>
            <a:pPr lvl="1" eaLnBrk="1" hangingPunct="1">
              <a:lnSpc>
                <a:spcPct val="90000"/>
              </a:lnSpc>
              <a:buClr>
                <a:srgbClr val="FF0000"/>
              </a:buClr>
              <a:buFont typeface="Wingdings" pitchFamily="2" charset="2"/>
              <a:buChar char="Ø"/>
              <a:defRPr/>
            </a:pPr>
            <a:r>
              <a:rPr lang="en-US" sz="2400" dirty="0" err="1" smtClean="0">
                <a:solidFill>
                  <a:srgbClr val="000000"/>
                </a:solidFill>
                <a:latin typeface="Footlight MT Light" pitchFamily="18" charset="0"/>
              </a:rPr>
              <a:t>Enterobacteriaeae</a:t>
            </a:r>
            <a:r>
              <a:rPr lang="en-US" sz="2400" dirty="0" smtClean="0">
                <a:solidFill>
                  <a:srgbClr val="000000"/>
                </a:solidFill>
                <a:latin typeface="Footlight MT Light" pitchFamily="18" charset="0"/>
              </a:rPr>
              <a:t>, </a:t>
            </a:r>
            <a:r>
              <a:rPr lang="en-US" sz="2400" dirty="0" err="1" smtClean="0">
                <a:solidFill>
                  <a:srgbClr val="000000"/>
                </a:solidFill>
                <a:latin typeface="Footlight MT Light" pitchFamily="18" charset="0"/>
              </a:rPr>
              <a:t>Actinobacter</a:t>
            </a:r>
            <a:r>
              <a:rPr lang="en-US" sz="2400" dirty="0" smtClean="0">
                <a:solidFill>
                  <a:srgbClr val="000000"/>
                </a:solidFill>
                <a:latin typeface="Footlight MT Light" pitchFamily="18" charset="0"/>
              </a:rPr>
              <a:t> sp.</a:t>
            </a:r>
          </a:p>
          <a:p>
            <a:pPr lvl="1" eaLnBrk="1" hangingPunct="1">
              <a:lnSpc>
                <a:spcPct val="90000"/>
              </a:lnSpc>
              <a:buClr>
                <a:srgbClr val="FF0000"/>
              </a:buClr>
              <a:buFont typeface="Wingdings" pitchFamily="2" charset="2"/>
              <a:buChar char="Ø"/>
              <a:defRPr/>
            </a:pPr>
            <a:r>
              <a:rPr lang="en-US" sz="2400" dirty="0" smtClean="0">
                <a:solidFill>
                  <a:srgbClr val="000000"/>
                </a:solidFill>
                <a:latin typeface="Footlight MT Light" pitchFamily="18" charset="0"/>
              </a:rPr>
              <a:t>Anaerobes &amp; atypical agents</a:t>
            </a:r>
          </a:p>
          <a:p>
            <a:pPr lvl="1" eaLnBrk="1" hangingPunct="1">
              <a:lnSpc>
                <a:spcPct val="90000"/>
              </a:lnSpc>
              <a:buClr>
                <a:srgbClr val="FF0000"/>
              </a:buClr>
              <a:buFont typeface="Wingdings" pitchFamily="2" charset="2"/>
              <a:buChar char="Ø"/>
              <a:defRPr/>
            </a:pPr>
            <a:r>
              <a:rPr lang="en-US" sz="2400" dirty="0" smtClean="0">
                <a:solidFill>
                  <a:srgbClr val="000000"/>
                </a:solidFill>
                <a:latin typeface="Footlight MT Light" pitchFamily="18" charset="0"/>
              </a:rPr>
              <a:t>I/V only </a:t>
            </a:r>
          </a:p>
          <a:p>
            <a:pPr lvl="1" eaLnBrk="1" hangingPunct="1">
              <a:lnSpc>
                <a:spcPct val="90000"/>
              </a:lnSpc>
              <a:buClr>
                <a:srgbClr val="FF0000"/>
              </a:buClr>
              <a:buFont typeface="Wingdings" pitchFamily="2" charset="2"/>
              <a:buChar char="Ø"/>
              <a:defRPr/>
            </a:pPr>
            <a:r>
              <a:rPr lang="en-US" sz="2400" dirty="0" smtClean="0">
                <a:solidFill>
                  <a:srgbClr val="000000"/>
                </a:solidFill>
                <a:latin typeface="Footlight MT Light" pitchFamily="18" charset="0"/>
              </a:rPr>
              <a:t>Large Vd – 100mg loading dose then 50mg/24hr</a:t>
            </a:r>
          </a:p>
          <a:p>
            <a:pPr lvl="1" eaLnBrk="1" hangingPunct="1">
              <a:lnSpc>
                <a:spcPct val="90000"/>
              </a:lnSpc>
              <a:buClr>
                <a:srgbClr val="FF0000"/>
              </a:buClr>
              <a:buFont typeface="Wingdings" pitchFamily="2" charset="2"/>
              <a:buChar char="Ø"/>
              <a:defRPr/>
            </a:pPr>
            <a:r>
              <a:rPr lang="en-US" sz="2400" dirty="0" smtClean="0">
                <a:solidFill>
                  <a:srgbClr val="000000"/>
                </a:solidFill>
                <a:latin typeface="Footlight MT Light" pitchFamily="18" charset="0"/>
              </a:rPr>
              <a:t>Biliary excretion primarily</a:t>
            </a:r>
          </a:p>
          <a:p>
            <a:pPr lvl="1" eaLnBrk="1" hangingPunct="1">
              <a:lnSpc>
                <a:spcPct val="90000"/>
              </a:lnSpc>
              <a:buClr>
                <a:srgbClr val="FF0000"/>
              </a:buClr>
              <a:buFont typeface="Wingdings" pitchFamily="2" charset="2"/>
              <a:buChar char="Ø"/>
              <a:defRPr/>
            </a:pPr>
            <a:r>
              <a:rPr lang="en-US" sz="2400" dirty="0" smtClean="0">
                <a:solidFill>
                  <a:srgbClr val="000000"/>
                </a:solidFill>
                <a:latin typeface="Footlight MT Light" pitchFamily="18" charset="0"/>
              </a:rPr>
              <a:t>Nausea in one third patients</a:t>
            </a:r>
          </a:p>
          <a:p>
            <a:pPr lvl="1" eaLnBrk="1" hangingPunct="1">
              <a:lnSpc>
                <a:spcPct val="90000"/>
              </a:lnSpc>
              <a:buClr>
                <a:srgbClr val="FF0000"/>
              </a:buClr>
              <a:buFont typeface="Wingdings" pitchFamily="2" charset="2"/>
              <a:buChar char="Ø"/>
              <a:defRPr/>
            </a:pPr>
            <a:r>
              <a:rPr lang="en-US" sz="2400" dirty="0" smtClean="0">
                <a:solidFill>
                  <a:srgbClr val="000000"/>
                </a:solidFill>
                <a:latin typeface="Footlight MT Light" pitchFamily="18" charset="0"/>
              </a:rPr>
              <a:t>Skin &amp; skin structure infections</a:t>
            </a:r>
          </a:p>
          <a:p>
            <a:pPr lvl="1" eaLnBrk="1" hangingPunct="1">
              <a:lnSpc>
                <a:spcPct val="90000"/>
              </a:lnSpc>
              <a:buClr>
                <a:srgbClr val="FF0000"/>
              </a:buClr>
              <a:buFont typeface="Wingdings" pitchFamily="2" charset="2"/>
              <a:buChar char="Ø"/>
              <a:defRPr/>
            </a:pPr>
            <a:r>
              <a:rPr lang="en-US" sz="2400" dirty="0" smtClean="0">
                <a:solidFill>
                  <a:srgbClr val="000000"/>
                </a:solidFill>
                <a:latin typeface="Footlight MT Light" pitchFamily="18" charset="0"/>
              </a:rPr>
              <a:t>Intra-abdominal infections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533400" y="298450"/>
            <a:ext cx="7467600" cy="708025"/>
          </a:xfrm>
          <a:prstGeom prst="rect">
            <a:avLst/>
          </a:prstGeom>
          <a:noFill/>
          <a:ln w="9525">
            <a:noFill/>
            <a:miter lim="800000"/>
            <a:headEnd/>
            <a:tailEnd/>
          </a:ln>
        </p:spPr>
        <p:txBody>
          <a:bodyPr>
            <a:spAutoFit/>
          </a:bodyPr>
          <a:lstStyle/>
          <a:p>
            <a:pPr>
              <a:defRPr/>
            </a:pPr>
            <a:r>
              <a:rPr lang="en-US" sz="4000" b="1" u="sng" dirty="0" err="1">
                <a:solidFill>
                  <a:srgbClr val="FFFF00"/>
                </a:solidFill>
                <a:effectLst>
                  <a:outerShdw blurRad="38100" dist="38100" dir="2700000" algn="tl">
                    <a:srgbClr val="000000"/>
                  </a:outerShdw>
                </a:effectLst>
              </a:rPr>
              <a:t>Doxycycline</a:t>
            </a:r>
            <a:r>
              <a:rPr lang="en-US" sz="4000" b="1" u="sng" dirty="0">
                <a:solidFill>
                  <a:srgbClr val="FFFF00"/>
                </a:solidFill>
                <a:effectLst>
                  <a:outerShdw blurRad="38100" dist="38100" dir="2700000" algn="tl">
                    <a:srgbClr val="000000"/>
                  </a:outerShdw>
                </a:effectLst>
              </a:rPr>
              <a:t> </a:t>
            </a:r>
            <a:r>
              <a:rPr lang="en-US" sz="2800" b="1" u="sng" dirty="0">
                <a:solidFill>
                  <a:srgbClr val="FFFF00"/>
                </a:solidFill>
                <a:effectLst>
                  <a:outerShdw blurRad="38100" dist="38100" dir="2700000" algn="tl">
                    <a:srgbClr val="000000"/>
                  </a:outerShdw>
                </a:effectLst>
              </a:rPr>
              <a:t>(100mg OD or BD) </a:t>
            </a:r>
            <a:endParaRPr lang="en-US" sz="4000" b="1" u="sng" dirty="0">
              <a:solidFill>
                <a:srgbClr val="FFFF00"/>
              </a:solidFill>
              <a:effectLst>
                <a:outerShdw blurRad="38100" dist="38100" dir="2700000" algn="tl">
                  <a:srgbClr val="000000"/>
                </a:outerShdw>
              </a:effectLst>
            </a:endParaRPr>
          </a:p>
        </p:txBody>
      </p:sp>
      <p:sp>
        <p:nvSpPr>
          <p:cNvPr id="5" name="Content Placeholder 4"/>
          <p:cNvSpPr>
            <a:spLocks noGrp="1"/>
          </p:cNvSpPr>
          <p:nvPr>
            <p:ph sz="half" idx="1"/>
          </p:nvPr>
        </p:nvSpPr>
        <p:spPr>
          <a:noFill/>
        </p:spPr>
        <p:txBody>
          <a:bodyPr>
            <a:normAutofit lnSpcReduction="10000"/>
          </a:bodyPr>
          <a:lstStyle/>
          <a:p>
            <a:pPr>
              <a:buClr>
                <a:schemeClr val="hlink"/>
              </a:buClr>
              <a:buFontTx/>
              <a:buChar char="•"/>
              <a:defRPr/>
            </a:pPr>
            <a:r>
              <a:rPr lang="en-US" sz="2800" dirty="0" smtClean="0">
                <a:solidFill>
                  <a:srgbClr val="000000"/>
                </a:solidFill>
                <a:latin typeface="Footlight MT Light" pitchFamily="18" charset="0"/>
              </a:rPr>
              <a:t>Sinusitis</a:t>
            </a:r>
          </a:p>
          <a:p>
            <a:pPr>
              <a:buClr>
                <a:schemeClr val="hlink"/>
              </a:buClr>
              <a:buFontTx/>
              <a:buChar char="•"/>
              <a:defRPr/>
            </a:pPr>
            <a:r>
              <a:rPr lang="en-US" sz="2800" dirty="0" smtClean="0">
                <a:solidFill>
                  <a:srgbClr val="000000"/>
                </a:solidFill>
                <a:latin typeface="Footlight MT Light" pitchFamily="18" charset="0"/>
              </a:rPr>
              <a:t>Syphilis</a:t>
            </a:r>
          </a:p>
          <a:p>
            <a:pPr>
              <a:buClr>
                <a:schemeClr val="hlink"/>
              </a:buClr>
              <a:buFontTx/>
              <a:buChar char="•"/>
              <a:defRPr/>
            </a:pPr>
            <a:r>
              <a:rPr lang="en-US" sz="2800" dirty="0" smtClean="0">
                <a:solidFill>
                  <a:srgbClr val="000000"/>
                </a:solidFill>
                <a:latin typeface="Footlight MT Light" pitchFamily="18" charset="0"/>
              </a:rPr>
              <a:t>Chlamydia-PID, Prostatitis </a:t>
            </a:r>
          </a:p>
          <a:p>
            <a:pPr>
              <a:buClr>
                <a:schemeClr val="hlink"/>
              </a:buClr>
              <a:buFontTx/>
              <a:buChar char="•"/>
              <a:defRPr/>
            </a:pPr>
            <a:r>
              <a:rPr lang="en-US" sz="2800" dirty="0" smtClean="0">
                <a:solidFill>
                  <a:srgbClr val="000000"/>
                </a:solidFill>
                <a:latin typeface="Footlight MT Light" pitchFamily="18" charset="0"/>
              </a:rPr>
              <a:t>Rickettsial infections</a:t>
            </a:r>
          </a:p>
          <a:p>
            <a:pPr>
              <a:buClr>
                <a:schemeClr val="hlink"/>
              </a:buClr>
              <a:buFontTx/>
              <a:buChar char="•"/>
              <a:defRPr/>
            </a:pPr>
            <a:r>
              <a:rPr lang="en-US" sz="2800" dirty="0" smtClean="0">
                <a:solidFill>
                  <a:srgbClr val="000000"/>
                </a:solidFill>
                <a:latin typeface="Footlight MT Light" pitchFamily="18" charset="0"/>
              </a:rPr>
              <a:t>Brucellosis</a:t>
            </a:r>
          </a:p>
          <a:p>
            <a:pPr>
              <a:buClr>
                <a:schemeClr val="hlink"/>
              </a:buClr>
              <a:buFontTx/>
              <a:buChar char="•"/>
              <a:defRPr/>
            </a:pPr>
            <a:r>
              <a:rPr lang="en-US" sz="2800" dirty="0" smtClean="0">
                <a:solidFill>
                  <a:srgbClr val="000000"/>
                </a:solidFill>
                <a:latin typeface="Footlight MT Light" pitchFamily="18" charset="0"/>
              </a:rPr>
              <a:t>Acne</a:t>
            </a:r>
          </a:p>
          <a:p>
            <a:pPr>
              <a:buClr>
                <a:schemeClr val="hlink"/>
              </a:buClr>
              <a:buFontTx/>
              <a:buChar char="•"/>
              <a:defRPr/>
            </a:pPr>
            <a:r>
              <a:rPr lang="en-US" sz="2800" dirty="0" smtClean="0">
                <a:solidFill>
                  <a:srgbClr val="000000"/>
                </a:solidFill>
                <a:latin typeface="Footlight MT Light" pitchFamily="18" charset="0"/>
              </a:rPr>
              <a:t>Bacillus </a:t>
            </a:r>
            <a:r>
              <a:rPr lang="en-US" sz="2800" dirty="0" err="1" smtClean="0">
                <a:solidFill>
                  <a:srgbClr val="000000"/>
                </a:solidFill>
                <a:latin typeface="Footlight MT Light" pitchFamily="18" charset="0"/>
              </a:rPr>
              <a:t>anthracis</a:t>
            </a:r>
            <a:endParaRPr lang="en-US" sz="2800" dirty="0" smtClean="0">
              <a:solidFill>
                <a:srgbClr val="000000"/>
              </a:solidFill>
              <a:latin typeface="Footlight MT Light" pitchFamily="18" charset="0"/>
            </a:endParaRPr>
          </a:p>
          <a:p>
            <a:pPr>
              <a:buClr>
                <a:schemeClr val="hlink"/>
              </a:buClr>
              <a:buFontTx/>
              <a:buChar char="•"/>
              <a:defRPr/>
            </a:pPr>
            <a:endParaRPr lang="en-US" sz="2800" dirty="0" smtClean="0">
              <a:solidFill>
                <a:srgbClr val="000000"/>
              </a:solidFill>
              <a:latin typeface="Footlight MT Light" pitchFamily="18" charset="0"/>
            </a:endParaRPr>
          </a:p>
          <a:p>
            <a:pPr>
              <a:defRPr/>
            </a:pPr>
            <a:endParaRPr lang="en-US" sz="2800" dirty="0">
              <a:solidFill>
                <a:srgbClr val="000000"/>
              </a:solidFill>
              <a:latin typeface="Footlight MT Light" pitchFamily="18" charset="0"/>
            </a:endParaRPr>
          </a:p>
        </p:txBody>
      </p:sp>
      <p:sp>
        <p:nvSpPr>
          <p:cNvPr id="6" name="Content Placeholder 5"/>
          <p:cNvSpPr>
            <a:spLocks noGrp="1"/>
          </p:cNvSpPr>
          <p:nvPr>
            <p:ph sz="half" idx="2"/>
          </p:nvPr>
        </p:nvSpPr>
        <p:spPr>
          <a:noFill/>
        </p:spPr>
        <p:txBody>
          <a:bodyPr>
            <a:normAutofit lnSpcReduction="10000"/>
          </a:bodyPr>
          <a:lstStyle/>
          <a:p>
            <a:pPr>
              <a:buClr>
                <a:schemeClr val="hlink"/>
              </a:buClr>
              <a:buFontTx/>
              <a:buChar char="•"/>
              <a:defRPr/>
            </a:pPr>
            <a:r>
              <a:rPr lang="en-US" sz="2800" dirty="0" err="1" smtClean="0">
                <a:solidFill>
                  <a:srgbClr val="000000"/>
                </a:solidFill>
                <a:latin typeface="Footlight MT Light" pitchFamily="18" charset="0"/>
              </a:rPr>
              <a:t>Yersinia</a:t>
            </a:r>
            <a:r>
              <a:rPr lang="en-US" sz="2800" dirty="0" smtClean="0">
                <a:solidFill>
                  <a:srgbClr val="000000"/>
                </a:solidFill>
                <a:latin typeface="Footlight MT Light" pitchFamily="18" charset="0"/>
              </a:rPr>
              <a:t> </a:t>
            </a:r>
            <a:r>
              <a:rPr lang="en-US" sz="2800" dirty="0" err="1" smtClean="0">
                <a:solidFill>
                  <a:srgbClr val="000000"/>
                </a:solidFill>
                <a:latin typeface="Footlight MT Light" pitchFamily="18" charset="0"/>
              </a:rPr>
              <a:t>pestis</a:t>
            </a:r>
            <a:r>
              <a:rPr lang="en-US" sz="2800" dirty="0" smtClean="0">
                <a:solidFill>
                  <a:srgbClr val="000000"/>
                </a:solidFill>
                <a:latin typeface="Footlight MT Light" pitchFamily="18" charset="0"/>
              </a:rPr>
              <a:t> (bubonic plague) </a:t>
            </a:r>
          </a:p>
          <a:p>
            <a:pPr>
              <a:buClr>
                <a:schemeClr val="hlink"/>
              </a:buClr>
              <a:buFontTx/>
              <a:buChar char="•"/>
              <a:defRPr/>
            </a:pPr>
            <a:r>
              <a:rPr lang="en-US" sz="2800" dirty="0" err="1" smtClean="0">
                <a:solidFill>
                  <a:srgbClr val="000000"/>
                </a:solidFill>
                <a:latin typeface="Footlight MT Light" pitchFamily="18" charset="0"/>
              </a:rPr>
              <a:t>Traveller’s</a:t>
            </a:r>
            <a:r>
              <a:rPr lang="en-US" sz="2800" dirty="0" smtClean="0">
                <a:solidFill>
                  <a:srgbClr val="000000"/>
                </a:solidFill>
                <a:latin typeface="Footlight MT Light" pitchFamily="18" charset="0"/>
              </a:rPr>
              <a:t> diarrhea</a:t>
            </a:r>
          </a:p>
          <a:p>
            <a:pPr>
              <a:buClr>
                <a:schemeClr val="hlink"/>
              </a:buClr>
              <a:buFontTx/>
              <a:buChar char="•"/>
              <a:defRPr/>
            </a:pPr>
            <a:r>
              <a:rPr lang="en-US" sz="2800" dirty="0" err="1" smtClean="0">
                <a:solidFill>
                  <a:srgbClr val="000000"/>
                </a:solidFill>
                <a:latin typeface="Footlight MT Light" pitchFamily="18" charset="0"/>
              </a:rPr>
              <a:t>Vibrio</a:t>
            </a:r>
            <a:r>
              <a:rPr lang="en-US" sz="2800" dirty="0" smtClean="0">
                <a:solidFill>
                  <a:srgbClr val="000000"/>
                </a:solidFill>
                <a:latin typeface="Footlight MT Light" pitchFamily="18" charset="0"/>
              </a:rPr>
              <a:t> cholera</a:t>
            </a:r>
          </a:p>
          <a:p>
            <a:pPr>
              <a:buClr>
                <a:schemeClr val="hlink"/>
              </a:buClr>
              <a:buFontTx/>
              <a:buChar char="•"/>
              <a:defRPr/>
            </a:pPr>
            <a:r>
              <a:rPr lang="en-US" sz="2800" dirty="0" smtClean="0">
                <a:solidFill>
                  <a:srgbClr val="000000"/>
                </a:solidFill>
                <a:latin typeface="Footlight MT Light" pitchFamily="18" charset="0"/>
              </a:rPr>
              <a:t>Malaria</a:t>
            </a:r>
          </a:p>
          <a:p>
            <a:pPr>
              <a:buClr>
                <a:schemeClr val="hlink"/>
              </a:buClr>
              <a:buFontTx/>
              <a:buChar char="•"/>
              <a:defRPr/>
            </a:pPr>
            <a:r>
              <a:rPr lang="en-US" sz="2800" dirty="0" smtClean="0">
                <a:solidFill>
                  <a:srgbClr val="000000"/>
                </a:solidFill>
                <a:latin typeface="Footlight MT Light" pitchFamily="18" charset="0"/>
              </a:rPr>
              <a:t>Elephantiasis</a:t>
            </a:r>
          </a:p>
          <a:p>
            <a:pPr>
              <a:buClr>
                <a:schemeClr val="hlink"/>
              </a:buClr>
              <a:buFontTx/>
              <a:buChar char="•"/>
              <a:defRPr/>
            </a:pPr>
            <a:r>
              <a:rPr lang="en-US" sz="2800" dirty="0" err="1" smtClean="0">
                <a:solidFill>
                  <a:srgbClr val="000000"/>
                </a:solidFill>
                <a:latin typeface="Footlight MT Light" pitchFamily="18" charset="0"/>
              </a:rPr>
              <a:t>Leptospirois</a:t>
            </a:r>
            <a:endParaRPr lang="en-US" sz="2800" dirty="0" smtClean="0">
              <a:solidFill>
                <a:srgbClr val="000000"/>
              </a:solidFill>
              <a:latin typeface="Footlight MT Light" pitchFamily="18" charset="0"/>
            </a:endParaRPr>
          </a:p>
          <a:p>
            <a:pPr>
              <a:buClr>
                <a:schemeClr val="hlink"/>
              </a:buClr>
              <a:buFontTx/>
              <a:buChar char="•"/>
              <a:defRPr/>
            </a:pPr>
            <a:r>
              <a:rPr lang="en-US" sz="2800" dirty="0" err="1" smtClean="0">
                <a:solidFill>
                  <a:srgbClr val="000000"/>
                </a:solidFill>
                <a:latin typeface="Footlight MT Light" pitchFamily="18" charset="0"/>
              </a:rPr>
              <a:t>Actinomycosis</a:t>
            </a:r>
            <a:endParaRPr lang="en-US" sz="2800" dirty="0" smtClean="0">
              <a:solidFill>
                <a:srgbClr val="000000"/>
              </a:solidFill>
              <a:latin typeface="Footlight MT Light" pitchFamily="18" charset="0"/>
            </a:endParaRPr>
          </a:p>
          <a:p>
            <a:pPr>
              <a:buClr>
                <a:schemeClr val="hlink"/>
              </a:buClr>
              <a:buFontTx/>
              <a:buChar char="•"/>
              <a:defRPr/>
            </a:pPr>
            <a:r>
              <a:rPr lang="en-US" sz="2800" dirty="0" err="1" smtClean="0">
                <a:solidFill>
                  <a:srgbClr val="000000"/>
                </a:solidFill>
                <a:latin typeface="Footlight MT Light" pitchFamily="18" charset="0"/>
              </a:rPr>
              <a:t>Borellia</a:t>
            </a:r>
            <a:r>
              <a:rPr lang="en-US" sz="2800" dirty="0" smtClean="0">
                <a:solidFill>
                  <a:srgbClr val="000000"/>
                </a:solidFill>
                <a:latin typeface="Footlight MT Light" pitchFamily="18" charset="0"/>
              </a:rPr>
              <a:t> </a:t>
            </a:r>
            <a:r>
              <a:rPr lang="en-US" sz="2800" dirty="0" err="1" smtClean="0">
                <a:solidFill>
                  <a:srgbClr val="000000"/>
                </a:solidFill>
                <a:latin typeface="Footlight MT Light" pitchFamily="18" charset="0"/>
              </a:rPr>
              <a:t>infectuins</a:t>
            </a:r>
            <a:endParaRPr lang="en-US" sz="2800" dirty="0" smtClean="0">
              <a:solidFill>
                <a:srgbClr val="000000"/>
              </a:solidFill>
              <a:latin typeface="Footlight MT Light"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p:txBody>
          <a:bodyPr/>
          <a:lstStyle/>
          <a:p>
            <a:pPr eaLnBrk="1" hangingPunct="1">
              <a:defRPr/>
            </a:pPr>
            <a:r>
              <a:rPr lang="en-US" dirty="0" smtClean="0">
                <a:solidFill>
                  <a:srgbClr val="000000"/>
                </a:solidFill>
                <a:latin typeface="Footlight MT Light" pitchFamily="18" charset="0"/>
              </a:rPr>
              <a:t>ADVERSE EFFECTS</a:t>
            </a:r>
          </a:p>
        </p:txBody>
      </p:sp>
      <p:sp>
        <p:nvSpPr>
          <p:cNvPr id="46083" name="Rectangle 3"/>
          <p:cNvSpPr>
            <a:spLocks noGrp="1"/>
          </p:cNvSpPr>
          <p:nvPr>
            <p:ph idx="1"/>
          </p:nvPr>
        </p:nvSpPr>
        <p:spPr>
          <a:xfrm>
            <a:off x="381000" y="1600200"/>
            <a:ext cx="7467600" cy="4525963"/>
          </a:xfrm>
          <a:noFill/>
        </p:spPr>
        <p:txBody>
          <a:bodyPr/>
          <a:lstStyle/>
          <a:p>
            <a:pPr eaLnBrk="1" hangingPunct="1">
              <a:buClr>
                <a:srgbClr val="FFFF00"/>
              </a:buClr>
              <a:buSzTx/>
              <a:buFont typeface="Wingdings" pitchFamily="2" charset="2"/>
              <a:buChar char="v"/>
              <a:defRPr/>
            </a:pPr>
            <a:r>
              <a:rPr lang="en-US" sz="3200" u="sng" dirty="0" smtClean="0">
                <a:solidFill>
                  <a:srgbClr val="000000"/>
                </a:solidFill>
                <a:latin typeface="Footlight MT Light" pitchFamily="18" charset="0"/>
              </a:rPr>
              <a:t>Hypersensitivity reactions</a:t>
            </a:r>
            <a:r>
              <a:rPr lang="en-US" sz="2800" u="sng" dirty="0" smtClean="0">
                <a:solidFill>
                  <a:srgbClr val="000000"/>
                </a:solidFill>
                <a:latin typeface="Footlight MT Light" pitchFamily="18" charset="0"/>
              </a:rPr>
              <a:t> </a:t>
            </a:r>
          </a:p>
          <a:p>
            <a:pPr eaLnBrk="1" hangingPunct="1">
              <a:buClr>
                <a:srgbClr val="FFFF00"/>
              </a:buClr>
              <a:buFont typeface="Wingdings" pitchFamily="2" charset="2"/>
              <a:buChar char="v"/>
              <a:defRPr/>
            </a:pPr>
            <a:r>
              <a:rPr lang="en-US" sz="3200" u="sng" dirty="0" smtClean="0">
                <a:solidFill>
                  <a:srgbClr val="000000"/>
                </a:solidFill>
                <a:latin typeface="Footlight MT Light" pitchFamily="18" charset="0"/>
              </a:rPr>
              <a:t>Gastrointestinal </a:t>
            </a:r>
          </a:p>
          <a:p>
            <a:pPr eaLnBrk="1" hangingPunct="1">
              <a:buClr>
                <a:srgbClr val="FFFF00"/>
              </a:buClr>
              <a:buFont typeface="Wingdings" pitchFamily="2" charset="2"/>
              <a:buChar char="v"/>
              <a:defRPr/>
            </a:pPr>
            <a:r>
              <a:rPr lang="en-US" sz="3200" u="sng" dirty="0" smtClean="0">
                <a:solidFill>
                  <a:srgbClr val="000000"/>
                </a:solidFill>
                <a:latin typeface="Footlight MT Light" pitchFamily="18" charset="0"/>
              </a:rPr>
              <a:t>Calcified tissue: Bones &amp; Teeth</a:t>
            </a:r>
          </a:p>
          <a:p>
            <a:pPr eaLnBrk="1" hangingPunct="1">
              <a:buClr>
                <a:srgbClr val="FFFF00"/>
              </a:buClr>
              <a:buFont typeface="Wingdings" pitchFamily="2" charset="2"/>
              <a:buChar char="v"/>
              <a:defRPr/>
            </a:pPr>
            <a:r>
              <a:rPr lang="en-US" sz="3200" u="sng" dirty="0" smtClean="0">
                <a:solidFill>
                  <a:srgbClr val="000000"/>
                </a:solidFill>
                <a:latin typeface="Footlight MT Light" pitchFamily="18" charset="0"/>
              </a:rPr>
              <a:t>Liver toxicity</a:t>
            </a:r>
            <a:endParaRPr lang="en-US" sz="3200" dirty="0" smtClean="0">
              <a:solidFill>
                <a:srgbClr val="000000"/>
              </a:solidFill>
              <a:latin typeface="Footlight MT Light" pitchFamily="18" charset="0"/>
            </a:endParaRPr>
          </a:p>
          <a:p>
            <a:pPr eaLnBrk="1" hangingPunct="1">
              <a:buClr>
                <a:srgbClr val="FFFF00"/>
              </a:buClr>
              <a:buFont typeface="Wingdings" pitchFamily="2" charset="2"/>
              <a:buChar char="v"/>
              <a:defRPr/>
            </a:pPr>
            <a:r>
              <a:rPr lang="en-US" sz="3200" u="sng" dirty="0" smtClean="0">
                <a:solidFill>
                  <a:srgbClr val="000000"/>
                </a:solidFill>
                <a:latin typeface="Footlight MT Light" pitchFamily="18" charset="0"/>
              </a:rPr>
              <a:t>Local tissue toxicity</a:t>
            </a:r>
          </a:p>
          <a:p>
            <a:pPr eaLnBrk="1" hangingPunct="1">
              <a:buClr>
                <a:srgbClr val="FFFF00"/>
              </a:buClr>
              <a:buSzTx/>
              <a:buFont typeface="Wingdings" pitchFamily="2" charset="2"/>
              <a:buChar char="v"/>
              <a:defRPr/>
            </a:pPr>
            <a:r>
              <a:rPr lang="en-US" sz="3200" u="sng" dirty="0" smtClean="0">
                <a:solidFill>
                  <a:srgbClr val="000000"/>
                </a:solidFill>
                <a:latin typeface="Footlight MT Light" pitchFamily="18" charset="0"/>
              </a:rPr>
              <a:t>Photosensitization</a:t>
            </a:r>
            <a:endParaRPr lang="en-US" sz="3200" dirty="0" smtClean="0">
              <a:solidFill>
                <a:srgbClr val="000000"/>
              </a:solidFill>
              <a:latin typeface="Footlight MT Light" pitchFamily="18" charset="0"/>
            </a:endParaRPr>
          </a:p>
          <a:p>
            <a:pPr eaLnBrk="1" hangingPunct="1">
              <a:buClr>
                <a:srgbClr val="FFFF00"/>
              </a:buClr>
              <a:buSzTx/>
              <a:buFont typeface="Wingdings" pitchFamily="2" charset="2"/>
              <a:buChar char="v"/>
              <a:defRPr/>
            </a:pPr>
            <a:r>
              <a:rPr lang="en-US" sz="3200" u="sng" dirty="0" smtClean="0">
                <a:solidFill>
                  <a:srgbClr val="000000"/>
                </a:solidFill>
                <a:latin typeface="Footlight MT Light" pitchFamily="18" charset="0"/>
              </a:rPr>
              <a:t>Vestibular reactions</a:t>
            </a:r>
          </a:p>
          <a:p>
            <a:pPr lvl="1" eaLnBrk="1" hangingPunct="1">
              <a:buClr>
                <a:srgbClr val="FFFF00"/>
              </a:buClr>
              <a:buFont typeface="Wingdings 2" pitchFamily="18" charset="2"/>
              <a:buNone/>
              <a:defRPr/>
            </a:pPr>
            <a:endParaRPr lang="en-US" sz="2800" dirty="0" smtClean="0">
              <a:solidFill>
                <a:srgbClr val="000000"/>
              </a:solidFill>
              <a:latin typeface="Footlight MT Light" pitchFamily="18" charset="0"/>
            </a:endParaRPr>
          </a:p>
          <a:p>
            <a:pPr eaLnBrk="1" hangingPunct="1">
              <a:buClr>
                <a:srgbClr val="FFFF00"/>
              </a:buClr>
              <a:buFont typeface="Wingdings 2" pitchFamily="18" charset="2"/>
              <a:buNone/>
              <a:defRPr/>
            </a:pPr>
            <a:endParaRPr lang="en-US" sz="2800" dirty="0" smtClean="0">
              <a:solidFill>
                <a:srgbClr val="000000"/>
              </a:solidFill>
              <a:latin typeface="Footlight MT Light"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title"/>
          </p:nvPr>
        </p:nvSpPr>
        <p:spPr/>
        <p:txBody>
          <a:bodyPr/>
          <a:lstStyle/>
          <a:p>
            <a:r>
              <a:rPr lang="en-US" dirty="0" smtClean="0">
                <a:solidFill>
                  <a:srgbClr val="000000"/>
                </a:solidFill>
                <a:latin typeface="Baskerville Old Face" pitchFamily="18" charset="0"/>
              </a:rPr>
              <a:t>Learning Objectives</a:t>
            </a:r>
          </a:p>
        </p:txBody>
      </p:sp>
      <p:sp>
        <p:nvSpPr>
          <p:cNvPr id="8195" name="Content Placeholder 4"/>
          <p:cNvSpPr>
            <a:spLocks noGrp="1"/>
          </p:cNvSpPr>
          <p:nvPr>
            <p:ph idx="1"/>
          </p:nvPr>
        </p:nvSpPr>
        <p:spPr>
          <a:xfrm>
            <a:off x="381000" y="1371600"/>
            <a:ext cx="8153400" cy="4953000"/>
          </a:xfrm>
          <a:noFill/>
        </p:spPr>
        <p:txBody>
          <a:bodyPr>
            <a:normAutofit lnSpcReduction="10000"/>
          </a:bodyPr>
          <a:lstStyle/>
          <a:p>
            <a:pPr>
              <a:spcBef>
                <a:spcPct val="0"/>
              </a:spcBef>
              <a:buFont typeface="Wingdings 2" pitchFamily="18" charset="2"/>
              <a:buNone/>
            </a:pPr>
            <a:r>
              <a:rPr lang="en-US" sz="3200" i="1" dirty="0" smtClean="0">
                <a:solidFill>
                  <a:srgbClr val="000000"/>
                </a:solidFill>
                <a:latin typeface="Footlight MT Light" pitchFamily="18" charset="0"/>
              </a:rPr>
              <a:t>After these sessions, you will be able to:</a:t>
            </a:r>
          </a:p>
          <a:p>
            <a:pPr>
              <a:spcBef>
                <a:spcPct val="0"/>
              </a:spcBef>
              <a:buClr>
                <a:srgbClr val="66FF33"/>
              </a:buClr>
              <a:buFont typeface="Wingdings" pitchFamily="2" charset="2"/>
              <a:buChar char="F"/>
            </a:pPr>
            <a:r>
              <a:rPr lang="en-US" sz="3200" u="sng" dirty="0" smtClean="0">
                <a:solidFill>
                  <a:srgbClr val="000000"/>
                </a:solidFill>
                <a:latin typeface="Footlight MT Light" pitchFamily="18" charset="0"/>
              </a:rPr>
              <a:t>classify</a:t>
            </a:r>
            <a:r>
              <a:rPr lang="en-US" sz="3200" dirty="0" smtClean="0">
                <a:solidFill>
                  <a:srgbClr val="000000"/>
                </a:solidFill>
                <a:latin typeface="Footlight MT Light" pitchFamily="18" charset="0"/>
              </a:rPr>
              <a:t> tetracyclines on the basis of source and duration of action;</a:t>
            </a:r>
          </a:p>
          <a:p>
            <a:pPr>
              <a:spcBef>
                <a:spcPct val="0"/>
              </a:spcBef>
              <a:buClr>
                <a:srgbClr val="66FF33"/>
              </a:buClr>
              <a:buFont typeface="Wingdings" pitchFamily="2" charset="2"/>
              <a:buChar char="F"/>
            </a:pPr>
            <a:r>
              <a:rPr lang="en-US" sz="3200" dirty="0" smtClean="0">
                <a:solidFill>
                  <a:srgbClr val="000000"/>
                </a:solidFill>
                <a:latin typeface="Footlight MT Light" pitchFamily="18" charset="0"/>
              </a:rPr>
              <a:t>discuss </a:t>
            </a:r>
            <a:r>
              <a:rPr lang="en-US" sz="3200" u="sng" dirty="0" smtClean="0">
                <a:solidFill>
                  <a:srgbClr val="000000"/>
                </a:solidFill>
                <a:latin typeface="Footlight MT Light" pitchFamily="18" charset="0"/>
              </a:rPr>
              <a:t>salient pharmacokinetic features</a:t>
            </a:r>
            <a:r>
              <a:rPr lang="en-US" sz="3200" dirty="0" smtClean="0">
                <a:solidFill>
                  <a:srgbClr val="000000"/>
                </a:solidFill>
                <a:latin typeface="Footlight MT Light" pitchFamily="18" charset="0"/>
              </a:rPr>
              <a:t> of various tetracyclines;</a:t>
            </a:r>
          </a:p>
          <a:p>
            <a:pPr>
              <a:spcBef>
                <a:spcPct val="0"/>
              </a:spcBef>
              <a:buClr>
                <a:srgbClr val="66FF33"/>
              </a:buClr>
              <a:buFont typeface="Wingdings" pitchFamily="2" charset="2"/>
              <a:buChar char="F"/>
            </a:pPr>
            <a:r>
              <a:rPr lang="en-US" sz="3200" dirty="0" smtClean="0">
                <a:solidFill>
                  <a:srgbClr val="000000"/>
                </a:solidFill>
                <a:latin typeface="Footlight MT Light" pitchFamily="18" charset="0"/>
              </a:rPr>
              <a:t>describe the </a:t>
            </a:r>
            <a:r>
              <a:rPr lang="en-US" sz="3200" u="sng" dirty="0" smtClean="0">
                <a:solidFill>
                  <a:srgbClr val="000000"/>
                </a:solidFill>
                <a:latin typeface="Footlight MT Light" pitchFamily="18" charset="0"/>
              </a:rPr>
              <a:t>mechanism</a:t>
            </a:r>
            <a:r>
              <a:rPr lang="en-US" sz="3200" dirty="0" smtClean="0">
                <a:solidFill>
                  <a:srgbClr val="000000"/>
                </a:solidFill>
                <a:latin typeface="Footlight MT Light" pitchFamily="18" charset="0"/>
              </a:rPr>
              <a:t> of action, </a:t>
            </a:r>
            <a:r>
              <a:rPr lang="en-US" sz="3200" u="sng" dirty="0" smtClean="0">
                <a:solidFill>
                  <a:srgbClr val="000000"/>
                </a:solidFill>
                <a:latin typeface="Footlight MT Light" pitchFamily="18" charset="0"/>
              </a:rPr>
              <a:t>spectrum</a:t>
            </a:r>
            <a:r>
              <a:rPr lang="en-US" sz="3200" dirty="0" smtClean="0">
                <a:solidFill>
                  <a:srgbClr val="000000"/>
                </a:solidFill>
                <a:latin typeface="Footlight MT Light" pitchFamily="18" charset="0"/>
              </a:rPr>
              <a:t> and </a:t>
            </a:r>
            <a:r>
              <a:rPr lang="en-US" sz="3200" u="sng" dirty="0" smtClean="0">
                <a:solidFill>
                  <a:srgbClr val="000000"/>
                </a:solidFill>
                <a:latin typeface="Footlight MT Light" pitchFamily="18" charset="0"/>
              </a:rPr>
              <a:t>clinical uses</a:t>
            </a:r>
            <a:r>
              <a:rPr lang="en-US" sz="3200" dirty="0" smtClean="0">
                <a:solidFill>
                  <a:srgbClr val="000000"/>
                </a:solidFill>
                <a:latin typeface="Footlight MT Light" pitchFamily="18" charset="0"/>
              </a:rPr>
              <a:t> of tetracyclines; and </a:t>
            </a:r>
          </a:p>
          <a:p>
            <a:pPr>
              <a:spcBef>
                <a:spcPct val="0"/>
              </a:spcBef>
              <a:buClr>
                <a:srgbClr val="66FF33"/>
              </a:buClr>
              <a:buFont typeface="Wingdings" pitchFamily="2" charset="2"/>
              <a:buChar char="F"/>
            </a:pPr>
            <a:r>
              <a:rPr lang="en-US" sz="3200" dirty="0" smtClean="0">
                <a:solidFill>
                  <a:srgbClr val="000000"/>
                </a:solidFill>
                <a:latin typeface="Footlight MT Light" pitchFamily="18" charset="0"/>
              </a:rPr>
              <a:t>describe the </a:t>
            </a:r>
            <a:r>
              <a:rPr lang="en-US" sz="3200" u="sng" dirty="0" smtClean="0">
                <a:solidFill>
                  <a:srgbClr val="000000"/>
                </a:solidFill>
                <a:latin typeface="Footlight MT Light" pitchFamily="18" charset="0"/>
              </a:rPr>
              <a:t>adverse effects</a:t>
            </a:r>
            <a:r>
              <a:rPr lang="en-US" sz="3200" dirty="0" smtClean="0">
                <a:solidFill>
                  <a:srgbClr val="000000"/>
                </a:solidFill>
                <a:latin typeface="Footlight MT Light" pitchFamily="18" charset="0"/>
              </a:rPr>
              <a:t>, including </a:t>
            </a:r>
            <a:r>
              <a:rPr lang="en-US" sz="3200" u="sng" dirty="0" smtClean="0">
                <a:solidFill>
                  <a:srgbClr val="000000"/>
                </a:solidFill>
                <a:latin typeface="Footlight MT Light" pitchFamily="18" charset="0"/>
              </a:rPr>
              <a:t>contraindications</a:t>
            </a:r>
            <a:r>
              <a:rPr lang="en-US" sz="3200" dirty="0" smtClean="0">
                <a:solidFill>
                  <a:srgbClr val="000000"/>
                </a:solidFill>
                <a:latin typeface="Footlight MT Light" pitchFamily="18" charset="0"/>
              </a:rPr>
              <a:t> and </a:t>
            </a:r>
            <a:r>
              <a:rPr lang="en-US" sz="3200" u="sng" dirty="0" smtClean="0">
                <a:solidFill>
                  <a:srgbClr val="000000"/>
                </a:solidFill>
                <a:latin typeface="Footlight MT Light" pitchFamily="18" charset="0"/>
              </a:rPr>
              <a:t>drug interactions</a:t>
            </a:r>
            <a:r>
              <a:rPr lang="en-US" sz="3200" dirty="0" smtClean="0">
                <a:solidFill>
                  <a:srgbClr val="000000"/>
                </a:solidFill>
                <a:latin typeface="Footlight MT Light" pitchFamily="18" charset="0"/>
              </a:rPr>
              <a:t> of tetracyclines.</a:t>
            </a:r>
          </a:p>
          <a:p>
            <a:pPr>
              <a:spcBef>
                <a:spcPct val="0"/>
              </a:spcBef>
              <a:buClr>
                <a:srgbClr val="66FF33"/>
              </a:buClr>
              <a:buFont typeface="Wingdings" pitchFamily="2" charset="2"/>
              <a:buChar char="F"/>
            </a:pPr>
            <a:endParaRPr lang="en-US" sz="3200" i="1" dirty="0" smtClean="0">
              <a:solidFill>
                <a:srgbClr val="000000"/>
              </a:solidFill>
              <a:latin typeface="Footlight MT Light"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p:cNvSpPr>
          <p:nvPr>
            <p:ph idx="1"/>
          </p:nvPr>
        </p:nvSpPr>
        <p:spPr>
          <a:xfrm>
            <a:off x="457200" y="838200"/>
            <a:ext cx="7467600" cy="5287963"/>
          </a:xfrm>
          <a:noFill/>
        </p:spPr>
        <p:txBody>
          <a:bodyPr/>
          <a:lstStyle/>
          <a:p>
            <a:pPr eaLnBrk="1" hangingPunct="1">
              <a:lnSpc>
                <a:spcPct val="90000"/>
              </a:lnSpc>
              <a:buClr>
                <a:schemeClr val="hlink"/>
              </a:buClr>
              <a:buFont typeface="Wingdings" pitchFamily="2" charset="2"/>
              <a:buChar char="v"/>
              <a:defRPr/>
            </a:pPr>
            <a:r>
              <a:rPr lang="en-US" sz="3200" u="sng" dirty="0" smtClean="0">
                <a:solidFill>
                  <a:srgbClr val="000000"/>
                </a:solidFill>
                <a:latin typeface="Footlight MT Light" pitchFamily="18" charset="0"/>
              </a:rPr>
              <a:t>Kidney toxicity</a:t>
            </a:r>
          </a:p>
          <a:p>
            <a:pPr lvl="1" eaLnBrk="1" hangingPunct="1">
              <a:lnSpc>
                <a:spcPct val="90000"/>
              </a:lnSpc>
              <a:spcBef>
                <a:spcPct val="50000"/>
              </a:spcBef>
              <a:buClr>
                <a:schemeClr val="hlink"/>
              </a:buClr>
              <a:buSzTx/>
              <a:buFont typeface="Wingdings" pitchFamily="2" charset="2"/>
              <a:buChar char="Ø"/>
              <a:defRPr/>
            </a:pPr>
            <a:r>
              <a:rPr lang="en-US" sz="2800" dirty="0" smtClean="0">
                <a:solidFill>
                  <a:srgbClr val="000000"/>
                </a:solidFill>
                <a:latin typeface="Footlight MT Light" pitchFamily="18" charset="0"/>
              </a:rPr>
              <a:t>Outdated tetracyclines - decomposed to </a:t>
            </a:r>
            <a:r>
              <a:rPr lang="en-US" sz="2800" dirty="0" err="1" smtClean="0">
                <a:solidFill>
                  <a:srgbClr val="000000"/>
                </a:solidFill>
                <a:latin typeface="Footlight MT Light" pitchFamily="18" charset="0"/>
              </a:rPr>
              <a:t>epianhydrotetrayclines</a:t>
            </a:r>
            <a:r>
              <a:rPr lang="en-US" sz="2800" dirty="0" smtClean="0">
                <a:solidFill>
                  <a:srgbClr val="000000"/>
                </a:solidFill>
                <a:latin typeface="Footlight MT Light" pitchFamily="18" charset="0"/>
              </a:rPr>
              <a:t>              </a:t>
            </a:r>
          </a:p>
          <a:p>
            <a:pPr lvl="1" eaLnBrk="1" hangingPunct="1">
              <a:lnSpc>
                <a:spcPct val="90000"/>
              </a:lnSpc>
              <a:spcBef>
                <a:spcPct val="50000"/>
              </a:spcBef>
              <a:buClr>
                <a:schemeClr val="hlink"/>
              </a:buClr>
              <a:buSzTx/>
              <a:buFont typeface="Wingdings" pitchFamily="2" charset="2"/>
              <a:buChar char="Ø"/>
              <a:defRPr/>
            </a:pPr>
            <a:r>
              <a:rPr lang="en-US" sz="2800" u="sng" dirty="0" err="1" smtClean="0">
                <a:solidFill>
                  <a:srgbClr val="000000"/>
                </a:solidFill>
                <a:latin typeface="Footlight MT Light" pitchFamily="18" charset="0"/>
              </a:rPr>
              <a:t>Fancony</a:t>
            </a:r>
            <a:r>
              <a:rPr lang="en-US" sz="2800" u="sng" dirty="0" smtClean="0">
                <a:solidFill>
                  <a:srgbClr val="000000"/>
                </a:solidFill>
                <a:latin typeface="Footlight MT Light" pitchFamily="18" charset="0"/>
              </a:rPr>
              <a:t> like syndrome</a:t>
            </a:r>
            <a:r>
              <a:rPr lang="en-US" sz="2800" dirty="0" smtClean="0">
                <a:solidFill>
                  <a:srgbClr val="000000"/>
                </a:solidFill>
                <a:latin typeface="Footlight MT Light" pitchFamily="18" charset="0"/>
              </a:rPr>
              <a:t>: </a:t>
            </a:r>
            <a:r>
              <a:rPr lang="en-US" sz="2800" dirty="0" err="1" smtClean="0">
                <a:solidFill>
                  <a:srgbClr val="000000"/>
                </a:solidFill>
                <a:latin typeface="Footlight MT Light" pitchFamily="18" charset="0"/>
              </a:rPr>
              <a:t>polyuria</a:t>
            </a:r>
            <a:r>
              <a:rPr lang="en-US" sz="2800" dirty="0" smtClean="0">
                <a:solidFill>
                  <a:srgbClr val="000000"/>
                </a:solidFill>
                <a:latin typeface="Footlight MT Light" pitchFamily="18" charset="0"/>
              </a:rPr>
              <a:t>, </a:t>
            </a:r>
            <a:r>
              <a:rPr lang="en-US" sz="2800" dirty="0" err="1" smtClean="0">
                <a:solidFill>
                  <a:srgbClr val="000000"/>
                </a:solidFill>
                <a:latin typeface="Footlight MT Light" pitchFamily="18" charset="0"/>
              </a:rPr>
              <a:t>proteinuria</a:t>
            </a:r>
            <a:r>
              <a:rPr lang="en-US" sz="2800" dirty="0" smtClean="0">
                <a:solidFill>
                  <a:srgbClr val="000000"/>
                </a:solidFill>
                <a:latin typeface="Footlight MT Light" pitchFamily="18" charset="0"/>
              </a:rPr>
              <a:t>, amino acid urea,  </a:t>
            </a:r>
            <a:r>
              <a:rPr lang="en-US" sz="2800" dirty="0" err="1" smtClean="0">
                <a:solidFill>
                  <a:srgbClr val="000000"/>
                </a:solidFill>
                <a:latin typeface="Footlight MT Light" pitchFamily="18" charset="0"/>
              </a:rPr>
              <a:t>polydypsia</a:t>
            </a:r>
            <a:r>
              <a:rPr lang="en-US" sz="2800" dirty="0" smtClean="0">
                <a:solidFill>
                  <a:srgbClr val="000000"/>
                </a:solidFill>
                <a:latin typeface="Footlight MT Light" pitchFamily="18" charset="0"/>
              </a:rPr>
              <a:t>, nausea vomiting</a:t>
            </a:r>
          </a:p>
          <a:p>
            <a:pPr lvl="1" eaLnBrk="1" hangingPunct="1">
              <a:lnSpc>
                <a:spcPct val="90000"/>
              </a:lnSpc>
              <a:buClr>
                <a:schemeClr val="hlink"/>
              </a:buClr>
              <a:buFont typeface="Wingdings" pitchFamily="2" charset="2"/>
              <a:buChar char="Ø"/>
              <a:defRPr/>
            </a:pPr>
            <a:r>
              <a:rPr lang="en-US" sz="2800" u="sng" dirty="0" err="1" smtClean="0">
                <a:solidFill>
                  <a:srgbClr val="000000"/>
                </a:solidFill>
                <a:latin typeface="Footlight MT Light" pitchFamily="18" charset="0"/>
              </a:rPr>
              <a:t>Nephrogenic</a:t>
            </a:r>
            <a:r>
              <a:rPr lang="en-US" sz="2800" u="sng" dirty="0" smtClean="0">
                <a:solidFill>
                  <a:srgbClr val="000000"/>
                </a:solidFill>
                <a:latin typeface="Footlight MT Light" pitchFamily="18" charset="0"/>
              </a:rPr>
              <a:t> diabetes </a:t>
            </a:r>
            <a:r>
              <a:rPr lang="en-US" sz="2800" u="sng" dirty="0" err="1" smtClean="0">
                <a:solidFill>
                  <a:srgbClr val="000000"/>
                </a:solidFill>
                <a:latin typeface="Footlight MT Light" pitchFamily="18" charset="0"/>
              </a:rPr>
              <a:t>insipidus</a:t>
            </a:r>
            <a:r>
              <a:rPr lang="en-US" sz="2800" u="sng" dirty="0" smtClean="0">
                <a:solidFill>
                  <a:srgbClr val="000000"/>
                </a:solidFill>
                <a:latin typeface="Footlight MT Light" pitchFamily="18" charset="0"/>
              </a:rPr>
              <a:t> </a:t>
            </a:r>
            <a:r>
              <a:rPr lang="en-US" sz="2800" dirty="0" smtClean="0">
                <a:solidFill>
                  <a:srgbClr val="000000"/>
                </a:solidFill>
                <a:latin typeface="Footlight MT Light" pitchFamily="18" charset="0"/>
              </a:rPr>
              <a:t>- with </a:t>
            </a:r>
            <a:r>
              <a:rPr lang="en-US" sz="2800" dirty="0" err="1" smtClean="0">
                <a:solidFill>
                  <a:srgbClr val="000000"/>
                </a:solidFill>
                <a:latin typeface="Footlight MT Light" pitchFamily="18" charset="0"/>
              </a:rPr>
              <a:t>demeclocycline</a:t>
            </a:r>
            <a:r>
              <a:rPr lang="en-US" sz="2800" dirty="0" smtClean="0">
                <a:solidFill>
                  <a:srgbClr val="000000"/>
                </a:solidFill>
                <a:latin typeface="Footlight MT Light" pitchFamily="18" charset="0"/>
              </a:rPr>
              <a:t>, this effect has been used for the treatment of chronic inappropriate secretion of </a:t>
            </a:r>
            <a:r>
              <a:rPr lang="en-US" sz="2800" dirty="0" err="1" smtClean="0">
                <a:solidFill>
                  <a:srgbClr val="000000"/>
                </a:solidFill>
                <a:latin typeface="Footlight MT Light" pitchFamily="18" charset="0"/>
              </a:rPr>
              <a:t>antidiuretic</a:t>
            </a:r>
            <a:r>
              <a:rPr lang="en-US" sz="2800" dirty="0" smtClean="0">
                <a:solidFill>
                  <a:srgbClr val="000000"/>
                </a:solidFill>
                <a:latin typeface="Footlight MT Light" pitchFamily="18" charset="0"/>
              </a:rPr>
              <a:t> hormone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p:cNvSpPr>
          <p:nvPr>
            <p:ph idx="1"/>
          </p:nvPr>
        </p:nvSpPr>
        <p:spPr>
          <a:xfrm>
            <a:off x="457200" y="533400"/>
            <a:ext cx="7467600" cy="5592763"/>
          </a:xfrm>
          <a:noFill/>
        </p:spPr>
        <p:txBody>
          <a:bodyPr/>
          <a:lstStyle/>
          <a:p>
            <a:pPr eaLnBrk="1" hangingPunct="1">
              <a:buClr>
                <a:schemeClr val="hlink"/>
              </a:buClr>
              <a:buFont typeface="Wingdings" pitchFamily="2" charset="2"/>
              <a:buChar char="v"/>
              <a:defRPr/>
            </a:pPr>
            <a:r>
              <a:rPr lang="en-US" sz="3200" u="sng" dirty="0" smtClean="0">
                <a:solidFill>
                  <a:srgbClr val="000000"/>
                </a:solidFill>
                <a:latin typeface="Footlight MT Light" pitchFamily="18" charset="0"/>
              </a:rPr>
              <a:t>Miscellaneous</a:t>
            </a:r>
          </a:p>
          <a:p>
            <a:pPr lvl="1" eaLnBrk="1" hangingPunct="1">
              <a:buClr>
                <a:schemeClr val="hlink"/>
              </a:buClr>
              <a:buFont typeface="Wingdings" pitchFamily="2" charset="2"/>
              <a:buChar char="Ø"/>
              <a:defRPr/>
            </a:pPr>
            <a:r>
              <a:rPr lang="en-US" sz="2800" dirty="0" smtClean="0">
                <a:solidFill>
                  <a:srgbClr val="000000"/>
                </a:solidFill>
                <a:latin typeface="Footlight MT Light" pitchFamily="18" charset="0"/>
              </a:rPr>
              <a:t>Pseudo tumor </a:t>
            </a:r>
            <a:r>
              <a:rPr lang="en-US" sz="2800" dirty="0" err="1" smtClean="0">
                <a:solidFill>
                  <a:srgbClr val="000000"/>
                </a:solidFill>
                <a:latin typeface="Footlight MT Light" pitchFamily="18" charset="0"/>
              </a:rPr>
              <a:t>cerebri</a:t>
            </a:r>
            <a:endParaRPr lang="en-US" sz="2800" dirty="0" smtClean="0">
              <a:solidFill>
                <a:srgbClr val="000000"/>
              </a:solidFill>
              <a:latin typeface="Footlight MT Light" pitchFamily="18" charset="0"/>
            </a:endParaRPr>
          </a:p>
          <a:p>
            <a:pPr lvl="1" eaLnBrk="1" hangingPunct="1">
              <a:buClr>
                <a:schemeClr val="hlink"/>
              </a:buClr>
              <a:buFont typeface="Wingdings" pitchFamily="2" charset="2"/>
              <a:buChar char="Ø"/>
              <a:defRPr/>
            </a:pPr>
            <a:r>
              <a:rPr lang="en-US" sz="2800" dirty="0" smtClean="0">
                <a:solidFill>
                  <a:srgbClr val="000000"/>
                </a:solidFill>
                <a:latin typeface="Footlight MT Light" pitchFamily="18" charset="0"/>
              </a:rPr>
              <a:t>Thrombocytopenia, </a:t>
            </a:r>
            <a:r>
              <a:rPr lang="en-US" sz="2800" dirty="0" err="1" smtClean="0">
                <a:solidFill>
                  <a:srgbClr val="000000"/>
                </a:solidFill>
                <a:latin typeface="Footlight MT Light" pitchFamily="18" charset="0"/>
              </a:rPr>
              <a:t>leukocytosis</a:t>
            </a:r>
            <a:endParaRPr lang="en-US" sz="2800" dirty="0" smtClean="0">
              <a:solidFill>
                <a:srgbClr val="000000"/>
              </a:solidFill>
              <a:latin typeface="Footlight MT Light" pitchFamily="18" charset="0"/>
            </a:endParaRPr>
          </a:p>
          <a:p>
            <a:pPr lvl="1" eaLnBrk="1" hangingPunct="1">
              <a:buClr>
                <a:schemeClr val="hlink"/>
              </a:buClr>
              <a:buFont typeface="Wingdings" pitchFamily="2" charset="2"/>
              <a:buChar char="Ø"/>
              <a:defRPr/>
            </a:pPr>
            <a:r>
              <a:rPr lang="en-US" sz="2800" dirty="0" smtClean="0">
                <a:solidFill>
                  <a:srgbClr val="000000"/>
                </a:solidFill>
                <a:latin typeface="Footlight MT Light" pitchFamily="18" charset="0"/>
              </a:rPr>
              <a:t>Uremia – in patients of renal dysfunction, aggravate uremia because  of catabolic effect on proteins (they  load of N)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a:xfrm>
            <a:off x="457200" y="304800"/>
            <a:ext cx="7467600" cy="792163"/>
          </a:xfrm>
        </p:spPr>
        <p:txBody>
          <a:bodyPr/>
          <a:lstStyle/>
          <a:p>
            <a:pPr eaLnBrk="1" hangingPunct="1">
              <a:defRPr/>
            </a:pPr>
            <a:r>
              <a:rPr lang="en-US" sz="4000" dirty="0" smtClean="0">
                <a:solidFill>
                  <a:srgbClr val="000000"/>
                </a:solidFill>
                <a:latin typeface="Footlight MT Light" pitchFamily="18" charset="0"/>
              </a:rPr>
              <a:t>Dosage &amp; Administration</a:t>
            </a:r>
          </a:p>
        </p:txBody>
      </p:sp>
      <p:sp>
        <p:nvSpPr>
          <p:cNvPr id="53251" name="Rectangle 3"/>
          <p:cNvSpPr>
            <a:spLocks noGrp="1"/>
          </p:cNvSpPr>
          <p:nvPr>
            <p:ph idx="1"/>
          </p:nvPr>
        </p:nvSpPr>
        <p:spPr>
          <a:xfrm>
            <a:off x="457200" y="1143000"/>
            <a:ext cx="7467600" cy="5059363"/>
          </a:xfrm>
          <a:noFill/>
        </p:spPr>
        <p:txBody>
          <a:bodyPr/>
          <a:lstStyle/>
          <a:p>
            <a:pPr eaLnBrk="1" hangingPunct="1">
              <a:lnSpc>
                <a:spcPct val="90000"/>
              </a:lnSpc>
              <a:buClr>
                <a:srgbClr val="002060"/>
              </a:buClr>
              <a:buFont typeface="Wingdings 2" pitchFamily="18" charset="2"/>
              <a:buNone/>
              <a:defRPr/>
            </a:pPr>
            <a:r>
              <a:rPr lang="en-US" sz="2800" u="sng" dirty="0" smtClean="0">
                <a:solidFill>
                  <a:srgbClr val="000000"/>
                </a:solidFill>
                <a:latin typeface="Footlight MT Light" pitchFamily="18" charset="0"/>
              </a:rPr>
              <a:t>ORAL</a:t>
            </a:r>
          </a:p>
          <a:p>
            <a:pPr eaLnBrk="1" hangingPunct="1">
              <a:lnSpc>
                <a:spcPct val="90000"/>
              </a:lnSpc>
              <a:buClr>
                <a:srgbClr val="002060"/>
              </a:buClr>
              <a:buFont typeface="Wingdings 2" pitchFamily="18" charset="2"/>
              <a:buChar char=""/>
              <a:defRPr/>
            </a:pPr>
            <a:r>
              <a:rPr lang="en-US" sz="2800" dirty="0" smtClean="0">
                <a:solidFill>
                  <a:srgbClr val="000000"/>
                </a:solidFill>
                <a:latin typeface="Footlight MT Light" pitchFamily="18" charset="0"/>
              </a:rPr>
              <a:t>Adults: 0.25 – 0.5 g four times daily</a:t>
            </a:r>
          </a:p>
          <a:p>
            <a:pPr eaLnBrk="1" hangingPunct="1">
              <a:lnSpc>
                <a:spcPct val="90000"/>
              </a:lnSpc>
              <a:buClr>
                <a:srgbClr val="002060"/>
              </a:buClr>
              <a:buFont typeface="Wingdings 2" pitchFamily="18" charset="2"/>
              <a:buChar char=""/>
              <a:defRPr/>
            </a:pPr>
            <a:r>
              <a:rPr lang="en-US" sz="2800" dirty="0" smtClean="0">
                <a:solidFill>
                  <a:srgbClr val="000000"/>
                </a:solidFill>
                <a:latin typeface="Footlight MT Light" pitchFamily="18" charset="0"/>
              </a:rPr>
              <a:t>Children: 20-40mg/kg/d</a:t>
            </a:r>
          </a:p>
          <a:p>
            <a:pPr eaLnBrk="1" hangingPunct="1">
              <a:lnSpc>
                <a:spcPct val="90000"/>
              </a:lnSpc>
              <a:buClr>
                <a:srgbClr val="002060"/>
              </a:buClr>
              <a:buFont typeface="Wingdings 2" pitchFamily="18" charset="2"/>
              <a:buChar char=""/>
              <a:defRPr/>
            </a:pPr>
            <a:r>
              <a:rPr lang="en-US" sz="2800" dirty="0" err="1" smtClean="0">
                <a:solidFill>
                  <a:srgbClr val="000000"/>
                </a:solidFill>
                <a:latin typeface="Footlight MT Light" pitchFamily="18" charset="0"/>
              </a:rPr>
              <a:t>Doxycycline</a:t>
            </a:r>
            <a:r>
              <a:rPr lang="en-US" sz="2800" dirty="0" smtClean="0">
                <a:solidFill>
                  <a:srgbClr val="000000"/>
                </a:solidFill>
                <a:latin typeface="Footlight MT Light" pitchFamily="18" charset="0"/>
              </a:rPr>
              <a:t>: 100mg O.D or B.D</a:t>
            </a:r>
          </a:p>
          <a:p>
            <a:pPr eaLnBrk="1" hangingPunct="1">
              <a:lnSpc>
                <a:spcPct val="90000"/>
              </a:lnSpc>
              <a:buClr>
                <a:srgbClr val="002060"/>
              </a:buClr>
              <a:buFont typeface="Wingdings 2" pitchFamily="18" charset="2"/>
              <a:buChar char=""/>
              <a:defRPr/>
            </a:pPr>
            <a:r>
              <a:rPr lang="en-US" sz="2800" dirty="0" smtClean="0">
                <a:solidFill>
                  <a:srgbClr val="000000"/>
                </a:solidFill>
                <a:latin typeface="Footlight MT Light" pitchFamily="18" charset="0"/>
              </a:rPr>
              <a:t>Minocycline: 100mg B.D</a:t>
            </a:r>
          </a:p>
          <a:p>
            <a:pPr eaLnBrk="1" hangingPunct="1">
              <a:lnSpc>
                <a:spcPct val="90000"/>
              </a:lnSpc>
              <a:buClr>
                <a:srgbClr val="002060"/>
              </a:buClr>
              <a:buFont typeface="Wingdings 2" pitchFamily="18" charset="2"/>
              <a:buNone/>
              <a:defRPr/>
            </a:pPr>
            <a:r>
              <a:rPr lang="en-US" sz="2800" u="sng" dirty="0" smtClean="0">
                <a:solidFill>
                  <a:srgbClr val="000000"/>
                </a:solidFill>
                <a:latin typeface="Footlight MT Light" pitchFamily="18" charset="0"/>
              </a:rPr>
              <a:t>PARENTERAL</a:t>
            </a:r>
          </a:p>
          <a:p>
            <a:pPr eaLnBrk="1" hangingPunct="1">
              <a:lnSpc>
                <a:spcPct val="90000"/>
              </a:lnSpc>
              <a:buClr>
                <a:srgbClr val="002060"/>
              </a:buClr>
              <a:buFont typeface="Wingdings 2" pitchFamily="18" charset="2"/>
              <a:buChar char=""/>
              <a:defRPr/>
            </a:pPr>
            <a:r>
              <a:rPr lang="en-US" sz="2800" dirty="0" err="1" smtClean="0">
                <a:solidFill>
                  <a:srgbClr val="000000"/>
                </a:solidFill>
                <a:latin typeface="Footlight MT Light" pitchFamily="18" charset="0"/>
              </a:rPr>
              <a:t>Doxycycline</a:t>
            </a:r>
            <a:r>
              <a:rPr lang="en-US" sz="2800" dirty="0" smtClean="0">
                <a:solidFill>
                  <a:srgbClr val="000000"/>
                </a:solidFill>
                <a:latin typeface="Footlight MT Light" pitchFamily="18" charset="0"/>
              </a:rPr>
              <a:t>: 100mg every 12 – 24 hrs</a:t>
            </a:r>
          </a:p>
          <a:p>
            <a:pPr eaLnBrk="1" hangingPunct="1">
              <a:lnSpc>
                <a:spcPct val="90000"/>
              </a:lnSpc>
              <a:buClr>
                <a:srgbClr val="002060"/>
              </a:buClr>
              <a:buFont typeface="Wingdings 2" pitchFamily="18" charset="2"/>
              <a:buChar char=""/>
              <a:defRPr/>
            </a:pPr>
            <a:r>
              <a:rPr lang="en-US" sz="2800" dirty="0" smtClean="0">
                <a:solidFill>
                  <a:srgbClr val="000000"/>
                </a:solidFill>
                <a:latin typeface="Footlight MT Light" pitchFamily="18" charset="0"/>
              </a:rPr>
              <a:t>I/M not recommended</a:t>
            </a:r>
          </a:p>
          <a:p>
            <a:pPr eaLnBrk="1" hangingPunct="1">
              <a:lnSpc>
                <a:spcPct val="90000"/>
              </a:lnSpc>
              <a:buClr>
                <a:srgbClr val="002060"/>
              </a:buClr>
              <a:buFont typeface="Wingdings 2" pitchFamily="18" charset="2"/>
              <a:buNone/>
              <a:defRPr/>
            </a:pPr>
            <a:r>
              <a:rPr lang="en-US" sz="2800" u="sng" dirty="0" smtClean="0">
                <a:solidFill>
                  <a:srgbClr val="000000"/>
                </a:solidFill>
                <a:latin typeface="Footlight MT Light" pitchFamily="18" charset="0"/>
              </a:rPr>
              <a:t>OPHTHALAMIC</a:t>
            </a:r>
          </a:p>
          <a:p>
            <a:pPr eaLnBrk="1" hangingPunct="1">
              <a:lnSpc>
                <a:spcPct val="90000"/>
              </a:lnSpc>
              <a:buClr>
                <a:srgbClr val="002060"/>
              </a:buClr>
              <a:buFont typeface="Wingdings 2" pitchFamily="18" charset="2"/>
              <a:buChar char=""/>
              <a:defRPr/>
            </a:pPr>
            <a:r>
              <a:rPr lang="en-US" sz="2800" dirty="0" smtClean="0">
                <a:solidFill>
                  <a:srgbClr val="000000"/>
                </a:solidFill>
                <a:latin typeface="Footlight MT Light" pitchFamily="18" charset="0"/>
              </a:rPr>
              <a:t>Chlortetracycline, oxytetracycline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1295400" y="152400"/>
            <a:ext cx="5867400" cy="830997"/>
          </a:xfrm>
          <a:prstGeom prst="rect">
            <a:avLst/>
          </a:prstGeom>
          <a:noFill/>
          <a:ln w="9525">
            <a:noFill/>
            <a:miter lim="800000"/>
            <a:headEnd/>
            <a:tailEnd/>
          </a:ln>
        </p:spPr>
        <p:txBody>
          <a:bodyPr>
            <a:spAutoFit/>
          </a:bodyPr>
          <a:lstStyle/>
          <a:p>
            <a:pPr algn="ctr">
              <a:defRPr/>
            </a:pPr>
            <a:r>
              <a:rPr lang="en-US" sz="4800" b="1" u="sng" dirty="0" smtClean="0">
                <a:solidFill>
                  <a:srgbClr val="000000"/>
                </a:solidFill>
                <a:latin typeface="Footlight MT Light" pitchFamily="18" charset="0"/>
              </a:rPr>
              <a:t>Tetracyclines</a:t>
            </a:r>
            <a:endParaRPr lang="en-US" sz="4800" b="1" u="sng" dirty="0">
              <a:solidFill>
                <a:srgbClr val="000000"/>
              </a:solidFill>
              <a:latin typeface="Footlight MT Light" pitchFamily="18" charset="0"/>
            </a:endParaRPr>
          </a:p>
        </p:txBody>
      </p:sp>
      <p:sp>
        <p:nvSpPr>
          <p:cNvPr id="8195" name="AutoShape 5"/>
          <p:cNvSpPr>
            <a:spLocks noChangeArrowheads="1"/>
          </p:cNvSpPr>
          <p:nvPr/>
        </p:nvSpPr>
        <p:spPr bwMode="auto">
          <a:xfrm rot="5400000">
            <a:off x="1604963" y="1627188"/>
            <a:ext cx="1524000" cy="1143000"/>
          </a:xfrm>
          <a:prstGeom prst="hexagon">
            <a:avLst>
              <a:gd name="adj" fmla="val 33333"/>
              <a:gd name="vf" fmla="val 115470"/>
            </a:avLst>
          </a:prstGeom>
          <a:solidFill>
            <a:schemeClr val="bg1">
              <a:lumMod val="65000"/>
            </a:schemeClr>
          </a:solidFill>
          <a:ln w="57150">
            <a:solidFill>
              <a:srgbClr val="00B0F0"/>
            </a:solidFill>
            <a:miter lim="800000"/>
            <a:headEnd/>
            <a:tailEnd/>
          </a:ln>
        </p:spPr>
        <p:txBody>
          <a:bodyPr rot="10800000" vert="eaVert" wrap="none" anchor="ctr"/>
          <a:lstStyle/>
          <a:p>
            <a:pPr algn="ctr">
              <a:defRPr/>
            </a:pPr>
            <a:endParaRPr lang="en-US">
              <a:latin typeface="Arial" charset="0"/>
            </a:endParaRPr>
          </a:p>
        </p:txBody>
      </p:sp>
      <p:sp>
        <p:nvSpPr>
          <p:cNvPr id="8196" name="AutoShape 6"/>
          <p:cNvSpPr>
            <a:spLocks noChangeArrowheads="1"/>
          </p:cNvSpPr>
          <p:nvPr/>
        </p:nvSpPr>
        <p:spPr bwMode="auto">
          <a:xfrm rot="5400000">
            <a:off x="2806700" y="1644650"/>
            <a:ext cx="1524000" cy="1143000"/>
          </a:xfrm>
          <a:prstGeom prst="hexagon">
            <a:avLst>
              <a:gd name="adj" fmla="val 33333"/>
              <a:gd name="vf" fmla="val 115470"/>
            </a:avLst>
          </a:prstGeom>
          <a:solidFill>
            <a:schemeClr val="bg1">
              <a:lumMod val="65000"/>
            </a:schemeClr>
          </a:solidFill>
          <a:ln w="57150">
            <a:solidFill>
              <a:srgbClr val="00B0F0"/>
            </a:solidFill>
            <a:miter lim="800000"/>
            <a:headEnd/>
            <a:tailEnd/>
          </a:ln>
        </p:spPr>
        <p:txBody>
          <a:bodyPr rot="10800000" vert="eaVert" wrap="none" anchor="ctr"/>
          <a:lstStyle/>
          <a:p>
            <a:pPr algn="ctr">
              <a:defRPr/>
            </a:pPr>
            <a:endParaRPr lang="en-US">
              <a:latin typeface="Arial" charset="0"/>
            </a:endParaRPr>
          </a:p>
        </p:txBody>
      </p:sp>
      <p:sp>
        <p:nvSpPr>
          <p:cNvPr id="8197" name="AutoShape 7"/>
          <p:cNvSpPr>
            <a:spLocks noChangeArrowheads="1"/>
          </p:cNvSpPr>
          <p:nvPr/>
        </p:nvSpPr>
        <p:spPr bwMode="auto">
          <a:xfrm rot="5400000">
            <a:off x="4008438" y="1662113"/>
            <a:ext cx="1524000" cy="1143000"/>
          </a:xfrm>
          <a:prstGeom prst="hexagon">
            <a:avLst>
              <a:gd name="adj" fmla="val 33333"/>
              <a:gd name="vf" fmla="val 115470"/>
            </a:avLst>
          </a:prstGeom>
          <a:solidFill>
            <a:schemeClr val="bg1">
              <a:lumMod val="65000"/>
            </a:schemeClr>
          </a:solidFill>
          <a:ln w="57150">
            <a:solidFill>
              <a:srgbClr val="00B0F0"/>
            </a:solidFill>
            <a:miter lim="800000"/>
            <a:headEnd/>
            <a:tailEnd/>
          </a:ln>
        </p:spPr>
        <p:txBody>
          <a:bodyPr rot="10800000" vert="eaVert" wrap="none" anchor="ctr"/>
          <a:lstStyle/>
          <a:p>
            <a:pPr algn="ctr">
              <a:defRPr/>
            </a:pPr>
            <a:endParaRPr lang="en-US">
              <a:latin typeface="Arial" charset="0"/>
            </a:endParaRPr>
          </a:p>
        </p:txBody>
      </p:sp>
      <p:sp>
        <p:nvSpPr>
          <p:cNvPr id="8198" name="AutoShape 8"/>
          <p:cNvSpPr>
            <a:spLocks noChangeArrowheads="1"/>
          </p:cNvSpPr>
          <p:nvPr/>
        </p:nvSpPr>
        <p:spPr bwMode="auto">
          <a:xfrm rot="5400000">
            <a:off x="5210175" y="1679575"/>
            <a:ext cx="1524000" cy="1143000"/>
          </a:xfrm>
          <a:prstGeom prst="hexagon">
            <a:avLst>
              <a:gd name="adj" fmla="val 33333"/>
              <a:gd name="vf" fmla="val 115470"/>
            </a:avLst>
          </a:prstGeom>
          <a:solidFill>
            <a:schemeClr val="bg1">
              <a:lumMod val="65000"/>
            </a:schemeClr>
          </a:solidFill>
          <a:ln w="57150">
            <a:solidFill>
              <a:srgbClr val="00B0F0"/>
            </a:solidFill>
            <a:miter lim="800000"/>
            <a:headEnd/>
            <a:tailEnd/>
          </a:ln>
        </p:spPr>
        <p:txBody>
          <a:bodyPr rot="10800000" vert="eaVert" wrap="none" anchor="ctr"/>
          <a:lstStyle/>
          <a:p>
            <a:pPr algn="ctr">
              <a:defRPr/>
            </a:pPr>
            <a:endParaRPr lang="en-US">
              <a:latin typeface="Arial" charset="0"/>
            </a:endParaRPr>
          </a:p>
        </p:txBody>
      </p:sp>
      <p:sp>
        <p:nvSpPr>
          <p:cNvPr id="9223" name="Line 9"/>
          <p:cNvSpPr>
            <a:spLocks noChangeShapeType="1"/>
          </p:cNvSpPr>
          <p:nvPr/>
        </p:nvSpPr>
        <p:spPr bwMode="auto">
          <a:xfrm flipV="1">
            <a:off x="2366963" y="1260475"/>
            <a:ext cx="0" cy="228600"/>
          </a:xfrm>
          <a:prstGeom prst="line">
            <a:avLst/>
          </a:prstGeom>
          <a:noFill/>
          <a:ln w="57150">
            <a:solidFill>
              <a:srgbClr val="00B0F0"/>
            </a:solidFill>
            <a:round/>
            <a:headEnd/>
            <a:tailEnd/>
          </a:ln>
        </p:spPr>
        <p:txBody>
          <a:bodyPr/>
          <a:lstStyle/>
          <a:p>
            <a:endParaRPr lang="en-US"/>
          </a:p>
        </p:txBody>
      </p:sp>
      <p:sp>
        <p:nvSpPr>
          <p:cNvPr id="9224" name="Line 10"/>
          <p:cNvSpPr>
            <a:spLocks noChangeShapeType="1"/>
          </p:cNvSpPr>
          <p:nvPr/>
        </p:nvSpPr>
        <p:spPr bwMode="auto">
          <a:xfrm flipV="1">
            <a:off x="2366963" y="2901950"/>
            <a:ext cx="0" cy="228600"/>
          </a:xfrm>
          <a:prstGeom prst="line">
            <a:avLst/>
          </a:prstGeom>
          <a:noFill/>
          <a:ln w="57150">
            <a:solidFill>
              <a:srgbClr val="00B0F0"/>
            </a:solidFill>
            <a:round/>
            <a:headEnd/>
            <a:tailEnd/>
          </a:ln>
        </p:spPr>
        <p:txBody>
          <a:bodyPr/>
          <a:lstStyle/>
          <a:p>
            <a:endParaRPr lang="en-US"/>
          </a:p>
        </p:txBody>
      </p:sp>
      <p:sp>
        <p:nvSpPr>
          <p:cNvPr id="9225" name="Line 11"/>
          <p:cNvSpPr>
            <a:spLocks noChangeShapeType="1"/>
          </p:cNvSpPr>
          <p:nvPr/>
        </p:nvSpPr>
        <p:spPr bwMode="auto">
          <a:xfrm flipV="1">
            <a:off x="3530600" y="1295400"/>
            <a:ext cx="0" cy="228600"/>
          </a:xfrm>
          <a:prstGeom prst="line">
            <a:avLst/>
          </a:prstGeom>
          <a:noFill/>
          <a:ln w="57150">
            <a:solidFill>
              <a:srgbClr val="00B0F0"/>
            </a:solidFill>
            <a:round/>
            <a:headEnd/>
            <a:tailEnd/>
          </a:ln>
        </p:spPr>
        <p:txBody>
          <a:bodyPr/>
          <a:lstStyle/>
          <a:p>
            <a:endParaRPr lang="en-US"/>
          </a:p>
        </p:txBody>
      </p:sp>
      <p:sp>
        <p:nvSpPr>
          <p:cNvPr id="9226" name="Line 12"/>
          <p:cNvSpPr>
            <a:spLocks noChangeShapeType="1"/>
          </p:cNvSpPr>
          <p:nvPr/>
        </p:nvSpPr>
        <p:spPr bwMode="auto">
          <a:xfrm flipV="1">
            <a:off x="3606800" y="1289050"/>
            <a:ext cx="0" cy="228600"/>
          </a:xfrm>
          <a:prstGeom prst="line">
            <a:avLst/>
          </a:prstGeom>
          <a:noFill/>
          <a:ln w="57150">
            <a:solidFill>
              <a:srgbClr val="00B0F0"/>
            </a:solidFill>
            <a:round/>
            <a:headEnd/>
            <a:tailEnd/>
          </a:ln>
        </p:spPr>
        <p:txBody>
          <a:bodyPr/>
          <a:lstStyle/>
          <a:p>
            <a:endParaRPr lang="en-US"/>
          </a:p>
        </p:txBody>
      </p:sp>
      <p:sp>
        <p:nvSpPr>
          <p:cNvPr id="9227" name="Line 13"/>
          <p:cNvSpPr>
            <a:spLocks noChangeShapeType="1"/>
          </p:cNvSpPr>
          <p:nvPr/>
        </p:nvSpPr>
        <p:spPr bwMode="auto">
          <a:xfrm flipV="1">
            <a:off x="5948363" y="1295400"/>
            <a:ext cx="0" cy="228600"/>
          </a:xfrm>
          <a:prstGeom prst="line">
            <a:avLst/>
          </a:prstGeom>
          <a:noFill/>
          <a:ln w="57150">
            <a:solidFill>
              <a:srgbClr val="3399FF"/>
            </a:solidFill>
            <a:round/>
            <a:headEnd/>
            <a:tailEnd/>
          </a:ln>
        </p:spPr>
        <p:txBody>
          <a:bodyPr/>
          <a:lstStyle/>
          <a:p>
            <a:endParaRPr lang="en-US"/>
          </a:p>
        </p:txBody>
      </p:sp>
      <p:sp>
        <p:nvSpPr>
          <p:cNvPr id="9228" name="Line 14"/>
          <p:cNvSpPr>
            <a:spLocks noChangeShapeType="1"/>
          </p:cNvSpPr>
          <p:nvPr/>
        </p:nvSpPr>
        <p:spPr bwMode="auto">
          <a:xfrm flipV="1">
            <a:off x="6024563" y="1295400"/>
            <a:ext cx="0" cy="228600"/>
          </a:xfrm>
          <a:prstGeom prst="line">
            <a:avLst/>
          </a:prstGeom>
          <a:noFill/>
          <a:ln w="57150">
            <a:solidFill>
              <a:srgbClr val="3399FF"/>
            </a:solidFill>
            <a:round/>
            <a:headEnd/>
            <a:tailEnd/>
          </a:ln>
        </p:spPr>
        <p:txBody>
          <a:bodyPr/>
          <a:lstStyle/>
          <a:p>
            <a:endParaRPr lang="en-US"/>
          </a:p>
        </p:txBody>
      </p:sp>
      <p:sp>
        <p:nvSpPr>
          <p:cNvPr id="9229" name="Line 15"/>
          <p:cNvSpPr>
            <a:spLocks noChangeShapeType="1"/>
          </p:cNvSpPr>
          <p:nvPr/>
        </p:nvSpPr>
        <p:spPr bwMode="auto">
          <a:xfrm flipV="1">
            <a:off x="5380038" y="1620838"/>
            <a:ext cx="0" cy="228600"/>
          </a:xfrm>
          <a:prstGeom prst="line">
            <a:avLst/>
          </a:prstGeom>
          <a:noFill/>
          <a:ln w="57150">
            <a:solidFill>
              <a:srgbClr val="00B0F0"/>
            </a:solidFill>
            <a:round/>
            <a:headEnd/>
            <a:tailEnd/>
          </a:ln>
        </p:spPr>
        <p:txBody>
          <a:bodyPr/>
          <a:lstStyle/>
          <a:p>
            <a:endParaRPr lang="en-US"/>
          </a:p>
        </p:txBody>
      </p:sp>
      <p:sp>
        <p:nvSpPr>
          <p:cNvPr id="9230" name="Line 16"/>
          <p:cNvSpPr>
            <a:spLocks noChangeShapeType="1"/>
          </p:cNvSpPr>
          <p:nvPr/>
        </p:nvSpPr>
        <p:spPr bwMode="auto">
          <a:xfrm>
            <a:off x="6557963" y="1870075"/>
            <a:ext cx="381000" cy="0"/>
          </a:xfrm>
          <a:prstGeom prst="line">
            <a:avLst/>
          </a:prstGeom>
          <a:noFill/>
          <a:ln w="57150">
            <a:solidFill>
              <a:srgbClr val="3399FF"/>
            </a:solidFill>
            <a:round/>
            <a:headEnd/>
            <a:tailEnd/>
          </a:ln>
        </p:spPr>
        <p:txBody>
          <a:bodyPr/>
          <a:lstStyle/>
          <a:p>
            <a:endParaRPr lang="en-US"/>
          </a:p>
        </p:txBody>
      </p:sp>
      <p:sp>
        <p:nvSpPr>
          <p:cNvPr id="9231" name="Line 17"/>
          <p:cNvSpPr>
            <a:spLocks noChangeShapeType="1"/>
          </p:cNvSpPr>
          <p:nvPr/>
        </p:nvSpPr>
        <p:spPr bwMode="auto">
          <a:xfrm>
            <a:off x="6557963" y="2632075"/>
            <a:ext cx="381000" cy="0"/>
          </a:xfrm>
          <a:prstGeom prst="line">
            <a:avLst/>
          </a:prstGeom>
          <a:noFill/>
          <a:ln w="57150">
            <a:solidFill>
              <a:srgbClr val="3399FF"/>
            </a:solidFill>
            <a:round/>
            <a:headEnd/>
            <a:tailEnd/>
          </a:ln>
        </p:spPr>
        <p:txBody>
          <a:bodyPr/>
          <a:lstStyle/>
          <a:p>
            <a:endParaRPr lang="en-US"/>
          </a:p>
        </p:txBody>
      </p:sp>
      <p:sp>
        <p:nvSpPr>
          <p:cNvPr id="9232" name="Line 18"/>
          <p:cNvSpPr>
            <a:spLocks noChangeShapeType="1"/>
          </p:cNvSpPr>
          <p:nvPr/>
        </p:nvSpPr>
        <p:spPr bwMode="auto">
          <a:xfrm>
            <a:off x="3586163" y="2951163"/>
            <a:ext cx="304800" cy="304800"/>
          </a:xfrm>
          <a:prstGeom prst="line">
            <a:avLst/>
          </a:prstGeom>
          <a:noFill/>
          <a:ln w="57150">
            <a:solidFill>
              <a:srgbClr val="00B0F0"/>
            </a:solidFill>
            <a:round/>
            <a:headEnd/>
            <a:tailEnd/>
          </a:ln>
        </p:spPr>
        <p:txBody>
          <a:bodyPr/>
          <a:lstStyle/>
          <a:p>
            <a:endParaRPr lang="en-US"/>
          </a:p>
        </p:txBody>
      </p:sp>
      <p:sp>
        <p:nvSpPr>
          <p:cNvPr id="9233" name="Line 19"/>
          <p:cNvSpPr>
            <a:spLocks noChangeShapeType="1"/>
          </p:cNvSpPr>
          <p:nvPr/>
        </p:nvSpPr>
        <p:spPr bwMode="auto">
          <a:xfrm flipH="1">
            <a:off x="3281363" y="2971800"/>
            <a:ext cx="304800" cy="304800"/>
          </a:xfrm>
          <a:prstGeom prst="line">
            <a:avLst/>
          </a:prstGeom>
          <a:noFill/>
          <a:ln w="57150">
            <a:solidFill>
              <a:srgbClr val="00B0F0"/>
            </a:solidFill>
            <a:round/>
            <a:headEnd/>
            <a:tailEnd/>
          </a:ln>
        </p:spPr>
        <p:txBody>
          <a:bodyPr/>
          <a:lstStyle/>
          <a:p>
            <a:endParaRPr lang="en-US"/>
          </a:p>
        </p:txBody>
      </p:sp>
      <p:sp>
        <p:nvSpPr>
          <p:cNvPr id="9234" name="Line 20"/>
          <p:cNvSpPr>
            <a:spLocks noChangeShapeType="1"/>
          </p:cNvSpPr>
          <p:nvPr/>
        </p:nvSpPr>
        <p:spPr bwMode="auto">
          <a:xfrm>
            <a:off x="4784725" y="2971800"/>
            <a:ext cx="304800" cy="304800"/>
          </a:xfrm>
          <a:prstGeom prst="line">
            <a:avLst/>
          </a:prstGeom>
          <a:noFill/>
          <a:ln w="57150">
            <a:solidFill>
              <a:srgbClr val="00B0F0"/>
            </a:solidFill>
            <a:round/>
            <a:headEnd/>
            <a:tailEnd/>
          </a:ln>
        </p:spPr>
        <p:txBody>
          <a:bodyPr/>
          <a:lstStyle/>
          <a:p>
            <a:endParaRPr lang="en-US"/>
          </a:p>
        </p:txBody>
      </p:sp>
      <p:sp>
        <p:nvSpPr>
          <p:cNvPr id="9235" name="Line 21"/>
          <p:cNvSpPr>
            <a:spLocks noChangeShapeType="1"/>
          </p:cNvSpPr>
          <p:nvPr/>
        </p:nvSpPr>
        <p:spPr bwMode="auto">
          <a:xfrm flipH="1">
            <a:off x="4479925" y="2992438"/>
            <a:ext cx="304800" cy="304800"/>
          </a:xfrm>
          <a:prstGeom prst="line">
            <a:avLst/>
          </a:prstGeom>
          <a:noFill/>
          <a:ln w="57150">
            <a:solidFill>
              <a:srgbClr val="00B0F0"/>
            </a:solidFill>
            <a:round/>
            <a:headEnd/>
            <a:tailEnd/>
          </a:ln>
        </p:spPr>
        <p:txBody>
          <a:bodyPr/>
          <a:lstStyle/>
          <a:p>
            <a:endParaRPr lang="en-US"/>
          </a:p>
        </p:txBody>
      </p:sp>
      <p:sp>
        <p:nvSpPr>
          <p:cNvPr id="9236" name="Line 22"/>
          <p:cNvSpPr>
            <a:spLocks noChangeShapeType="1"/>
          </p:cNvSpPr>
          <p:nvPr/>
        </p:nvSpPr>
        <p:spPr bwMode="auto">
          <a:xfrm>
            <a:off x="5983288" y="2992438"/>
            <a:ext cx="304800" cy="304800"/>
          </a:xfrm>
          <a:prstGeom prst="line">
            <a:avLst/>
          </a:prstGeom>
          <a:noFill/>
          <a:ln w="57150">
            <a:solidFill>
              <a:srgbClr val="00B0F0"/>
            </a:solidFill>
            <a:round/>
            <a:headEnd/>
            <a:tailEnd/>
          </a:ln>
        </p:spPr>
        <p:txBody>
          <a:bodyPr/>
          <a:lstStyle/>
          <a:p>
            <a:endParaRPr lang="en-US"/>
          </a:p>
        </p:txBody>
      </p:sp>
      <p:sp>
        <p:nvSpPr>
          <p:cNvPr id="9237" name="Line 23"/>
          <p:cNvSpPr>
            <a:spLocks noChangeShapeType="1"/>
          </p:cNvSpPr>
          <p:nvPr/>
        </p:nvSpPr>
        <p:spPr bwMode="auto">
          <a:xfrm flipH="1">
            <a:off x="5678488" y="3013075"/>
            <a:ext cx="304800" cy="304800"/>
          </a:xfrm>
          <a:prstGeom prst="line">
            <a:avLst/>
          </a:prstGeom>
          <a:noFill/>
          <a:ln w="57150">
            <a:solidFill>
              <a:srgbClr val="00B0F0"/>
            </a:solidFill>
            <a:round/>
            <a:headEnd/>
            <a:tailEnd/>
          </a:ln>
        </p:spPr>
        <p:txBody>
          <a:bodyPr/>
          <a:lstStyle/>
          <a:p>
            <a:endParaRPr lang="en-US"/>
          </a:p>
        </p:txBody>
      </p:sp>
      <p:sp>
        <p:nvSpPr>
          <p:cNvPr id="9238" name="Text Box 24"/>
          <p:cNvSpPr txBox="1">
            <a:spLocks noChangeArrowheads="1"/>
          </p:cNvSpPr>
          <p:nvPr/>
        </p:nvSpPr>
        <p:spPr bwMode="auto">
          <a:xfrm>
            <a:off x="2138363" y="3148013"/>
            <a:ext cx="476250" cy="366712"/>
          </a:xfrm>
          <a:prstGeom prst="rect">
            <a:avLst/>
          </a:prstGeom>
          <a:noFill/>
          <a:ln w="9525">
            <a:noFill/>
            <a:miter lim="800000"/>
            <a:headEnd/>
            <a:tailEnd/>
          </a:ln>
        </p:spPr>
        <p:txBody>
          <a:bodyPr wrap="none">
            <a:spAutoFit/>
          </a:bodyPr>
          <a:lstStyle/>
          <a:p>
            <a:r>
              <a:rPr lang="en-US" b="1">
                <a:solidFill>
                  <a:schemeClr val="bg1"/>
                </a:solidFill>
                <a:latin typeface="Arial" charset="0"/>
              </a:rPr>
              <a:t>R7</a:t>
            </a:r>
          </a:p>
        </p:txBody>
      </p:sp>
      <p:sp>
        <p:nvSpPr>
          <p:cNvPr id="9239" name="Text Box 25"/>
          <p:cNvSpPr txBox="1">
            <a:spLocks noChangeArrowheads="1"/>
          </p:cNvSpPr>
          <p:nvPr/>
        </p:nvSpPr>
        <p:spPr bwMode="auto">
          <a:xfrm>
            <a:off x="3033713" y="3255963"/>
            <a:ext cx="476250" cy="366712"/>
          </a:xfrm>
          <a:prstGeom prst="rect">
            <a:avLst/>
          </a:prstGeom>
          <a:noFill/>
          <a:ln w="9525">
            <a:noFill/>
            <a:miter lim="800000"/>
            <a:headEnd/>
            <a:tailEnd/>
          </a:ln>
        </p:spPr>
        <p:txBody>
          <a:bodyPr wrap="none">
            <a:spAutoFit/>
          </a:bodyPr>
          <a:lstStyle/>
          <a:p>
            <a:r>
              <a:rPr lang="en-US" b="1">
                <a:solidFill>
                  <a:schemeClr val="bg1"/>
                </a:solidFill>
                <a:latin typeface="Arial" charset="0"/>
              </a:rPr>
              <a:t>R6</a:t>
            </a:r>
          </a:p>
        </p:txBody>
      </p:sp>
      <p:sp>
        <p:nvSpPr>
          <p:cNvPr id="9240" name="Text Box 26"/>
          <p:cNvSpPr txBox="1">
            <a:spLocks noChangeArrowheads="1"/>
          </p:cNvSpPr>
          <p:nvPr/>
        </p:nvSpPr>
        <p:spPr bwMode="auto">
          <a:xfrm>
            <a:off x="3678238" y="3241675"/>
            <a:ext cx="527050" cy="366713"/>
          </a:xfrm>
          <a:prstGeom prst="rect">
            <a:avLst/>
          </a:prstGeom>
          <a:noFill/>
          <a:ln w="9525">
            <a:noFill/>
            <a:miter lim="800000"/>
            <a:headEnd/>
            <a:tailEnd/>
          </a:ln>
        </p:spPr>
        <p:txBody>
          <a:bodyPr wrap="none">
            <a:spAutoFit/>
          </a:bodyPr>
          <a:lstStyle/>
          <a:p>
            <a:r>
              <a:rPr lang="en-US" b="1">
                <a:solidFill>
                  <a:schemeClr val="bg1"/>
                </a:solidFill>
                <a:latin typeface="Arial" charset="0"/>
              </a:rPr>
              <a:t>OR</a:t>
            </a:r>
          </a:p>
        </p:txBody>
      </p:sp>
      <p:sp>
        <p:nvSpPr>
          <p:cNvPr id="9241" name="Text Box 27"/>
          <p:cNvSpPr txBox="1">
            <a:spLocks noChangeArrowheads="1"/>
          </p:cNvSpPr>
          <p:nvPr/>
        </p:nvSpPr>
        <p:spPr bwMode="auto">
          <a:xfrm>
            <a:off x="4278313" y="3241675"/>
            <a:ext cx="349250" cy="366713"/>
          </a:xfrm>
          <a:prstGeom prst="rect">
            <a:avLst/>
          </a:prstGeom>
          <a:noFill/>
          <a:ln w="9525">
            <a:noFill/>
            <a:miter lim="800000"/>
            <a:headEnd/>
            <a:tailEnd/>
          </a:ln>
        </p:spPr>
        <p:txBody>
          <a:bodyPr wrap="none">
            <a:spAutoFit/>
          </a:bodyPr>
          <a:lstStyle/>
          <a:p>
            <a:r>
              <a:rPr lang="en-US" b="1">
                <a:solidFill>
                  <a:schemeClr val="bg1"/>
                </a:solidFill>
                <a:latin typeface="Arial" charset="0"/>
              </a:rPr>
              <a:t>H</a:t>
            </a:r>
          </a:p>
        </p:txBody>
      </p:sp>
      <p:sp>
        <p:nvSpPr>
          <p:cNvPr id="9242" name="Text Box 28"/>
          <p:cNvSpPr txBox="1">
            <a:spLocks noChangeArrowheads="1"/>
          </p:cNvSpPr>
          <p:nvPr/>
        </p:nvSpPr>
        <p:spPr bwMode="auto">
          <a:xfrm>
            <a:off x="4957763" y="3241675"/>
            <a:ext cx="476250" cy="366713"/>
          </a:xfrm>
          <a:prstGeom prst="rect">
            <a:avLst/>
          </a:prstGeom>
          <a:noFill/>
          <a:ln w="9525">
            <a:noFill/>
            <a:miter lim="800000"/>
            <a:headEnd/>
            <a:tailEnd/>
          </a:ln>
        </p:spPr>
        <p:txBody>
          <a:bodyPr wrap="none">
            <a:spAutoFit/>
          </a:bodyPr>
          <a:lstStyle/>
          <a:p>
            <a:r>
              <a:rPr lang="en-US" b="1">
                <a:solidFill>
                  <a:schemeClr val="bg1"/>
                </a:solidFill>
                <a:latin typeface="Arial" charset="0"/>
              </a:rPr>
              <a:t>R5</a:t>
            </a:r>
          </a:p>
        </p:txBody>
      </p:sp>
      <p:sp>
        <p:nvSpPr>
          <p:cNvPr id="9243" name="Text Box 29"/>
          <p:cNvSpPr txBox="1">
            <a:spLocks noChangeArrowheads="1"/>
          </p:cNvSpPr>
          <p:nvPr/>
        </p:nvSpPr>
        <p:spPr bwMode="auto">
          <a:xfrm>
            <a:off x="5472113" y="3241675"/>
            <a:ext cx="349250" cy="366713"/>
          </a:xfrm>
          <a:prstGeom prst="rect">
            <a:avLst/>
          </a:prstGeom>
          <a:noFill/>
          <a:ln w="9525">
            <a:noFill/>
            <a:miter lim="800000"/>
            <a:headEnd/>
            <a:tailEnd/>
          </a:ln>
        </p:spPr>
        <p:txBody>
          <a:bodyPr wrap="none">
            <a:spAutoFit/>
          </a:bodyPr>
          <a:lstStyle/>
          <a:p>
            <a:r>
              <a:rPr lang="en-US" b="1">
                <a:solidFill>
                  <a:schemeClr val="bg1"/>
                </a:solidFill>
                <a:latin typeface="Arial" charset="0"/>
              </a:rPr>
              <a:t>H</a:t>
            </a:r>
          </a:p>
        </p:txBody>
      </p:sp>
      <p:sp>
        <p:nvSpPr>
          <p:cNvPr id="9244" name="Text Box 30"/>
          <p:cNvSpPr txBox="1">
            <a:spLocks noChangeArrowheads="1"/>
          </p:cNvSpPr>
          <p:nvPr/>
        </p:nvSpPr>
        <p:spPr bwMode="auto">
          <a:xfrm>
            <a:off x="6132513" y="3241675"/>
            <a:ext cx="1106487" cy="366713"/>
          </a:xfrm>
          <a:prstGeom prst="rect">
            <a:avLst/>
          </a:prstGeom>
          <a:noFill/>
          <a:ln w="9525">
            <a:noFill/>
            <a:miter lim="800000"/>
            <a:headEnd/>
            <a:tailEnd/>
          </a:ln>
        </p:spPr>
        <p:txBody>
          <a:bodyPr wrap="none">
            <a:spAutoFit/>
          </a:bodyPr>
          <a:lstStyle/>
          <a:p>
            <a:r>
              <a:rPr lang="en-US" b="1">
                <a:solidFill>
                  <a:schemeClr val="bg1"/>
                </a:solidFill>
                <a:latin typeface="Arial" charset="0"/>
              </a:rPr>
              <a:t>N (CH</a:t>
            </a:r>
            <a:r>
              <a:rPr lang="en-US" b="1" baseline="-25000">
                <a:solidFill>
                  <a:schemeClr val="bg1"/>
                </a:solidFill>
                <a:latin typeface="Arial" charset="0"/>
              </a:rPr>
              <a:t>3</a:t>
            </a:r>
            <a:r>
              <a:rPr lang="en-US" b="1">
                <a:solidFill>
                  <a:schemeClr val="bg1"/>
                </a:solidFill>
                <a:latin typeface="Arial" charset="0"/>
              </a:rPr>
              <a:t>)2</a:t>
            </a:r>
          </a:p>
        </p:txBody>
      </p:sp>
      <p:sp>
        <p:nvSpPr>
          <p:cNvPr id="9245" name="Text Box 31"/>
          <p:cNvSpPr txBox="1">
            <a:spLocks noChangeArrowheads="1"/>
          </p:cNvSpPr>
          <p:nvPr/>
        </p:nvSpPr>
        <p:spPr bwMode="auto">
          <a:xfrm>
            <a:off x="2132013" y="990600"/>
            <a:ext cx="527050" cy="366713"/>
          </a:xfrm>
          <a:prstGeom prst="rect">
            <a:avLst/>
          </a:prstGeom>
          <a:noFill/>
          <a:ln w="9525">
            <a:noFill/>
            <a:miter lim="800000"/>
            <a:headEnd/>
            <a:tailEnd/>
          </a:ln>
        </p:spPr>
        <p:txBody>
          <a:bodyPr wrap="none">
            <a:spAutoFit/>
          </a:bodyPr>
          <a:lstStyle/>
          <a:p>
            <a:r>
              <a:rPr lang="en-US" b="1">
                <a:solidFill>
                  <a:schemeClr val="bg1"/>
                </a:solidFill>
                <a:latin typeface="Arial" charset="0"/>
              </a:rPr>
              <a:t>OH</a:t>
            </a:r>
          </a:p>
        </p:txBody>
      </p:sp>
      <p:sp>
        <p:nvSpPr>
          <p:cNvPr id="9246" name="Text Box 32"/>
          <p:cNvSpPr txBox="1">
            <a:spLocks noChangeArrowheads="1"/>
          </p:cNvSpPr>
          <p:nvPr/>
        </p:nvSpPr>
        <p:spPr bwMode="auto">
          <a:xfrm>
            <a:off x="3384550" y="990600"/>
            <a:ext cx="361950" cy="366713"/>
          </a:xfrm>
          <a:prstGeom prst="rect">
            <a:avLst/>
          </a:prstGeom>
          <a:noFill/>
          <a:ln w="9525">
            <a:noFill/>
            <a:miter lim="800000"/>
            <a:headEnd/>
            <a:tailEnd/>
          </a:ln>
        </p:spPr>
        <p:txBody>
          <a:bodyPr wrap="none">
            <a:spAutoFit/>
          </a:bodyPr>
          <a:lstStyle/>
          <a:p>
            <a:r>
              <a:rPr lang="en-US" b="1">
                <a:solidFill>
                  <a:schemeClr val="bg1"/>
                </a:solidFill>
                <a:latin typeface="Arial" charset="0"/>
              </a:rPr>
              <a:t>O</a:t>
            </a:r>
          </a:p>
        </p:txBody>
      </p:sp>
      <p:sp>
        <p:nvSpPr>
          <p:cNvPr id="9247" name="Text Box 33"/>
          <p:cNvSpPr txBox="1">
            <a:spLocks noChangeArrowheads="1"/>
          </p:cNvSpPr>
          <p:nvPr/>
        </p:nvSpPr>
        <p:spPr bwMode="auto">
          <a:xfrm>
            <a:off x="5116513" y="1328738"/>
            <a:ext cx="527050" cy="366712"/>
          </a:xfrm>
          <a:prstGeom prst="rect">
            <a:avLst/>
          </a:prstGeom>
          <a:noFill/>
          <a:ln w="9525">
            <a:noFill/>
            <a:miter lim="800000"/>
            <a:headEnd/>
            <a:tailEnd/>
          </a:ln>
        </p:spPr>
        <p:txBody>
          <a:bodyPr wrap="none">
            <a:spAutoFit/>
          </a:bodyPr>
          <a:lstStyle/>
          <a:p>
            <a:r>
              <a:rPr lang="en-US" b="1">
                <a:solidFill>
                  <a:schemeClr val="bg1"/>
                </a:solidFill>
                <a:latin typeface="Arial" charset="0"/>
              </a:rPr>
              <a:t>OH</a:t>
            </a:r>
          </a:p>
        </p:txBody>
      </p:sp>
      <p:sp>
        <p:nvSpPr>
          <p:cNvPr id="9248" name="Text Box 34"/>
          <p:cNvSpPr txBox="1">
            <a:spLocks noChangeArrowheads="1"/>
          </p:cNvSpPr>
          <p:nvPr/>
        </p:nvSpPr>
        <p:spPr bwMode="auto">
          <a:xfrm>
            <a:off x="5829300" y="1004888"/>
            <a:ext cx="361950" cy="366712"/>
          </a:xfrm>
          <a:prstGeom prst="rect">
            <a:avLst/>
          </a:prstGeom>
          <a:noFill/>
          <a:ln w="9525">
            <a:noFill/>
            <a:miter lim="800000"/>
            <a:headEnd/>
            <a:tailEnd/>
          </a:ln>
        </p:spPr>
        <p:txBody>
          <a:bodyPr wrap="none">
            <a:spAutoFit/>
          </a:bodyPr>
          <a:lstStyle/>
          <a:p>
            <a:r>
              <a:rPr lang="en-US" b="1">
                <a:solidFill>
                  <a:schemeClr val="bg1"/>
                </a:solidFill>
                <a:latin typeface="Arial" charset="0"/>
              </a:rPr>
              <a:t>O</a:t>
            </a:r>
          </a:p>
        </p:txBody>
      </p:sp>
      <p:sp>
        <p:nvSpPr>
          <p:cNvPr id="9249" name="Text Box 35"/>
          <p:cNvSpPr txBox="1">
            <a:spLocks noChangeArrowheads="1"/>
          </p:cNvSpPr>
          <p:nvPr/>
        </p:nvSpPr>
        <p:spPr bwMode="auto">
          <a:xfrm>
            <a:off x="6896100" y="2459038"/>
            <a:ext cx="527050" cy="366712"/>
          </a:xfrm>
          <a:prstGeom prst="rect">
            <a:avLst/>
          </a:prstGeom>
          <a:noFill/>
          <a:ln w="9525">
            <a:noFill/>
            <a:miter lim="800000"/>
            <a:headEnd/>
            <a:tailEnd/>
          </a:ln>
        </p:spPr>
        <p:txBody>
          <a:bodyPr wrap="none">
            <a:spAutoFit/>
          </a:bodyPr>
          <a:lstStyle/>
          <a:p>
            <a:r>
              <a:rPr lang="en-US" b="1">
                <a:solidFill>
                  <a:schemeClr val="bg1"/>
                </a:solidFill>
                <a:latin typeface="Arial" charset="0"/>
              </a:rPr>
              <a:t>OH</a:t>
            </a:r>
          </a:p>
        </p:txBody>
      </p:sp>
      <p:sp>
        <p:nvSpPr>
          <p:cNvPr id="9250" name="Text Box 36"/>
          <p:cNvSpPr txBox="1">
            <a:spLocks noChangeArrowheads="1"/>
          </p:cNvSpPr>
          <p:nvPr/>
        </p:nvSpPr>
        <p:spPr bwMode="auto">
          <a:xfrm>
            <a:off x="6877050" y="1676400"/>
            <a:ext cx="349250" cy="366713"/>
          </a:xfrm>
          <a:prstGeom prst="rect">
            <a:avLst/>
          </a:prstGeom>
          <a:noFill/>
          <a:ln w="9525">
            <a:noFill/>
            <a:miter lim="800000"/>
            <a:headEnd/>
            <a:tailEnd/>
          </a:ln>
        </p:spPr>
        <p:txBody>
          <a:bodyPr wrap="none">
            <a:spAutoFit/>
          </a:bodyPr>
          <a:lstStyle/>
          <a:p>
            <a:r>
              <a:rPr lang="en-US" b="1">
                <a:solidFill>
                  <a:schemeClr val="bg1"/>
                </a:solidFill>
                <a:latin typeface="Arial" charset="0"/>
              </a:rPr>
              <a:t>C</a:t>
            </a:r>
          </a:p>
        </p:txBody>
      </p:sp>
      <p:sp>
        <p:nvSpPr>
          <p:cNvPr id="9251" name="Line 37"/>
          <p:cNvSpPr>
            <a:spLocks noChangeShapeType="1"/>
          </p:cNvSpPr>
          <p:nvPr/>
        </p:nvSpPr>
        <p:spPr bwMode="auto">
          <a:xfrm>
            <a:off x="7167563" y="1946275"/>
            <a:ext cx="228600" cy="228600"/>
          </a:xfrm>
          <a:prstGeom prst="line">
            <a:avLst/>
          </a:prstGeom>
          <a:noFill/>
          <a:ln w="57150">
            <a:solidFill>
              <a:srgbClr val="3399FF"/>
            </a:solidFill>
            <a:round/>
            <a:headEnd/>
            <a:tailEnd/>
          </a:ln>
        </p:spPr>
        <p:txBody>
          <a:bodyPr/>
          <a:lstStyle/>
          <a:p>
            <a:endParaRPr lang="en-US"/>
          </a:p>
        </p:txBody>
      </p:sp>
      <p:sp>
        <p:nvSpPr>
          <p:cNvPr id="9252" name="Text Box 38"/>
          <p:cNvSpPr txBox="1">
            <a:spLocks noChangeArrowheads="1"/>
          </p:cNvSpPr>
          <p:nvPr/>
        </p:nvSpPr>
        <p:spPr bwMode="auto">
          <a:xfrm>
            <a:off x="7326313" y="2112963"/>
            <a:ext cx="598487" cy="366712"/>
          </a:xfrm>
          <a:prstGeom prst="rect">
            <a:avLst/>
          </a:prstGeom>
          <a:noFill/>
          <a:ln w="9525">
            <a:noFill/>
            <a:miter lim="800000"/>
            <a:headEnd/>
            <a:tailEnd/>
          </a:ln>
        </p:spPr>
        <p:txBody>
          <a:bodyPr wrap="none">
            <a:spAutoFit/>
          </a:bodyPr>
          <a:lstStyle/>
          <a:p>
            <a:r>
              <a:rPr lang="en-US" b="1">
                <a:solidFill>
                  <a:schemeClr val="bg1"/>
                </a:solidFill>
                <a:latin typeface="Arial" charset="0"/>
              </a:rPr>
              <a:t>NH</a:t>
            </a:r>
            <a:r>
              <a:rPr lang="en-US" b="1" baseline="-25000">
                <a:solidFill>
                  <a:schemeClr val="bg1"/>
                </a:solidFill>
                <a:latin typeface="Arial" charset="0"/>
              </a:rPr>
              <a:t>2</a:t>
            </a:r>
          </a:p>
        </p:txBody>
      </p:sp>
      <p:sp>
        <p:nvSpPr>
          <p:cNvPr id="9253" name="Line 39"/>
          <p:cNvSpPr>
            <a:spLocks noChangeShapeType="1"/>
          </p:cNvSpPr>
          <p:nvPr/>
        </p:nvSpPr>
        <p:spPr bwMode="auto">
          <a:xfrm flipV="1">
            <a:off x="7162800" y="1524000"/>
            <a:ext cx="381000" cy="228600"/>
          </a:xfrm>
          <a:prstGeom prst="line">
            <a:avLst/>
          </a:prstGeom>
          <a:noFill/>
          <a:ln w="57150">
            <a:solidFill>
              <a:srgbClr val="3399FF"/>
            </a:solidFill>
            <a:round/>
            <a:headEnd/>
            <a:tailEnd/>
          </a:ln>
        </p:spPr>
        <p:txBody>
          <a:bodyPr/>
          <a:lstStyle/>
          <a:p>
            <a:endParaRPr lang="en-US"/>
          </a:p>
        </p:txBody>
      </p:sp>
      <p:sp>
        <p:nvSpPr>
          <p:cNvPr id="9254" name="Line 40"/>
          <p:cNvSpPr>
            <a:spLocks noChangeShapeType="1"/>
          </p:cNvSpPr>
          <p:nvPr/>
        </p:nvSpPr>
        <p:spPr bwMode="auto">
          <a:xfrm flipV="1">
            <a:off x="7086600" y="1447800"/>
            <a:ext cx="381000" cy="228600"/>
          </a:xfrm>
          <a:prstGeom prst="line">
            <a:avLst/>
          </a:prstGeom>
          <a:noFill/>
          <a:ln w="57150">
            <a:solidFill>
              <a:srgbClr val="00B0F0"/>
            </a:solidFill>
            <a:round/>
            <a:headEnd/>
            <a:tailEnd/>
          </a:ln>
        </p:spPr>
        <p:txBody>
          <a:bodyPr/>
          <a:lstStyle/>
          <a:p>
            <a:endParaRPr lang="en-US"/>
          </a:p>
        </p:txBody>
      </p:sp>
      <p:sp>
        <p:nvSpPr>
          <p:cNvPr id="9255" name="Text Box 41"/>
          <p:cNvSpPr txBox="1">
            <a:spLocks noChangeArrowheads="1"/>
          </p:cNvSpPr>
          <p:nvPr/>
        </p:nvSpPr>
        <p:spPr bwMode="auto">
          <a:xfrm>
            <a:off x="7435850" y="1192213"/>
            <a:ext cx="361950" cy="366712"/>
          </a:xfrm>
          <a:prstGeom prst="rect">
            <a:avLst/>
          </a:prstGeom>
          <a:noFill/>
          <a:ln w="9525">
            <a:noFill/>
            <a:miter lim="800000"/>
            <a:headEnd/>
            <a:tailEnd/>
          </a:ln>
        </p:spPr>
        <p:txBody>
          <a:bodyPr wrap="none">
            <a:spAutoFit/>
          </a:bodyPr>
          <a:lstStyle/>
          <a:p>
            <a:r>
              <a:rPr lang="en-US" b="1">
                <a:solidFill>
                  <a:schemeClr val="bg1"/>
                </a:solidFill>
                <a:latin typeface="Arial" charset="0"/>
              </a:rPr>
              <a:t>O</a:t>
            </a:r>
          </a:p>
        </p:txBody>
      </p:sp>
      <p:sp>
        <p:nvSpPr>
          <p:cNvPr id="9256" name="Line 42"/>
          <p:cNvSpPr>
            <a:spLocks noChangeShapeType="1"/>
          </p:cNvSpPr>
          <p:nvPr/>
        </p:nvSpPr>
        <p:spPr bwMode="auto">
          <a:xfrm flipH="1">
            <a:off x="1944688" y="1641475"/>
            <a:ext cx="346075" cy="228600"/>
          </a:xfrm>
          <a:prstGeom prst="line">
            <a:avLst/>
          </a:prstGeom>
          <a:noFill/>
          <a:ln w="57150">
            <a:solidFill>
              <a:srgbClr val="00B0F0"/>
            </a:solidFill>
            <a:round/>
            <a:headEnd/>
            <a:tailEnd/>
          </a:ln>
        </p:spPr>
        <p:txBody>
          <a:bodyPr/>
          <a:lstStyle/>
          <a:p>
            <a:endParaRPr lang="en-US"/>
          </a:p>
        </p:txBody>
      </p:sp>
      <p:sp>
        <p:nvSpPr>
          <p:cNvPr id="9257" name="Line 43"/>
          <p:cNvSpPr>
            <a:spLocks noChangeShapeType="1"/>
          </p:cNvSpPr>
          <p:nvPr/>
        </p:nvSpPr>
        <p:spPr bwMode="auto">
          <a:xfrm flipH="1">
            <a:off x="4397375" y="1641475"/>
            <a:ext cx="346075" cy="228600"/>
          </a:xfrm>
          <a:prstGeom prst="line">
            <a:avLst/>
          </a:prstGeom>
          <a:noFill/>
          <a:ln w="57150">
            <a:solidFill>
              <a:srgbClr val="00B0F0"/>
            </a:solidFill>
            <a:round/>
            <a:headEnd/>
            <a:tailEnd/>
          </a:ln>
        </p:spPr>
        <p:txBody>
          <a:bodyPr/>
          <a:lstStyle/>
          <a:p>
            <a:endParaRPr lang="en-US"/>
          </a:p>
        </p:txBody>
      </p:sp>
      <p:sp>
        <p:nvSpPr>
          <p:cNvPr id="9258" name="Line 44"/>
          <p:cNvSpPr>
            <a:spLocks noChangeShapeType="1"/>
          </p:cNvSpPr>
          <p:nvPr/>
        </p:nvSpPr>
        <p:spPr bwMode="auto">
          <a:xfrm>
            <a:off x="2020888" y="2541588"/>
            <a:ext cx="304800" cy="228600"/>
          </a:xfrm>
          <a:prstGeom prst="line">
            <a:avLst/>
          </a:prstGeom>
          <a:noFill/>
          <a:ln w="57150">
            <a:solidFill>
              <a:srgbClr val="00B0F0"/>
            </a:solidFill>
            <a:round/>
            <a:headEnd/>
            <a:tailEnd/>
          </a:ln>
        </p:spPr>
        <p:txBody>
          <a:bodyPr/>
          <a:lstStyle/>
          <a:p>
            <a:endParaRPr lang="en-US"/>
          </a:p>
        </p:txBody>
      </p:sp>
      <p:sp>
        <p:nvSpPr>
          <p:cNvPr id="9259" name="Line 45"/>
          <p:cNvSpPr>
            <a:spLocks noChangeShapeType="1"/>
          </p:cNvSpPr>
          <p:nvPr/>
        </p:nvSpPr>
        <p:spPr bwMode="auto">
          <a:xfrm>
            <a:off x="3128963" y="1946275"/>
            <a:ext cx="0" cy="609600"/>
          </a:xfrm>
          <a:prstGeom prst="line">
            <a:avLst/>
          </a:prstGeom>
          <a:noFill/>
          <a:ln w="57150">
            <a:solidFill>
              <a:srgbClr val="00B0F0"/>
            </a:solidFill>
            <a:round/>
            <a:headEnd/>
            <a:tailEnd/>
          </a:ln>
        </p:spPr>
        <p:txBody>
          <a:bodyPr/>
          <a:lstStyle/>
          <a:p>
            <a:endParaRPr lang="en-US"/>
          </a:p>
        </p:txBody>
      </p:sp>
      <p:sp>
        <p:nvSpPr>
          <p:cNvPr id="9260" name="Line 46"/>
          <p:cNvSpPr>
            <a:spLocks noChangeShapeType="1"/>
          </p:cNvSpPr>
          <p:nvPr/>
        </p:nvSpPr>
        <p:spPr bwMode="auto">
          <a:xfrm>
            <a:off x="6405563" y="1946275"/>
            <a:ext cx="0" cy="609600"/>
          </a:xfrm>
          <a:prstGeom prst="line">
            <a:avLst/>
          </a:prstGeom>
          <a:noFill/>
          <a:ln w="57150">
            <a:solidFill>
              <a:srgbClr val="3399FF"/>
            </a:solidFill>
            <a:round/>
            <a:headEnd/>
            <a:tailEnd/>
          </a:ln>
        </p:spPr>
        <p:txBody>
          <a:bodyPr/>
          <a:lstStyle/>
          <a:p>
            <a:endParaRPr lang="en-US"/>
          </a:p>
        </p:txBody>
      </p:sp>
      <p:sp>
        <p:nvSpPr>
          <p:cNvPr id="9261" name="Text Box 47"/>
          <p:cNvSpPr txBox="1">
            <a:spLocks noChangeArrowheads="1"/>
          </p:cNvSpPr>
          <p:nvPr/>
        </p:nvSpPr>
        <p:spPr bwMode="auto">
          <a:xfrm>
            <a:off x="2233613" y="1489075"/>
            <a:ext cx="438150" cy="366713"/>
          </a:xfrm>
          <a:prstGeom prst="rect">
            <a:avLst/>
          </a:prstGeom>
          <a:noFill/>
          <a:ln w="9525">
            <a:noFill/>
            <a:miter lim="800000"/>
            <a:headEnd/>
            <a:tailEnd/>
          </a:ln>
        </p:spPr>
        <p:txBody>
          <a:bodyPr wrap="none">
            <a:spAutoFit/>
          </a:bodyPr>
          <a:lstStyle/>
          <a:p>
            <a:r>
              <a:rPr lang="en-US" b="1">
                <a:latin typeface="Arial" charset="0"/>
              </a:rPr>
              <a:t>10</a:t>
            </a:r>
          </a:p>
        </p:txBody>
      </p:sp>
      <p:sp>
        <p:nvSpPr>
          <p:cNvPr id="9262" name="Text Box 48"/>
          <p:cNvSpPr txBox="1">
            <a:spLocks noChangeArrowheads="1"/>
          </p:cNvSpPr>
          <p:nvPr/>
        </p:nvSpPr>
        <p:spPr bwMode="auto">
          <a:xfrm>
            <a:off x="1819275" y="1828800"/>
            <a:ext cx="311150" cy="366713"/>
          </a:xfrm>
          <a:prstGeom prst="rect">
            <a:avLst/>
          </a:prstGeom>
          <a:noFill/>
          <a:ln w="9525">
            <a:noFill/>
            <a:miter lim="800000"/>
            <a:headEnd/>
            <a:tailEnd/>
          </a:ln>
        </p:spPr>
        <p:txBody>
          <a:bodyPr wrap="none">
            <a:spAutoFit/>
          </a:bodyPr>
          <a:lstStyle/>
          <a:p>
            <a:r>
              <a:rPr lang="en-US" b="1">
                <a:latin typeface="Arial" charset="0"/>
              </a:rPr>
              <a:t>8</a:t>
            </a:r>
          </a:p>
        </p:txBody>
      </p:sp>
      <p:sp>
        <p:nvSpPr>
          <p:cNvPr id="9263" name="Text Box 49"/>
          <p:cNvSpPr txBox="1">
            <a:spLocks noChangeArrowheads="1"/>
          </p:cNvSpPr>
          <p:nvPr/>
        </p:nvSpPr>
        <p:spPr bwMode="auto">
          <a:xfrm>
            <a:off x="1909763" y="2203450"/>
            <a:ext cx="311150" cy="366713"/>
          </a:xfrm>
          <a:prstGeom prst="rect">
            <a:avLst/>
          </a:prstGeom>
          <a:noFill/>
          <a:ln w="9525">
            <a:noFill/>
            <a:miter lim="800000"/>
            <a:headEnd/>
            <a:tailEnd/>
          </a:ln>
        </p:spPr>
        <p:txBody>
          <a:bodyPr wrap="none">
            <a:spAutoFit/>
          </a:bodyPr>
          <a:lstStyle/>
          <a:p>
            <a:r>
              <a:rPr lang="en-US" b="1">
                <a:latin typeface="Arial" charset="0"/>
              </a:rPr>
              <a:t>9</a:t>
            </a:r>
          </a:p>
        </p:txBody>
      </p:sp>
      <p:sp>
        <p:nvSpPr>
          <p:cNvPr id="9264" name="Text Box 50"/>
          <p:cNvSpPr txBox="1">
            <a:spLocks noChangeArrowheads="1"/>
          </p:cNvSpPr>
          <p:nvPr/>
        </p:nvSpPr>
        <p:spPr bwMode="auto">
          <a:xfrm>
            <a:off x="2278063" y="2514600"/>
            <a:ext cx="311150" cy="366713"/>
          </a:xfrm>
          <a:prstGeom prst="rect">
            <a:avLst/>
          </a:prstGeom>
          <a:noFill/>
          <a:ln w="9525">
            <a:noFill/>
            <a:miter lim="800000"/>
            <a:headEnd/>
            <a:tailEnd/>
          </a:ln>
        </p:spPr>
        <p:txBody>
          <a:bodyPr wrap="none">
            <a:spAutoFit/>
          </a:bodyPr>
          <a:lstStyle/>
          <a:p>
            <a:r>
              <a:rPr lang="en-US" b="1">
                <a:latin typeface="Arial" charset="0"/>
              </a:rPr>
              <a:t>7</a:t>
            </a:r>
          </a:p>
        </p:txBody>
      </p:sp>
      <p:sp>
        <p:nvSpPr>
          <p:cNvPr id="9265" name="Text Box 51"/>
          <p:cNvSpPr txBox="1">
            <a:spLocks noChangeArrowheads="1"/>
          </p:cNvSpPr>
          <p:nvPr/>
        </p:nvSpPr>
        <p:spPr bwMode="auto">
          <a:xfrm>
            <a:off x="3427413" y="2584450"/>
            <a:ext cx="311150" cy="366713"/>
          </a:xfrm>
          <a:prstGeom prst="rect">
            <a:avLst/>
          </a:prstGeom>
          <a:noFill/>
          <a:ln w="9525">
            <a:noFill/>
            <a:miter lim="800000"/>
            <a:headEnd/>
            <a:tailEnd/>
          </a:ln>
        </p:spPr>
        <p:txBody>
          <a:bodyPr wrap="none">
            <a:spAutoFit/>
          </a:bodyPr>
          <a:lstStyle/>
          <a:p>
            <a:r>
              <a:rPr lang="en-US" b="1">
                <a:latin typeface="Arial" charset="0"/>
              </a:rPr>
              <a:t>6</a:t>
            </a:r>
          </a:p>
        </p:txBody>
      </p:sp>
      <p:sp>
        <p:nvSpPr>
          <p:cNvPr id="9266" name="Text Box 52"/>
          <p:cNvSpPr txBox="1">
            <a:spLocks noChangeArrowheads="1"/>
          </p:cNvSpPr>
          <p:nvPr/>
        </p:nvSpPr>
        <p:spPr bwMode="auto">
          <a:xfrm>
            <a:off x="4652963" y="2555875"/>
            <a:ext cx="311150" cy="366713"/>
          </a:xfrm>
          <a:prstGeom prst="rect">
            <a:avLst/>
          </a:prstGeom>
          <a:noFill/>
          <a:ln w="9525">
            <a:noFill/>
            <a:miter lim="800000"/>
            <a:headEnd/>
            <a:tailEnd/>
          </a:ln>
        </p:spPr>
        <p:txBody>
          <a:bodyPr wrap="none">
            <a:spAutoFit/>
          </a:bodyPr>
          <a:lstStyle/>
          <a:p>
            <a:r>
              <a:rPr lang="en-US" b="1">
                <a:latin typeface="Arial" charset="0"/>
              </a:rPr>
              <a:t>5</a:t>
            </a:r>
          </a:p>
        </p:txBody>
      </p:sp>
      <p:sp>
        <p:nvSpPr>
          <p:cNvPr id="9267" name="Text Box 53"/>
          <p:cNvSpPr txBox="1">
            <a:spLocks noChangeArrowheads="1"/>
          </p:cNvSpPr>
          <p:nvPr/>
        </p:nvSpPr>
        <p:spPr bwMode="auto">
          <a:xfrm>
            <a:off x="4673600" y="1606550"/>
            <a:ext cx="438150" cy="366713"/>
          </a:xfrm>
          <a:prstGeom prst="rect">
            <a:avLst/>
          </a:prstGeom>
          <a:noFill/>
          <a:ln w="9525">
            <a:noFill/>
            <a:miter lim="800000"/>
            <a:headEnd/>
            <a:tailEnd/>
          </a:ln>
        </p:spPr>
        <p:txBody>
          <a:bodyPr wrap="none">
            <a:spAutoFit/>
          </a:bodyPr>
          <a:lstStyle/>
          <a:p>
            <a:r>
              <a:rPr lang="en-US" b="1">
                <a:latin typeface="Arial" charset="0"/>
              </a:rPr>
              <a:t>12</a:t>
            </a:r>
          </a:p>
        </p:txBody>
      </p:sp>
      <p:sp>
        <p:nvSpPr>
          <p:cNvPr id="9268" name="Text Box 54"/>
          <p:cNvSpPr txBox="1">
            <a:spLocks noChangeArrowheads="1"/>
          </p:cNvSpPr>
          <p:nvPr/>
        </p:nvSpPr>
        <p:spPr bwMode="auto">
          <a:xfrm>
            <a:off x="5816600" y="1524000"/>
            <a:ext cx="279400" cy="369332"/>
          </a:xfrm>
          <a:prstGeom prst="rect">
            <a:avLst/>
          </a:prstGeom>
          <a:noFill/>
          <a:ln w="9525">
            <a:noFill/>
            <a:miter lim="800000"/>
            <a:headEnd/>
            <a:tailEnd/>
          </a:ln>
        </p:spPr>
        <p:txBody>
          <a:bodyPr wrap="square">
            <a:spAutoFit/>
          </a:bodyPr>
          <a:lstStyle/>
          <a:p>
            <a:r>
              <a:rPr lang="en-US" b="1" dirty="0">
                <a:latin typeface="Arial" charset="0"/>
              </a:rPr>
              <a:t>1</a:t>
            </a:r>
          </a:p>
        </p:txBody>
      </p:sp>
      <p:sp>
        <p:nvSpPr>
          <p:cNvPr id="9269" name="Text Box 55"/>
          <p:cNvSpPr txBox="1">
            <a:spLocks noChangeArrowheads="1"/>
          </p:cNvSpPr>
          <p:nvPr/>
        </p:nvSpPr>
        <p:spPr bwMode="auto">
          <a:xfrm>
            <a:off x="6100763" y="1731963"/>
            <a:ext cx="311150" cy="366712"/>
          </a:xfrm>
          <a:prstGeom prst="rect">
            <a:avLst/>
          </a:prstGeom>
          <a:noFill/>
          <a:ln w="9525">
            <a:noFill/>
            <a:miter lim="800000"/>
            <a:headEnd/>
            <a:tailEnd/>
          </a:ln>
        </p:spPr>
        <p:txBody>
          <a:bodyPr wrap="none">
            <a:spAutoFit/>
          </a:bodyPr>
          <a:lstStyle/>
          <a:p>
            <a:r>
              <a:rPr lang="en-US" b="1">
                <a:latin typeface="Arial" charset="0"/>
              </a:rPr>
              <a:t>2</a:t>
            </a:r>
          </a:p>
        </p:txBody>
      </p:sp>
      <p:sp>
        <p:nvSpPr>
          <p:cNvPr id="9270" name="Text Box 56"/>
          <p:cNvSpPr txBox="1">
            <a:spLocks noChangeArrowheads="1"/>
          </p:cNvSpPr>
          <p:nvPr/>
        </p:nvSpPr>
        <p:spPr bwMode="auto">
          <a:xfrm>
            <a:off x="6100763" y="2376488"/>
            <a:ext cx="311150" cy="366712"/>
          </a:xfrm>
          <a:prstGeom prst="rect">
            <a:avLst/>
          </a:prstGeom>
          <a:noFill/>
          <a:ln w="9525">
            <a:noFill/>
            <a:miter lim="800000"/>
            <a:headEnd/>
            <a:tailEnd/>
          </a:ln>
        </p:spPr>
        <p:txBody>
          <a:bodyPr wrap="none">
            <a:spAutoFit/>
          </a:bodyPr>
          <a:lstStyle/>
          <a:p>
            <a:r>
              <a:rPr lang="en-US" b="1">
                <a:latin typeface="Arial" charset="0"/>
              </a:rPr>
              <a:t>3</a:t>
            </a:r>
          </a:p>
        </p:txBody>
      </p:sp>
      <p:sp>
        <p:nvSpPr>
          <p:cNvPr id="9271" name="Text Box 57"/>
          <p:cNvSpPr txBox="1">
            <a:spLocks noChangeArrowheads="1"/>
          </p:cNvSpPr>
          <p:nvPr/>
        </p:nvSpPr>
        <p:spPr bwMode="auto">
          <a:xfrm>
            <a:off x="5837238" y="2590800"/>
            <a:ext cx="311150" cy="366713"/>
          </a:xfrm>
          <a:prstGeom prst="rect">
            <a:avLst/>
          </a:prstGeom>
          <a:noFill/>
          <a:ln w="9525">
            <a:noFill/>
            <a:miter lim="800000"/>
            <a:headEnd/>
            <a:tailEnd/>
          </a:ln>
        </p:spPr>
        <p:txBody>
          <a:bodyPr wrap="none">
            <a:spAutoFit/>
          </a:bodyPr>
          <a:lstStyle/>
          <a:p>
            <a:r>
              <a:rPr lang="en-US" b="1">
                <a:latin typeface="Arial" charset="0"/>
              </a:rPr>
              <a:t>4</a:t>
            </a:r>
          </a:p>
        </p:txBody>
      </p:sp>
      <p:sp>
        <p:nvSpPr>
          <p:cNvPr id="10300" name="Text Box 64"/>
          <p:cNvSpPr txBox="1">
            <a:spLocks noChangeArrowheads="1"/>
          </p:cNvSpPr>
          <p:nvPr/>
        </p:nvSpPr>
        <p:spPr bwMode="auto">
          <a:xfrm>
            <a:off x="762000" y="4038600"/>
            <a:ext cx="4492640" cy="2246769"/>
          </a:xfrm>
          <a:prstGeom prst="rect">
            <a:avLst/>
          </a:prstGeom>
          <a:noFill/>
          <a:ln w="9525">
            <a:noFill/>
            <a:miter lim="800000"/>
            <a:headEnd/>
            <a:tailEnd/>
          </a:ln>
        </p:spPr>
        <p:txBody>
          <a:bodyPr wrap="none">
            <a:spAutoFit/>
          </a:bodyPr>
          <a:lstStyle/>
          <a:p>
            <a:pPr>
              <a:defRPr/>
            </a:pPr>
            <a:r>
              <a:rPr lang="en-US" sz="2800" b="1" dirty="0">
                <a:solidFill>
                  <a:srgbClr val="000000"/>
                </a:solidFill>
                <a:latin typeface="Footlight MT Light" pitchFamily="18" charset="0"/>
              </a:rPr>
              <a:t>Obtained from: </a:t>
            </a:r>
          </a:p>
          <a:p>
            <a:pPr>
              <a:buFontTx/>
              <a:buChar char="•"/>
              <a:defRPr/>
            </a:pPr>
            <a:r>
              <a:rPr lang="en-US" sz="2800" b="1" dirty="0">
                <a:solidFill>
                  <a:srgbClr val="000000"/>
                </a:solidFill>
                <a:latin typeface="Footlight MT Light" pitchFamily="18" charset="0"/>
              </a:rPr>
              <a:t> </a:t>
            </a:r>
            <a:r>
              <a:rPr lang="en-US" sz="2800" b="1" i="1" dirty="0" err="1" smtClean="0">
                <a:solidFill>
                  <a:srgbClr val="000000"/>
                </a:solidFill>
                <a:latin typeface="Footlight MT Light" pitchFamily="18" charset="0"/>
              </a:rPr>
              <a:t>Streptomyces</a:t>
            </a:r>
            <a:r>
              <a:rPr lang="en-US" sz="2800" b="1" i="1" dirty="0" smtClean="0">
                <a:solidFill>
                  <a:srgbClr val="000000"/>
                </a:solidFill>
                <a:latin typeface="Footlight MT Light" pitchFamily="18" charset="0"/>
              </a:rPr>
              <a:t> </a:t>
            </a:r>
            <a:r>
              <a:rPr lang="en-US" sz="2800" b="1" i="1" dirty="0" err="1">
                <a:solidFill>
                  <a:srgbClr val="000000"/>
                </a:solidFill>
                <a:latin typeface="Footlight MT Light" pitchFamily="18" charset="0"/>
              </a:rPr>
              <a:t>a</a:t>
            </a:r>
            <a:r>
              <a:rPr lang="en-US" sz="2800" b="1" i="1" dirty="0" err="1" smtClean="0">
                <a:solidFill>
                  <a:srgbClr val="000000"/>
                </a:solidFill>
                <a:latin typeface="Footlight MT Light" pitchFamily="18" charset="0"/>
              </a:rPr>
              <a:t>ureofaciens</a:t>
            </a:r>
            <a:r>
              <a:rPr lang="en-US" sz="2800" b="1" dirty="0" smtClean="0">
                <a:solidFill>
                  <a:srgbClr val="000000"/>
                </a:solidFill>
                <a:latin typeface="Footlight MT Light" pitchFamily="18" charset="0"/>
              </a:rPr>
              <a:t>: </a:t>
            </a:r>
            <a:endParaRPr lang="en-US" sz="2800" b="1" dirty="0">
              <a:solidFill>
                <a:srgbClr val="000000"/>
              </a:solidFill>
              <a:latin typeface="Footlight MT Light" pitchFamily="18" charset="0"/>
            </a:endParaRPr>
          </a:p>
          <a:p>
            <a:pPr marL="742950" lvl="1" indent="-285750">
              <a:defRPr/>
            </a:pPr>
            <a:r>
              <a:rPr lang="en-US" sz="2800" b="1" dirty="0">
                <a:solidFill>
                  <a:srgbClr val="000000"/>
                </a:solidFill>
                <a:latin typeface="Footlight MT Light" pitchFamily="18" charset="0"/>
              </a:rPr>
              <a:t>Chlortetracycline</a:t>
            </a:r>
          </a:p>
          <a:p>
            <a:pPr>
              <a:buFontTx/>
              <a:buChar char="•"/>
              <a:defRPr/>
            </a:pPr>
            <a:r>
              <a:rPr lang="en-US" sz="2800" b="1" dirty="0">
                <a:solidFill>
                  <a:srgbClr val="000000"/>
                </a:solidFill>
                <a:latin typeface="Footlight MT Light" pitchFamily="18" charset="0"/>
              </a:rPr>
              <a:t> </a:t>
            </a:r>
            <a:r>
              <a:rPr lang="en-US" sz="2800" b="1" i="1" dirty="0" err="1" smtClean="0">
                <a:solidFill>
                  <a:srgbClr val="000000"/>
                </a:solidFill>
                <a:latin typeface="Footlight MT Light" pitchFamily="18" charset="0"/>
              </a:rPr>
              <a:t>Streptomyces</a:t>
            </a:r>
            <a:r>
              <a:rPr lang="en-US" sz="2800" b="1" i="1" dirty="0" smtClean="0">
                <a:solidFill>
                  <a:srgbClr val="000000"/>
                </a:solidFill>
                <a:latin typeface="Footlight MT Light" pitchFamily="18" charset="0"/>
              </a:rPr>
              <a:t> </a:t>
            </a:r>
            <a:r>
              <a:rPr lang="en-US" sz="2800" b="1" i="1" dirty="0" err="1">
                <a:solidFill>
                  <a:srgbClr val="000000"/>
                </a:solidFill>
                <a:latin typeface="Footlight MT Light" pitchFamily="18" charset="0"/>
              </a:rPr>
              <a:t>r</a:t>
            </a:r>
            <a:r>
              <a:rPr lang="en-US" sz="2800" b="1" i="1" dirty="0" err="1" smtClean="0">
                <a:solidFill>
                  <a:srgbClr val="000000"/>
                </a:solidFill>
                <a:latin typeface="Footlight MT Light" pitchFamily="18" charset="0"/>
              </a:rPr>
              <a:t>imosus</a:t>
            </a:r>
            <a:r>
              <a:rPr lang="en-US" sz="2800" b="1" i="1" dirty="0" smtClean="0">
                <a:solidFill>
                  <a:srgbClr val="000000"/>
                </a:solidFill>
                <a:latin typeface="Footlight MT Light" pitchFamily="18" charset="0"/>
              </a:rPr>
              <a:t>: </a:t>
            </a:r>
            <a:endParaRPr lang="en-US" sz="2800" b="1" i="1" dirty="0">
              <a:solidFill>
                <a:srgbClr val="000000"/>
              </a:solidFill>
              <a:latin typeface="Footlight MT Light" pitchFamily="18" charset="0"/>
            </a:endParaRPr>
          </a:p>
          <a:p>
            <a:pPr marL="742950" lvl="1" indent="-285750">
              <a:defRPr/>
            </a:pPr>
            <a:r>
              <a:rPr lang="en-US" sz="2800" b="1" dirty="0">
                <a:solidFill>
                  <a:srgbClr val="000000"/>
                </a:solidFill>
                <a:latin typeface="Footlight MT Light" pitchFamily="18" charset="0"/>
              </a:rPr>
              <a:t>Oxytetracycline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7"/>
          <p:cNvSpPr>
            <a:spLocks noGrp="1"/>
          </p:cNvSpPr>
          <p:nvPr>
            <p:ph type="title"/>
          </p:nvPr>
        </p:nvSpPr>
        <p:spPr>
          <a:xfrm>
            <a:off x="304800" y="274638"/>
            <a:ext cx="7848600" cy="1143000"/>
          </a:xfrm>
        </p:spPr>
        <p:txBody>
          <a:bodyPr/>
          <a:lstStyle/>
          <a:p>
            <a:pPr eaLnBrk="1" hangingPunct="1">
              <a:defRPr/>
            </a:pPr>
            <a:r>
              <a:rPr lang="en-US" sz="3600" b="1" dirty="0" smtClean="0">
                <a:solidFill>
                  <a:srgbClr val="000000"/>
                </a:solidFill>
                <a:latin typeface="Footlight MT Light" pitchFamily="18" charset="0"/>
                <a:cs typeface="Times New Roman" pitchFamily="18" charset="0"/>
              </a:rPr>
              <a:t>CLASSIFICATION BASED ON SOURCE </a:t>
            </a:r>
            <a:endParaRPr lang="en-US" sz="3600" dirty="0" smtClean="0">
              <a:solidFill>
                <a:srgbClr val="000000"/>
              </a:solidFill>
              <a:latin typeface="Footlight MT Light" pitchFamily="18" charset="0"/>
              <a:cs typeface="Times New Roman" pitchFamily="18" charset="0"/>
            </a:endParaRPr>
          </a:p>
        </p:txBody>
      </p:sp>
      <p:sp>
        <p:nvSpPr>
          <p:cNvPr id="9" name="Content Placeholder 8"/>
          <p:cNvSpPr>
            <a:spLocks noGrp="1"/>
          </p:cNvSpPr>
          <p:nvPr>
            <p:ph sz="half" idx="1"/>
          </p:nvPr>
        </p:nvSpPr>
        <p:spPr>
          <a:xfrm>
            <a:off x="304800" y="1600200"/>
            <a:ext cx="3810000" cy="4525963"/>
          </a:xfrm>
          <a:noFill/>
        </p:spPr>
        <p:txBody>
          <a:bodyPr>
            <a:normAutofit lnSpcReduction="10000"/>
          </a:bodyPr>
          <a:lstStyle/>
          <a:p>
            <a:pPr eaLnBrk="1" hangingPunct="1">
              <a:buClr>
                <a:srgbClr val="66FF33"/>
              </a:buClr>
              <a:buFont typeface="Wingdings 2" pitchFamily="18" charset="2"/>
              <a:buNone/>
              <a:defRPr/>
            </a:pPr>
            <a:r>
              <a:rPr lang="en-US" sz="3200" b="1" u="sng" dirty="0" smtClean="0">
                <a:latin typeface="Footlight MT Light" pitchFamily="18" charset="0"/>
                <a:cs typeface="Times New Roman" pitchFamily="18" charset="0"/>
              </a:rPr>
              <a:t>NATURAL</a:t>
            </a:r>
          </a:p>
          <a:p>
            <a:pPr eaLnBrk="1" hangingPunct="1">
              <a:lnSpc>
                <a:spcPct val="150000"/>
              </a:lnSpc>
              <a:buClr>
                <a:srgbClr val="990000"/>
              </a:buClr>
              <a:buFont typeface="Wingdings" pitchFamily="2" charset="2"/>
              <a:buChar char="Ø"/>
              <a:defRPr/>
            </a:pPr>
            <a:r>
              <a:rPr lang="en-US" sz="3200" b="1" dirty="0" err="1" smtClean="0">
                <a:solidFill>
                  <a:srgbClr val="000000"/>
                </a:solidFill>
                <a:latin typeface="Footlight MT Light" pitchFamily="18" charset="0"/>
                <a:cs typeface="Times New Roman" pitchFamily="18" charset="0"/>
              </a:rPr>
              <a:t>Chlortetraycline</a:t>
            </a:r>
            <a:endParaRPr lang="en-US" sz="3200" b="1" dirty="0" smtClean="0">
              <a:solidFill>
                <a:srgbClr val="000000"/>
              </a:solidFill>
              <a:latin typeface="Footlight MT Light" pitchFamily="18" charset="0"/>
              <a:cs typeface="Times New Roman" pitchFamily="18" charset="0"/>
            </a:endParaRPr>
          </a:p>
          <a:p>
            <a:pPr eaLnBrk="1" hangingPunct="1">
              <a:lnSpc>
                <a:spcPct val="150000"/>
              </a:lnSpc>
              <a:buClr>
                <a:srgbClr val="990000"/>
              </a:buClr>
              <a:buFont typeface="Wingdings" pitchFamily="2" charset="2"/>
              <a:buChar char="Ø"/>
              <a:defRPr/>
            </a:pPr>
            <a:r>
              <a:rPr lang="en-US" sz="3200" b="1" dirty="0" smtClean="0">
                <a:solidFill>
                  <a:srgbClr val="000000"/>
                </a:solidFill>
                <a:latin typeface="Footlight MT Light" pitchFamily="18" charset="0"/>
                <a:cs typeface="Times New Roman" pitchFamily="18" charset="0"/>
              </a:rPr>
              <a:t>Oxytetracycline </a:t>
            </a:r>
          </a:p>
          <a:p>
            <a:pPr eaLnBrk="1" hangingPunct="1">
              <a:lnSpc>
                <a:spcPct val="150000"/>
              </a:lnSpc>
              <a:buClr>
                <a:srgbClr val="990000"/>
              </a:buClr>
              <a:buFont typeface="Wingdings" pitchFamily="2" charset="2"/>
              <a:buChar char="Ø"/>
              <a:defRPr/>
            </a:pPr>
            <a:r>
              <a:rPr lang="en-US" sz="3200" b="1" dirty="0" err="1" smtClean="0">
                <a:solidFill>
                  <a:srgbClr val="000000"/>
                </a:solidFill>
                <a:latin typeface="Footlight MT Light" pitchFamily="18" charset="0"/>
                <a:cs typeface="Times New Roman" pitchFamily="18" charset="0"/>
              </a:rPr>
              <a:t>Demeclocyline</a:t>
            </a:r>
            <a:endParaRPr lang="en-US" sz="3200" b="1" dirty="0" smtClean="0">
              <a:solidFill>
                <a:srgbClr val="000000"/>
              </a:solidFill>
              <a:latin typeface="Footlight MT Light" pitchFamily="18" charset="0"/>
              <a:cs typeface="Times New Roman" pitchFamily="18" charset="0"/>
            </a:endParaRPr>
          </a:p>
          <a:p>
            <a:pPr eaLnBrk="1" hangingPunct="1">
              <a:defRPr/>
            </a:pPr>
            <a:endParaRPr lang="en-US" dirty="0" smtClean="0">
              <a:effectLst>
                <a:outerShdw blurRad="38100" dist="38100" dir="2700000" algn="tl">
                  <a:srgbClr val="000000"/>
                </a:outerShdw>
              </a:effectLst>
              <a:latin typeface="Footlight MT Light" pitchFamily="18" charset="0"/>
              <a:cs typeface="Times New Roman" pitchFamily="18" charset="0"/>
            </a:endParaRPr>
          </a:p>
        </p:txBody>
      </p:sp>
      <p:sp>
        <p:nvSpPr>
          <p:cNvPr id="10" name="Content Placeholder 9"/>
          <p:cNvSpPr>
            <a:spLocks noGrp="1"/>
          </p:cNvSpPr>
          <p:nvPr>
            <p:ph sz="half" idx="2"/>
          </p:nvPr>
        </p:nvSpPr>
        <p:spPr>
          <a:xfrm>
            <a:off x="4572000" y="1600200"/>
            <a:ext cx="3657600" cy="4525963"/>
          </a:xfrm>
          <a:noFill/>
        </p:spPr>
        <p:txBody>
          <a:bodyPr>
            <a:normAutofit lnSpcReduction="10000"/>
          </a:bodyPr>
          <a:lstStyle/>
          <a:p>
            <a:pPr eaLnBrk="1" hangingPunct="1">
              <a:buClr>
                <a:srgbClr val="66FF33"/>
              </a:buClr>
              <a:buFont typeface="Wingdings 2" pitchFamily="18" charset="2"/>
              <a:buNone/>
              <a:defRPr/>
            </a:pPr>
            <a:r>
              <a:rPr lang="en-US" b="1" u="sng" dirty="0" smtClean="0">
                <a:solidFill>
                  <a:srgbClr val="990000"/>
                </a:solidFill>
                <a:latin typeface="Comic Sans MS" pitchFamily="66" charset="0"/>
                <a:cs typeface="Times New Roman" pitchFamily="18" charset="0"/>
              </a:rPr>
              <a:t>SEMI-SYNTHETIC</a:t>
            </a:r>
          </a:p>
          <a:p>
            <a:pPr eaLnBrk="1" hangingPunct="1">
              <a:buClr>
                <a:srgbClr val="66FF33"/>
              </a:buClr>
              <a:buFont typeface="Wingdings" pitchFamily="2" charset="2"/>
              <a:buChar char="Ø"/>
              <a:defRPr/>
            </a:pPr>
            <a:r>
              <a:rPr lang="en-US" sz="3200" b="1" dirty="0" err="1" smtClean="0">
                <a:solidFill>
                  <a:srgbClr val="000000"/>
                </a:solidFill>
                <a:latin typeface="Footlight MT Light" pitchFamily="18" charset="0"/>
                <a:cs typeface="Times New Roman" pitchFamily="18" charset="0"/>
              </a:rPr>
              <a:t>Tetraycline</a:t>
            </a:r>
            <a:endParaRPr lang="en-US" sz="3200" b="1" dirty="0" smtClean="0">
              <a:solidFill>
                <a:srgbClr val="000000"/>
              </a:solidFill>
              <a:latin typeface="Footlight MT Light" pitchFamily="18" charset="0"/>
              <a:cs typeface="Times New Roman" pitchFamily="18" charset="0"/>
            </a:endParaRPr>
          </a:p>
          <a:p>
            <a:pPr eaLnBrk="1" hangingPunct="1">
              <a:buClr>
                <a:srgbClr val="66FF33"/>
              </a:buClr>
              <a:buFont typeface="Wingdings" pitchFamily="2" charset="2"/>
              <a:buChar char="Ø"/>
              <a:defRPr/>
            </a:pPr>
            <a:r>
              <a:rPr lang="en-US" sz="3200" b="1" dirty="0" smtClean="0">
                <a:solidFill>
                  <a:srgbClr val="000000"/>
                </a:solidFill>
                <a:latin typeface="Footlight MT Light" pitchFamily="18" charset="0"/>
                <a:cs typeface="Times New Roman" pitchFamily="18" charset="0"/>
              </a:rPr>
              <a:t>Minocycline</a:t>
            </a:r>
          </a:p>
          <a:p>
            <a:pPr eaLnBrk="1" hangingPunct="1">
              <a:buClr>
                <a:srgbClr val="66FF33"/>
              </a:buClr>
              <a:buFont typeface="Wingdings" pitchFamily="2" charset="2"/>
              <a:buChar char="Ø"/>
              <a:defRPr/>
            </a:pPr>
            <a:r>
              <a:rPr lang="en-US" sz="3200" b="1" dirty="0" smtClean="0">
                <a:solidFill>
                  <a:srgbClr val="000000"/>
                </a:solidFill>
                <a:latin typeface="Footlight MT Light" pitchFamily="18" charset="0"/>
                <a:cs typeface="Times New Roman" pitchFamily="18" charset="0"/>
              </a:rPr>
              <a:t>Doxycycline</a:t>
            </a:r>
          </a:p>
          <a:p>
            <a:pPr eaLnBrk="1" hangingPunct="1">
              <a:buClr>
                <a:srgbClr val="66FF33"/>
              </a:buClr>
              <a:buFont typeface="Wingdings" pitchFamily="2" charset="2"/>
              <a:buChar char="Ø"/>
              <a:defRPr/>
            </a:pPr>
            <a:r>
              <a:rPr lang="en-US" sz="3200" b="1" dirty="0" smtClean="0">
                <a:solidFill>
                  <a:srgbClr val="000000"/>
                </a:solidFill>
                <a:latin typeface="Footlight MT Light" pitchFamily="18" charset="0"/>
                <a:cs typeface="Times New Roman" pitchFamily="18" charset="0"/>
              </a:rPr>
              <a:t>Methacycline </a:t>
            </a:r>
          </a:p>
          <a:p>
            <a:pPr eaLnBrk="1" hangingPunct="1">
              <a:buClr>
                <a:srgbClr val="66FF33"/>
              </a:buClr>
              <a:buFont typeface="Wingdings" pitchFamily="2" charset="2"/>
              <a:buChar char="Ø"/>
              <a:defRPr/>
            </a:pPr>
            <a:r>
              <a:rPr lang="en-US" sz="3200" b="1" dirty="0" smtClean="0">
                <a:solidFill>
                  <a:srgbClr val="000000"/>
                </a:solidFill>
                <a:latin typeface="Footlight MT Light" pitchFamily="18" charset="0"/>
                <a:cs typeface="Times New Roman" pitchFamily="18" charset="0"/>
              </a:rPr>
              <a:t>Lymecycline</a:t>
            </a:r>
          </a:p>
          <a:p>
            <a:pPr eaLnBrk="1" hangingPunct="1">
              <a:buClr>
                <a:srgbClr val="66FF33"/>
              </a:buClr>
              <a:buFont typeface="Wingdings" pitchFamily="2" charset="2"/>
              <a:buChar char="Ø"/>
              <a:defRPr/>
            </a:pPr>
            <a:r>
              <a:rPr lang="en-US" sz="3200" b="1" dirty="0" smtClean="0">
                <a:solidFill>
                  <a:srgbClr val="000000"/>
                </a:solidFill>
                <a:latin typeface="Footlight MT Light" pitchFamily="18" charset="0"/>
                <a:cs typeface="Times New Roman" pitchFamily="18" charset="0"/>
              </a:rPr>
              <a:t>Clomocycline</a:t>
            </a:r>
          </a:p>
          <a:p>
            <a:pPr eaLnBrk="1" hangingPunct="1">
              <a:buClr>
                <a:srgbClr val="66FF33"/>
              </a:buClr>
              <a:buFont typeface="Wingdings" pitchFamily="2" charset="2"/>
              <a:buChar char="Ø"/>
              <a:defRPr/>
            </a:pPr>
            <a:r>
              <a:rPr lang="en-US" sz="3200" b="1" dirty="0" err="1" smtClean="0">
                <a:solidFill>
                  <a:srgbClr val="000000"/>
                </a:solidFill>
                <a:latin typeface="Footlight MT Light" pitchFamily="18" charset="0"/>
                <a:cs typeface="Times New Roman" pitchFamily="18" charset="0"/>
              </a:rPr>
              <a:t>Rolicycline</a:t>
            </a:r>
            <a:endParaRPr lang="en-US" sz="3200" b="1" dirty="0" smtClean="0">
              <a:solidFill>
                <a:srgbClr val="000000"/>
              </a:solidFill>
              <a:latin typeface="Footlight MT Light"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457200" y="381000"/>
            <a:ext cx="7924800" cy="1200329"/>
          </a:xfrm>
          <a:prstGeom prst="rect">
            <a:avLst/>
          </a:prstGeom>
          <a:noFill/>
          <a:ln w="9525">
            <a:noFill/>
            <a:miter lim="800000"/>
            <a:headEnd/>
            <a:tailEnd/>
          </a:ln>
        </p:spPr>
        <p:txBody>
          <a:bodyPr wrap="square">
            <a:spAutoFit/>
          </a:bodyPr>
          <a:lstStyle/>
          <a:p>
            <a:pPr algn="ctr"/>
            <a:r>
              <a:rPr lang="en-US" sz="3600" b="1" dirty="0">
                <a:solidFill>
                  <a:srgbClr val="000000"/>
                </a:solidFill>
                <a:latin typeface="Footlight MT Light" pitchFamily="18" charset="0"/>
                <a:cs typeface="Times New Roman" pitchFamily="18" charset="0"/>
              </a:rPr>
              <a:t>CLASSIFICATION  ACCORDING TO </a:t>
            </a:r>
          </a:p>
          <a:p>
            <a:pPr algn="ctr"/>
            <a:r>
              <a:rPr lang="en-US" sz="3600" b="1" dirty="0">
                <a:solidFill>
                  <a:srgbClr val="000000"/>
                </a:solidFill>
                <a:latin typeface="Footlight MT Light" pitchFamily="18" charset="0"/>
                <a:cs typeface="Times New Roman" pitchFamily="18" charset="0"/>
              </a:rPr>
              <a:t>DURATION OF ACTION </a:t>
            </a:r>
          </a:p>
        </p:txBody>
      </p:sp>
      <p:sp>
        <p:nvSpPr>
          <p:cNvPr id="5126" name="Text Box 6"/>
          <p:cNvSpPr txBox="1">
            <a:spLocks noChangeArrowheads="1"/>
          </p:cNvSpPr>
          <p:nvPr/>
        </p:nvSpPr>
        <p:spPr bwMode="auto">
          <a:xfrm>
            <a:off x="457200" y="1600200"/>
            <a:ext cx="8229600" cy="954107"/>
          </a:xfrm>
          <a:prstGeom prst="rect">
            <a:avLst/>
          </a:prstGeom>
          <a:noFill/>
          <a:ln w="9525">
            <a:noFill/>
            <a:miter lim="800000"/>
            <a:headEnd/>
            <a:tailEnd/>
          </a:ln>
        </p:spPr>
        <p:txBody>
          <a:bodyPr>
            <a:spAutoFit/>
          </a:bodyPr>
          <a:lstStyle/>
          <a:p>
            <a:pPr>
              <a:defRPr/>
            </a:pPr>
            <a:endParaRPr lang="en-US" sz="2800" dirty="0">
              <a:solidFill>
                <a:schemeClr val="bg1"/>
              </a:solidFill>
              <a:effectLst>
                <a:outerShdw blurRad="38100" dist="38100" dir="2700000" algn="tl">
                  <a:srgbClr val="000000"/>
                </a:outerShdw>
              </a:effectLst>
              <a:cs typeface="Times New Roman" pitchFamily="18" charset="0"/>
            </a:endParaRPr>
          </a:p>
          <a:p>
            <a:pPr>
              <a:defRPr/>
            </a:pPr>
            <a:endParaRPr lang="en-US" sz="2800" dirty="0">
              <a:solidFill>
                <a:schemeClr val="bg1"/>
              </a:solidFill>
              <a:effectLst>
                <a:outerShdw blurRad="38100" dist="38100" dir="2700000" algn="tl">
                  <a:srgbClr val="000000"/>
                </a:outerShdw>
              </a:effectLst>
              <a:cs typeface="Times New Roman" pitchFamily="18" charset="0"/>
            </a:endParaRPr>
          </a:p>
        </p:txBody>
      </p:sp>
      <p:sp>
        <p:nvSpPr>
          <p:cNvPr id="7" name="TextBox 6"/>
          <p:cNvSpPr txBox="1"/>
          <p:nvPr/>
        </p:nvSpPr>
        <p:spPr>
          <a:xfrm>
            <a:off x="381000" y="1742182"/>
            <a:ext cx="8229600" cy="1077218"/>
          </a:xfrm>
          <a:prstGeom prst="rect">
            <a:avLst/>
          </a:prstGeom>
          <a:noFill/>
        </p:spPr>
        <p:txBody>
          <a:bodyPr wrap="square" rtlCol="0">
            <a:spAutoFit/>
          </a:bodyPr>
          <a:lstStyle/>
          <a:p>
            <a:pPr>
              <a:defRPr/>
            </a:pPr>
            <a:r>
              <a:rPr lang="en-US" sz="3200" b="1" u="sng" dirty="0">
                <a:solidFill>
                  <a:srgbClr val="000000"/>
                </a:solidFill>
                <a:latin typeface="Footlight MT Light" pitchFamily="18" charset="0"/>
                <a:cs typeface="Times New Roman" pitchFamily="18" charset="0"/>
              </a:rPr>
              <a:t>Short acting  (t ½ 6-9 hrs)</a:t>
            </a:r>
          </a:p>
          <a:p>
            <a:pPr>
              <a:defRPr/>
            </a:pPr>
            <a:r>
              <a:rPr lang="en-US" sz="3200" dirty="0">
                <a:solidFill>
                  <a:srgbClr val="000000"/>
                </a:solidFill>
                <a:latin typeface="Footlight MT Light" pitchFamily="18" charset="0"/>
                <a:cs typeface="Times New Roman" pitchFamily="18" charset="0"/>
              </a:rPr>
              <a:t>Tetracycline, oxytetracycline, </a:t>
            </a:r>
            <a:r>
              <a:rPr lang="en-US" sz="3200" dirty="0" smtClean="0">
                <a:solidFill>
                  <a:srgbClr val="000000"/>
                </a:solidFill>
                <a:latin typeface="Footlight MT Light" pitchFamily="18" charset="0"/>
                <a:cs typeface="Times New Roman" pitchFamily="18" charset="0"/>
              </a:rPr>
              <a:t>chlortetracycline</a:t>
            </a:r>
            <a:endParaRPr lang="en-US" sz="3200" dirty="0">
              <a:solidFill>
                <a:srgbClr val="000000"/>
              </a:solidFill>
              <a:latin typeface="Footlight MT Light" pitchFamily="18" charset="0"/>
              <a:cs typeface="Times New Roman" pitchFamily="18" charset="0"/>
            </a:endParaRPr>
          </a:p>
        </p:txBody>
      </p:sp>
      <p:sp>
        <p:nvSpPr>
          <p:cNvPr id="8" name="TextBox 7"/>
          <p:cNvSpPr txBox="1"/>
          <p:nvPr/>
        </p:nvSpPr>
        <p:spPr>
          <a:xfrm>
            <a:off x="381000" y="3154740"/>
            <a:ext cx="8229600" cy="1569660"/>
          </a:xfrm>
          <a:prstGeom prst="rect">
            <a:avLst/>
          </a:prstGeom>
          <a:noFill/>
        </p:spPr>
        <p:txBody>
          <a:bodyPr wrap="square" rtlCol="0">
            <a:spAutoFit/>
          </a:bodyPr>
          <a:lstStyle/>
          <a:p>
            <a:pPr>
              <a:defRPr/>
            </a:pPr>
            <a:r>
              <a:rPr lang="en-US" sz="3200" b="1" u="sng" dirty="0">
                <a:solidFill>
                  <a:srgbClr val="000000"/>
                </a:solidFill>
                <a:latin typeface="Footlight MT Light" pitchFamily="18" charset="0"/>
                <a:cs typeface="Times New Roman" pitchFamily="18" charset="0"/>
              </a:rPr>
              <a:t>Intermediate acting (t ½ up to 16 hrs)</a:t>
            </a:r>
          </a:p>
          <a:p>
            <a:pPr>
              <a:defRPr/>
            </a:pPr>
            <a:r>
              <a:rPr lang="en-US" sz="3200" dirty="0">
                <a:solidFill>
                  <a:srgbClr val="000000"/>
                </a:solidFill>
                <a:latin typeface="Footlight MT Light" pitchFamily="18" charset="0"/>
                <a:cs typeface="Times New Roman" pitchFamily="18" charset="0"/>
              </a:rPr>
              <a:t>Demeclocycline, methacycline, clomocycline, lymecycline </a:t>
            </a:r>
          </a:p>
        </p:txBody>
      </p:sp>
      <p:sp>
        <p:nvSpPr>
          <p:cNvPr id="9" name="TextBox 8"/>
          <p:cNvSpPr txBox="1"/>
          <p:nvPr/>
        </p:nvSpPr>
        <p:spPr>
          <a:xfrm>
            <a:off x="381000" y="5171182"/>
            <a:ext cx="8229600" cy="1077218"/>
          </a:xfrm>
          <a:prstGeom prst="rect">
            <a:avLst/>
          </a:prstGeom>
          <a:noFill/>
        </p:spPr>
        <p:txBody>
          <a:bodyPr wrap="square" rtlCol="0">
            <a:spAutoFit/>
          </a:bodyPr>
          <a:lstStyle/>
          <a:p>
            <a:pPr>
              <a:defRPr/>
            </a:pPr>
            <a:r>
              <a:rPr lang="en-US" sz="3200" b="1" u="sng" dirty="0">
                <a:solidFill>
                  <a:srgbClr val="000000"/>
                </a:solidFill>
                <a:latin typeface="Footlight MT Light" pitchFamily="18" charset="0"/>
                <a:cs typeface="Times New Roman" pitchFamily="18" charset="0"/>
              </a:rPr>
              <a:t>Long acting ( t ½ 17-20 hrs)</a:t>
            </a:r>
          </a:p>
          <a:p>
            <a:pPr>
              <a:defRPr/>
            </a:pPr>
            <a:r>
              <a:rPr lang="en-US" sz="3200" dirty="0">
                <a:solidFill>
                  <a:srgbClr val="000000"/>
                </a:solidFill>
                <a:latin typeface="Footlight MT Light" pitchFamily="18" charset="0"/>
                <a:cs typeface="Times New Roman" pitchFamily="18" charset="0"/>
              </a:rPr>
              <a:t>Doxycycline, </a:t>
            </a:r>
            <a:r>
              <a:rPr lang="en-US" sz="3200" dirty="0" smtClean="0">
                <a:solidFill>
                  <a:srgbClr val="000000"/>
                </a:solidFill>
                <a:latin typeface="Footlight MT Light" pitchFamily="18" charset="0"/>
                <a:cs typeface="Times New Roman" pitchFamily="18" charset="0"/>
              </a:rPr>
              <a:t>minocycline, tigecycline</a:t>
            </a:r>
            <a:r>
              <a:rPr lang="en-US" sz="2800" dirty="0" smtClean="0">
                <a:solidFill>
                  <a:srgbClr val="000000"/>
                </a:solidFill>
                <a:latin typeface="Footlight MT Light" pitchFamily="18" charset="0"/>
                <a:cs typeface="Times New Roman" pitchFamily="18" charset="0"/>
              </a:rPr>
              <a:t>(glycyclines)</a:t>
            </a:r>
            <a:endParaRPr lang="en-US" sz="3000" dirty="0">
              <a:solidFill>
                <a:srgbClr val="000000"/>
              </a:solidFill>
              <a:latin typeface="Footlight MT Light"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a:xfrm>
            <a:off x="457200" y="304800"/>
            <a:ext cx="7467600" cy="762000"/>
          </a:xfrm>
        </p:spPr>
        <p:txBody>
          <a:bodyPr/>
          <a:lstStyle/>
          <a:p>
            <a:pPr algn="ctr" eaLnBrk="1" hangingPunct="1">
              <a:defRPr/>
            </a:pPr>
            <a:r>
              <a:rPr lang="en-US" sz="4400" dirty="0" smtClean="0">
                <a:solidFill>
                  <a:srgbClr val="000000"/>
                </a:solidFill>
                <a:latin typeface="Footlight MT Light" pitchFamily="18" charset="0"/>
              </a:rPr>
              <a:t>ANTIMICROBIAL ACTIVITY</a:t>
            </a:r>
          </a:p>
        </p:txBody>
      </p:sp>
      <p:sp>
        <p:nvSpPr>
          <p:cNvPr id="54275" name="Rectangle 3"/>
          <p:cNvSpPr>
            <a:spLocks noGrp="1"/>
          </p:cNvSpPr>
          <p:nvPr>
            <p:ph idx="1"/>
          </p:nvPr>
        </p:nvSpPr>
        <p:spPr>
          <a:xfrm>
            <a:off x="457200" y="1219200"/>
            <a:ext cx="7467600" cy="4906963"/>
          </a:xfrm>
          <a:noFill/>
        </p:spPr>
        <p:txBody>
          <a:bodyPr/>
          <a:lstStyle/>
          <a:p>
            <a:pPr eaLnBrk="1" hangingPunct="1">
              <a:spcBef>
                <a:spcPts val="0"/>
              </a:spcBef>
              <a:buClr>
                <a:srgbClr val="000000"/>
              </a:buClr>
              <a:buSzPct val="80000"/>
              <a:buFont typeface="Wingdings 2" pitchFamily="18" charset="2"/>
              <a:buChar char=""/>
              <a:defRPr/>
            </a:pPr>
            <a:r>
              <a:rPr lang="en-US" dirty="0" smtClean="0">
                <a:solidFill>
                  <a:srgbClr val="000000"/>
                </a:solidFill>
                <a:latin typeface="Footlight MT Light" pitchFamily="18" charset="0"/>
              </a:rPr>
              <a:t>Broad-spectrum</a:t>
            </a:r>
          </a:p>
          <a:p>
            <a:pPr lvl="1" eaLnBrk="1" hangingPunct="1">
              <a:spcBef>
                <a:spcPts val="0"/>
              </a:spcBef>
              <a:buClr>
                <a:srgbClr val="000000"/>
              </a:buClr>
              <a:buSzPct val="80000"/>
              <a:buFont typeface="Wingdings" pitchFamily="2" charset="2"/>
              <a:buChar char="Ø"/>
              <a:defRPr/>
            </a:pPr>
            <a:r>
              <a:rPr lang="en-US" dirty="0" smtClean="0">
                <a:solidFill>
                  <a:srgbClr val="000000"/>
                </a:solidFill>
                <a:latin typeface="Footlight MT Light" pitchFamily="18" charset="0"/>
              </a:rPr>
              <a:t>Gram-positive &amp; gram-negative bacteria</a:t>
            </a:r>
          </a:p>
          <a:p>
            <a:pPr lvl="1" eaLnBrk="1" hangingPunct="1">
              <a:spcBef>
                <a:spcPts val="0"/>
              </a:spcBef>
              <a:buClr>
                <a:srgbClr val="000000"/>
              </a:buClr>
              <a:buSzPct val="80000"/>
              <a:buFont typeface="Wingdings" pitchFamily="2" charset="2"/>
              <a:buChar char="Ø"/>
              <a:defRPr/>
            </a:pPr>
            <a:r>
              <a:rPr lang="en-US" dirty="0" smtClean="0">
                <a:solidFill>
                  <a:srgbClr val="000000"/>
                </a:solidFill>
                <a:latin typeface="Footlight MT Light" pitchFamily="18" charset="0"/>
              </a:rPr>
              <a:t>Aerobic &amp; Anaerobes </a:t>
            </a:r>
          </a:p>
          <a:p>
            <a:pPr eaLnBrk="1" hangingPunct="1">
              <a:spcBef>
                <a:spcPts val="0"/>
              </a:spcBef>
              <a:buClr>
                <a:srgbClr val="000000"/>
              </a:buClr>
              <a:buSzPct val="80000"/>
              <a:buFont typeface="Wingdings 2" pitchFamily="18" charset="2"/>
              <a:buChar char=""/>
              <a:defRPr/>
            </a:pPr>
            <a:r>
              <a:rPr lang="en-US" i="1" dirty="0" err="1" smtClean="0">
                <a:solidFill>
                  <a:srgbClr val="000000"/>
                </a:solidFill>
                <a:latin typeface="Footlight MT Light" pitchFamily="18" charset="0"/>
              </a:rPr>
              <a:t>Rickettsia</a:t>
            </a:r>
            <a:endParaRPr lang="en-US" i="1" dirty="0" smtClean="0">
              <a:solidFill>
                <a:srgbClr val="000000"/>
              </a:solidFill>
              <a:latin typeface="Footlight MT Light" pitchFamily="18" charset="0"/>
            </a:endParaRPr>
          </a:p>
          <a:p>
            <a:pPr eaLnBrk="1" hangingPunct="1">
              <a:spcBef>
                <a:spcPts val="0"/>
              </a:spcBef>
              <a:buClr>
                <a:srgbClr val="000000"/>
              </a:buClr>
              <a:buSzPct val="80000"/>
              <a:buFont typeface="Wingdings 2" pitchFamily="18" charset="2"/>
              <a:buChar char=""/>
              <a:defRPr/>
            </a:pPr>
            <a:r>
              <a:rPr lang="en-US" i="1" dirty="0" smtClean="0">
                <a:solidFill>
                  <a:srgbClr val="000000"/>
                </a:solidFill>
                <a:latin typeface="Footlight MT Light" pitchFamily="18" charset="0"/>
              </a:rPr>
              <a:t>Chlamydia spp.</a:t>
            </a:r>
          </a:p>
          <a:p>
            <a:pPr eaLnBrk="1" hangingPunct="1">
              <a:spcBef>
                <a:spcPts val="0"/>
              </a:spcBef>
              <a:buClr>
                <a:srgbClr val="000000"/>
              </a:buClr>
              <a:buSzPct val="80000"/>
              <a:buFont typeface="Wingdings 2" pitchFamily="18" charset="2"/>
              <a:buChar char=""/>
              <a:defRPr/>
            </a:pPr>
            <a:r>
              <a:rPr lang="en-US" i="1" dirty="0" err="1" smtClean="0">
                <a:solidFill>
                  <a:srgbClr val="000000"/>
                </a:solidFill>
                <a:latin typeface="Footlight MT Light" pitchFamily="18" charset="0"/>
              </a:rPr>
              <a:t>Mycoplasmas</a:t>
            </a:r>
            <a:endParaRPr lang="en-US" i="1" dirty="0" smtClean="0">
              <a:solidFill>
                <a:srgbClr val="000000"/>
              </a:solidFill>
              <a:latin typeface="Footlight MT Light" pitchFamily="18" charset="0"/>
            </a:endParaRPr>
          </a:p>
          <a:p>
            <a:pPr eaLnBrk="1" hangingPunct="1">
              <a:spcBef>
                <a:spcPts val="0"/>
              </a:spcBef>
              <a:buClr>
                <a:srgbClr val="000000"/>
              </a:buClr>
              <a:buSzPct val="80000"/>
              <a:buFont typeface="Wingdings 2" pitchFamily="18" charset="2"/>
              <a:buChar char=""/>
              <a:defRPr/>
            </a:pPr>
            <a:r>
              <a:rPr lang="en-US" i="1" dirty="0" err="1" smtClean="0">
                <a:solidFill>
                  <a:srgbClr val="000000"/>
                </a:solidFill>
                <a:latin typeface="Footlight MT Light" pitchFamily="18" charset="0"/>
              </a:rPr>
              <a:t>Listeria</a:t>
            </a:r>
            <a:endParaRPr lang="en-US" i="1" dirty="0" smtClean="0">
              <a:solidFill>
                <a:srgbClr val="000000"/>
              </a:solidFill>
              <a:latin typeface="Footlight MT Light" pitchFamily="18" charset="0"/>
            </a:endParaRPr>
          </a:p>
          <a:p>
            <a:pPr eaLnBrk="1" hangingPunct="1">
              <a:spcBef>
                <a:spcPts val="0"/>
              </a:spcBef>
              <a:buClr>
                <a:srgbClr val="000000"/>
              </a:buClr>
              <a:buSzPct val="80000"/>
              <a:buFont typeface="Wingdings 2" pitchFamily="18" charset="2"/>
              <a:buChar char=""/>
              <a:defRPr/>
            </a:pPr>
            <a:r>
              <a:rPr lang="en-US" i="1" dirty="0" err="1" smtClean="0">
                <a:solidFill>
                  <a:srgbClr val="000000"/>
                </a:solidFill>
                <a:latin typeface="Footlight MT Light" pitchFamily="18" charset="0"/>
              </a:rPr>
              <a:t>Actinomyces</a:t>
            </a:r>
            <a:endParaRPr lang="en-US" i="1" dirty="0" smtClean="0">
              <a:solidFill>
                <a:srgbClr val="000000"/>
              </a:solidFill>
              <a:latin typeface="Footlight MT Light" pitchFamily="18" charset="0"/>
            </a:endParaRPr>
          </a:p>
          <a:p>
            <a:pPr eaLnBrk="1" hangingPunct="1">
              <a:spcBef>
                <a:spcPts val="0"/>
              </a:spcBef>
              <a:buClr>
                <a:srgbClr val="000000"/>
              </a:buClr>
              <a:buSzPct val="80000"/>
              <a:buFont typeface="Wingdings 2" pitchFamily="18" charset="2"/>
              <a:buChar char=""/>
              <a:defRPr/>
            </a:pPr>
            <a:r>
              <a:rPr lang="en-US" dirty="0" smtClean="0">
                <a:solidFill>
                  <a:srgbClr val="000000"/>
                </a:solidFill>
                <a:latin typeface="Footlight MT Light" pitchFamily="18" charset="0"/>
              </a:rPr>
              <a:t>Some protozoa – amebas</a:t>
            </a:r>
          </a:p>
          <a:p>
            <a:pPr eaLnBrk="1" hangingPunct="1">
              <a:spcBef>
                <a:spcPts val="0"/>
              </a:spcBef>
              <a:buClr>
                <a:srgbClr val="000000"/>
              </a:buClr>
              <a:buSzPct val="80000"/>
              <a:buFont typeface="Wingdings 2" pitchFamily="18" charset="2"/>
              <a:buChar char=""/>
              <a:defRPr/>
            </a:pPr>
            <a:r>
              <a:rPr lang="en-US" dirty="0" smtClean="0">
                <a:solidFill>
                  <a:srgbClr val="000000"/>
                </a:solidFill>
                <a:latin typeface="Footlight MT Light" pitchFamily="18" charset="0"/>
              </a:rPr>
              <a:t>Plasmodium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57200" y="762000"/>
            <a:ext cx="7543800" cy="5364163"/>
          </a:xfrm>
          <a:noFill/>
        </p:spPr>
        <p:txBody>
          <a:bodyPr/>
          <a:lstStyle/>
          <a:p>
            <a:pPr>
              <a:buClr>
                <a:srgbClr val="FFFF00"/>
              </a:buClr>
              <a:defRPr/>
            </a:pPr>
            <a:r>
              <a:rPr lang="en-US" sz="3000" i="1" dirty="0" smtClean="0">
                <a:solidFill>
                  <a:srgbClr val="000000"/>
                </a:solidFill>
                <a:latin typeface="Footlight MT Light" pitchFamily="18" charset="0"/>
              </a:rPr>
              <a:t>Spirochetes</a:t>
            </a:r>
          </a:p>
          <a:p>
            <a:pPr>
              <a:buClr>
                <a:srgbClr val="FFFF00"/>
              </a:buClr>
              <a:defRPr/>
            </a:pPr>
            <a:r>
              <a:rPr lang="en-US" sz="3000" dirty="0" smtClean="0">
                <a:solidFill>
                  <a:srgbClr val="000000"/>
                </a:solidFill>
                <a:latin typeface="Footlight MT Light" pitchFamily="18" charset="0"/>
              </a:rPr>
              <a:t>Intestinal flora</a:t>
            </a:r>
          </a:p>
          <a:p>
            <a:pPr>
              <a:buClr>
                <a:srgbClr val="FFFF00"/>
              </a:buClr>
              <a:defRPr/>
            </a:pPr>
            <a:r>
              <a:rPr lang="en-US" sz="3000" i="1" dirty="0" err="1" smtClean="0">
                <a:solidFill>
                  <a:srgbClr val="000000"/>
                </a:solidFill>
                <a:latin typeface="Footlight MT Light" pitchFamily="18" charset="0"/>
              </a:rPr>
              <a:t>Hemophilis</a:t>
            </a:r>
            <a:r>
              <a:rPr lang="en-US" sz="3000" i="1" dirty="0" smtClean="0">
                <a:solidFill>
                  <a:srgbClr val="000000"/>
                </a:solidFill>
                <a:latin typeface="Footlight MT Light" pitchFamily="18" charset="0"/>
              </a:rPr>
              <a:t> </a:t>
            </a:r>
            <a:r>
              <a:rPr lang="en-US" sz="3000" i="1" dirty="0" err="1" smtClean="0">
                <a:solidFill>
                  <a:srgbClr val="000000"/>
                </a:solidFill>
                <a:latin typeface="Footlight MT Light" pitchFamily="18" charset="0"/>
              </a:rPr>
              <a:t>ducreyi</a:t>
            </a:r>
            <a:r>
              <a:rPr lang="en-US" sz="3000" i="1" dirty="0" smtClean="0">
                <a:solidFill>
                  <a:srgbClr val="000000"/>
                </a:solidFill>
                <a:latin typeface="Footlight MT Light" pitchFamily="18" charset="0"/>
              </a:rPr>
              <a:t> - </a:t>
            </a:r>
            <a:r>
              <a:rPr lang="en-US" sz="3000" dirty="0" err="1" smtClean="0">
                <a:solidFill>
                  <a:srgbClr val="000000"/>
                </a:solidFill>
                <a:latin typeface="Footlight MT Light" pitchFamily="18" charset="0"/>
              </a:rPr>
              <a:t>Chanchroid</a:t>
            </a:r>
            <a:endParaRPr lang="en-US" sz="3000" dirty="0" smtClean="0">
              <a:solidFill>
                <a:srgbClr val="000000"/>
              </a:solidFill>
              <a:latin typeface="Footlight MT Light" pitchFamily="18" charset="0"/>
            </a:endParaRPr>
          </a:p>
          <a:p>
            <a:pPr>
              <a:buClr>
                <a:srgbClr val="FFFF00"/>
              </a:buClr>
              <a:defRPr/>
            </a:pPr>
            <a:r>
              <a:rPr lang="en-US" sz="3000" i="1" dirty="0" err="1" smtClean="0">
                <a:solidFill>
                  <a:srgbClr val="000000"/>
                </a:solidFill>
                <a:latin typeface="Footlight MT Light" pitchFamily="18" charset="0"/>
              </a:rPr>
              <a:t>Brucella</a:t>
            </a:r>
            <a:endParaRPr lang="en-US" sz="3000" i="1" dirty="0" smtClean="0">
              <a:solidFill>
                <a:srgbClr val="000000"/>
              </a:solidFill>
              <a:latin typeface="Footlight MT Light" pitchFamily="18" charset="0"/>
            </a:endParaRPr>
          </a:p>
          <a:p>
            <a:pPr>
              <a:buClr>
                <a:srgbClr val="FFFF00"/>
              </a:buClr>
              <a:defRPr/>
            </a:pPr>
            <a:r>
              <a:rPr lang="en-US" sz="3000" i="1" dirty="0" err="1" smtClean="0">
                <a:solidFill>
                  <a:srgbClr val="000000"/>
                </a:solidFill>
                <a:latin typeface="Footlight MT Light" pitchFamily="18" charset="0"/>
              </a:rPr>
              <a:t>Vibrio</a:t>
            </a:r>
            <a:r>
              <a:rPr lang="en-US" sz="3000" i="1" dirty="0" smtClean="0">
                <a:solidFill>
                  <a:srgbClr val="000000"/>
                </a:solidFill>
                <a:latin typeface="Footlight MT Light" pitchFamily="18" charset="0"/>
              </a:rPr>
              <a:t> </a:t>
            </a:r>
            <a:r>
              <a:rPr lang="en-US" sz="3000" i="1" dirty="0" err="1" smtClean="0">
                <a:solidFill>
                  <a:srgbClr val="000000"/>
                </a:solidFill>
                <a:latin typeface="Footlight MT Light" pitchFamily="18" charset="0"/>
              </a:rPr>
              <a:t>cholerae</a:t>
            </a:r>
            <a:endParaRPr lang="en-US" sz="3000" i="1" dirty="0" smtClean="0">
              <a:solidFill>
                <a:srgbClr val="000000"/>
              </a:solidFill>
              <a:latin typeface="Footlight MT Light" pitchFamily="18" charset="0"/>
            </a:endParaRPr>
          </a:p>
          <a:p>
            <a:pPr>
              <a:buClr>
                <a:srgbClr val="FFFF00"/>
              </a:buClr>
              <a:defRPr/>
            </a:pPr>
            <a:r>
              <a:rPr lang="en-US" sz="3000" i="1" dirty="0" err="1" smtClean="0">
                <a:solidFill>
                  <a:srgbClr val="000000"/>
                </a:solidFill>
                <a:latin typeface="Footlight MT Light" pitchFamily="18" charset="0"/>
              </a:rPr>
              <a:t>Helicobacterpylori</a:t>
            </a:r>
            <a:endParaRPr lang="en-US" sz="3000" i="1" dirty="0" smtClean="0">
              <a:solidFill>
                <a:srgbClr val="000000"/>
              </a:solidFill>
              <a:latin typeface="Footlight MT Light" pitchFamily="18" charset="0"/>
            </a:endParaRPr>
          </a:p>
          <a:p>
            <a:pPr>
              <a:buClr>
                <a:srgbClr val="FFFF00"/>
              </a:buClr>
              <a:defRPr/>
            </a:pPr>
            <a:r>
              <a:rPr lang="en-US" sz="3000" i="1" dirty="0" err="1" smtClean="0">
                <a:solidFill>
                  <a:srgbClr val="000000"/>
                </a:solidFill>
                <a:latin typeface="Footlight MT Light" pitchFamily="18" charset="0"/>
              </a:rPr>
              <a:t>Yersinia</a:t>
            </a:r>
            <a:r>
              <a:rPr lang="en-US" sz="3000" i="1" dirty="0" smtClean="0">
                <a:solidFill>
                  <a:srgbClr val="000000"/>
                </a:solidFill>
                <a:latin typeface="Footlight MT Light" pitchFamily="18" charset="0"/>
              </a:rPr>
              <a:t> </a:t>
            </a:r>
          </a:p>
          <a:p>
            <a:pPr>
              <a:buClr>
                <a:srgbClr val="FFFF00"/>
              </a:buClr>
              <a:defRPr/>
            </a:pPr>
            <a:endParaRPr lang="en-US" sz="3000" dirty="0" smtClean="0">
              <a:solidFill>
                <a:srgbClr val="000000"/>
              </a:solidFill>
              <a:latin typeface="Footlight MT Light" pitchFamily="18" charset="0"/>
            </a:endParaRPr>
          </a:p>
          <a:p>
            <a:pPr>
              <a:buClr>
                <a:srgbClr val="FFFF00"/>
              </a:buClr>
              <a:defRPr/>
            </a:pPr>
            <a:endParaRPr lang="en-US" sz="3000" dirty="0">
              <a:solidFill>
                <a:srgbClr val="000000"/>
              </a:solidFill>
              <a:latin typeface="Footlight MT Light"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p:txBody>
          <a:bodyPr/>
          <a:lstStyle/>
          <a:p>
            <a:pPr eaLnBrk="1" hangingPunct="1">
              <a:defRPr/>
            </a:pPr>
            <a:r>
              <a:rPr lang="en-US" sz="4800" b="1" dirty="0" smtClean="0">
                <a:solidFill>
                  <a:srgbClr val="000000"/>
                </a:solidFill>
                <a:latin typeface="Footlight MT Light" pitchFamily="18" charset="0"/>
              </a:rPr>
              <a:t>MECHANISM OF ACTION</a:t>
            </a:r>
          </a:p>
        </p:txBody>
      </p:sp>
      <p:sp>
        <p:nvSpPr>
          <p:cNvPr id="39939" name="Rectangle 3"/>
          <p:cNvSpPr>
            <a:spLocks noGrp="1"/>
          </p:cNvSpPr>
          <p:nvPr>
            <p:ph idx="1"/>
          </p:nvPr>
        </p:nvSpPr>
        <p:spPr>
          <a:noFill/>
        </p:spPr>
        <p:txBody>
          <a:bodyPr/>
          <a:lstStyle/>
          <a:p>
            <a:pPr eaLnBrk="1" hangingPunct="1">
              <a:buClr>
                <a:srgbClr val="FFFF00"/>
              </a:buClr>
              <a:buFont typeface="Wingdings 2" pitchFamily="18" charset="2"/>
              <a:buChar char=""/>
              <a:defRPr/>
            </a:pPr>
            <a:r>
              <a:rPr lang="en-US" sz="2800" dirty="0" smtClean="0">
                <a:solidFill>
                  <a:srgbClr val="000000"/>
                </a:solidFill>
                <a:latin typeface="Footlight MT Light" pitchFamily="18" charset="0"/>
              </a:rPr>
              <a:t>Entry</a:t>
            </a:r>
          </a:p>
          <a:p>
            <a:pPr lvl="1" eaLnBrk="1" hangingPunct="1">
              <a:buClr>
                <a:srgbClr val="FFFF00"/>
              </a:buClr>
              <a:defRPr/>
            </a:pPr>
            <a:r>
              <a:rPr lang="en-US" sz="2400" dirty="0" smtClean="0">
                <a:solidFill>
                  <a:srgbClr val="000000"/>
                </a:solidFill>
                <a:latin typeface="Footlight MT Light" pitchFamily="18" charset="0"/>
              </a:rPr>
              <a:t>Passive diffusion</a:t>
            </a:r>
          </a:p>
          <a:p>
            <a:pPr lvl="1" eaLnBrk="1" hangingPunct="1">
              <a:buClr>
                <a:srgbClr val="FFFF00"/>
              </a:buClr>
              <a:defRPr/>
            </a:pPr>
            <a:r>
              <a:rPr lang="en-US" sz="2400" dirty="0" smtClean="0">
                <a:solidFill>
                  <a:srgbClr val="000000"/>
                </a:solidFill>
                <a:latin typeface="Footlight MT Light" pitchFamily="18" charset="0"/>
              </a:rPr>
              <a:t>Energy dependent process of active transport</a:t>
            </a:r>
          </a:p>
          <a:p>
            <a:pPr eaLnBrk="1" hangingPunct="1">
              <a:lnSpc>
                <a:spcPct val="90000"/>
              </a:lnSpc>
              <a:buClr>
                <a:srgbClr val="FFFF00"/>
              </a:buClr>
              <a:defRPr/>
            </a:pPr>
            <a:r>
              <a:rPr lang="en-US" sz="2800" dirty="0" smtClean="0">
                <a:solidFill>
                  <a:srgbClr val="000000"/>
                </a:solidFill>
                <a:latin typeface="Footlight MT Light" pitchFamily="18" charset="0"/>
              </a:rPr>
              <a:t>Inhibit protein synthesis by binding reversibly with 30S ribosomal subunits </a:t>
            </a:r>
          </a:p>
          <a:p>
            <a:pPr eaLnBrk="1" hangingPunct="1">
              <a:lnSpc>
                <a:spcPct val="90000"/>
              </a:lnSpc>
              <a:buClr>
                <a:srgbClr val="FFFF00"/>
              </a:buClr>
              <a:defRPr/>
            </a:pPr>
            <a:r>
              <a:rPr lang="en-US" sz="2800" dirty="0" smtClean="0">
                <a:solidFill>
                  <a:srgbClr val="000000"/>
                </a:solidFill>
                <a:latin typeface="Footlight MT Light" pitchFamily="18" charset="0"/>
              </a:rPr>
              <a:t>Interaction between amino acid transfer RNA complex and mRNA ribosomal complex is inhibited. </a:t>
            </a:r>
          </a:p>
          <a:p>
            <a:pPr eaLnBrk="1" hangingPunct="1">
              <a:lnSpc>
                <a:spcPct val="90000"/>
              </a:lnSpc>
              <a:buClr>
                <a:srgbClr val="FFFF00"/>
              </a:buClr>
              <a:defRPr/>
            </a:pPr>
            <a:r>
              <a:rPr lang="en-US" sz="2800" dirty="0" smtClean="0">
                <a:solidFill>
                  <a:srgbClr val="000000"/>
                </a:solidFill>
                <a:latin typeface="Footlight MT Light" pitchFamily="18" charset="0"/>
              </a:rPr>
              <a:t>Amino acid are not added to the peptide chain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endParaRPr lang="en-US" smtClean="0"/>
          </a:p>
        </p:txBody>
      </p:sp>
      <p:pic>
        <p:nvPicPr>
          <p:cNvPr id="15363" name="Picture 2"/>
          <p:cNvPicPr>
            <a:picLocks noGrp="1" noChangeAspect="1" noChangeArrowheads="1"/>
          </p:cNvPicPr>
          <p:nvPr>
            <p:ph idx="1"/>
          </p:nvPr>
        </p:nvPicPr>
        <p:blipFill>
          <a:blip r:embed="rId2" cstate="print"/>
          <a:srcRect b="7401"/>
          <a:stretch>
            <a:fillRect/>
          </a:stretch>
        </p:blipFill>
        <p:spPr>
          <a:xfrm>
            <a:off x="0" y="0"/>
            <a:ext cx="9144000" cy="6858000"/>
          </a:xfr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4">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1815</TotalTime>
  <Words>1156</Words>
  <Application>Microsoft Office PowerPoint</Application>
  <PresentationFormat>On-screen Show (4:3)</PresentationFormat>
  <Paragraphs>242</Paragraphs>
  <Slides>22</Slides>
  <Notes>8</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Protein synthesis inhibitors</vt:lpstr>
      <vt:lpstr>Learning Objectives</vt:lpstr>
      <vt:lpstr>Slide 3</vt:lpstr>
      <vt:lpstr>CLASSIFICATION BASED ON SOURCE </vt:lpstr>
      <vt:lpstr>Slide 5</vt:lpstr>
      <vt:lpstr>ANTIMICROBIAL ACTIVITY</vt:lpstr>
      <vt:lpstr>Slide 7</vt:lpstr>
      <vt:lpstr>MECHANISM OF ACTION</vt:lpstr>
      <vt:lpstr>Slide 9</vt:lpstr>
      <vt:lpstr>Slide 10</vt:lpstr>
      <vt:lpstr>RESISTANCE</vt:lpstr>
      <vt:lpstr>Pharmacokinetics</vt:lpstr>
      <vt:lpstr>Slide 13</vt:lpstr>
      <vt:lpstr>THERAPEUTIC USES</vt:lpstr>
      <vt:lpstr>Slide 15</vt:lpstr>
      <vt:lpstr>Slide 16</vt:lpstr>
      <vt:lpstr>Slide 17</vt:lpstr>
      <vt:lpstr>Slide 18</vt:lpstr>
      <vt:lpstr>ADVERSE EFFECTS</vt:lpstr>
      <vt:lpstr>Slide 20</vt:lpstr>
      <vt:lpstr>Slide 21</vt:lpstr>
      <vt:lpstr>Dosage &amp; Administration</vt:lpstr>
    </vt:vector>
  </TitlesOfParts>
  <Company>amc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irshad</dc:creator>
  <cp:lastModifiedBy>Dell</cp:lastModifiedBy>
  <cp:revision>116</cp:revision>
  <dcterms:created xsi:type="dcterms:W3CDTF">2007-12-04T05:09:30Z</dcterms:created>
  <dcterms:modified xsi:type="dcterms:W3CDTF">2014-04-09T06:59:32Z</dcterms:modified>
</cp:coreProperties>
</file>