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0" r:id="rId2"/>
    <p:sldId id="256" r:id="rId3"/>
    <p:sldId id="257" r:id="rId4"/>
    <p:sldId id="258" r:id="rId5"/>
    <p:sldId id="259" r:id="rId6"/>
    <p:sldId id="264" r:id="rId7"/>
    <p:sldId id="287" r:id="rId8"/>
    <p:sldId id="261" r:id="rId9"/>
    <p:sldId id="265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9" r:id="rId20"/>
    <p:sldId id="273" r:id="rId21"/>
    <p:sldId id="274" r:id="rId22"/>
    <p:sldId id="275" r:id="rId23"/>
    <p:sldId id="282" r:id="rId24"/>
    <p:sldId id="276" r:id="rId25"/>
    <p:sldId id="277" r:id="rId26"/>
    <p:sldId id="278" r:id="rId27"/>
    <p:sldId id="279" r:id="rId28"/>
    <p:sldId id="280" r:id="rId29"/>
    <p:sldId id="288" r:id="rId30"/>
    <p:sldId id="281" r:id="rId31"/>
    <p:sldId id="283" r:id="rId32"/>
    <p:sldId id="286" r:id="rId33"/>
    <p:sldId id="285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A8E14-EE54-4EBC-B507-6C2175D5985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CA425-7BFE-4CF7-9A68-C3B35C7BB79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*</a:t>
          </a:r>
          <a:endParaRPr lang="en-US" dirty="0"/>
        </a:p>
      </dgm:t>
    </dgm:pt>
    <dgm:pt modelId="{2CEF19D1-7537-4FDC-933B-E61D1EA426B7}" type="parTrans" cxnId="{D56DDFDF-BC90-4EB9-87E9-7FF9B06D526B}">
      <dgm:prSet/>
      <dgm:spPr/>
      <dgm:t>
        <a:bodyPr/>
        <a:lstStyle/>
        <a:p>
          <a:endParaRPr lang="en-US"/>
        </a:p>
      </dgm:t>
    </dgm:pt>
    <dgm:pt modelId="{937B732F-52BD-47C7-B0C4-FCDA07996640}" type="sibTrans" cxnId="{D56DDFDF-BC90-4EB9-87E9-7FF9B06D526B}">
      <dgm:prSet/>
      <dgm:spPr/>
      <dgm:t>
        <a:bodyPr/>
        <a:lstStyle/>
        <a:p>
          <a:endParaRPr lang="en-US"/>
        </a:p>
      </dgm:t>
    </dgm:pt>
    <dgm:pt modelId="{9252351C-8072-4A2C-BFD1-B7334D430E4E}">
      <dgm:prSet phldrT="[Text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bg1">
                  <a:lumMod val="95000"/>
                </a:schemeClr>
              </a:solidFill>
            </a:rPr>
            <a:t>Entrance through the urethra</a:t>
          </a:r>
          <a:endParaRPr lang="en-US" i="1" dirty="0">
            <a:solidFill>
              <a:schemeClr val="bg1">
                <a:lumMod val="95000"/>
              </a:schemeClr>
            </a:solidFill>
          </a:endParaRPr>
        </a:p>
      </dgm:t>
    </dgm:pt>
    <dgm:pt modelId="{52C71181-7623-4352-9FE5-3748D0C643F7}" type="parTrans" cxnId="{EA84E5CC-6A82-4609-A0E9-42059AC5398F}">
      <dgm:prSet/>
      <dgm:spPr/>
      <dgm:t>
        <a:bodyPr/>
        <a:lstStyle/>
        <a:p>
          <a:endParaRPr lang="en-US"/>
        </a:p>
      </dgm:t>
    </dgm:pt>
    <dgm:pt modelId="{8F262FDE-844B-42DB-8F5A-60E220BC7FF9}" type="sibTrans" cxnId="{EA84E5CC-6A82-4609-A0E9-42059AC5398F}">
      <dgm:prSet/>
      <dgm:spPr/>
      <dgm:t>
        <a:bodyPr/>
        <a:lstStyle/>
        <a:p>
          <a:endParaRPr lang="en-US"/>
        </a:p>
      </dgm:t>
    </dgm:pt>
    <dgm:pt modelId="{A3E42BC5-CC00-4758-9009-293A43D2C50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*</a:t>
          </a:r>
          <a:endParaRPr lang="en-US" dirty="0"/>
        </a:p>
      </dgm:t>
    </dgm:pt>
    <dgm:pt modelId="{B311D682-8A75-4872-A92B-BEDDB5FAC972}" type="parTrans" cxnId="{EAFACE3C-182B-4EE3-A29F-3D21C30D9E51}">
      <dgm:prSet/>
      <dgm:spPr/>
      <dgm:t>
        <a:bodyPr/>
        <a:lstStyle/>
        <a:p>
          <a:endParaRPr lang="en-US"/>
        </a:p>
      </dgm:t>
    </dgm:pt>
    <dgm:pt modelId="{7C8FABB4-E1EB-4177-844D-64EB87400DF1}" type="sibTrans" cxnId="{EAFACE3C-182B-4EE3-A29F-3D21C30D9E51}">
      <dgm:prSet/>
      <dgm:spPr/>
      <dgm:t>
        <a:bodyPr/>
        <a:lstStyle/>
        <a:p>
          <a:endParaRPr lang="en-US"/>
        </a:p>
      </dgm:t>
    </dgm:pt>
    <dgm:pt modelId="{94F0B7AE-AC0D-4F35-BEAC-29B411CD9930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Attachment to the </a:t>
          </a:r>
          <a:r>
            <a:rPr lang="en-US" i="1" dirty="0" err="1" smtClean="0">
              <a:solidFill>
                <a:schemeClr val="bg1"/>
              </a:solidFill>
            </a:rPr>
            <a:t>urothelium</a:t>
          </a:r>
          <a:endParaRPr lang="en-US" i="1" dirty="0">
            <a:solidFill>
              <a:schemeClr val="bg1"/>
            </a:solidFill>
          </a:endParaRPr>
        </a:p>
      </dgm:t>
    </dgm:pt>
    <dgm:pt modelId="{8BAC0574-D87E-4CEB-8E2B-44EF7320CDB9}" type="parTrans" cxnId="{8EFE2060-4868-48D5-A4C3-81DEE118F889}">
      <dgm:prSet/>
      <dgm:spPr/>
      <dgm:t>
        <a:bodyPr/>
        <a:lstStyle/>
        <a:p>
          <a:endParaRPr lang="en-US"/>
        </a:p>
      </dgm:t>
    </dgm:pt>
    <dgm:pt modelId="{5682EAA0-D9F6-47C5-8A5A-28C0432A421C}" type="sibTrans" cxnId="{8EFE2060-4868-48D5-A4C3-81DEE118F889}">
      <dgm:prSet/>
      <dgm:spPr/>
      <dgm:t>
        <a:bodyPr/>
        <a:lstStyle/>
        <a:p>
          <a:endParaRPr lang="en-US"/>
        </a:p>
      </dgm:t>
    </dgm:pt>
    <dgm:pt modelId="{5F764145-666E-4A72-8AC1-67CD70DF6AC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*</a:t>
          </a:r>
          <a:endParaRPr lang="en-US" dirty="0"/>
        </a:p>
      </dgm:t>
    </dgm:pt>
    <dgm:pt modelId="{4FBFA499-C206-41B2-A6AF-456074C2E050}" type="parTrans" cxnId="{251CB449-CC6F-4419-8332-C883DAB0E163}">
      <dgm:prSet/>
      <dgm:spPr/>
      <dgm:t>
        <a:bodyPr/>
        <a:lstStyle/>
        <a:p>
          <a:endParaRPr lang="en-US"/>
        </a:p>
      </dgm:t>
    </dgm:pt>
    <dgm:pt modelId="{E6656B2C-BF5F-41AC-8DCC-E11405E13FE2}" type="sibTrans" cxnId="{251CB449-CC6F-4419-8332-C883DAB0E163}">
      <dgm:prSet/>
      <dgm:spPr/>
      <dgm:t>
        <a:bodyPr/>
        <a:lstStyle/>
        <a:p>
          <a:endParaRPr lang="en-US"/>
        </a:p>
      </dgm:t>
    </dgm:pt>
    <dgm:pt modelId="{0E75400A-689E-46F2-AE03-4901D36B2BE5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Ascend of Infection</a:t>
          </a:r>
          <a:endParaRPr lang="en-US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826024-20C4-42FB-82E5-723AF8413904}" type="parTrans" cxnId="{CA91B8C0-A8D6-479D-8608-3EAAAD8A63E6}">
      <dgm:prSet/>
      <dgm:spPr/>
      <dgm:t>
        <a:bodyPr/>
        <a:lstStyle/>
        <a:p>
          <a:endParaRPr lang="en-US"/>
        </a:p>
      </dgm:t>
    </dgm:pt>
    <dgm:pt modelId="{3F155A84-49D7-4718-8A44-0D2E68C69C28}" type="sibTrans" cxnId="{CA91B8C0-A8D6-479D-8608-3EAAAD8A63E6}">
      <dgm:prSet/>
      <dgm:spPr/>
      <dgm:t>
        <a:bodyPr/>
        <a:lstStyle/>
        <a:p>
          <a:endParaRPr lang="en-US"/>
        </a:p>
      </dgm:t>
    </dgm:pt>
    <dgm:pt modelId="{764DDB89-168F-45CD-8701-1A128B518071}">
      <dgm:prSet phldrT="[Text]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bg1">
                  <a:lumMod val="95000"/>
                </a:schemeClr>
              </a:solidFill>
            </a:rPr>
            <a:t>Bowel, Blood or lymph</a:t>
          </a:r>
          <a:endParaRPr lang="en-US" i="1" dirty="0">
            <a:solidFill>
              <a:schemeClr val="bg1">
                <a:lumMod val="95000"/>
              </a:schemeClr>
            </a:solidFill>
          </a:endParaRPr>
        </a:p>
      </dgm:t>
    </dgm:pt>
    <dgm:pt modelId="{99CC653D-A2AC-40D7-B501-1A833D580C3B}" type="sibTrans" cxnId="{77F91F53-4C7A-4C13-96AD-21CB204913FE}">
      <dgm:prSet/>
      <dgm:spPr/>
      <dgm:t>
        <a:bodyPr/>
        <a:lstStyle/>
        <a:p>
          <a:endParaRPr lang="en-US"/>
        </a:p>
      </dgm:t>
    </dgm:pt>
    <dgm:pt modelId="{942FBD9E-9317-4B4F-9A77-EC47302F90C7}" type="parTrans" cxnId="{77F91F53-4C7A-4C13-96AD-21CB204913FE}">
      <dgm:prSet/>
      <dgm:spPr/>
      <dgm:t>
        <a:bodyPr/>
        <a:lstStyle/>
        <a:p>
          <a:endParaRPr lang="en-US"/>
        </a:p>
      </dgm:t>
    </dgm:pt>
    <dgm:pt modelId="{D544B539-A162-41B3-9554-CD392A4A5F28}" type="pres">
      <dgm:prSet presAssocID="{4F5A8E14-EE54-4EBC-B507-6C2175D598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E0CC4-7384-4DA4-A347-F2D1D2BD4874}" type="pres">
      <dgm:prSet presAssocID="{197CA425-7BFE-4CF7-9A68-C3B35C7BB797}" presName="composite" presStyleCnt="0"/>
      <dgm:spPr/>
    </dgm:pt>
    <dgm:pt modelId="{E2FC4DA9-6753-40C2-9FBE-320AFE907639}" type="pres">
      <dgm:prSet presAssocID="{197CA425-7BFE-4CF7-9A68-C3B35C7BB797}" presName="parentText" presStyleLbl="alignNode1" presStyleIdx="0" presStyleCnt="3" custLinFactNeighborX="0" custLinFactNeighborY="-7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1B440-2B8E-4824-8C9B-552ABAC2E823}" type="pres">
      <dgm:prSet presAssocID="{197CA425-7BFE-4CF7-9A68-C3B35C7BB7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F062B-E3BB-4422-809E-9FC627D129A0}" type="pres">
      <dgm:prSet presAssocID="{937B732F-52BD-47C7-B0C4-FCDA07996640}" presName="sp" presStyleCnt="0"/>
      <dgm:spPr/>
    </dgm:pt>
    <dgm:pt modelId="{6A424E3E-6C87-46D9-BAC1-0E21FA4C6016}" type="pres">
      <dgm:prSet presAssocID="{A3E42BC5-CC00-4758-9009-293A43D2C50A}" presName="composite" presStyleCnt="0"/>
      <dgm:spPr/>
    </dgm:pt>
    <dgm:pt modelId="{14ED2E76-0D0F-4761-8D0B-BCA12DA5F3BC}" type="pres">
      <dgm:prSet presAssocID="{A3E42BC5-CC00-4758-9009-293A43D2C5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7056A-9430-49A9-B908-D7AF7EE0D309}" type="pres">
      <dgm:prSet presAssocID="{A3E42BC5-CC00-4758-9009-293A43D2C50A}" presName="descendantText" presStyleLbl="alignAcc1" presStyleIdx="1" presStyleCnt="3" custScaleY="7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977D3-C073-4528-9088-35E69075C5C6}" type="pres">
      <dgm:prSet presAssocID="{7C8FABB4-E1EB-4177-844D-64EB87400DF1}" presName="sp" presStyleCnt="0"/>
      <dgm:spPr/>
    </dgm:pt>
    <dgm:pt modelId="{8E63A973-DCD2-4BC0-A8BD-31E4C07641BC}" type="pres">
      <dgm:prSet presAssocID="{5F764145-666E-4A72-8AC1-67CD70DF6ACE}" presName="composite" presStyleCnt="0"/>
      <dgm:spPr/>
    </dgm:pt>
    <dgm:pt modelId="{B49EC467-D12B-432C-AD46-0EA6FB1A3B33}" type="pres">
      <dgm:prSet presAssocID="{5F764145-666E-4A72-8AC1-67CD70DF6ACE}" presName="parentText" presStyleLbl="alignNode1" presStyleIdx="2" presStyleCnt="3" custLinFactNeighborY="11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225D1-152A-40E9-B081-EB485297EFD5}" type="pres">
      <dgm:prSet presAssocID="{5F764145-666E-4A72-8AC1-67CD70DF6ACE}" presName="descendantText" presStyleLbl="alignAcc1" presStyleIdx="2" presStyleCnt="3" custLinFactNeighborX="201" custLinFactNeighborY="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1B8C0-A8D6-479D-8608-3EAAAD8A63E6}" srcId="{5F764145-666E-4A72-8AC1-67CD70DF6ACE}" destId="{0E75400A-689E-46F2-AE03-4901D36B2BE5}" srcOrd="0" destOrd="0" parTransId="{01826024-20C4-42FB-82E5-723AF8413904}" sibTransId="{3F155A84-49D7-4718-8A44-0D2E68C69C28}"/>
    <dgm:cxn modelId="{709698B5-EDF3-47BC-8CAF-D88B963D151E}" type="presOf" srcId="{94F0B7AE-AC0D-4F35-BEAC-29B411CD9930}" destId="{9827056A-9430-49A9-B908-D7AF7EE0D309}" srcOrd="0" destOrd="0" presId="urn:microsoft.com/office/officeart/2005/8/layout/chevron2"/>
    <dgm:cxn modelId="{1B323A64-E6A5-45D5-A0CE-2EAD9B9C10B4}" type="presOf" srcId="{197CA425-7BFE-4CF7-9A68-C3B35C7BB797}" destId="{E2FC4DA9-6753-40C2-9FBE-320AFE907639}" srcOrd="0" destOrd="0" presId="urn:microsoft.com/office/officeart/2005/8/layout/chevron2"/>
    <dgm:cxn modelId="{63F57537-CE40-453F-83C8-B9943E17B067}" type="presOf" srcId="{A3E42BC5-CC00-4758-9009-293A43D2C50A}" destId="{14ED2E76-0D0F-4761-8D0B-BCA12DA5F3BC}" srcOrd="0" destOrd="0" presId="urn:microsoft.com/office/officeart/2005/8/layout/chevron2"/>
    <dgm:cxn modelId="{8EFE2060-4868-48D5-A4C3-81DEE118F889}" srcId="{A3E42BC5-CC00-4758-9009-293A43D2C50A}" destId="{94F0B7AE-AC0D-4F35-BEAC-29B411CD9930}" srcOrd="0" destOrd="0" parTransId="{8BAC0574-D87E-4CEB-8E2B-44EF7320CDB9}" sibTransId="{5682EAA0-D9F6-47C5-8A5A-28C0432A421C}"/>
    <dgm:cxn modelId="{4A1818C6-E0A0-4834-948D-D21044D0211A}" type="presOf" srcId="{9252351C-8072-4A2C-BFD1-B7334D430E4E}" destId="{0161B440-2B8E-4824-8C9B-552ABAC2E823}" srcOrd="0" destOrd="0" presId="urn:microsoft.com/office/officeart/2005/8/layout/chevron2"/>
    <dgm:cxn modelId="{793A3685-E518-42EB-8E31-6F3514E57E84}" type="presOf" srcId="{764DDB89-168F-45CD-8701-1A128B518071}" destId="{0161B440-2B8E-4824-8C9B-552ABAC2E823}" srcOrd="0" destOrd="1" presId="urn:microsoft.com/office/officeart/2005/8/layout/chevron2"/>
    <dgm:cxn modelId="{EA84E5CC-6A82-4609-A0E9-42059AC5398F}" srcId="{197CA425-7BFE-4CF7-9A68-C3B35C7BB797}" destId="{9252351C-8072-4A2C-BFD1-B7334D430E4E}" srcOrd="0" destOrd="0" parTransId="{52C71181-7623-4352-9FE5-3748D0C643F7}" sibTransId="{8F262FDE-844B-42DB-8F5A-60E220BC7FF9}"/>
    <dgm:cxn modelId="{115FF5D1-0202-4915-B8B8-7AFD5E56FCDA}" type="presOf" srcId="{5F764145-666E-4A72-8AC1-67CD70DF6ACE}" destId="{B49EC467-D12B-432C-AD46-0EA6FB1A3B33}" srcOrd="0" destOrd="0" presId="urn:microsoft.com/office/officeart/2005/8/layout/chevron2"/>
    <dgm:cxn modelId="{B0ABD60D-6B60-463C-9070-81A0B07FE99D}" type="presOf" srcId="{0E75400A-689E-46F2-AE03-4901D36B2BE5}" destId="{62E225D1-152A-40E9-B081-EB485297EFD5}" srcOrd="0" destOrd="0" presId="urn:microsoft.com/office/officeart/2005/8/layout/chevron2"/>
    <dgm:cxn modelId="{BF7AF2D5-AF2E-4E06-B9FC-0EC1022BFB3C}" type="presOf" srcId="{4F5A8E14-EE54-4EBC-B507-6C2175D59853}" destId="{D544B539-A162-41B3-9554-CD392A4A5F28}" srcOrd="0" destOrd="0" presId="urn:microsoft.com/office/officeart/2005/8/layout/chevron2"/>
    <dgm:cxn modelId="{77F91F53-4C7A-4C13-96AD-21CB204913FE}" srcId="{197CA425-7BFE-4CF7-9A68-C3B35C7BB797}" destId="{764DDB89-168F-45CD-8701-1A128B518071}" srcOrd="1" destOrd="0" parTransId="{942FBD9E-9317-4B4F-9A77-EC47302F90C7}" sibTransId="{99CC653D-A2AC-40D7-B501-1A833D580C3B}"/>
    <dgm:cxn modelId="{251CB449-CC6F-4419-8332-C883DAB0E163}" srcId="{4F5A8E14-EE54-4EBC-B507-6C2175D59853}" destId="{5F764145-666E-4A72-8AC1-67CD70DF6ACE}" srcOrd="2" destOrd="0" parTransId="{4FBFA499-C206-41B2-A6AF-456074C2E050}" sibTransId="{E6656B2C-BF5F-41AC-8DCC-E11405E13FE2}"/>
    <dgm:cxn modelId="{EAFACE3C-182B-4EE3-A29F-3D21C30D9E51}" srcId="{4F5A8E14-EE54-4EBC-B507-6C2175D59853}" destId="{A3E42BC5-CC00-4758-9009-293A43D2C50A}" srcOrd="1" destOrd="0" parTransId="{B311D682-8A75-4872-A92B-BEDDB5FAC972}" sibTransId="{7C8FABB4-E1EB-4177-844D-64EB87400DF1}"/>
    <dgm:cxn modelId="{D56DDFDF-BC90-4EB9-87E9-7FF9B06D526B}" srcId="{4F5A8E14-EE54-4EBC-B507-6C2175D59853}" destId="{197CA425-7BFE-4CF7-9A68-C3B35C7BB797}" srcOrd="0" destOrd="0" parTransId="{2CEF19D1-7537-4FDC-933B-E61D1EA426B7}" sibTransId="{937B732F-52BD-47C7-B0C4-FCDA07996640}"/>
    <dgm:cxn modelId="{A4334A65-B29E-4897-AD07-1D43D9A853AE}" type="presParOf" srcId="{D544B539-A162-41B3-9554-CD392A4A5F28}" destId="{E07E0CC4-7384-4DA4-A347-F2D1D2BD4874}" srcOrd="0" destOrd="0" presId="urn:microsoft.com/office/officeart/2005/8/layout/chevron2"/>
    <dgm:cxn modelId="{3410BDCB-E8B5-4077-B92A-5E0DAD4719EE}" type="presParOf" srcId="{E07E0CC4-7384-4DA4-A347-F2D1D2BD4874}" destId="{E2FC4DA9-6753-40C2-9FBE-320AFE907639}" srcOrd="0" destOrd="0" presId="urn:microsoft.com/office/officeart/2005/8/layout/chevron2"/>
    <dgm:cxn modelId="{DFF5F333-8B98-4420-BD83-23E00DB88E2E}" type="presParOf" srcId="{E07E0CC4-7384-4DA4-A347-F2D1D2BD4874}" destId="{0161B440-2B8E-4824-8C9B-552ABAC2E823}" srcOrd="1" destOrd="0" presId="urn:microsoft.com/office/officeart/2005/8/layout/chevron2"/>
    <dgm:cxn modelId="{6B9EEE5B-F44B-4560-80EB-DC66A0D0BC07}" type="presParOf" srcId="{D544B539-A162-41B3-9554-CD392A4A5F28}" destId="{F0DF062B-E3BB-4422-809E-9FC627D129A0}" srcOrd="1" destOrd="0" presId="urn:microsoft.com/office/officeart/2005/8/layout/chevron2"/>
    <dgm:cxn modelId="{729AC65D-88B7-4C97-9952-3645D89A403E}" type="presParOf" srcId="{D544B539-A162-41B3-9554-CD392A4A5F28}" destId="{6A424E3E-6C87-46D9-BAC1-0E21FA4C6016}" srcOrd="2" destOrd="0" presId="urn:microsoft.com/office/officeart/2005/8/layout/chevron2"/>
    <dgm:cxn modelId="{62BA21E3-D743-45EF-9A54-E7EE3882CAC4}" type="presParOf" srcId="{6A424E3E-6C87-46D9-BAC1-0E21FA4C6016}" destId="{14ED2E76-0D0F-4761-8D0B-BCA12DA5F3BC}" srcOrd="0" destOrd="0" presId="urn:microsoft.com/office/officeart/2005/8/layout/chevron2"/>
    <dgm:cxn modelId="{08397A7A-6BC6-446B-B874-4A34D0DDC8D1}" type="presParOf" srcId="{6A424E3E-6C87-46D9-BAC1-0E21FA4C6016}" destId="{9827056A-9430-49A9-B908-D7AF7EE0D309}" srcOrd="1" destOrd="0" presId="urn:microsoft.com/office/officeart/2005/8/layout/chevron2"/>
    <dgm:cxn modelId="{B056BD30-4FBE-4F73-93AE-A56A6B969879}" type="presParOf" srcId="{D544B539-A162-41B3-9554-CD392A4A5F28}" destId="{CCF977D3-C073-4528-9088-35E69075C5C6}" srcOrd="3" destOrd="0" presId="urn:microsoft.com/office/officeart/2005/8/layout/chevron2"/>
    <dgm:cxn modelId="{471D37E0-A54B-4897-B79E-C95396DF235D}" type="presParOf" srcId="{D544B539-A162-41B3-9554-CD392A4A5F28}" destId="{8E63A973-DCD2-4BC0-A8BD-31E4C07641BC}" srcOrd="4" destOrd="0" presId="urn:microsoft.com/office/officeart/2005/8/layout/chevron2"/>
    <dgm:cxn modelId="{2CEF6A80-5A05-4E23-AF58-44520D1ED162}" type="presParOf" srcId="{8E63A973-DCD2-4BC0-A8BD-31E4C07641BC}" destId="{B49EC467-D12B-432C-AD46-0EA6FB1A3B33}" srcOrd="0" destOrd="0" presId="urn:microsoft.com/office/officeart/2005/8/layout/chevron2"/>
    <dgm:cxn modelId="{4528E80B-E7AF-4FB8-BC63-4BF6E67638C8}" type="presParOf" srcId="{8E63A973-DCD2-4BC0-A8BD-31E4C07641BC}" destId="{62E225D1-152A-40E9-B081-EB485297EF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429C6-58B6-447B-B3ED-A8E61050FB3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5EEEEA-0BB4-4E31-8174-8A12AD064353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en-US" sz="2400" dirty="0" smtClean="0">
              <a:latin typeface="Segoe Print" pitchFamily="2" charset="0"/>
              <a:cs typeface="Andalus" pitchFamily="18" charset="-78"/>
            </a:rPr>
            <a:t>Rapid intracellular conversion to reactive intermediates by Bacterial </a:t>
          </a:r>
          <a:r>
            <a:rPr lang="en-US" sz="2400" dirty="0" err="1" smtClean="0">
              <a:latin typeface="Segoe Print" pitchFamily="2" charset="0"/>
              <a:cs typeface="Andalus" pitchFamily="18" charset="-78"/>
            </a:rPr>
            <a:t>reductases</a:t>
          </a:r>
          <a:endParaRPr lang="en-US" sz="2400" dirty="0">
            <a:latin typeface="Segoe Print" pitchFamily="2" charset="0"/>
            <a:cs typeface="Andalus" pitchFamily="18" charset="-78"/>
          </a:endParaRPr>
        </a:p>
      </dgm:t>
    </dgm:pt>
    <dgm:pt modelId="{E6506AEE-A5BC-4BF9-B859-3368699FE194}" type="parTrans" cxnId="{C31CABD6-AE48-4D24-8928-AF7EB49F53E9}">
      <dgm:prSet/>
      <dgm:spPr/>
      <dgm:t>
        <a:bodyPr/>
        <a:lstStyle/>
        <a:p>
          <a:endParaRPr lang="en-US"/>
        </a:p>
      </dgm:t>
    </dgm:pt>
    <dgm:pt modelId="{95894301-CD93-40B9-89D4-2B4ED24DAD35}" type="sibTrans" cxnId="{C31CABD6-AE48-4D24-8928-AF7EB49F53E9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US" baseline="0">
            <a:solidFill>
              <a:srgbClr val="7030A0"/>
            </a:solidFill>
          </a:endParaRPr>
        </a:p>
      </dgm:t>
    </dgm:pt>
    <dgm:pt modelId="{F8F1392B-D3E8-43DC-92C9-99D60B69068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sz="2800" dirty="0" smtClean="0">
              <a:solidFill>
                <a:schemeClr val="tx1"/>
              </a:solidFill>
              <a:latin typeface="Segoe Print" pitchFamily="2" charset="0"/>
              <a:cs typeface="Andalus" pitchFamily="18" charset="-78"/>
            </a:rPr>
            <a:t>Intermediates react non-specifically with ribosomal proteins</a:t>
          </a:r>
          <a:endParaRPr lang="en-US" sz="2800" dirty="0">
            <a:solidFill>
              <a:schemeClr val="tx1"/>
            </a:solidFill>
            <a:latin typeface="Segoe Print" pitchFamily="2" charset="0"/>
            <a:cs typeface="Andalus" pitchFamily="18" charset="-78"/>
          </a:endParaRPr>
        </a:p>
      </dgm:t>
    </dgm:pt>
    <dgm:pt modelId="{1C4F5022-1DAA-4EAC-B1A2-048053B3003A}" type="parTrans" cxnId="{2DD1049D-104C-47EF-B42E-BE96B4FE7DE3}">
      <dgm:prSet/>
      <dgm:spPr/>
      <dgm:t>
        <a:bodyPr/>
        <a:lstStyle/>
        <a:p>
          <a:endParaRPr lang="en-US"/>
        </a:p>
      </dgm:t>
    </dgm:pt>
    <dgm:pt modelId="{8519848A-F4D5-4B19-B6BB-0AC30CCA87D8}" type="sibTrans" cxnId="{2DD1049D-104C-47EF-B42E-BE96B4FE7DE3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BAF23463-E9CF-43DD-ACA3-74288F34BCD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en-US" sz="2800" dirty="0" smtClean="0">
              <a:solidFill>
                <a:srgbClr val="002060"/>
              </a:solidFill>
              <a:latin typeface="Segoe Print" pitchFamily="2" charset="0"/>
              <a:cs typeface="Andalus" pitchFamily="18" charset="-78"/>
            </a:rPr>
            <a:t>Disrupt synthesis of DNA, RNA, Proteins &amp; Metabolic processes</a:t>
          </a:r>
          <a:endParaRPr lang="en-US" sz="2800" dirty="0">
            <a:solidFill>
              <a:srgbClr val="002060"/>
            </a:solidFill>
            <a:latin typeface="Segoe Print" pitchFamily="2" charset="0"/>
            <a:cs typeface="Andalus" pitchFamily="18" charset="-78"/>
          </a:endParaRPr>
        </a:p>
      </dgm:t>
    </dgm:pt>
    <dgm:pt modelId="{BF09BFE7-666A-4232-A4AC-13F117AB15E9}" type="parTrans" cxnId="{E7320E40-B959-433E-BFDC-CC0113E9B2DB}">
      <dgm:prSet/>
      <dgm:spPr/>
      <dgm:t>
        <a:bodyPr/>
        <a:lstStyle/>
        <a:p>
          <a:endParaRPr lang="en-US"/>
        </a:p>
      </dgm:t>
    </dgm:pt>
    <dgm:pt modelId="{91591330-7AE6-4D7D-86F3-DAAC24B7B18D}" type="sibTrans" cxnId="{E7320E40-B959-433E-BFDC-CC0113E9B2DB}">
      <dgm:prSet/>
      <dgm:spPr/>
      <dgm:t>
        <a:bodyPr/>
        <a:lstStyle/>
        <a:p>
          <a:endParaRPr lang="en-US"/>
        </a:p>
      </dgm:t>
    </dgm:pt>
    <dgm:pt modelId="{EF2D24F3-6F2E-4567-A9B3-B0B82B224312}" type="pres">
      <dgm:prSet presAssocID="{548429C6-58B6-447B-B3ED-A8E61050FB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D8BA2-1CC7-4571-8815-7CB7BF44D2FE}" type="pres">
      <dgm:prSet presAssocID="{548429C6-58B6-447B-B3ED-A8E61050FB36}" presName="dummyMaxCanvas" presStyleCnt="0">
        <dgm:presLayoutVars/>
      </dgm:prSet>
      <dgm:spPr/>
    </dgm:pt>
    <dgm:pt modelId="{1172931D-8149-4A20-B91F-57AE3BD43258}" type="pres">
      <dgm:prSet presAssocID="{548429C6-58B6-447B-B3ED-A8E61050FB36}" presName="ThreeNodes_1" presStyleLbl="node1" presStyleIdx="0" presStyleCnt="3" custScaleY="110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5B09-8028-4965-9C99-70B625A4E69F}" type="pres">
      <dgm:prSet presAssocID="{548429C6-58B6-447B-B3ED-A8E61050FB3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F398F-0C2E-4792-A5AE-BD2010BFA936}" type="pres">
      <dgm:prSet presAssocID="{548429C6-58B6-447B-B3ED-A8E61050FB3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057F3-3E97-418A-B246-31478F4C3CA0}" type="pres">
      <dgm:prSet presAssocID="{548429C6-58B6-447B-B3ED-A8E61050FB3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FCFC7-6A49-455C-8C65-B06493FDA80A}" type="pres">
      <dgm:prSet presAssocID="{548429C6-58B6-447B-B3ED-A8E61050FB3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4A52-3224-4074-BC44-B2EABA3FA002}" type="pres">
      <dgm:prSet presAssocID="{548429C6-58B6-447B-B3ED-A8E61050FB3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34E8C-8382-4C5C-B723-4485E332F3CF}" type="pres">
      <dgm:prSet presAssocID="{548429C6-58B6-447B-B3ED-A8E61050FB3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DBF16-8036-4F97-A546-97CD0C8C781B}" type="pres">
      <dgm:prSet presAssocID="{548429C6-58B6-447B-B3ED-A8E61050FB3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83554-9056-484C-885C-0269491A49C5}" type="presOf" srcId="{985EEEEA-0BB4-4E31-8174-8A12AD064353}" destId="{1172931D-8149-4A20-B91F-57AE3BD43258}" srcOrd="0" destOrd="0" presId="urn:microsoft.com/office/officeart/2005/8/layout/vProcess5"/>
    <dgm:cxn modelId="{EB454451-58DD-4EDD-95D6-17DDE572C6D6}" type="presOf" srcId="{95894301-CD93-40B9-89D4-2B4ED24DAD35}" destId="{8F7057F3-3E97-418A-B246-31478F4C3CA0}" srcOrd="0" destOrd="0" presId="urn:microsoft.com/office/officeart/2005/8/layout/vProcess5"/>
    <dgm:cxn modelId="{E7320E40-B959-433E-BFDC-CC0113E9B2DB}" srcId="{548429C6-58B6-447B-B3ED-A8E61050FB36}" destId="{BAF23463-E9CF-43DD-ACA3-74288F34BCDE}" srcOrd="2" destOrd="0" parTransId="{BF09BFE7-666A-4232-A4AC-13F117AB15E9}" sibTransId="{91591330-7AE6-4D7D-86F3-DAAC24B7B18D}"/>
    <dgm:cxn modelId="{4907A846-D46F-4250-9380-5C678ACA70C5}" type="presOf" srcId="{BAF23463-E9CF-43DD-ACA3-74288F34BCDE}" destId="{FE7DBF16-8036-4F97-A546-97CD0C8C781B}" srcOrd="1" destOrd="0" presId="urn:microsoft.com/office/officeart/2005/8/layout/vProcess5"/>
    <dgm:cxn modelId="{C31CABD6-AE48-4D24-8928-AF7EB49F53E9}" srcId="{548429C6-58B6-447B-B3ED-A8E61050FB36}" destId="{985EEEEA-0BB4-4E31-8174-8A12AD064353}" srcOrd="0" destOrd="0" parTransId="{E6506AEE-A5BC-4BF9-B859-3368699FE194}" sibTransId="{95894301-CD93-40B9-89D4-2B4ED24DAD35}"/>
    <dgm:cxn modelId="{C2ADD283-A73C-4073-AEB9-0225E2E0B988}" type="presOf" srcId="{985EEEEA-0BB4-4E31-8174-8A12AD064353}" destId="{284F4A52-3224-4074-BC44-B2EABA3FA002}" srcOrd="1" destOrd="0" presId="urn:microsoft.com/office/officeart/2005/8/layout/vProcess5"/>
    <dgm:cxn modelId="{3547A574-408C-4D5B-9EE6-EC34FC889C90}" type="presOf" srcId="{BAF23463-E9CF-43DD-ACA3-74288F34BCDE}" destId="{32FF398F-0C2E-4792-A5AE-BD2010BFA936}" srcOrd="0" destOrd="0" presId="urn:microsoft.com/office/officeart/2005/8/layout/vProcess5"/>
    <dgm:cxn modelId="{94729319-B46B-4B48-88CA-96E00A9F6F06}" type="presOf" srcId="{F8F1392B-D3E8-43DC-92C9-99D60B69068C}" destId="{194C5B09-8028-4965-9C99-70B625A4E69F}" srcOrd="0" destOrd="0" presId="urn:microsoft.com/office/officeart/2005/8/layout/vProcess5"/>
    <dgm:cxn modelId="{AC5D33DF-ABFA-42AB-B71D-2E66847451BA}" type="presOf" srcId="{548429C6-58B6-447B-B3ED-A8E61050FB36}" destId="{EF2D24F3-6F2E-4567-A9B3-B0B82B224312}" srcOrd="0" destOrd="0" presId="urn:microsoft.com/office/officeart/2005/8/layout/vProcess5"/>
    <dgm:cxn modelId="{BEEDB566-D81F-499B-A976-C830FA81D9DA}" type="presOf" srcId="{8519848A-F4D5-4B19-B6BB-0AC30CCA87D8}" destId="{8C4FCFC7-6A49-455C-8C65-B06493FDA80A}" srcOrd="0" destOrd="0" presId="urn:microsoft.com/office/officeart/2005/8/layout/vProcess5"/>
    <dgm:cxn modelId="{5B5F76C4-BFAF-4CE0-A960-3E2ABEC8C9F5}" type="presOf" srcId="{F8F1392B-D3E8-43DC-92C9-99D60B69068C}" destId="{18134E8C-8382-4C5C-B723-4485E332F3CF}" srcOrd="1" destOrd="0" presId="urn:microsoft.com/office/officeart/2005/8/layout/vProcess5"/>
    <dgm:cxn modelId="{2DD1049D-104C-47EF-B42E-BE96B4FE7DE3}" srcId="{548429C6-58B6-447B-B3ED-A8E61050FB36}" destId="{F8F1392B-D3E8-43DC-92C9-99D60B69068C}" srcOrd="1" destOrd="0" parTransId="{1C4F5022-1DAA-4EAC-B1A2-048053B3003A}" sibTransId="{8519848A-F4D5-4B19-B6BB-0AC30CCA87D8}"/>
    <dgm:cxn modelId="{013489F0-7F7F-4791-B403-E4EFC7551D26}" type="presParOf" srcId="{EF2D24F3-6F2E-4567-A9B3-B0B82B224312}" destId="{DC5D8BA2-1CC7-4571-8815-7CB7BF44D2FE}" srcOrd="0" destOrd="0" presId="urn:microsoft.com/office/officeart/2005/8/layout/vProcess5"/>
    <dgm:cxn modelId="{8F30127D-D4BC-4B9C-9A78-1AD2BD521EAB}" type="presParOf" srcId="{EF2D24F3-6F2E-4567-A9B3-B0B82B224312}" destId="{1172931D-8149-4A20-B91F-57AE3BD43258}" srcOrd="1" destOrd="0" presId="urn:microsoft.com/office/officeart/2005/8/layout/vProcess5"/>
    <dgm:cxn modelId="{3BCF00FF-729A-48C5-B1FE-BAE31E54CDFE}" type="presParOf" srcId="{EF2D24F3-6F2E-4567-A9B3-B0B82B224312}" destId="{194C5B09-8028-4965-9C99-70B625A4E69F}" srcOrd="2" destOrd="0" presId="urn:microsoft.com/office/officeart/2005/8/layout/vProcess5"/>
    <dgm:cxn modelId="{A6168078-4A24-46C7-AC87-BBBB2AC5904A}" type="presParOf" srcId="{EF2D24F3-6F2E-4567-A9B3-B0B82B224312}" destId="{32FF398F-0C2E-4792-A5AE-BD2010BFA936}" srcOrd="3" destOrd="0" presId="urn:microsoft.com/office/officeart/2005/8/layout/vProcess5"/>
    <dgm:cxn modelId="{78A4D386-A2A6-40ED-930E-DFDC035C7E2D}" type="presParOf" srcId="{EF2D24F3-6F2E-4567-A9B3-B0B82B224312}" destId="{8F7057F3-3E97-418A-B246-31478F4C3CA0}" srcOrd="4" destOrd="0" presId="urn:microsoft.com/office/officeart/2005/8/layout/vProcess5"/>
    <dgm:cxn modelId="{3B1737E3-6DB5-4B6B-BA66-0D6D80E1B9C4}" type="presParOf" srcId="{EF2D24F3-6F2E-4567-A9B3-B0B82B224312}" destId="{8C4FCFC7-6A49-455C-8C65-B06493FDA80A}" srcOrd="5" destOrd="0" presId="urn:microsoft.com/office/officeart/2005/8/layout/vProcess5"/>
    <dgm:cxn modelId="{C0C11272-594E-4055-90E1-01997E288411}" type="presParOf" srcId="{EF2D24F3-6F2E-4567-A9B3-B0B82B224312}" destId="{284F4A52-3224-4074-BC44-B2EABA3FA002}" srcOrd="6" destOrd="0" presId="urn:microsoft.com/office/officeart/2005/8/layout/vProcess5"/>
    <dgm:cxn modelId="{92E059B8-B9CB-4494-96A3-921844E74E69}" type="presParOf" srcId="{EF2D24F3-6F2E-4567-A9B3-B0B82B224312}" destId="{18134E8C-8382-4C5C-B723-4485E332F3CF}" srcOrd="7" destOrd="0" presId="urn:microsoft.com/office/officeart/2005/8/layout/vProcess5"/>
    <dgm:cxn modelId="{07300318-84F5-4B97-B7C1-FFA3FD9C0928}" type="presParOf" srcId="{EF2D24F3-6F2E-4567-A9B3-B0B82B224312}" destId="{FE7DBF16-8036-4F97-A546-97CD0C8C78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FC4DA9-6753-40C2-9FBE-320AFE907639}">
      <dsp:nvSpPr>
        <dsp:cNvPr id="0" name=""/>
        <dsp:cNvSpPr/>
      </dsp:nvSpPr>
      <dsp:spPr>
        <a:xfrm rot="5400000">
          <a:off x="-308364" y="308364"/>
          <a:ext cx="2055762" cy="1439034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*</a:t>
          </a:r>
          <a:endParaRPr lang="en-US" sz="4100" kern="1200" dirty="0"/>
        </a:p>
      </dsp:txBody>
      <dsp:txXfrm rot="5400000">
        <a:off x="-308364" y="308364"/>
        <a:ext cx="2055762" cy="1439034"/>
      </dsp:txXfrm>
    </dsp:sp>
    <dsp:sp modelId="{0161B440-2B8E-4824-8C9B-552ABAC2E823}">
      <dsp:nvSpPr>
        <dsp:cNvPr id="0" name=""/>
        <dsp:cNvSpPr/>
      </dsp:nvSpPr>
      <dsp:spPr>
        <a:xfrm rot="5400000">
          <a:off x="2946994" y="-1505848"/>
          <a:ext cx="1336245" cy="4352165"/>
        </a:xfrm>
        <a:prstGeom prst="round2SameRect">
          <a:avLst/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i="1" kern="1200" dirty="0" smtClean="0">
              <a:solidFill>
                <a:schemeClr val="bg1">
                  <a:lumMod val="95000"/>
                </a:schemeClr>
              </a:solidFill>
            </a:rPr>
            <a:t>Entrance through the urethra</a:t>
          </a:r>
          <a:endParaRPr lang="en-US" sz="2600" i="1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i="1" kern="1200" dirty="0" smtClean="0">
              <a:solidFill>
                <a:schemeClr val="bg1">
                  <a:lumMod val="95000"/>
                </a:schemeClr>
              </a:solidFill>
            </a:rPr>
            <a:t>Bowel, Blood or lymph</a:t>
          </a:r>
          <a:endParaRPr lang="en-US" sz="2600" i="1" kern="1200" dirty="0">
            <a:solidFill>
              <a:schemeClr val="bg1">
                <a:lumMod val="95000"/>
              </a:schemeClr>
            </a:solidFill>
          </a:endParaRPr>
        </a:p>
      </dsp:txBody>
      <dsp:txXfrm rot="5400000">
        <a:off x="2946994" y="-1505848"/>
        <a:ext cx="1336245" cy="4352165"/>
      </dsp:txXfrm>
    </dsp:sp>
    <dsp:sp modelId="{14ED2E76-0D0F-4761-8D0B-BCA12DA5F3BC}">
      <dsp:nvSpPr>
        <dsp:cNvPr id="0" name=""/>
        <dsp:cNvSpPr/>
      </dsp:nvSpPr>
      <dsp:spPr>
        <a:xfrm rot="5400000">
          <a:off x="-308364" y="2176082"/>
          <a:ext cx="2055762" cy="143903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*</a:t>
          </a:r>
          <a:endParaRPr lang="en-US" sz="4100" kern="1200" dirty="0"/>
        </a:p>
      </dsp:txBody>
      <dsp:txXfrm rot="5400000">
        <a:off x="-308364" y="2176082"/>
        <a:ext cx="2055762" cy="1439034"/>
      </dsp:txXfrm>
    </dsp:sp>
    <dsp:sp modelId="{9827056A-9430-49A9-B908-D7AF7EE0D309}">
      <dsp:nvSpPr>
        <dsp:cNvPr id="0" name=""/>
        <dsp:cNvSpPr/>
      </dsp:nvSpPr>
      <dsp:spPr>
        <a:xfrm rot="5400000">
          <a:off x="3136674" y="359758"/>
          <a:ext cx="956885" cy="4352165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i="1" kern="1200" dirty="0" smtClean="0">
              <a:solidFill>
                <a:schemeClr val="bg1"/>
              </a:solidFill>
            </a:rPr>
            <a:t>Attachment to the </a:t>
          </a:r>
          <a:r>
            <a:rPr lang="en-US" sz="2600" i="1" kern="1200" dirty="0" err="1" smtClean="0">
              <a:solidFill>
                <a:schemeClr val="bg1"/>
              </a:solidFill>
            </a:rPr>
            <a:t>urothelium</a:t>
          </a:r>
          <a:endParaRPr lang="en-US" sz="2600" i="1" kern="1200" dirty="0">
            <a:solidFill>
              <a:schemeClr val="bg1"/>
            </a:solidFill>
          </a:endParaRPr>
        </a:p>
      </dsp:txBody>
      <dsp:txXfrm rot="5400000">
        <a:off x="3136674" y="359758"/>
        <a:ext cx="956885" cy="4352165"/>
      </dsp:txXfrm>
    </dsp:sp>
    <dsp:sp modelId="{B49EC467-D12B-432C-AD46-0EA6FB1A3B33}">
      <dsp:nvSpPr>
        <dsp:cNvPr id="0" name=""/>
        <dsp:cNvSpPr/>
      </dsp:nvSpPr>
      <dsp:spPr>
        <a:xfrm rot="5400000">
          <a:off x="-308364" y="4043801"/>
          <a:ext cx="2055762" cy="143903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*</a:t>
          </a:r>
          <a:endParaRPr lang="en-US" sz="4100" kern="1200" dirty="0"/>
        </a:p>
      </dsp:txBody>
      <dsp:txXfrm rot="5400000">
        <a:off x="-308364" y="4043801"/>
        <a:ext cx="2055762" cy="1439034"/>
      </dsp:txXfrm>
    </dsp:sp>
    <dsp:sp modelId="{62E225D1-152A-40E9-B081-EB485297EFD5}">
      <dsp:nvSpPr>
        <dsp:cNvPr id="0" name=""/>
        <dsp:cNvSpPr/>
      </dsp:nvSpPr>
      <dsp:spPr>
        <a:xfrm rot="5400000">
          <a:off x="2946994" y="2225846"/>
          <a:ext cx="1336245" cy="4352165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Ascend of Infection</a:t>
          </a:r>
          <a:endParaRPr lang="en-US" sz="2600" i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2946994" y="2225846"/>
        <a:ext cx="1336245" cy="4352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72931D-8149-4A20-B91F-57AE3BD43258}">
      <dsp:nvSpPr>
        <dsp:cNvPr id="0" name=""/>
        <dsp:cNvSpPr/>
      </dsp:nvSpPr>
      <dsp:spPr>
        <a:xfrm>
          <a:off x="0" y="-42387"/>
          <a:ext cx="6347460" cy="183737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egoe Print" pitchFamily="2" charset="0"/>
              <a:cs typeface="Andalus" pitchFamily="18" charset="-78"/>
            </a:rPr>
            <a:t>Rapid intracellular conversion to reactive intermediates by Bacterial </a:t>
          </a:r>
          <a:r>
            <a:rPr lang="en-US" sz="2400" kern="1200" dirty="0" err="1" smtClean="0">
              <a:latin typeface="Segoe Print" pitchFamily="2" charset="0"/>
              <a:cs typeface="Andalus" pitchFamily="18" charset="-78"/>
            </a:rPr>
            <a:t>reductases</a:t>
          </a:r>
          <a:endParaRPr lang="en-US" sz="2400" kern="1200" dirty="0">
            <a:latin typeface="Segoe Print" pitchFamily="2" charset="0"/>
            <a:cs typeface="Andalus" pitchFamily="18" charset="-78"/>
          </a:endParaRPr>
        </a:p>
      </dsp:txBody>
      <dsp:txXfrm>
        <a:off x="0" y="-42387"/>
        <a:ext cx="4645442" cy="1837378"/>
      </dsp:txXfrm>
    </dsp:sp>
    <dsp:sp modelId="{194C5B09-8028-4965-9C99-70B625A4E69F}">
      <dsp:nvSpPr>
        <dsp:cNvPr id="0" name=""/>
        <dsp:cNvSpPr/>
      </dsp:nvSpPr>
      <dsp:spPr>
        <a:xfrm>
          <a:off x="560069" y="1988186"/>
          <a:ext cx="6347460" cy="166782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Segoe Print" pitchFamily="2" charset="0"/>
              <a:cs typeface="Andalus" pitchFamily="18" charset="-78"/>
            </a:rPr>
            <a:t>Intermediates react non-specifically with ribosomal proteins</a:t>
          </a:r>
          <a:endParaRPr lang="en-US" sz="2800" kern="1200" dirty="0">
            <a:solidFill>
              <a:schemeClr val="tx1"/>
            </a:solidFill>
            <a:latin typeface="Segoe Print" pitchFamily="2" charset="0"/>
            <a:cs typeface="Andalus" pitchFamily="18" charset="-78"/>
          </a:endParaRPr>
        </a:p>
      </dsp:txBody>
      <dsp:txXfrm>
        <a:off x="560069" y="1988186"/>
        <a:ext cx="4703302" cy="1667827"/>
      </dsp:txXfrm>
    </dsp:sp>
    <dsp:sp modelId="{32FF398F-0C2E-4792-A5AE-BD2010BFA936}">
      <dsp:nvSpPr>
        <dsp:cNvPr id="0" name=""/>
        <dsp:cNvSpPr/>
      </dsp:nvSpPr>
      <dsp:spPr>
        <a:xfrm>
          <a:off x="1120139" y="3933985"/>
          <a:ext cx="6347460" cy="166782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Segoe Print" pitchFamily="2" charset="0"/>
              <a:cs typeface="Andalus" pitchFamily="18" charset="-78"/>
            </a:rPr>
            <a:t>Disrupt synthesis of DNA, RNA, Proteins &amp; Metabolic processes</a:t>
          </a:r>
          <a:endParaRPr lang="en-US" sz="2800" kern="1200" dirty="0">
            <a:solidFill>
              <a:srgbClr val="002060"/>
            </a:solidFill>
            <a:latin typeface="Segoe Print" pitchFamily="2" charset="0"/>
            <a:cs typeface="Andalus" pitchFamily="18" charset="-78"/>
          </a:endParaRPr>
        </a:p>
      </dsp:txBody>
      <dsp:txXfrm>
        <a:off x="1120139" y="3933985"/>
        <a:ext cx="4703302" cy="1667827"/>
      </dsp:txXfrm>
    </dsp:sp>
    <dsp:sp modelId="{8F7057F3-3E97-418A-B246-31478F4C3CA0}">
      <dsp:nvSpPr>
        <dsp:cNvPr id="0" name=""/>
        <dsp:cNvSpPr/>
      </dsp:nvSpPr>
      <dsp:spPr>
        <a:xfrm>
          <a:off x="5263372" y="1307157"/>
          <a:ext cx="1084087" cy="1084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baseline="0">
            <a:solidFill>
              <a:srgbClr val="7030A0"/>
            </a:solidFill>
          </a:endParaRPr>
        </a:p>
      </dsp:txBody>
      <dsp:txXfrm>
        <a:off x="5263372" y="1307157"/>
        <a:ext cx="1084087" cy="1084087"/>
      </dsp:txXfrm>
    </dsp:sp>
    <dsp:sp modelId="{8C4FCFC7-6A49-455C-8C65-B06493FDA80A}">
      <dsp:nvSpPr>
        <dsp:cNvPr id="0" name=""/>
        <dsp:cNvSpPr/>
      </dsp:nvSpPr>
      <dsp:spPr>
        <a:xfrm>
          <a:off x="5823442" y="3241836"/>
          <a:ext cx="1084087" cy="1084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23442" y="3241836"/>
        <a:ext cx="1084087" cy="1084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B8E7D-D641-495C-A4D4-734213A866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BA8C-F4DB-44AA-8EB1-730FD9E63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4BA8C-F4DB-44AA-8EB1-730FD9E63A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46F8C1-F4BE-4B9B-A49F-C6E6324BC5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662963-F258-4FF7-8AA8-4E6BE32EB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-long-me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685800"/>
            <a:ext cx="5638800" cy="5562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b="1" dirty="0" smtClean="0">
                <a:latin typeface="Segoe Print" pitchFamily="2" charset="0"/>
              </a:rPr>
              <a:t>Risk Factors For UTI</a:t>
            </a:r>
            <a:endParaRPr lang="en-US" b="1" dirty="0">
              <a:latin typeface="Segoe Print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7467600" cy="472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5642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itchFamily="2" charset="0"/>
                        </a:rPr>
                        <a:t>INCOMPLETE BLADDER EMPTYING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5100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Segoe Print" pitchFamily="2" charset="0"/>
                        </a:rPr>
                        <a:t>Bladder Outflow</a:t>
                      </a:r>
                      <a:r>
                        <a:rPr lang="en-US" sz="2400" baseline="0" dirty="0" smtClean="0">
                          <a:latin typeface="Segoe Print" pitchFamily="2" charset="0"/>
                        </a:rPr>
                        <a:t> Obstruction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Segoe Print" pitchFamily="2" charset="0"/>
                        </a:rPr>
                        <a:t>Neurological Problems( Diabetic Neuropathy)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err="1" smtClean="0">
                          <a:latin typeface="Segoe Print" pitchFamily="2" charset="0"/>
                        </a:rPr>
                        <a:t>Vesico-Ureteric</a:t>
                      </a:r>
                      <a:r>
                        <a:rPr lang="en-US" sz="2400" baseline="0" dirty="0" smtClean="0">
                          <a:latin typeface="Segoe Print" pitchFamily="2" charset="0"/>
                        </a:rPr>
                        <a:t> Reflux</a:t>
                      </a:r>
                      <a:endParaRPr lang="en-US" sz="2400" dirty="0"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6448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itchFamily="2" charset="0"/>
                        </a:rPr>
                        <a:t>FOREIGN BODIES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64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Segoe Print" pitchFamily="2" charset="0"/>
                        </a:rPr>
                        <a:t>Urethral catheter or Stent</a:t>
                      </a:r>
                      <a:endParaRPr lang="en-US" sz="2400" dirty="0"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itchFamily="2" charset="0"/>
                        </a:rPr>
                        <a:t>LOSS OF HOST DEFENCES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359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Segoe Print" pitchFamily="2" charset="0"/>
                        </a:rPr>
                        <a:t>Atrophic </a:t>
                      </a:r>
                      <a:r>
                        <a:rPr lang="en-US" sz="2400" dirty="0" err="1" smtClean="0">
                          <a:latin typeface="Segoe Print" pitchFamily="2" charset="0"/>
                        </a:rPr>
                        <a:t>Urethritis</a:t>
                      </a:r>
                      <a:endParaRPr lang="en-US" sz="2400" dirty="0" smtClean="0">
                        <a:latin typeface="Segoe Print" pitchFamily="2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Segoe Print" pitchFamily="2" charset="0"/>
                        </a:rPr>
                        <a:t>Diabetes</a:t>
                      </a:r>
                      <a:r>
                        <a:rPr lang="en-US" sz="2400" baseline="0" dirty="0" smtClean="0">
                          <a:latin typeface="Segoe Print" pitchFamily="2" charset="0"/>
                        </a:rPr>
                        <a:t> Mellitus</a:t>
                      </a:r>
                      <a:endParaRPr lang="en-US" sz="2400" dirty="0">
                        <a:latin typeface="Segoe 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/>
          <a:lstStyle/>
          <a:p>
            <a:pPr algn="ctr"/>
            <a:r>
              <a:rPr lang="en-US" b="1" dirty="0" smtClean="0">
                <a:latin typeface="Segoe Print" pitchFamily="2" charset="0"/>
              </a:rPr>
              <a:t>The Story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smtClean="0">
                <a:latin typeface="Segoe Print" pitchFamily="2" charset="0"/>
              </a:rPr>
              <a:t>Of Lower UTI</a:t>
            </a:r>
            <a:endParaRPr lang="en-US" b="1" dirty="0">
              <a:latin typeface="Segoe Print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838200"/>
          <a:ext cx="5791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UTI-Cartoon-Drugster.info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762000"/>
            <a:ext cx="2847975" cy="5638800"/>
          </a:xfrm>
          <a:prstGeom prst="rect">
            <a:avLst/>
          </a:prstGeom>
        </p:spPr>
      </p:pic>
      <p:pic>
        <p:nvPicPr>
          <p:cNvPr id="9" name="Picture 8" descr="imagesq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5943600"/>
            <a:ext cx="4000500" cy="914400"/>
          </a:xfrm>
          <a:prstGeom prst="rect">
            <a:avLst/>
          </a:prstGeom>
        </p:spPr>
      </p:pic>
      <p:pic>
        <p:nvPicPr>
          <p:cNvPr id="10" name="Picture 9" descr="bacteria-cartoon-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0200" y="2133600"/>
            <a:ext cx="4267200" cy="762000"/>
          </a:xfrm>
          <a:prstGeom prst="rect">
            <a:avLst/>
          </a:prstGeom>
        </p:spPr>
      </p:pic>
      <p:pic>
        <p:nvPicPr>
          <p:cNvPr id="11" name="Picture 10" descr="l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6400" y="3886200"/>
            <a:ext cx="4190999" cy="67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9144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Urinary Antiseptics</a:t>
            </a:r>
            <a:endParaRPr lang="en-US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Content Placeholder 6" descr="imagesm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3295650" cy="1952625"/>
          </a:xfrm>
        </p:spPr>
      </p:pic>
      <p:sp>
        <p:nvSpPr>
          <p:cNvPr id="8" name="TextBox 7"/>
          <p:cNvSpPr txBox="1"/>
          <p:nvPr/>
        </p:nvSpPr>
        <p:spPr>
          <a:xfrm>
            <a:off x="457200" y="2667000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Urinary antiseptics are antimicrobial drugs that are excreted mainly in the urine, and perform the </a:t>
            </a:r>
            <a:r>
              <a:rPr lang="en-US" sz="2800" dirty="0" err="1" smtClean="0">
                <a:latin typeface="Segoe Print" pitchFamily="2" charset="0"/>
              </a:rPr>
              <a:t>antisepic</a:t>
            </a:r>
            <a:r>
              <a:rPr lang="en-US" sz="2800" dirty="0" smtClean="0">
                <a:latin typeface="Segoe Print" pitchFamily="2" charset="0"/>
              </a:rPr>
              <a:t> action in the bladder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These drugs have little or no systemic antibacterial effect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12192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Segoe Print" pitchFamily="2" charset="0"/>
              </a:rPr>
              <a:t>INDICATION</a:t>
            </a:r>
            <a:endParaRPr lang="en-US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Segoe Print" pitchFamily="2" charset="0"/>
              </a:rPr>
              <a:t>Prolonged suppression of </a:t>
            </a:r>
            <a:r>
              <a:rPr lang="en-US" sz="2800" dirty="0" err="1" smtClean="0">
                <a:latin typeface="Segoe Print" pitchFamily="2" charset="0"/>
              </a:rPr>
              <a:t>bacteriuria</a:t>
            </a:r>
            <a:r>
              <a:rPr lang="en-US" sz="2800" dirty="0" smtClean="0">
                <a:latin typeface="Segoe Print" pitchFamily="2" charset="0"/>
              </a:rPr>
              <a:t> in chronic or recurrent UTIs, in which eradication of infection was not complete after short term systemic therapy</a:t>
            </a:r>
            <a:endParaRPr lang="en-US" sz="2800" dirty="0">
              <a:latin typeface="Segoe Print" pitchFamily="2" charset="0"/>
            </a:endParaRPr>
          </a:p>
        </p:txBody>
      </p:sp>
      <p:pic>
        <p:nvPicPr>
          <p:cNvPr id="4" name="Picture 3" descr="webmd_rm_photo_of_uti_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590925"/>
            <a:ext cx="6019800" cy="3267075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09600" cy="176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Segoe Print" pitchFamily="2" charset="0"/>
              </a:rPr>
              <a:t>Drugs Used As Urinary Anti </a:t>
            </a:r>
            <a:r>
              <a:rPr lang="en-US" sz="3600" b="1" dirty="0" err="1" smtClean="0">
                <a:solidFill>
                  <a:srgbClr val="C00000"/>
                </a:solidFill>
                <a:latin typeface="Segoe Print" pitchFamily="2" charset="0"/>
              </a:rPr>
              <a:t>Septics</a:t>
            </a:r>
            <a:r>
              <a:rPr lang="en-US" sz="3600" b="1" dirty="0" smtClean="0">
                <a:solidFill>
                  <a:srgbClr val="C00000"/>
                </a:solidFill>
                <a:latin typeface="Segoe Print" pitchFamily="2" charset="0"/>
              </a:rPr>
              <a:t> Are…</a:t>
            </a:r>
            <a:endParaRPr lang="en-US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239000" cy="4572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Segoe Print" pitchFamily="2" charset="0"/>
              </a:rPr>
              <a:t>Nalidixic</a:t>
            </a:r>
            <a:r>
              <a:rPr lang="en-US" sz="3200" dirty="0" smtClean="0">
                <a:latin typeface="Segoe Print" pitchFamily="2" charset="0"/>
              </a:rPr>
              <a:t> Acid and </a:t>
            </a:r>
            <a:r>
              <a:rPr lang="en-US" sz="3200" dirty="0" err="1" smtClean="0">
                <a:latin typeface="Segoe Print" pitchFamily="2" charset="0"/>
              </a:rPr>
              <a:t>Cinoxacin</a:t>
            </a:r>
            <a:endParaRPr lang="en-US" sz="3200" dirty="0" smtClean="0">
              <a:latin typeface="Segoe Print" pitchFamily="2" charset="0"/>
            </a:endParaRPr>
          </a:p>
          <a:p>
            <a:pPr algn="just"/>
            <a:r>
              <a:rPr lang="en-US" sz="3200" dirty="0" err="1" smtClean="0">
                <a:latin typeface="Segoe Print" pitchFamily="2" charset="0"/>
              </a:rPr>
              <a:t>Nitrofurantoin</a:t>
            </a:r>
            <a:endParaRPr lang="en-US" sz="3200" dirty="0" smtClean="0">
              <a:latin typeface="Segoe Print" pitchFamily="2" charset="0"/>
            </a:endParaRPr>
          </a:p>
          <a:p>
            <a:pPr algn="just"/>
            <a:r>
              <a:rPr lang="en-US" sz="3200" dirty="0" err="1" smtClean="0">
                <a:latin typeface="Segoe Print" pitchFamily="2" charset="0"/>
              </a:rPr>
              <a:t>Methenamine</a:t>
            </a:r>
            <a:endParaRPr lang="en-US" sz="3200" dirty="0" smtClean="0">
              <a:latin typeface="Segoe Print" pitchFamily="2" charset="0"/>
            </a:endParaRPr>
          </a:p>
          <a:p>
            <a:pPr algn="just"/>
            <a:r>
              <a:rPr lang="en-US" sz="3200" dirty="0" err="1" smtClean="0">
                <a:latin typeface="Segoe Print" pitchFamily="2" charset="0"/>
              </a:rPr>
              <a:t>Phenazopyridine</a:t>
            </a:r>
            <a:endParaRPr lang="en-US" sz="3200" dirty="0">
              <a:latin typeface="Segoe Print" pitchFamily="2" charset="0"/>
            </a:endParaRPr>
          </a:p>
        </p:txBody>
      </p:sp>
      <p:pic>
        <p:nvPicPr>
          <p:cNvPr id="5" name="Picture 4" descr="image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0"/>
            <a:ext cx="3505200" cy="1752600"/>
          </a:xfrm>
          <a:prstGeom prst="rect">
            <a:avLst/>
          </a:prstGeom>
        </p:spPr>
      </p:pic>
      <p:pic>
        <p:nvPicPr>
          <p:cNvPr id="6" name="Picture 5" descr="O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48260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Segoe Print" pitchFamily="2" charset="0"/>
              </a:rPr>
              <a:t>Nalidixic</a:t>
            </a:r>
            <a:r>
              <a:rPr lang="en-US" sz="3600" b="1" dirty="0" smtClean="0">
                <a:solidFill>
                  <a:srgbClr val="002060"/>
                </a:solidFill>
                <a:latin typeface="Segoe Print" pitchFamily="2" charset="0"/>
              </a:rPr>
              <a:t> Acid &amp; </a:t>
            </a:r>
            <a:r>
              <a:rPr lang="en-US" sz="3600" b="1" dirty="0" err="1" smtClean="0">
                <a:solidFill>
                  <a:srgbClr val="002060"/>
                </a:solidFill>
                <a:latin typeface="Segoe Print" pitchFamily="2" charset="0"/>
              </a:rPr>
              <a:t>Cinoxacin</a:t>
            </a:r>
            <a:endParaRPr lang="en-US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Segoe Print" pitchFamily="2" charset="0"/>
              </a:rPr>
              <a:t>synthetic </a:t>
            </a:r>
            <a:r>
              <a:rPr lang="en-US" sz="2800" dirty="0" err="1" smtClean="0">
                <a:latin typeface="Segoe Print" pitchFamily="2" charset="0"/>
              </a:rPr>
              <a:t>quinolones</a:t>
            </a:r>
            <a:endParaRPr lang="en-US" sz="2800" dirty="0" smtClean="0">
              <a:latin typeface="Segoe Print" pitchFamily="2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3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Pharmacokinetics: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</a:rPr>
              <a:t>Well absorbed orally.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</a:rPr>
              <a:t>Bioavailability 80-95%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</a:rPr>
              <a:t>Widely distributed in body fluids and tissues.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</a:rPr>
              <a:t>Plasma Half life 3-10 hrs permitting once daily dosi</a:t>
            </a:r>
            <a:r>
              <a:rPr lang="en-US" dirty="0" smtClean="0">
                <a:latin typeface="Segoe Print" pitchFamily="2" charset="0"/>
              </a:rPr>
              <a:t>ng.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7818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itchFamily="2" charset="0"/>
              </a:rPr>
              <a:t>Oral absorption is impaired by divalent </a:t>
            </a:r>
            <a:r>
              <a:rPr lang="en-US" sz="2800" dirty="0" err="1" smtClean="0">
                <a:latin typeface="Segoe Print" pitchFamily="2" charset="0"/>
              </a:rPr>
              <a:t>cations</a:t>
            </a:r>
            <a:r>
              <a:rPr lang="en-US" sz="2800" dirty="0" smtClean="0">
                <a:latin typeface="Segoe Print" pitchFamily="2" charset="0"/>
              </a:rPr>
              <a:t>.</a:t>
            </a:r>
          </a:p>
          <a:p>
            <a:r>
              <a:rPr lang="en-US" sz="2800" dirty="0" smtClean="0">
                <a:latin typeface="Segoe Print" pitchFamily="2" charset="0"/>
              </a:rPr>
              <a:t>Serum concentration of I/V administration is equal to orally administered drug. </a:t>
            </a:r>
          </a:p>
          <a:p>
            <a:r>
              <a:rPr lang="en-US" sz="2800" dirty="0" smtClean="0">
                <a:latin typeface="Segoe Print" pitchFamily="2" charset="0"/>
              </a:rPr>
              <a:t>Excretion is renal either GF or Tubular secretion</a:t>
            </a:r>
          </a:p>
          <a:p>
            <a:endParaRPr lang="en-US" dirty="0"/>
          </a:p>
        </p:txBody>
      </p:sp>
      <p:pic>
        <p:nvPicPr>
          <p:cNvPr id="8" name="Picture 7" descr="I-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219200"/>
            <a:ext cx="1200000" cy="2438400"/>
          </a:xfrm>
          <a:prstGeom prst="rect">
            <a:avLst/>
          </a:prstGeom>
        </p:spPr>
      </p:pic>
      <p:pic>
        <p:nvPicPr>
          <p:cNvPr id="9" name="Picture 8" descr="1258655133799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267200"/>
            <a:ext cx="5181600" cy="2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Mechanism Of Action</a:t>
            </a:r>
          </a:p>
          <a:p>
            <a:pPr algn="ctr">
              <a:buNone/>
              <a:defRPr/>
            </a:pPr>
            <a:r>
              <a:rPr lang="en-US" dirty="0" smtClean="0">
                <a:solidFill>
                  <a:srgbClr val="FFCC00"/>
                </a:solidFill>
                <a:latin typeface="Segoe Print" pitchFamily="2" charset="0"/>
              </a:rPr>
              <a:t> </a:t>
            </a:r>
            <a:r>
              <a:rPr lang="en-US" dirty="0" smtClean="0">
                <a:latin typeface="Segoe Print" pitchFamily="2" charset="0"/>
              </a:rPr>
              <a:t>Inhibit DNA </a:t>
            </a:r>
            <a:r>
              <a:rPr lang="en-US" dirty="0" err="1" smtClean="0">
                <a:latin typeface="Segoe Print" pitchFamily="2" charset="0"/>
              </a:rPr>
              <a:t>gyrase</a:t>
            </a:r>
            <a:r>
              <a:rPr lang="en-US" dirty="0" smtClean="0">
                <a:solidFill>
                  <a:srgbClr val="FFCC00"/>
                </a:solidFill>
                <a:latin typeface="Segoe Print" pitchFamily="2" charset="0"/>
              </a:rPr>
              <a:t> </a:t>
            </a:r>
          </a:p>
          <a:p>
            <a:pPr algn="just">
              <a:buNone/>
              <a:defRPr/>
            </a:pPr>
            <a:endParaRPr lang="en-US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g0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239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7467600" cy="5940552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Therapeutic Uses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	</a:t>
            </a:r>
          </a:p>
          <a:p>
            <a:pPr algn="just">
              <a:defRPr/>
            </a:pPr>
            <a:r>
              <a:rPr lang="en-US" dirty="0" smtClean="0">
                <a:latin typeface="Segoe Print" pitchFamily="2" charset="0"/>
              </a:rPr>
              <a:t>Gm –</a:t>
            </a:r>
            <a:r>
              <a:rPr lang="en-US" dirty="0" err="1" smtClean="0">
                <a:latin typeface="Segoe Print" pitchFamily="2" charset="0"/>
              </a:rPr>
              <a:t>ve</a:t>
            </a:r>
            <a:r>
              <a:rPr lang="en-US" dirty="0" smtClean="0">
                <a:latin typeface="Segoe Print" pitchFamily="2" charset="0"/>
              </a:rPr>
              <a:t> organisms.</a:t>
            </a:r>
          </a:p>
          <a:p>
            <a:pPr algn="just">
              <a:defRPr/>
            </a:pPr>
            <a:r>
              <a:rPr lang="en-US" dirty="0" smtClean="0">
                <a:latin typeface="Segoe Print" pitchFamily="2" charset="0"/>
              </a:rPr>
              <a:t>Lower urinary tract infections.</a:t>
            </a:r>
          </a:p>
          <a:p>
            <a:pPr marL="609600" indent="-609600">
              <a:defRPr/>
            </a:pPr>
            <a:endParaRPr lang="en-US" dirty="0" smtClean="0">
              <a:solidFill>
                <a:srgbClr val="FFCC00"/>
              </a:solidFill>
              <a:latin typeface="Segoe Print" pitchFamily="2" charset="0"/>
            </a:endParaRPr>
          </a:p>
          <a:p>
            <a:pPr marL="609600" indent="-609600"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Adverse Effects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GIT irritation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Allergic reactions</a:t>
            </a:r>
          </a:p>
          <a:p>
            <a:pPr marL="1371600" lvl="2" indent="-457200">
              <a:buNone/>
              <a:defRPr/>
            </a:pPr>
            <a:r>
              <a:rPr lang="en-US" sz="2400" dirty="0" smtClean="0">
                <a:latin typeface="Segoe Print" pitchFamily="2" charset="0"/>
              </a:rPr>
              <a:t> (</a:t>
            </a:r>
            <a:r>
              <a:rPr lang="en-US" sz="2400" dirty="0" err="1" smtClean="0">
                <a:latin typeface="Segoe Print" pitchFamily="2" charset="0"/>
                <a:cs typeface="Arabic Typesetting" pitchFamily="66" charset="-78"/>
              </a:rPr>
              <a:t>Erythema</a:t>
            </a:r>
            <a:r>
              <a:rPr lang="en-US" sz="2400" dirty="0" smtClean="0">
                <a:latin typeface="Segoe Print" pitchFamily="2" charset="0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Segoe Print" pitchFamily="2" charset="0"/>
                <a:cs typeface="Arabic Typesetting" pitchFamily="66" charset="-78"/>
              </a:rPr>
              <a:t>Multiforme</a:t>
            </a:r>
            <a:r>
              <a:rPr lang="en-US" sz="2400" dirty="0" smtClean="0">
                <a:latin typeface="Segoe Print" pitchFamily="2" charset="0"/>
                <a:cs typeface="Arabic Typesetting" pitchFamily="66" charset="-78"/>
              </a:rPr>
              <a:t> &amp;</a:t>
            </a:r>
          </a:p>
          <a:p>
            <a:pPr marL="1371600" lvl="2" indent="-457200">
              <a:buNone/>
              <a:defRPr/>
            </a:pPr>
            <a:r>
              <a:rPr lang="en-US" sz="2400" dirty="0" smtClean="0">
                <a:latin typeface="Segoe Print" pitchFamily="2" charset="0"/>
                <a:cs typeface="Arabic Typesetting" pitchFamily="66" charset="-78"/>
              </a:rPr>
              <a:t> Stevens-Johnson syndrome </a:t>
            </a:r>
            <a:r>
              <a:rPr lang="en-US" sz="2400" dirty="0" smtClean="0">
                <a:latin typeface="Segoe Print" pitchFamily="2" charset="0"/>
              </a:rPr>
              <a:t>)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Photo sensitization.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Visual disturbances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CNS effects</a:t>
            </a:r>
          </a:p>
          <a:p>
            <a:pPr marL="1371600" lvl="2" indent="-457200">
              <a:defRPr/>
            </a:pPr>
            <a:r>
              <a:rPr lang="en-US" sz="2400" dirty="0" smtClean="0">
                <a:latin typeface="Segoe Print" pitchFamily="2" charset="0"/>
              </a:rPr>
              <a:t>Increased ICP</a:t>
            </a:r>
          </a:p>
          <a:p>
            <a:endParaRPr lang="en-US" dirty="0"/>
          </a:p>
        </p:txBody>
      </p:sp>
      <p:pic>
        <p:nvPicPr>
          <p:cNvPr id="4" name="Picture 3" descr="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"/>
            <a:ext cx="1905000" cy="1905000"/>
          </a:xfrm>
          <a:prstGeom prst="rect">
            <a:avLst/>
          </a:prstGeom>
        </p:spPr>
      </p:pic>
      <p:pic>
        <p:nvPicPr>
          <p:cNvPr id="5" name="Picture 4" descr="cartoon-bur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2857500" cy="2143125"/>
          </a:xfrm>
          <a:prstGeom prst="rect">
            <a:avLst/>
          </a:prstGeom>
        </p:spPr>
      </p:pic>
      <p:pic>
        <p:nvPicPr>
          <p:cNvPr id="6" name="Picture 5" descr="the_beatles___rash_by_mccartney_crazy-d4a3u5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057400"/>
            <a:ext cx="1166676" cy="275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vens-johnson-syndrome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4191000" cy="3352800"/>
          </a:xfrm>
          <a:prstGeom prst="rect">
            <a:avLst/>
          </a:prstGeom>
        </p:spPr>
      </p:pic>
      <p:pic>
        <p:nvPicPr>
          <p:cNvPr id="5" name="Picture 4" descr="Stevens_Johnson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"/>
            <a:ext cx="3962400" cy="3352800"/>
          </a:xfrm>
          <a:prstGeom prst="rect">
            <a:avLst/>
          </a:prstGeom>
        </p:spPr>
      </p:pic>
      <p:pic>
        <p:nvPicPr>
          <p:cNvPr id="6" name="Picture 5" descr="Steven-Johnson-Syndrom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4191000" cy="3124200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3962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Segoe Print" pitchFamily="2" charset="0"/>
              </a:rPr>
              <a:t>URINARY ANTISEPTICS</a:t>
            </a:r>
            <a:endParaRPr lang="en-US" sz="3600" dirty="0">
              <a:latin typeface="Segoe Print" pitchFamily="2" charset="0"/>
            </a:endParaRPr>
          </a:p>
        </p:txBody>
      </p:sp>
      <p:pic>
        <p:nvPicPr>
          <p:cNvPr id="4" name="Picture 3" descr="image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2672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943600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Print" pitchFamily="2" charset="0"/>
              </a:rPr>
              <a:t>Dr. </a:t>
            </a:r>
            <a:r>
              <a:rPr lang="en-US" sz="2000" dirty="0" err="1" smtClean="0">
                <a:latin typeface="Segoe Print" pitchFamily="2" charset="0"/>
              </a:rPr>
              <a:t>Sarwat</a:t>
            </a:r>
            <a:r>
              <a:rPr lang="en-US" sz="2000" dirty="0" smtClean="0">
                <a:latin typeface="Segoe Print" pitchFamily="2" charset="0"/>
              </a:rPr>
              <a:t> </a:t>
            </a:r>
            <a:r>
              <a:rPr lang="en-US" sz="2000" dirty="0" err="1" smtClean="0">
                <a:latin typeface="Segoe Print" pitchFamily="2" charset="0"/>
              </a:rPr>
              <a:t>Jahan</a:t>
            </a:r>
            <a:endParaRPr lang="en-US" sz="20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Segoe Print" pitchFamily="2" charset="0"/>
              </a:rPr>
              <a:t>Nitrofurantoin</a:t>
            </a:r>
            <a:endParaRPr lang="en-US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 smtClean="0">
                <a:latin typeface="Segoe Print" pitchFamily="2" charset="0"/>
              </a:rPr>
              <a:t>Bactericidal for many Gm +</a:t>
            </a:r>
            <a:r>
              <a:rPr lang="en-US" sz="2800" dirty="0" err="1" smtClean="0">
                <a:latin typeface="Segoe Print" pitchFamily="2" charset="0"/>
              </a:rPr>
              <a:t>ive</a:t>
            </a:r>
            <a:r>
              <a:rPr lang="en-US" sz="2800" dirty="0" smtClean="0">
                <a:latin typeface="Segoe Print" pitchFamily="2" charset="0"/>
              </a:rPr>
              <a:t> &amp;</a:t>
            </a:r>
          </a:p>
          <a:p>
            <a:pPr>
              <a:buNone/>
              <a:defRPr/>
            </a:pPr>
            <a:r>
              <a:rPr lang="en-US" sz="2800" dirty="0" smtClean="0">
                <a:latin typeface="Segoe Print" pitchFamily="2" charset="0"/>
              </a:rPr>
              <a:t> Gm–</a:t>
            </a:r>
            <a:r>
              <a:rPr lang="en-US" sz="2800" dirty="0" err="1" smtClean="0">
                <a:latin typeface="Segoe Print" pitchFamily="2" charset="0"/>
              </a:rPr>
              <a:t>ive</a:t>
            </a:r>
            <a:r>
              <a:rPr lang="en-US" sz="2800" dirty="0" smtClean="0">
                <a:latin typeface="Segoe Print" pitchFamily="2" charset="0"/>
              </a:rPr>
              <a:t> bacteria</a:t>
            </a:r>
          </a:p>
          <a:p>
            <a:pPr algn="just">
              <a:buNone/>
              <a:defRPr/>
            </a:pPr>
            <a:r>
              <a:rPr lang="en-US" sz="2800" dirty="0" smtClean="0">
                <a:latin typeface="Segoe Print" pitchFamily="2" charset="0"/>
              </a:rPr>
              <a:t>Treatment of uncomplicated UTI</a:t>
            </a:r>
          </a:p>
          <a:p>
            <a:pPr algn="just">
              <a:buNone/>
              <a:defRPr/>
            </a:pPr>
            <a:r>
              <a:rPr lang="en-US" sz="3200" b="1" dirty="0" err="1" smtClean="0">
                <a:solidFill>
                  <a:schemeClr val="folHlink"/>
                </a:solidFill>
                <a:latin typeface="Segoe Print" pitchFamily="2" charset="0"/>
              </a:rPr>
              <a:t>Pharmakokinetics</a:t>
            </a:r>
            <a:endParaRPr lang="en-US" sz="3200" b="1" dirty="0" smtClean="0">
              <a:solidFill>
                <a:schemeClr val="folHlink"/>
              </a:solidFill>
              <a:latin typeface="Segoe Print" pitchFamily="2" charset="0"/>
            </a:endParaRPr>
          </a:p>
          <a:p>
            <a:pPr lvl="1" algn="just">
              <a:defRPr/>
            </a:pPr>
            <a:r>
              <a:rPr lang="en-US" sz="2800" dirty="0" smtClean="0">
                <a:latin typeface="Segoe Print" pitchFamily="2" charset="0"/>
              </a:rPr>
              <a:t>Well absorbed orally</a:t>
            </a:r>
          </a:p>
          <a:p>
            <a:pPr lvl="1" algn="just">
              <a:defRPr/>
            </a:pPr>
            <a:r>
              <a:rPr lang="en-US" sz="2800" dirty="0" smtClean="0">
                <a:latin typeface="Segoe Print" pitchFamily="2" charset="0"/>
              </a:rPr>
              <a:t>Rapidly metabolized and excreted through kidneys</a:t>
            </a:r>
          </a:p>
          <a:p>
            <a:pPr lvl="1" algn="just">
              <a:defRPr/>
            </a:pPr>
            <a:r>
              <a:rPr lang="en-US" sz="2800" dirty="0" smtClean="0">
                <a:latin typeface="Segoe Print" pitchFamily="2" charset="0"/>
              </a:rPr>
              <a:t>No systemic antibacterial activity</a:t>
            </a:r>
          </a:p>
          <a:p>
            <a:pPr lvl="1" algn="just">
              <a:defRPr/>
            </a:pPr>
            <a:r>
              <a:rPr lang="en-US" sz="2800" dirty="0" smtClean="0">
                <a:latin typeface="Segoe Print" pitchFamily="2" charset="0"/>
              </a:rPr>
              <a:t>Excreted in urine by </a:t>
            </a:r>
            <a:r>
              <a:rPr lang="en-US" sz="2800" dirty="0" err="1" smtClean="0">
                <a:latin typeface="Segoe Print" pitchFamily="2" charset="0"/>
              </a:rPr>
              <a:t>glomerular</a:t>
            </a:r>
            <a:r>
              <a:rPr lang="en-US" sz="2800" dirty="0" smtClean="0">
                <a:latin typeface="Segoe Print" pitchFamily="2" charset="0"/>
              </a:rPr>
              <a:t> </a:t>
            </a:r>
            <a:r>
              <a:rPr lang="en-US" sz="2800" dirty="0" err="1" smtClean="0">
                <a:latin typeface="Segoe Print" pitchFamily="2" charset="0"/>
              </a:rPr>
              <a:t>filteration</a:t>
            </a:r>
            <a:r>
              <a:rPr lang="en-US" sz="2800" dirty="0" smtClean="0">
                <a:latin typeface="Segoe Print" pitchFamily="2" charset="0"/>
              </a:rPr>
              <a:t> &amp; Tubular excretion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Mechanism of Action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7467600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pPr algn="ctr">
              <a:buClr>
                <a:srgbClr val="FFFFCC"/>
              </a:buCl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Anti bacterial spectrum:</a:t>
            </a:r>
          </a:p>
          <a:p>
            <a:pPr>
              <a:buClr>
                <a:srgbClr val="FFFFCC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Segoe Print" pitchFamily="2" charset="0"/>
              </a:rPr>
              <a:t>E. coli, </a:t>
            </a:r>
            <a:r>
              <a:rPr lang="en-US" sz="2800" dirty="0" err="1" smtClean="0">
                <a:latin typeface="Segoe Print" pitchFamily="2" charset="0"/>
              </a:rPr>
              <a:t>enterococci</a:t>
            </a:r>
            <a:r>
              <a:rPr lang="en-US" sz="2800" dirty="0" smtClean="0">
                <a:latin typeface="Segoe Print" pitchFamily="2" charset="0"/>
              </a:rPr>
              <a:t>. </a:t>
            </a:r>
          </a:p>
          <a:p>
            <a:pPr>
              <a:buClr>
                <a:srgbClr val="FFFFCC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Segoe Print" pitchFamily="2" charset="0"/>
              </a:rPr>
              <a:t>Most species of Proteus ,Pseudomonas, </a:t>
            </a:r>
            <a:r>
              <a:rPr lang="en-US" sz="2800" dirty="0" err="1" smtClean="0">
                <a:latin typeface="Segoe Print" pitchFamily="2" charset="0"/>
              </a:rPr>
              <a:t>Enterobacter</a:t>
            </a:r>
            <a:r>
              <a:rPr lang="en-US" sz="2800" dirty="0" smtClean="0">
                <a:latin typeface="Segoe Print" pitchFamily="2" charset="0"/>
              </a:rPr>
              <a:t> and </a:t>
            </a:r>
            <a:r>
              <a:rPr lang="en-US" sz="2800" dirty="0" err="1" smtClean="0">
                <a:latin typeface="Segoe Print" pitchFamily="2" charset="0"/>
              </a:rPr>
              <a:t>Klebsiella</a:t>
            </a:r>
            <a:r>
              <a:rPr lang="en-US" sz="2800" dirty="0" smtClean="0">
                <a:latin typeface="Segoe Print" pitchFamily="2" charset="0"/>
              </a:rPr>
              <a:t> are resistant.  </a:t>
            </a:r>
          </a:p>
          <a:p>
            <a:pPr>
              <a:buClr>
                <a:srgbClr val="FFFFCC"/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rgbClr val="FFCC66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Broad-vs-Narrow-Spectrum-Antibio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0"/>
            <a:ext cx="72390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Therapeutic Uses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FFFF"/>
              </a:buClr>
              <a:buNone/>
              <a:defRPr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Active against many urinary tract pathogens (but not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proteus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or pseudomonas)</a:t>
            </a:r>
          </a:p>
          <a:p>
            <a:pPr>
              <a:buClr>
                <a:srgbClr val="FFFFFF"/>
              </a:buClr>
              <a:defRPr/>
            </a:pP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Daily dose for adults is 100 mg orally 6 hourly</a:t>
            </a:r>
          </a:p>
          <a:p>
            <a:pPr>
              <a:buClr>
                <a:srgbClr val="FFFFFF"/>
              </a:buClr>
              <a:defRPr/>
            </a:pP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Urinary levels of 200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µ</a:t>
            </a:r>
            <a:r>
              <a:rPr lang="en-US" sz="2800" b="1" dirty="0" smtClean="0"/>
              <a:t>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g/ml</a:t>
            </a:r>
          </a:p>
          <a:p>
            <a:pPr>
              <a:buClr>
                <a:srgbClr val="FFFFFF"/>
              </a:buClr>
              <a:defRPr/>
            </a:pP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Desirable to keep urinary PH below 5.5</a:t>
            </a:r>
          </a:p>
          <a:p>
            <a:endParaRPr lang="en-US" dirty="0"/>
          </a:p>
        </p:txBody>
      </p:sp>
      <p:pic>
        <p:nvPicPr>
          <p:cNvPr id="4" name="Picture 3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1704975" cy="2152650"/>
          </a:xfrm>
          <a:prstGeom prst="rect">
            <a:avLst/>
          </a:prstGeom>
        </p:spPr>
      </p:pic>
      <p:pic>
        <p:nvPicPr>
          <p:cNvPr id="5" name="Picture 4" descr="image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953000"/>
            <a:ext cx="4495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086600" cy="6096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chemeClr val="folHlink"/>
                </a:solidFill>
                <a:latin typeface="Segoe Print" pitchFamily="2" charset="0"/>
              </a:rPr>
              <a:t>Adverse Effects</a:t>
            </a:r>
            <a:endParaRPr lang="en-US" sz="3200" b="1" dirty="0" smtClean="0">
              <a:latin typeface="Segoe Print" pitchFamily="2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GIT irritation, anorexia, nausea, vomiting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Skin rashes and hypersensitivity reactions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Neuropathy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err="1" smtClean="0">
                <a:latin typeface="Segoe Print" pitchFamily="2" charset="0"/>
              </a:rPr>
              <a:t>Hemolysis</a:t>
            </a:r>
            <a:r>
              <a:rPr lang="en-US" sz="2400" dirty="0" smtClean="0">
                <a:latin typeface="Segoe Print" pitchFamily="2" charset="0"/>
              </a:rPr>
              <a:t> in patients with G6PD deficiency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Pulmonary </a:t>
            </a:r>
            <a:r>
              <a:rPr lang="en-US" sz="2400" dirty="0" err="1" smtClean="0">
                <a:latin typeface="Segoe Print" pitchFamily="2" charset="0"/>
              </a:rPr>
              <a:t>infilteration</a:t>
            </a:r>
            <a:r>
              <a:rPr lang="en-US" sz="2400" dirty="0" smtClean="0">
                <a:latin typeface="Segoe Print" pitchFamily="2" charset="0"/>
              </a:rPr>
              <a:t> &amp; fibrosis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Segoe Print" pitchFamily="2" charset="0"/>
              </a:rPr>
              <a:t>Resistance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Resistance emerges slowly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Segoe Print" pitchFamily="2" charset="0"/>
              </a:rPr>
              <a:t>No cross resistance between </a:t>
            </a:r>
            <a:r>
              <a:rPr lang="en-US" sz="2400" dirty="0" err="1" smtClean="0">
                <a:latin typeface="Segoe Print" pitchFamily="2" charset="0"/>
              </a:rPr>
              <a:t>Nitrofurantion</a:t>
            </a:r>
            <a:r>
              <a:rPr lang="en-US" sz="2400" dirty="0" smtClean="0">
                <a:latin typeface="Segoe Print" pitchFamily="2" charset="0"/>
              </a:rPr>
              <a:t> and other antimicrobial agents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700" dirty="0" smtClean="0"/>
              <a:t>     </a:t>
            </a:r>
          </a:p>
          <a:p>
            <a:endParaRPr lang="en-US" dirty="0"/>
          </a:p>
        </p:txBody>
      </p:sp>
      <p:pic>
        <p:nvPicPr>
          <p:cNvPr id="6" name="Picture 5" descr="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33400"/>
            <a:ext cx="2085975" cy="2438400"/>
          </a:xfrm>
          <a:prstGeom prst="rect">
            <a:avLst/>
          </a:prstGeom>
        </p:spPr>
      </p:pic>
      <p:pic>
        <p:nvPicPr>
          <p:cNvPr id="2050" name="Picture 2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867400"/>
            <a:ext cx="4560113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Contraindications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IN" sz="2800" dirty="0" smtClean="0">
                <a:latin typeface="Segoe Print" pitchFamily="2" charset="0"/>
                <a:cs typeface="Times New Roman" pitchFamily="18" charset="0"/>
              </a:rPr>
              <a:t>Pregnant woman</a:t>
            </a:r>
          </a:p>
          <a:p>
            <a:pPr>
              <a:defRPr/>
            </a:pPr>
            <a:r>
              <a:rPr lang="en-IN" sz="2800" dirty="0" smtClean="0">
                <a:latin typeface="Segoe Print" pitchFamily="2" charset="0"/>
                <a:cs typeface="Times New Roman" pitchFamily="18" charset="0"/>
              </a:rPr>
              <a:t>Individuals with impaired renal function.</a:t>
            </a:r>
          </a:p>
          <a:p>
            <a:pPr>
              <a:defRPr/>
            </a:pPr>
            <a:r>
              <a:rPr lang="en-IN" sz="2800" dirty="0" smtClean="0">
                <a:latin typeface="Segoe Print" pitchFamily="2" charset="0"/>
                <a:cs typeface="Times New Roman" pitchFamily="18" charset="0"/>
              </a:rPr>
              <a:t>Children younger than 1 month of age.</a:t>
            </a: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733800"/>
            <a:ext cx="2743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Methenamine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Chemistry: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It is hexamethylenetetramine.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The compound decomposes to form formaldehyde.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Acidification of urine is required for this decomposition.</a:t>
            </a:r>
          </a:p>
          <a:p>
            <a:pPr marL="0" indent="0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mandelate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is salt of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mandelic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acid and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endParaRPr lang="en-US" sz="2800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Hippurate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is salt of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huppuric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acid and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endParaRPr lang="en-US" sz="2800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1000"/>
            <a:ext cx="1752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67600" cy="487375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FFCC"/>
              </a:buCl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Absorbed orally excreted unchanged in urine </a:t>
            </a:r>
            <a:b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Combination with sulfonamide lead to mutual antagonism. </a:t>
            </a: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Dose</a:t>
            </a: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mandelate</a:t>
            </a: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1g QID</a:t>
            </a: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Methenamine</a:t>
            </a: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Hippurate</a:t>
            </a: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1g BD</a:t>
            </a: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Acidifying agents (Ascorbic acid 4-12 gm / day)</a:t>
            </a: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CC"/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800600"/>
            <a:ext cx="4724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Therapeutic uses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467600" cy="487375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Not a primary drug, effective for chronic suppressive treatment.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latin typeface="Segoe Print" pitchFamily="2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Effective against E. coli, S. </a:t>
            </a:r>
            <a:r>
              <a:rPr lang="en-US" sz="2800" dirty="0" err="1" smtClean="0">
                <a:latin typeface="Segoe Print" pitchFamily="2" charset="0"/>
                <a:cs typeface="Times New Roman" pitchFamily="18" charset="0"/>
              </a:rPr>
              <a:t>aureus</a:t>
            </a: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, S </a:t>
            </a:r>
            <a:r>
              <a:rPr lang="en-US" sz="2800" dirty="0" err="1" smtClean="0">
                <a:latin typeface="Segoe Print" pitchFamily="2" charset="0"/>
                <a:cs typeface="Times New Roman" pitchFamily="18" charset="0"/>
              </a:rPr>
              <a:t>epidermidis</a:t>
            </a:r>
            <a:r>
              <a:rPr lang="en-US" sz="2800" dirty="0" smtClean="0">
                <a:latin typeface="Segoe Print" pitchFamily="2" charset="0"/>
                <a:cs typeface="Times New Roman" pitchFamily="18" charset="0"/>
              </a:rPr>
              <a:t> and common gram negative bacteria.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latin typeface="Segoe Print" pitchFamily="2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Microorganisms such as </a:t>
            </a:r>
            <a:r>
              <a:rPr lang="en-US" sz="2800" dirty="0" err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proteus</a:t>
            </a:r>
            <a:r>
              <a:rPr lang="en-US" sz="28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are usually resistant</a:t>
            </a:r>
          </a:p>
          <a:p>
            <a:endParaRPr lang="en-US" dirty="0"/>
          </a:p>
        </p:txBody>
      </p:sp>
      <p:pic>
        <p:nvPicPr>
          <p:cNvPr id="4" name="Picture 3" descr="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0"/>
            <a:ext cx="21526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Adverse Effects</a:t>
            </a:r>
            <a:endParaRPr lang="en-US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Segoe Print" pitchFamily="2" charset="0"/>
              </a:rPr>
              <a:t>Nausea</a:t>
            </a:r>
          </a:p>
          <a:p>
            <a:r>
              <a:rPr lang="en-US" sz="2800" dirty="0" smtClean="0">
                <a:latin typeface="Segoe Print" pitchFamily="2" charset="0"/>
              </a:rPr>
              <a:t>Vomiting</a:t>
            </a:r>
          </a:p>
          <a:p>
            <a:r>
              <a:rPr lang="en-US" sz="2800" dirty="0" err="1" smtClean="0">
                <a:latin typeface="Segoe Print" pitchFamily="2" charset="0"/>
              </a:rPr>
              <a:t>Pruritis</a:t>
            </a:r>
            <a:endParaRPr lang="en-US" sz="2800" dirty="0" smtClean="0">
              <a:latin typeface="Segoe Print" pitchFamily="2" charset="0"/>
            </a:endParaRPr>
          </a:p>
          <a:p>
            <a:r>
              <a:rPr lang="en-US" sz="2800" dirty="0" smtClean="0">
                <a:latin typeface="Segoe Print" pitchFamily="2" charset="0"/>
              </a:rPr>
              <a:t>Rash</a:t>
            </a:r>
          </a:p>
          <a:p>
            <a:pPr>
              <a:buNone/>
            </a:pPr>
            <a:endParaRPr lang="en-US" sz="3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Drug Interactions</a:t>
            </a:r>
          </a:p>
          <a:p>
            <a:pPr>
              <a:buNone/>
            </a:pPr>
            <a:r>
              <a:rPr lang="en-US" sz="2800" dirty="0" smtClean="0">
                <a:latin typeface="Segoe Print" pitchFamily="2" charset="0"/>
              </a:rPr>
              <a:t>Sulfathiazole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rug-cocktail-253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14400"/>
            <a:ext cx="24098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Segoe Print" pitchFamily="2" charset="0"/>
              </a:rPr>
              <a:t>Little Bit About The Anatomy Of Urinary System</a:t>
            </a:r>
            <a:endParaRPr lang="en-US" sz="3200" b="1" dirty="0">
              <a:latin typeface="Segoe Print" pitchFamily="2" charset="0"/>
            </a:endParaRPr>
          </a:p>
        </p:txBody>
      </p:sp>
      <p:pic>
        <p:nvPicPr>
          <p:cNvPr id="7" name="Picture 6" descr="urinary-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610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err="1" smtClean="0">
                <a:solidFill>
                  <a:srgbClr val="7030A0"/>
                </a:solidFill>
                <a:latin typeface="Segoe Print" pitchFamily="2" charset="0"/>
              </a:rPr>
              <a:t>Phenazopyridine</a:t>
            </a:r>
            <a:endParaRPr lang="en-US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IN" sz="2800" dirty="0" err="1" smtClean="0">
                <a:latin typeface="Segoe Print" pitchFamily="2" charset="0"/>
              </a:rPr>
              <a:t>Phenazopyridine</a:t>
            </a:r>
            <a:r>
              <a:rPr lang="en-IN" sz="2800" dirty="0" smtClean="0">
                <a:latin typeface="Segoe Print" pitchFamily="2" charset="0"/>
              </a:rPr>
              <a:t> hydrochloride has an analgesic action in urinary tract</a:t>
            </a:r>
          </a:p>
          <a:p>
            <a:pPr>
              <a:defRPr/>
            </a:pPr>
            <a:r>
              <a:rPr lang="en-IN" sz="2800" dirty="0" err="1" smtClean="0">
                <a:latin typeface="Segoe Print" pitchFamily="2" charset="0"/>
              </a:rPr>
              <a:t>Dysuria</a:t>
            </a:r>
            <a:r>
              <a:rPr lang="en-IN" sz="2800" dirty="0" smtClean="0">
                <a:latin typeface="Segoe Print" pitchFamily="2" charset="0"/>
              </a:rPr>
              <a:t> </a:t>
            </a:r>
          </a:p>
          <a:p>
            <a:pPr>
              <a:defRPr/>
            </a:pPr>
            <a:r>
              <a:rPr lang="en-IN" sz="2800" dirty="0" smtClean="0">
                <a:latin typeface="Segoe Print" pitchFamily="2" charset="0"/>
              </a:rPr>
              <a:t>Frequency </a:t>
            </a:r>
          </a:p>
          <a:p>
            <a:pPr>
              <a:defRPr/>
            </a:pPr>
            <a:r>
              <a:rPr lang="en-IN" sz="2800" dirty="0" smtClean="0">
                <a:latin typeface="Segoe Print" pitchFamily="2" charset="0"/>
              </a:rPr>
              <a:t>Burning </a:t>
            </a:r>
          </a:p>
          <a:p>
            <a:pPr>
              <a:buNone/>
              <a:defRPr/>
            </a:pPr>
            <a:r>
              <a:rPr lang="en-I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Dose</a:t>
            </a:r>
          </a:p>
          <a:p>
            <a:pPr>
              <a:defRPr/>
            </a:pPr>
            <a:r>
              <a:rPr lang="en-IN" sz="2800" dirty="0" smtClean="0">
                <a:latin typeface="Segoe Print" pitchFamily="2" charset="0"/>
              </a:rPr>
              <a:t>200mg thrice a day</a:t>
            </a:r>
          </a:p>
          <a:p>
            <a:endParaRPr lang="en-US" dirty="0"/>
          </a:p>
        </p:txBody>
      </p:sp>
      <p:pic>
        <p:nvPicPr>
          <p:cNvPr id="4" name="Picture 3" descr="Kurinary_tra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14600"/>
            <a:ext cx="2762250" cy="1828800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486400"/>
            <a:ext cx="4569257" cy="53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</a:rPr>
              <a:t>Adverse Effects</a:t>
            </a:r>
            <a:endParaRPr lang="en-US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Segoe Print" pitchFamily="2" charset="0"/>
              </a:rPr>
              <a:t>Azo</a:t>
            </a:r>
            <a:r>
              <a:rPr lang="en-US" sz="2800" dirty="0" smtClean="0">
                <a:latin typeface="Segoe Print" pitchFamily="2" charset="0"/>
              </a:rPr>
              <a:t> dye so colors the urine orange or red</a:t>
            </a:r>
          </a:p>
          <a:p>
            <a:r>
              <a:rPr lang="en-US" sz="2800" dirty="0" smtClean="0">
                <a:latin typeface="Segoe Print" pitchFamily="2" charset="0"/>
              </a:rPr>
              <a:t>GI distress</a:t>
            </a:r>
          </a:p>
          <a:p>
            <a:r>
              <a:rPr lang="en-US" sz="2800" dirty="0" err="1" smtClean="0">
                <a:latin typeface="Segoe Print" pitchFamily="2" charset="0"/>
              </a:rPr>
              <a:t>Methemoglobinemia</a:t>
            </a:r>
            <a:endParaRPr lang="en-US" sz="2800" dirty="0">
              <a:latin typeface="Segoe Print" pitchFamily="2" charset="0"/>
            </a:endParaRPr>
          </a:p>
        </p:txBody>
      </p:sp>
      <p:pic>
        <p:nvPicPr>
          <p:cNvPr id="4" name="Picture 3" descr="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0"/>
            <a:ext cx="2514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Cranberry Juice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629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</a:rPr>
              <a:t>Cranberries contain an antibacterial agent, </a:t>
            </a:r>
            <a:r>
              <a:rPr lang="en-US" sz="2800" dirty="0" err="1" smtClean="0">
                <a:solidFill>
                  <a:srgbClr val="002060"/>
                </a:solidFill>
                <a:latin typeface="Segoe Print" pitchFamily="2" charset="0"/>
              </a:rPr>
              <a:t>Hippuric</a:t>
            </a:r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</a:rPr>
              <a:t> acid &amp; tannins</a:t>
            </a:r>
            <a:r>
              <a:rPr lang="en-US" sz="2800" dirty="0" smtClean="0">
                <a:latin typeface="Segoe Print" pitchFamily="2" charset="0"/>
              </a:rPr>
              <a:t>(</a:t>
            </a:r>
            <a:r>
              <a:rPr lang="en-US" sz="2800" dirty="0" err="1" smtClean="0">
                <a:latin typeface="Segoe Print" pitchFamily="2" charset="0"/>
              </a:rPr>
              <a:t>proanthocyanadins</a:t>
            </a:r>
            <a:r>
              <a:rPr lang="en-US" sz="2800" dirty="0" smtClean="0">
                <a:latin typeface="Segoe Print" pitchFamily="2" charset="0"/>
              </a:rPr>
              <a:t>)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</a:rPr>
              <a:t>Drinking 1-2 cups a day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</a:rPr>
              <a:t>300-400mg tablets BD</a:t>
            </a:r>
            <a:endParaRPr lang="en-US" sz="28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343400"/>
            <a:ext cx="3429000" cy="2286000"/>
          </a:xfrm>
          <a:prstGeom prst="rect">
            <a:avLst/>
          </a:prstGeom>
        </p:spPr>
      </p:pic>
      <p:pic>
        <p:nvPicPr>
          <p:cNvPr id="6" name="Picture 5" descr="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33400"/>
            <a:ext cx="193357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Some Home Remedies For UTI</a:t>
            </a:r>
            <a:endParaRPr lang="en-US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2743200" cy="17145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81400"/>
            <a:ext cx="2438400" cy="19812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143000"/>
            <a:ext cx="2209800" cy="1981200"/>
          </a:xfrm>
          <a:prstGeom prst="rect">
            <a:avLst/>
          </a:prstGeo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810000"/>
            <a:ext cx="2286000" cy="1638300"/>
          </a:xfrm>
          <a:prstGeom prst="rect">
            <a:avLst/>
          </a:prstGeom>
        </p:spPr>
      </p:pic>
      <p:pic>
        <p:nvPicPr>
          <p:cNvPr id="8" name="Picture 7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1371600"/>
            <a:ext cx="1600200" cy="1676400"/>
          </a:xfrm>
          <a:prstGeom prst="rect">
            <a:avLst/>
          </a:prstGeom>
        </p:spPr>
      </p:pic>
      <p:pic>
        <p:nvPicPr>
          <p:cNvPr id="9" name="Picture 8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733800"/>
            <a:ext cx="2057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7220_10152749548831632_1117445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7772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05_The_Blad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58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The Urinary Cycle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7848600" cy="5181600"/>
          </a:xfrm>
        </p:spPr>
      </p:pic>
      <p:pic>
        <p:nvPicPr>
          <p:cNvPr id="1026" name="Picture 2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565453" cy="115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 bacteria_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7848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286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U.T.I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34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URETHERAL TERRORSIT INCIDENT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egoe Print" pitchFamily="2" charset="0"/>
              </a:rPr>
              <a:t>Pyelonephritis</a:t>
            </a:r>
            <a:endParaRPr lang="en-US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685800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Cystitis</a:t>
            </a:r>
            <a:endParaRPr lang="en-US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Ascending infection</a:t>
            </a:r>
            <a:endParaRPr lang="en-US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219200"/>
            <a:ext cx="3241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  Asymptomatic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Segoe Print" pitchFamily="2" charset="0"/>
              </a:rPr>
              <a:t>Bacteriuria</a:t>
            </a:r>
            <a:endParaRPr lang="en-US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egoe Print" pitchFamily="2" charset="0"/>
              </a:rPr>
              <a:t>Classification</a:t>
            </a:r>
            <a:endParaRPr lang="en-US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egoe Print" pitchFamily="2" charset="0"/>
              </a:rPr>
              <a:t>Uncomplicated</a:t>
            </a:r>
          </a:p>
          <a:p>
            <a:r>
              <a:rPr lang="en-US" sz="2800" dirty="0" smtClean="0">
                <a:latin typeface="Segoe Print" pitchFamily="2" charset="0"/>
              </a:rPr>
              <a:t>Complicated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egoe Print" pitchFamily="2" charset="0"/>
              </a:rPr>
              <a:t>Primary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Segoe Print" pitchFamily="2" charset="0"/>
              </a:rPr>
              <a:t>Recurrent</a:t>
            </a:r>
            <a:endParaRPr lang="en-US" sz="2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Picture 3" descr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0"/>
            <a:ext cx="5791200" cy="2438400"/>
          </a:xfrm>
          <a:prstGeom prst="rect">
            <a:avLst/>
          </a:prstGeom>
        </p:spPr>
      </p:pic>
      <p:pic>
        <p:nvPicPr>
          <p:cNvPr id="5" name="Picture 4" descr="point_dinterrog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914400"/>
            <a:ext cx="17399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</a:rPr>
              <a:t>Epidemiology</a:t>
            </a:r>
            <a:endParaRPr lang="en-US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467600" cy="4873752"/>
          </a:xfrm>
        </p:spPr>
        <p:txBody>
          <a:bodyPr/>
          <a:lstStyle/>
          <a:p>
            <a:r>
              <a:rPr lang="en-US" dirty="0" smtClean="0">
                <a:latin typeface="Segoe Print" pitchFamily="2" charset="0"/>
              </a:rPr>
              <a:t>Most common bacterial infections</a:t>
            </a:r>
          </a:p>
          <a:p>
            <a:r>
              <a:rPr lang="en-US" dirty="0" smtClean="0">
                <a:latin typeface="Segoe Print" pitchFamily="2" charset="0"/>
              </a:rPr>
              <a:t>high % of consultations</a:t>
            </a:r>
          </a:p>
          <a:p>
            <a:r>
              <a:rPr lang="en-US" dirty="0" smtClean="0">
                <a:latin typeface="Segoe Print" pitchFamily="2" charset="0"/>
              </a:rPr>
              <a:t>Females: 1,200 cases per 100,000 persons annually</a:t>
            </a:r>
          </a:p>
          <a:p>
            <a:r>
              <a:rPr lang="en-US" dirty="0" smtClean="0">
                <a:latin typeface="Segoe Print" pitchFamily="2" charset="0"/>
              </a:rPr>
              <a:t>Males: 30 cases per 100,000 persons annually</a:t>
            </a:r>
          </a:p>
          <a:p>
            <a:r>
              <a:rPr lang="en-US" dirty="0" smtClean="0">
                <a:latin typeface="Segoe Print" pitchFamily="2" charset="0"/>
              </a:rPr>
              <a:t>About 50% women have UTI at some point in their life</a:t>
            </a:r>
          </a:p>
          <a:p>
            <a:r>
              <a:rPr lang="en-US" dirty="0" smtClean="0">
                <a:latin typeface="Segoe Print" pitchFamily="2" charset="0"/>
              </a:rPr>
              <a:t>Males till first year of life and after 60 years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1027" name="Picture 3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768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Segoe Print" pitchFamily="2" charset="0"/>
              </a:rPr>
              <a:t>Aetiology</a:t>
            </a:r>
            <a:endParaRPr lang="en-US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7" name="Picture 6" descr="flu-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191000"/>
            <a:ext cx="57150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0668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 err="1" smtClean="0">
                <a:latin typeface="Segoe Print" pitchFamily="2" charset="0"/>
              </a:rPr>
              <a:t>E.Coli</a:t>
            </a:r>
            <a:endParaRPr lang="en-US" sz="2800" dirty="0" smtClean="0">
              <a:latin typeface="Segoe Print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Staphylococcus </a:t>
            </a:r>
            <a:r>
              <a:rPr lang="en-US" sz="2800" dirty="0" err="1" smtClean="0">
                <a:latin typeface="Segoe Print" pitchFamily="2" charset="0"/>
              </a:rPr>
              <a:t>Saprophticus</a:t>
            </a:r>
            <a:endParaRPr lang="en-US" sz="2800" dirty="0" smtClean="0">
              <a:latin typeface="Segoe Print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 </a:t>
            </a:r>
            <a:r>
              <a:rPr lang="en-US" sz="2800" dirty="0" err="1" smtClean="0">
                <a:latin typeface="Segoe Print" pitchFamily="2" charset="0"/>
              </a:rPr>
              <a:t>Klebsiella</a:t>
            </a:r>
            <a:endParaRPr lang="en-US" sz="2800" dirty="0" smtClean="0">
              <a:latin typeface="Segoe Print" pitchFamily="2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 Proteus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 Pseudomonas Species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>
                <a:latin typeface="Segoe Print" pitchFamily="2" charset="0"/>
              </a:rPr>
              <a:t> Streptococci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latin typeface="Segoe Print" pitchFamily="2" charset="0"/>
              </a:rPr>
              <a:t>Enterococcus</a:t>
            </a:r>
            <a:endParaRPr lang="en-US" sz="2800" dirty="0" smtClean="0">
              <a:latin typeface="Segoe Print" pitchFamily="2" charset="0"/>
            </a:endParaRPr>
          </a:p>
        </p:txBody>
      </p:sp>
      <p:pic>
        <p:nvPicPr>
          <p:cNvPr id="10" name="Content Placeholder 9" descr="bad-germs-2-138804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19800" y="304800"/>
            <a:ext cx="2514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1519</TotalTime>
  <Words>641</Words>
  <Application>Microsoft Office PowerPoint</Application>
  <PresentationFormat>On-screen Show (4:3)</PresentationFormat>
  <Paragraphs>174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Slide 1</vt:lpstr>
      <vt:lpstr>URINARY ANTISEPTICS</vt:lpstr>
      <vt:lpstr>Little Bit About The Anatomy Of Urinary System</vt:lpstr>
      <vt:lpstr>Slide 4</vt:lpstr>
      <vt:lpstr>The Urinary Cycle</vt:lpstr>
      <vt:lpstr>Slide 6</vt:lpstr>
      <vt:lpstr>Classification</vt:lpstr>
      <vt:lpstr>Epidemiology</vt:lpstr>
      <vt:lpstr>Aetiology</vt:lpstr>
      <vt:lpstr>Risk Factors For UTI</vt:lpstr>
      <vt:lpstr>The Story Of Lower UTI</vt:lpstr>
      <vt:lpstr>    Urinary Antiseptics</vt:lpstr>
      <vt:lpstr>INDICATION</vt:lpstr>
      <vt:lpstr>Drugs Used As Urinary Anti Septics Are…</vt:lpstr>
      <vt:lpstr>Nalidixic Acid &amp; Cinoxacin</vt:lpstr>
      <vt:lpstr>Slide 16</vt:lpstr>
      <vt:lpstr>Slide 17</vt:lpstr>
      <vt:lpstr>Slide 18</vt:lpstr>
      <vt:lpstr>Slide 19</vt:lpstr>
      <vt:lpstr>Nitrofurantoin</vt:lpstr>
      <vt:lpstr>Mechanism of Action </vt:lpstr>
      <vt:lpstr>Slide 22</vt:lpstr>
      <vt:lpstr>Therapeutic Uses</vt:lpstr>
      <vt:lpstr>Slide 24</vt:lpstr>
      <vt:lpstr>Contraindications</vt:lpstr>
      <vt:lpstr>Methenamine</vt:lpstr>
      <vt:lpstr>Slide 27</vt:lpstr>
      <vt:lpstr>Therapeutic uses</vt:lpstr>
      <vt:lpstr>Adverse Effects</vt:lpstr>
      <vt:lpstr>Phenazopyridine</vt:lpstr>
      <vt:lpstr>Adverse Effects</vt:lpstr>
      <vt:lpstr>Cranberry Juice</vt:lpstr>
      <vt:lpstr>Some Home Remedies For UTI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ANTISEPTICS</dc:title>
  <dc:creator>sarwat</dc:creator>
  <cp:lastModifiedBy>sarwat</cp:lastModifiedBy>
  <cp:revision>19</cp:revision>
  <dcterms:created xsi:type="dcterms:W3CDTF">2014-04-13T07:27:38Z</dcterms:created>
  <dcterms:modified xsi:type="dcterms:W3CDTF">2014-04-22T04:03:23Z</dcterms:modified>
</cp:coreProperties>
</file>